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4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5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26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27.xml" ContentType="application/vnd.openxmlformats-officedocument.presentationml.notesSl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notesSlides/notesSlide28.xml" ContentType="application/vnd.openxmlformats-officedocument.presentationml.notesSlid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29.xml" ContentType="application/vnd.openxmlformats-officedocument.presentationml.notesSl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notesSlides/notesSlide45.xml" ContentType="application/vnd.openxmlformats-officedocument.presentationml.notesSlid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notesSlides/notesSlide55.xml" ContentType="application/vnd.openxmlformats-officedocument.presentationml.notesSlid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notesSlides/notesSlide56.xml" ContentType="application/vnd.openxmlformats-officedocument.presentationml.notesSlid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notesSlides/notesSlide57.xml" ContentType="application/vnd.openxmlformats-officedocument.presentationml.notesSlid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notesSlides/notesSlide58.xml" ContentType="application/vnd.openxmlformats-officedocument.presentationml.notesSlid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sldIdLst>
    <p:sldId id="256" r:id="rId2"/>
    <p:sldId id="329" r:id="rId3"/>
    <p:sldId id="332" r:id="rId4"/>
    <p:sldId id="349" r:id="rId5"/>
    <p:sldId id="350" r:id="rId6"/>
    <p:sldId id="351" r:id="rId7"/>
    <p:sldId id="353" r:id="rId8"/>
    <p:sldId id="355" r:id="rId9"/>
    <p:sldId id="356" r:id="rId10"/>
    <p:sldId id="357" r:id="rId11"/>
    <p:sldId id="333" r:id="rId12"/>
    <p:sldId id="336" r:id="rId13"/>
    <p:sldId id="366" r:id="rId14"/>
    <p:sldId id="337" r:id="rId15"/>
    <p:sldId id="342" r:id="rId16"/>
    <p:sldId id="367" r:id="rId17"/>
    <p:sldId id="334" r:id="rId18"/>
    <p:sldId id="335" r:id="rId19"/>
    <p:sldId id="365" r:id="rId20"/>
    <p:sldId id="368" r:id="rId21"/>
    <p:sldId id="369" r:id="rId22"/>
    <p:sldId id="370" r:id="rId23"/>
    <p:sldId id="421" r:id="rId24"/>
    <p:sldId id="381" r:id="rId25"/>
    <p:sldId id="382" r:id="rId26"/>
    <p:sldId id="383" r:id="rId27"/>
    <p:sldId id="384" r:id="rId28"/>
    <p:sldId id="386" r:id="rId29"/>
    <p:sldId id="422" r:id="rId30"/>
    <p:sldId id="387" r:id="rId31"/>
    <p:sldId id="395" r:id="rId32"/>
    <p:sldId id="388" r:id="rId33"/>
    <p:sldId id="389" r:id="rId34"/>
    <p:sldId id="394" r:id="rId35"/>
    <p:sldId id="408" r:id="rId36"/>
    <p:sldId id="340" r:id="rId37"/>
    <p:sldId id="341" r:id="rId38"/>
    <p:sldId id="354" r:id="rId39"/>
    <p:sldId id="344" r:id="rId40"/>
    <p:sldId id="371" r:id="rId41"/>
    <p:sldId id="375" r:id="rId42"/>
    <p:sldId id="376" r:id="rId43"/>
    <p:sldId id="377" r:id="rId44"/>
    <p:sldId id="390" r:id="rId45"/>
    <p:sldId id="392" r:id="rId46"/>
    <p:sldId id="393" r:id="rId47"/>
    <p:sldId id="391" r:id="rId48"/>
    <p:sldId id="345" r:id="rId49"/>
    <p:sldId id="359" r:id="rId50"/>
    <p:sldId id="378" r:id="rId51"/>
    <p:sldId id="346" r:id="rId52"/>
    <p:sldId id="360" r:id="rId53"/>
    <p:sldId id="347" r:id="rId54"/>
    <p:sldId id="361" r:id="rId55"/>
    <p:sldId id="348" r:id="rId56"/>
    <p:sldId id="362" r:id="rId57"/>
    <p:sldId id="380" r:id="rId58"/>
    <p:sldId id="352" r:id="rId59"/>
    <p:sldId id="363" r:id="rId60"/>
    <p:sldId id="379" r:id="rId61"/>
    <p:sldId id="385" r:id="rId62"/>
    <p:sldId id="396" r:id="rId63"/>
    <p:sldId id="397" r:id="rId64"/>
    <p:sldId id="398" r:id="rId65"/>
    <p:sldId id="400" r:id="rId66"/>
    <p:sldId id="423" r:id="rId67"/>
    <p:sldId id="401" r:id="rId68"/>
    <p:sldId id="425" r:id="rId69"/>
    <p:sldId id="402" r:id="rId70"/>
    <p:sldId id="399" r:id="rId71"/>
    <p:sldId id="426" r:id="rId72"/>
    <p:sldId id="407" r:id="rId73"/>
    <p:sldId id="427" r:id="rId74"/>
    <p:sldId id="428" r:id="rId75"/>
    <p:sldId id="404" r:id="rId76"/>
    <p:sldId id="405" r:id="rId77"/>
    <p:sldId id="403" r:id="rId78"/>
    <p:sldId id="413" r:id="rId79"/>
    <p:sldId id="414" r:id="rId80"/>
    <p:sldId id="419" r:id="rId81"/>
    <p:sldId id="420" r:id="rId82"/>
    <p:sldId id="406" r:id="rId83"/>
    <p:sldId id="424" r:id="rId84"/>
    <p:sldId id="409" r:id="rId85"/>
    <p:sldId id="415" r:id="rId86"/>
    <p:sldId id="410" r:id="rId87"/>
    <p:sldId id="416" r:id="rId88"/>
    <p:sldId id="411" r:id="rId89"/>
    <p:sldId id="417" r:id="rId90"/>
    <p:sldId id="412" r:id="rId91"/>
    <p:sldId id="418" r:id="rId92"/>
    <p:sldId id="429" r:id="rId93"/>
    <p:sldId id="430" r:id="rId94"/>
    <p:sldId id="307" r:id="rId9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59D7"/>
    <a:srgbClr val="FF5050"/>
    <a:srgbClr val="0D5267"/>
    <a:srgbClr val="1BA0C9"/>
    <a:srgbClr val="157E9F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5" autoAdjust="0"/>
    <p:restoredTop sz="91119" autoAdjust="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9.xlsx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smtClean="0">
                <a:effectLst/>
              </a:rPr>
              <a:t>D. melanogaster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0.328125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A-42D6-B86E-ABA4618F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6.25E-2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A-42D6-B86E-ABA4618F1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8.1250000000000003E-2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A-42D6-B86E-ABA4618F1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0.52812499999999996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0A-42D6-B86E-ABA4618F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>
                <a:effectLst/>
              </a:rPr>
              <a:t>O. sativa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71A-B224-E081949C7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71A-B224-E081949C7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A-471A-B224-E081949C7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A-471A-B224-E081949C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>
                <a:effectLst/>
              </a:rPr>
              <a:t>D. rerio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3-4A91-BC27-4D8E126C0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3-4A91-BC27-4D8E126C0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3-4A91-BC27-4D8E126C0A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3-4A91-BC27-4D8E126C0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 smtClean="0">
                <a:effectLst/>
              </a:rPr>
              <a:t>Caenorhabditis</a:t>
            </a:r>
            <a:r>
              <a:rPr lang="en-US" altLang="zh-CN" sz="1862" b="0" i="0" u="none" strike="noStrike" baseline="0" dirty="0" smtClean="0">
                <a:effectLst/>
              </a:rPr>
              <a:t> </a:t>
            </a:r>
            <a:r>
              <a:rPr lang="en-US" altLang="zh-CN" sz="1862" b="0" i="0" u="none" strike="noStrike" baseline="0" dirty="0" err="1" smtClean="0">
                <a:effectLst/>
              </a:rPr>
              <a:t>briggsae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0.46255506600000001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1-437C-B8F0-BF278097E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0.118942731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1-437C-B8F0-BF278097E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0.29955947100000002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C1-437C-B8F0-BF278097E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0.118942731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1-437C-B8F0-BF278097E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7DA-9B19-BE558BE56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7DA-9B19-BE558BE56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7DA-9B19-BE558BE56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D1-47DA-9B19-BE558BE5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858</c:v>
                </c:pt>
                <c:pt idx="1">
                  <c:v>173</c:v>
                </c:pt>
                <c:pt idx="2">
                  <c:v>464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0-4AE8-BE97-672144FED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149</c:v>
                </c:pt>
                <c:pt idx="2">
                  <c:v>225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0-4AE8-BE97-672144FED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430</c:v>
                </c:pt>
                <c:pt idx="1">
                  <c:v>375</c:v>
                </c:pt>
                <c:pt idx="2">
                  <c:v>709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0-4AE8-BE97-672144FED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1690</c:v>
                </c:pt>
                <c:pt idx="1">
                  <c:v>2387</c:v>
                </c:pt>
                <c:pt idx="2">
                  <c:v>1686</c:v>
                </c:pt>
                <c:pt idx="3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0-4AE8-BE97-672144FE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D-426F-81FB-AAEB22380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D-426F-81FB-AAEB22380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D-426F-81FB-AAEB22380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D-426F-81FB-AAEB2238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58</c:v>
                </c:pt>
                <c:pt idx="2">
                  <c:v>8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D-4C5A-8B0C-08AAC38F7D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D-4C5A-8B0C-08AAC38F7D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59</c:v>
                </c:pt>
                <c:pt idx="2">
                  <c:v>49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D-4C5A-8B0C-08AAC38F7D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143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D-4C5A-8B0C-08AAC38F7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868</c:v>
                </c:pt>
                <c:pt idx="2">
                  <c:v>453</c:v>
                </c:pt>
                <c:pt idx="3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8C7-AE27-0A212955F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147</c:v>
                </c:pt>
                <c:pt idx="2">
                  <c:v>252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8C7-AE27-0A212955F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347</c:v>
                </c:pt>
                <c:pt idx="2">
                  <c:v>659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C-48C7-AE27-0A212955F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960</c:v>
                </c:pt>
                <c:pt idx="2">
                  <c:v>958</c:v>
                </c:pt>
                <c:pt idx="3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C-48C7-AE27-0A212955F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21</c:v>
                </c:pt>
                <c:pt idx="2">
                  <c:v>43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2-40BD-AF6D-9D5F8EF5D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106</c:v>
                </c:pt>
                <c:pt idx="2">
                  <c:v>23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2-40BD-AF6D-9D5F8EF5D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49</c:v>
                </c:pt>
                <c:pt idx="2">
                  <c:v>19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2-40BD-AF6D-9D5F8EF5D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186</c:v>
                </c:pt>
                <c:pt idx="1">
                  <c:v>144</c:v>
                </c:pt>
                <c:pt idx="2">
                  <c:v>235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2-40BD-AF6D-9D5F8EF5D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6858859852874"/>
          <c:y val="0.17955877300375997"/>
          <c:w val="0.71614266772436663"/>
          <c:h val="0.6831336407759944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4-483A-B205-D0CE729B9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4-483A-B205-D0CE729B9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4-483A-B205-D0CE729B9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04-483A-B205-D0CE729B9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smtClean="0">
                <a:effectLst/>
              </a:rPr>
              <a:t>O. sativa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73A-B13B-92BDA216C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73A-B13B-92BDA216C8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73A-B13B-92BDA216C8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73A-B13B-92BDA216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504849376064"/>
          <c:y val="0.17955877300375997"/>
          <c:w val="0.69983519413674133"/>
          <c:h val="0.66757782444798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4-47FF-8DDB-878A28258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C54-47FF-8DDB-878A28258E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4-47FF-8DDB-878A28258E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4-47FF-8DDB-878A28258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56.949999999999996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smtClean="0">
                <a:effectLst/>
              </a:rPr>
              <a:t>D. rerio</a:t>
            </a:r>
            <a:endParaRPr lang="zh-CN" altLang="en-US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A-410C-B0B6-7FA7BDB30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A-410C-B0B6-7FA7BDB30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A-410C-B0B6-7FA7BDB30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5A-410C-B0B6-7FA7BDB3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 smtClean="0">
                <a:effectLst/>
              </a:rPr>
              <a:t>Caenorhabditis</a:t>
            </a:r>
            <a:r>
              <a:rPr lang="en-US" altLang="zh-CN" sz="1862" b="1" i="0" u="none" strike="noStrike" baseline="0" dirty="0" smtClean="0">
                <a:effectLst/>
              </a:rPr>
              <a:t> </a:t>
            </a:r>
            <a:r>
              <a:rPr lang="en-US" altLang="zh-CN" sz="1862" b="1" i="0" u="none" strike="noStrike" baseline="0" dirty="0" err="1" smtClean="0">
                <a:effectLst/>
              </a:rPr>
              <a:t>briggsae</a:t>
            </a:r>
            <a:endParaRPr lang="zh-CN" altLang="en-US" b="1" dirty="0"/>
          </a:p>
        </c:rich>
      </c:tx>
      <c:layout>
        <c:manualLayout>
          <c:xMode val="edge"/>
          <c:yMode val="edge"/>
          <c:x val="0.39148133635161686"/>
          <c:y val="2.6676032992992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0.45814978000000001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F-4D08-8D69-420DBAB4E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2.6431718E-2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F-4D08-8D69-420DBAB4EB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0.23788546299999999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F-4D08-8D69-420DBAB4EB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0.27753304000000001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F-4D08-8D69-420DBAB4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 smtClean="0">
                <a:effectLst/>
              </a:rPr>
              <a:t>Caenorhabditis</a:t>
            </a:r>
            <a:r>
              <a:rPr lang="en-US" altLang="zh-CN" sz="1862" b="1" i="0" u="none" strike="noStrike" baseline="0" dirty="0" smtClean="0">
                <a:effectLst/>
              </a:rPr>
              <a:t> </a:t>
            </a:r>
            <a:r>
              <a:rPr lang="en-US" altLang="zh-CN" sz="1862" b="1" i="0" u="none" strike="noStrike" baseline="0" dirty="0" err="1" smtClean="0">
                <a:effectLst/>
              </a:rPr>
              <a:t>briggsae</a:t>
            </a:r>
            <a:endParaRPr lang="en-US" altLang="zh-CN" b="1" dirty="0" smtClean="0"/>
          </a:p>
        </c:rich>
      </c:tx>
      <c:layout>
        <c:manualLayout>
          <c:xMode val="edge"/>
          <c:yMode val="edge"/>
          <c:x val="0.44183099215807692"/>
          <c:y val="3.5611847684731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0.90469999999999995</c:v>
                </c:pt>
                <c:pt idx="1">
                  <c:v>0.96160000000000001</c:v>
                </c:pt>
                <c:pt idx="2">
                  <c:v>0.95089999999999997</c:v>
                </c:pt>
                <c:pt idx="3">
                  <c:v>0.84560000000000002</c:v>
                </c:pt>
                <c:pt idx="4">
                  <c:v>0.15440000000000001</c:v>
                </c:pt>
                <c:pt idx="5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9D8-8C27-2A007C60B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0.3417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F-49D8-8C27-2A007C60B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0.38850000000000001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F-49D8-8C27-2A007C60B9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0.34239999999999998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F-49D8-8C27-2A007C60B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D. melanogaster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0.98829999999999996</c:v>
                </c:pt>
                <c:pt idx="2">
                  <c:v>0.95940000000000003</c:v>
                </c:pt>
                <c:pt idx="3">
                  <c:v>0.96460000000000001</c:v>
                </c:pt>
                <c:pt idx="4">
                  <c:v>3.5400000000000001E-2</c:v>
                </c:pt>
                <c:pt idx="5">
                  <c:v>0.92030000000000001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37C-9545-D04C28E0FE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0.13150000000000001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1-437C-9545-D04C28E0FE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8.8700000000000001E-2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1-437C-9545-D04C28E0FE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0.10440000000000001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1-437C-9545-D04C28E0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0.87790000000000001</c:v>
                </c:pt>
                <c:pt idx="1">
                  <c:v>0.87909999999999999</c:v>
                </c:pt>
                <c:pt idx="2">
                  <c:v>0.87980000000000003</c:v>
                </c:pt>
                <c:pt idx="3">
                  <c:v>0.86739999999999995</c:v>
                </c:pt>
                <c:pt idx="4">
                  <c:v>0.86250000000000004</c:v>
                </c:pt>
                <c:pt idx="5">
                  <c:v>0.83989999999999998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0.98819999999999997</c:v>
                </c:pt>
                <c:pt idx="1">
                  <c:v>0.9879</c:v>
                </c:pt>
                <c:pt idx="2">
                  <c:v>0.98829999999999996</c:v>
                </c:pt>
                <c:pt idx="3">
                  <c:v>0.98980000000000001</c:v>
                </c:pt>
                <c:pt idx="4">
                  <c:v>0.98870000000000002</c:v>
                </c:pt>
                <c:pt idx="5">
                  <c:v>0.9919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0.95879999999999999</c:v>
                </c:pt>
                <c:pt idx="1">
                  <c:v>0.95889999999999997</c:v>
                </c:pt>
                <c:pt idx="2">
                  <c:v>0.95940000000000003</c:v>
                </c:pt>
                <c:pt idx="3">
                  <c:v>0.95699999999999996</c:v>
                </c:pt>
                <c:pt idx="4">
                  <c:v>0.95479999999999998</c:v>
                </c:pt>
                <c:pt idx="5">
                  <c:v>0.95069999999999999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0.96430000000000005</c:v>
                </c:pt>
                <c:pt idx="1">
                  <c:v>0.96350000000000002</c:v>
                </c:pt>
                <c:pt idx="2">
                  <c:v>0.96460000000000001</c:v>
                </c:pt>
                <c:pt idx="3">
                  <c:v>0.96879999999999999</c:v>
                </c:pt>
                <c:pt idx="4">
                  <c:v>0.96540000000000004</c:v>
                </c:pt>
                <c:pt idx="5">
                  <c:v>0.97470000000000001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0.91910000000000003</c:v>
                </c:pt>
                <c:pt idx="1">
                  <c:v>0.91930000000000001</c:v>
                </c:pt>
                <c:pt idx="2">
                  <c:v>0.92030000000000001</c:v>
                </c:pt>
                <c:pt idx="3">
                  <c:v>0.9153</c:v>
                </c:pt>
                <c:pt idx="4">
                  <c:v>0.91100000000000003</c:v>
                </c:pt>
                <c:pt idx="5">
                  <c:v>0.90229999999999999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0.81940000000000002</c:v>
                </c:pt>
                <c:pt idx="2">
                  <c:v>0.84789999999999999</c:v>
                </c:pt>
                <c:pt idx="3">
                  <c:v>0.84819999999999995</c:v>
                </c:pt>
                <c:pt idx="4">
                  <c:v>0.84599999999999997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0.98860000000000003</c:v>
                </c:pt>
                <c:pt idx="2">
                  <c:v>0.99029999999999996</c:v>
                </c:pt>
                <c:pt idx="3">
                  <c:v>0.99029999999999996</c:v>
                </c:pt>
                <c:pt idx="4">
                  <c:v>0.99070000000000003</c:v>
                </c:pt>
                <c:pt idx="5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0.94269999999999998</c:v>
                </c:pt>
                <c:pt idx="2">
                  <c:v>0.95189999999999997</c:v>
                </c:pt>
                <c:pt idx="3">
                  <c:v>0.95199999999999996</c:v>
                </c:pt>
                <c:pt idx="4">
                  <c:v>0.95169999999999999</c:v>
                </c:pt>
                <c:pt idx="5">
                  <c:v>0.94240000000000002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0.96399999999999997</c:v>
                </c:pt>
                <c:pt idx="2">
                  <c:v>0.9698</c:v>
                </c:pt>
                <c:pt idx="3">
                  <c:v>0.97</c:v>
                </c:pt>
                <c:pt idx="4">
                  <c:v>0.97109999999999996</c:v>
                </c:pt>
                <c:pt idx="5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3.5999999999999997E-2</c:v>
                </c:pt>
                <c:pt idx="2">
                  <c:v>3.0200000000000001E-2</c:v>
                </c:pt>
                <c:pt idx="3">
                  <c:v>0.03</c:v>
                </c:pt>
                <c:pt idx="4">
                  <c:v>2.8899999999999999E-2</c:v>
                </c:pt>
                <c:pt idx="5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0.88580000000000003</c:v>
                </c:pt>
                <c:pt idx="2">
                  <c:v>0.90480000000000005</c:v>
                </c:pt>
                <c:pt idx="3">
                  <c:v>0.90500000000000003</c:v>
                </c:pt>
                <c:pt idx="4">
                  <c:v>0.90429999999999999</c:v>
                </c:pt>
                <c:pt idx="5">
                  <c:v>0.88480000000000003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0.77510000000000001</c:v>
                </c:pt>
                <c:pt idx="2">
                  <c:v>0.65280000000000005</c:v>
                </c:pt>
                <c:pt idx="3">
                  <c:v>0.60329999999999995</c:v>
                </c:pt>
                <c:pt idx="4">
                  <c:v>0.56969999999999998</c:v>
                </c:pt>
                <c:pt idx="5">
                  <c:v>0.52210000000000001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0.99280000000000002</c:v>
                </c:pt>
                <c:pt idx="2">
                  <c:v>0.99390000000000001</c:v>
                </c:pt>
                <c:pt idx="3">
                  <c:v>0.99639999999999995</c:v>
                </c:pt>
                <c:pt idx="4">
                  <c:v>0.99590000000000001</c:v>
                </c:pt>
                <c:pt idx="5">
                  <c:v>0.99650000000000005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0.93240000000000001</c:v>
                </c:pt>
                <c:pt idx="2">
                  <c:v>0.89490000000000003</c:v>
                </c:pt>
                <c:pt idx="3">
                  <c:v>0.87949999999999995</c:v>
                </c:pt>
                <c:pt idx="4">
                  <c:v>0.86719999999999997</c:v>
                </c:pt>
                <c:pt idx="5">
                  <c:v>0.84989999999999999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0.97640000000000005</c:v>
                </c:pt>
                <c:pt idx="2">
                  <c:v>0.97760000000000002</c:v>
                </c:pt>
                <c:pt idx="3">
                  <c:v>0.98609999999999998</c:v>
                </c:pt>
                <c:pt idx="4">
                  <c:v>0.98380000000000001</c:v>
                </c:pt>
                <c:pt idx="5">
                  <c:v>0.98529999999999995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2.3599999999999999E-2</c:v>
                </c:pt>
                <c:pt idx="2">
                  <c:v>2.24E-2</c:v>
                </c:pt>
                <c:pt idx="3">
                  <c:v>1.3899999999999999E-2</c:v>
                </c:pt>
                <c:pt idx="4">
                  <c:v>1.6199999999999999E-2</c:v>
                </c:pt>
                <c:pt idx="5">
                  <c:v>1.47E-2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0.86419999999999997</c:v>
                </c:pt>
                <c:pt idx="2">
                  <c:v>0.78290000000000004</c:v>
                </c:pt>
                <c:pt idx="3">
                  <c:v>0.74860000000000004</c:v>
                </c:pt>
                <c:pt idx="4">
                  <c:v>0.72150000000000003</c:v>
                </c:pt>
                <c:pt idx="5">
                  <c:v>0.6825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HiTE-TIR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0.85887039185365899</c:v>
                </c:pt>
                <c:pt idx="1">
                  <c:v>0.95999833903823195</c:v>
                </c:pt>
                <c:pt idx="2">
                  <c:v>0.93943365756799502</c:v>
                </c:pt>
                <c:pt idx="3">
                  <c:v>0.84569523056321305</c:v>
                </c:pt>
                <c:pt idx="4">
                  <c:v>0.84569523056321305</c:v>
                </c:pt>
                <c:pt idx="5">
                  <c:v>0.85223189358087503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EDTA-TIR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0.82740364295525404</c:v>
                </c:pt>
                <c:pt idx="1">
                  <c:v>0.69888887561648605</c:v>
                </c:pt>
                <c:pt idx="2">
                  <c:v>0.72524699130832204</c:v>
                </c:pt>
                <c:pt idx="3">
                  <c:v>0.414858078642941</c:v>
                </c:pt>
                <c:pt idx="4">
                  <c:v>0.414858078642941</c:v>
                </c:pt>
                <c:pt idx="5">
                  <c:v>0.55262925615542902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1635184185840319"/>
          <c:h val="0.11659363650165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367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215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852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HiTE-Helitron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0.70398602130058396</c:v>
                </c:pt>
                <c:pt idx="1">
                  <c:v>0.97032680353989198</c:v>
                </c:pt>
                <c:pt idx="2">
                  <c:v>0.94381629231484798</c:v>
                </c:pt>
                <c:pt idx="3">
                  <c:v>0.72394677295186804</c:v>
                </c:pt>
                <c:pt idx="4">
                  <c:v>0.72394677295186804</c:v>
                </c:pt>
                <c:pt idx="5">
                  <c:v>0.713826883695311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EAHelitron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0.26658021860854297</c:v>
                </c:pt>
                <c:pt idx="1">
                  <c:v>0.99830152878364697</c:v>
                </c:pt>
                <c:pt idx="2">
                  <c:v>0.91353535589922297</c:v>
                </c:pt>
                <c:pt idx="3">
                  <c:v>0.953627487946346</c:v>
                </c:pt>
                <c:pt idx="4">
                  <c:v>0.95362748794634622</c:v>
                </c:pt>
                <c:pt idx="5">
                  <c:v>0.41668024688289801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EDTA-Helitron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0.89301601766153504</c:v>
                </c:pt>
                <c:pt idx="1">
                  <c:v>0.62586910699924903</c:v>
                </c:pt>
                <c:pt idx="2">
                  <c:v>0.65093676211507201</c:v>
                </c:pt>
                <c:pt idx="3">
                  <c:v>0.19818324720925501</c:v>
                </c:pt>
                <c:pt idx="4">
                  <c:v>0.19818324720925495</c:v>
                </c:pt>
                <c:pt idx="5">
                  <c:v>0.324378543658563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222</c:v>
                </c:pt>
                <c:pt idx="1">
                  <c:v>310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LTR_retriever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0.96037170000000005</c:v>
                </c:pt>
                <c:pt idx="1">
                  <c:v>0.94555959000000001</c:v>
                </c:pt>
                <c:pt idx="2">
                  <c:v>0.94914200000000004</c:v>
                </c:pt>
                <c:pt idx="3">
                  <c:v>0.84911809000000005</c:v>
                </c:pt>
                <c:pt idx="4">
                  <c:v>0.84911899999999996</c:v>
                </c:pt>
                <c:pt idx="5">
                  <c:v>0.90132000000000001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LTR_FINDER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0.96756419999999999</c:v>
                </c:pt>
                <c:pt idx="1">
                  <c:v>0.86005366000000005</c:v>
                </c:pt>
                <c:pt idx="2">
                  <c:v>0.8859937</c:v>
                </c:pt>
                <c:pt idx="3">
                  <c:v>0.68736881999999999</c:v>
                </c:pt>
                <c:pt idx="4">
                  <c:v>0.68736900000000001</c:v>
                </c:pt>
                <c:pt idx="5">
                  <c:v>0.80374000000000001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LTRharvest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0.94194699999999998</c:v>
                </c:pt>
                <c:pt idx="1">
                  <c:v>0.82686296000000004</c:v>
                </c:pt>
                <c:pt idx="2">
                  <c:v>0.85480259999999997</c:v>
                </c:pt>
                <c:pt idx="3">
                  <c:v>0.63560746000000001</c:v>
                </c:pt>
                <c:pt idx="4">
                  <c:v>0.63560799999999995</c:v>
                </c:pt>
                <c:pt idx="5">
                  <c:v>0.75902999999999998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395</c:v>
                </c:pt>
                <c:pt idx="1">
                  <c:v>493</c:v>
                </c:pt>
                <c:pt idx="2">
                  <c:v>417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</c:v>
                </c:pt>
                <c:pt idx="1">
                  <c:v>68</c:v>
                </c:pt>
                <c:pt idx="2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105</c:v>
                </c:pt>
                <c:pt idx="1">
                  <c:v>117</c:v>
                </c:pt>
                <c:pt idx="2">
                  <c:v>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LTRharvest</c:v>
                </c:pt>
                <c:pt idx="1">
                  <c:v>LTR_FINDER</c:v>
                </c:pt>
                <c:pt idx="2">
                  <c:v>LTR_retriever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549</c:v>
                </c:pt>
                <c:pt idx="1">
                  <c:v>427</c:v>
                </c:pt>
                <c:pt idx="2">
                  <c:v>470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HiTE-Non-LTR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0.65188550000000001</c:v>
                </c:pt>
                <c:pt idx="1">
                  <c:v>0.99985036000000005</c:v>
                </c:pt>
                <c:pt idx="2">
                  <c:v>0.99162830000000002</c:v>
                </c:pt>
                <c:pt idx="3">
                  <c:v>0.99060393000000002</c:v>
                </c:pt>
                <c:pt idx="4">
                  <c:v>0.99060400000000004</c:v>
                </c:pt>
                <c:pt idx="5">
                  <c:v>0.78630999999999995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Assembly-Non-LTR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0.73017129999999997</c:v>
                </c:pt>
                <c:pt idx="1">
                  <c:v>0.98788231999999998</c:v>
                </c:pt>
                <c:pt idx="2">
                  <c:v>0.98191349999999999</c:v>
                </c:pt>
                <c:pt idx="3">
                  <c:v>0.58825503000000001</c:v>
                </c:pt>
                <c:pt idx="4">
                  <c:v>0.588256</c:v>
                </c:pt>
                <c:pt idx="5">
                  <c:v>0.65156999999999998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smtClean="0">
                <a:effectLst/>
              </a:rPr>
              <a:t>O. sativa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0.87360000000000004</c:v>
                </c:pt>
                <c:pt idx="1">
                  <c:v>0.97940000000000005</c:v>
                </c:pt>
                <c:pt idx="2">
                  <c:v>0.92679999999999996</c:v>
                </c:pt>
                <c:pt idx="3">
                  <c:v>0.97670000000000001</c:v>
                </c:pt>
                <c:pt idx="4">
                  <c:v>2.3300000000000001E-2</c:v>
                </c:pt>
                <c:pt idx="5">
                  <c:v>0.92230000000000001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B16-A998-136C9786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5.2400000000000002E-2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B16-A998-136C9786B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0.11600000000000001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B16-A998-136C9786B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7.0099999999999996E-2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F-4B16-A998-136C9786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</c:v>
                </c:pt>
                <c:pt idx="1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Assembly-Non-LTR</c:v>
                </c:pt>
                <c:pt idx="1">
                  <c:v>HiTE-Non-LTR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48</c:v>
                </c:pt>
                <c:pt idx="1">
                  <c:v>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A3-496B-9015-9AA6B4ECD41A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A3-496B-9015-9AA6B4ECD4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A-4BAE-BE08-7941394AA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6-468F-BD5C-16E61E68B2D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6-468F-BD5C-16E61E68B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6-468F-BD5C-16E61E68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k_num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freq_threshold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chunk_size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46C-478F-A343-1FA605E95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 smtClean="0">
                <a:effectLst/>
              </a:rPr>
              <a:t>flanking_len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 smtClean="0"/>
              <a:t>(A) k_num</a:t>
            </a:r>
            <a:endParaRPr lang="zh-CN" altLang="en-US" sz="1500" b="1" i="1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4.3833725219492199E-2"/>
                  <c:y val="-7.351962163445117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-8.0360901233080535E-17"/>
                  <c:y val="4.643344524281126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BDD-48BB-8339-A0B524D97B1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 smtClean="0"/>
              <a:t>(B) freq_threshold</a:t>
            </a:r>
            <a:endParaRPr lang="en-US" altLang="zh-CN" sz="1500" b="1" i="1" baseline="0" dirty="0" smtClean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4.1642038958517591E-2"/>
                  <c:y val="-3.869453770234307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93B4-4785-87D3-97739BBE0EF3}"/>
                </c:ext>
              </c:extLst>
            </c:dLbl>
            <c:dLbl>
              <c:idx val="1"/>
              <c:layout>
                <c:manualLayout>
                  <c:x val="-4.6025411480466849E-2"/>
                  <c:y val="-0.1276919744177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93B4-4785-87D3-97739BBE0EF3}"/>
                </c:ext>
              </c:extLst>
            </c:dLbl>
            <c:dLbl>
              <c:idx val="2"/>
              <c:layout>
                <c:manualLayout>
                  <c:x val="-2.19168626097461E-3"/>
                  <c:y val="1.934726885117143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93B4-4785-87D3-97739BBE0EF3}"/>
                </c:ext>
              </c:extLst>
            </c:dLbl>
            <c:dLbl>
              <c:idx val="4"/>
              <c:layout>
                <c:manualLayout>
                  <c:x val="-1.315011756584758E-2"/>
                  <c:y val="-5.41723527832798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E-93B4-4785-87D3-97739BBE0EF3}"/>
                </c:ext>
              </c:extLst>
            </c:dLbl>
            <c:dLbl>
              <c:idx val="5"/>
              <c:layout>
                <c:manualLayout>
                  <c:x val="-2.8491921392669931E-2"/>
                  <c:y val="-6.5780714093982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0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B4-4785-87D3-97739BBE0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6.136721530728912E-2"/>
                  <c:y val="6.965016786421690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93B4-4785-87D3-97739BBE0EF3}"/>
                </c:ext>
              </c:extLst>
            </c:dLbl>
            <c:dLbl>
              <c:idx val="3"/>
              <c:layout>
                <c:manualLayout>
                  <c:x val="-3.2875293914619234E-2"/>
                  <c:y val="-6.57807140939826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93B4-4785-87D3-97739BBE0EF3}"/>
                </c:ext>
              </c:extLst>
            </c:dLbl>
            <c:dLbl>
              <c:idx val="4"/>
              <c:layout>
                <c:manualLayout>
                  <c:x val="-3.9450352697542983E-2"/>
                  <c:y val="-5.8041806553514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B4-4785-87D3-97739BBE0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19168626097461E-3"/>
                  <c:y val="5.030289901304554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93B4-4785-87D3-97739BBE0EF3}"/>
                </c:ext>
              </c:extLst>
            </c:dLbl>
            <c:dLbl>
              <c:idx val="4"/>
              <c:layout>
                <c:manualLayout>
                  <c:x val="-2.1916862609746183E-2"/>
                  <c:y val="-3.09556301618741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F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9725176348771512E-2"/>
                  <c:y val="-7.35196216344512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93B4-4785-87D3-97739BBE0EF3}"/>
                </c:ext>
              </c:extLst>
            </c:dLbl>
            <c:dLbl>
              <c:idx val="1"/>
              <c:layout>
                <c:manualLayout>
                  <c:x val="0"/>
                  <c:y val="-7.73890754046858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93B4-4785-87D3-97739BBE0EF3}"/>
                </c:ext>
              </c:extLst>
            </c:dLbl>
            <c:dLbl>
              <c:idx val="2"/>
              <c:layout>
                <c:manualLayout>
                  <c:x val="-6.1367215307289086E-2"/>
                  <c:y val="1.160836131070274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93B4-4785-87D3-97739BBE0E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B4-4785-87D3-97739BBE0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baseline="0" dirty="0" smtClean="0"/>
              <a:t>(C) chunk_size</a:t>
            </a:r>
            <a:endParaRPr lang="zh-CN" altLang="en-US" sz="1500" b="1" i="1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1642038958517591E-2"/>
                  <c:y val="-6.965016786421697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2374-4EC0-B5A8-E40366AB3984}"/>
                </c:ext>
              </c:extLst>
            </c:dLbl>
            <c:dLbl>
              <c:idx val="1"/>
              <c:layout>
                <c:manualLayout>
                  <c:x val="-4.6025411480466773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374-4EC0-B5A8-E40366AB3984}"/>
                </c:ext>
              </c:extLst>
            </c:dLbl>
            <c:dLbl>
              <c:idx val="2"/>
              <c:layout>
                <c:manualLayout>
                  <c:x val="-1.753349008779688E-2"/>
                  <c:y val="4.25639914725770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74-4EC0-B5A8-E40366AB398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4.6025411480466814E-2"/>
                  <c:y val="4.64334452428111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74-4EC0-B5A8-E40366AB398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1501175658476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4.1642038958517591E-2"/>
                  <c:y val="-5.417235278327985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374-4EC0-B5A8-E40366AB3984}"/>
                </c:ext>
              </c:extLst>
            </c:dLbl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374-4EC0-B5A8-E40366AB39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374-4EC0-B5A8-E40366AB3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 smtClean="0">
                <a:effectLst/>
              </a:rPr>
              <a:t>D. rerio</a:t>
            </a:r>
            <a:endParaRPr lang="zh-CN" altLang="zh-CN" sz="2000" b="1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0.85899999999999999</c:v>
                </c:pt>
                <c:pt idx="1">
                  <c:v>0.94010000000000005</c:v>
                </c:pt>
                <c:pt idx="2">
                  <c:v>0.89200000000000002</c:v>
                </c:pt>
                <c:pt idx="3">
                  <c:v>0.95430000000000004</c:v>
                </c:pt>
                <c:pt idx="4">
                  <c:v>4.5699999999999998E-2</c:v>
                </c:pt>
                <c:pt idx="5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1-41FF-BDF1-CBAC5229A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B61-41FF-BDF1-CBAC5229A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7.3200000000000001E-2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1-41FF-BDF1-CBAC5229A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5.79E-2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1-41FF-BDF1-CBAC5229A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1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500" b="1" i="1" u="none" strike="noStrike" baseline="0" dirty="0" smtClean="0">
                <a:effectLst/>
              </a:rPr>
              <a:t>(D) flanking_len</a:t>
            </a:r>
            <a:endParaRPr lang="zh-CN" altLang="en-US" sz="1500" b="1" i="1" baseline="0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1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0"/>
                  <c:y val="-4.5923629967639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9DB-4E62-B4D3-8C05A0F562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2.8491916475713877E-2"/>
                  <c:y val="7.65393832793991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9DB-4E62-B4D3-8C05A0F562F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4.3833717654944426E-3"/>
                  <c:y val="1.530787665587983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5.9175518834174996E-2"/>
                  <c:y val="-3.444272247572963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9DB-4E62-B4D3-8C05A0F562F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9DB-4E62-B4D3-8C05A0F5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>
                <a:effectLst/>
              </a:rPr>
              <a:t>D. melanogaster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0.37812499999999999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754-90C3-D60C68A0C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0.1125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754-90C3-D60C68A0CF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0.15312500000000001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0-4754-90C3-D60C68A0CF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0.35625000000000001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0-4754-90C3-D60C68A0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7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5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6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4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5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55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15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82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76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04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3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4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82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6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32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0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47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4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24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0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4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7" Type="http://schemas.openxmlformats.org/officeDocument/2006/relationships/chart" Target="../charts/chart3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7" Type="http://schemas.openxmlformats.org/officeDocument/2006/relationships/chart" Target="../charts/chart4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3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7" Type="http://schemas.openxmlformats.org/officeDocument/2006/relationships/chart" Target="../charts/chart4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8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7" Type="http://schemas.openxmlformats.org/officeDocument/2006/relationships/chart" Target="../charts/chart5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3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7" Type="http://schemas.openxmlformats.org/officeDocument/2006/relationships/chart" Target="../charts/chart5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8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chart" Target="../charts/chart67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chart" Target="../charts/chart7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0.xml"/><Relationship Id="rId4" Type="http://schemas.openxmlformats.org/officeDocument/2006/relationships/chart" Target="../charts/chart79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00129" y="3917539"/>
            <a:ext cx="220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研究进展汇报</a:t>
            </a:r>
          </a:p>
        </p:txBody>
      </p:sp>
      <p:sp>
        <p:nvSpPr>
          <p:cNvPr id="20" name="矩形 19"/>
          <p:cNvSpPr/>
          <p:nvPr/>
        </p:nvSpPr>
        <p:spPr>
          <a:xfrm>
            <a:off x="7185999" y="5232290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28210" y="1172289"/>
              <a:ext cx="819483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2" y="1034189"/>
            <a:ext cx="2192108" cy="219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07" y="525573"/>
            <a:ext cx="3883835" cy="131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1266973" y="525692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89839" y="525693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05043" y="265692"/>
            <a:ext cx="86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Repeat1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0384" y="266422"/>
            <a:ext cx="96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Repeat2</a:t>
            </a:r>
            <a:endParaRPr lang="zh-CN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23012" y="2248547"/>
            <a:ext cx="3883836" cy="1322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1262910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5776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8390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334206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1399764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14"/>
          <p:cNvSpPr/>
          <p:nvPr/>
        </p:nvSpPr>
        <p:spPr>
          <a:xfrm>
            <a:off x="1465275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圆角矩形 15"/>
          <p:cNvSpPr/>
          <p:nvPr/>
        </p:nvSpPr>
        <p:spPr>
          <a:xfrm>
            <a:off x="1568215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200024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282512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348069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2413581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2489847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1606926" y="132565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1665314" y="143424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1754077" y="156300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835158" y="1694185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1893547" y="1808037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1982310" y="194206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2040699" y="205591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027023" y="752110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114997" y="86069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180481" y="98946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249924" y="112064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3722109" y="75416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3799232" y="88818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3869261" y="100204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矩形 35"/>
          <p:cNvSpPr/>
          <p:nvPr/>
        </p:nvSpPr>
        <p:spPr>
          <a:xfrm>
            <a:off x="1753930" y="2248546"/>
            <a:ext cx="455105" cy="132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曲线连接符 3"/>
          <p:cNvCxnSpPr>
            <a:stCxn id="22" idx="3"/>
            <a:endCxn id="29" idx="1"/>
          </p:cNvCxnSpPr>
          <p:nvPr/>
        </p:nvCxnSpPr>
        <p:spPr>
          <a:xfrm flipV="1">
            <a:off x="1811368" y="798517"/>
            <a:ext cx="1223430" cy="573543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18" idx="1"/>
          </p:cNvCxnSpPr>
          <p:nvPr/>
        </p:nvCxnSpPr>
        <p:spPr>
          <a:xfrm>
            <a:off x="1538649" y="902884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9" idx="1"/>
          </p:cNvCxnSpPr>
          <p:nvPr/>
        </p:nvCxnSpPr>
        <p:spPr>
          <a:xfrm>
            <a:off x="1604207" y="1013472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  <a:endCxn id="20" idx="1"/>
          </p:cNvCxnSpPr>
          <p:nvPr/>
        </p:nvCxnSpPr>
        <p:spPr>
          <a:xfrm>
            <a:off x="1669718" y="1133000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21" idx="1"/>
          </p:cNvCxnSpPr>
          <p:nvPr/>
        </p:nvCxnSpPr>
        <p:spPr>
          <a:xfrm>
            <a:off x="1772656" y="1252529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7" idx="1"/>
          </p:cNvCxnSpPr>
          <p:nvPr/>
        </p:nvCxnSpPr>
        <p:spPr>
          <a:xfrm>
            <a:off x="1482832" y="789943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曲线连接符 3"/>
          <p:cNvCxnSpPr>
            <a:stCxn id="23" idx="3"/>
            <a:endCxn id="30" idx="1"/>
          </p:cNvCxnSpPr>
          <p:nvPr/>
        </p:nvCxnSpPr>
        <p:spPr>
          <a:xfrm flipV="1">
            <a:off x="1869757" y="907106"/>
            <a:ext cx="1253016" cy="573543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3"/>
          <p:cNvCxnSpPr>
            <a:stCxn id="24" idx="3"/>
            <a:endCxn id="31" idx="1"/>
          </p:cNvCxnSpPr>
          <p:nvPr/>
        </p:nvCxnSpPr>
        <p:spPr>
          <a:xfrm flipV="1">
            <a:off x="1958521" y="1035870"/>
            <a:ext cx="1229736" cy="573543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3"/>
          <p:cNvCxnSpPr>
            <a:stCxn id="25" idx="3"/>
            <a:endCxn id="32" idx="1"/>
          </p:cNvCxnSpPr>
          <p:nvPr/>
        </p:nvCxnSpPr>
        <p:spPr>
          <a:xfrm flipV="1">
            <a:off x="2039600" y="1167049"/>
            <a:ext cx="1218099" cy="573543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3"/>
          <p:cNvCxnSpPr>
            <a:stCxn id="26" idx="3"/>
            <a:endCxn id="33" idx="1"/>
          </p:cNvCxnSpPr>
          <p:nvPr/>
        </p:nvCxnSpPr>
        <p:spPr>
          <a:xfrm flipV="1">
            <a:off x="2097992" y="800570"/>
            <a:ext cx="1631895" cy="1053876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2186749" y="934597"/>
            <a:ext cx="1620256" cy="1053876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2245144" y="1048449"/>
            <a:ext cx="1631895" cy="1053876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1"/>
            <a:endCxn id="12" idx="1"/>
          </p:cNvCxnSpPr>
          <p:nvPr/>
        </p:nvCxnSpPr>
        <p:spPr>
          <a:xfrm>
            <a:off x="1286164" y="592573"/>
            <a:ext cx="0" cy="197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16" idx="3"/>
          </p:cNvCxnSpPr>
          <p:nvPr/>
        </p:nvCxnSpPr>
        <p:spPr>
          <a:xfrm>
            <a:off x="1771426" y="592571"/>
            <a:ext cx="1233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07753" y="571559"/>
            <a:ext cx="50" cy="2183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3"/>
            <a:endCxn id="21" idx="3"/>
          </p:cNvCxnSpPr>
          <p:nvPr/>
        </p:nvCxnSpPr>
        <p:spPr>
          <a:xfrm>
            <a:off x="2694285" y="592571"/>
            <a:ext cx="0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15661" y="526461"/>
            <a:ext cx="438701" cy="131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4" name="直接连接符 53"/>
          <p:cNvCxnSpPr>
            <a:stCxn id="53" idx="1"/>
            <a:endCxn id="29" idx="1"/>
          </p:cNvCxnSpPr>
          <p:nvPr/>
        </p:nvCxnSpPr>
        <p:spPr>
          <a:xfrm>
            <a:off x="3032353" y="594909"/>
            <a:ext cx="2445" cy="20361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3"/>
            <a:endCxn id="32" idx="3"/>
          </p:cNvCxnSpPr>
          <p:nvPr/>
        </p:nvCxnSpPr>
        <p:spPr>
          <a:xfrm>
            <a:off x="3454367" y="594906"/>
            <a:ext cx="1" cy="5721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16288" y="526762"/>
            <a:ext cx="357416" cy="131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7" name="直接连接符 56"/>
          <p:cNvCxnSpPr>
            <a:stCxn id="56" idx="1"/>
            <a:endCxn id="33" idx="1"/>
          </p:cNvCxnSpPr>
          <p:nvPr/>
        </p:nvCxnSpPr>
        <p:spPr>
          <a:xfrm>
            <a:off x="3729882" y="595051"/>
            <a:ext cx="0" cy="20551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3"/>
            <a:endCxn id="35" idx="3"/>
          </p:cNvCxnSpPr>
          <p:nvPr/>
        </p:nvCxnSpPr>
        <p:spPr>
          <a:xfrm>
            <a:off x="4073701" y="595054"/>
            <a:ext cx="0" cy="4533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9100" y="249720"/>
            <a:ext cx="4178851" cy="223436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1" name="直接连接符 60"/>
          <p:cNvCxnSpPr/>
          <p:nvPr/>
        </p:nvCxnSpPr>
        <p:spPr>
          <a:xfrm>
            <a:off x="5104243" y="2238224"/>
            <a:ext cx="4283334" cy="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78" idx="0"/>
          </p:cNvCxnSpPr>
          <p:nvPr/>
        </p:nvCxnSpPr>
        <p:spPr>
          <a:xfrm>
            <a:off x="5104243" y="2238734"/>
            <a:ext cx="91599" cy="5888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79" idx="0"/>
          </p:cNvCxnSpPr>
          <p:nvPr/>
        </p:nvCxnSpPr>
        <p:spPr>
          <a:xfrm>
            <a:off x="5488097" y="2243851"/>
            <a:ext cx="229527" cy="5784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81" idx="0"/>
          </p:cNvCxnSpPr>
          <p:nvPr/>
        </p:nvCxnSpPr>
        <p:spPr>
          <a:xfrm>
            <a:off x="5864207" y="2243415"/>
            <a:ext cx="297938" cy="582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83" idx="0"/>
          </p:cNvCxnSpPr>
          <p:nvPr/>
        </p:nvCxnSpPr>
        <p:spPr>
          <a:xfrm>
            <a:off x="6708760" y="2240390"/>
            <a:ext cx="389722" cy="5794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2" idx="0"/>
          </p:cNvCxnSpPr>
          <p:nvPr/>
        </p:nvCxnSpPr>
        <p:spPr>
          <a:xfrm>
            <a:off x="6047140" y="2246643"/>
            <a:ext cx="492072" cy="5748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82049" y="2858995"/>
            <a:ext cx="4692156" cy="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80" idx="0"/>
          </p:cNvCxnSpPr>
          <p:nvPr/>
        </p:nvCxnSpPr>
        <p:spPr>
          <a:xfrm>
            <a:off x="5351082" y="2238734"/>
            <a:ext cx="208838" cy="5874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801863" y="2431371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70" name="文本框 69"/>
          <p:cNvSpPr txBox="1"/>
          <p:nvPr/>
        </p:nvSpPr>
        <p:spPr>
          <a:xfrm>
            <a:off x="5731942" y="24300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471173" y="244444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cxnSp>
        <p:nvCxnSpPr>
          <p:cNvPr id="72" name="直接箭头连接符 71"/>
          <p:cNvCxnSpPr>
            <a:endCxn id="84" idx="0"/>
          </p:cNvCxnSpPr>
          <p:nvPr/>
        </p:nvCxnSpPr>
        <p:spPr>
          <a:xfrm flipH="1">
            <a:off x="7917308" y="2248056"/>
            <a:ext cx="123052" cy="578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85" idx="0"/>
          </p:cNvCxnSpPr>
          <p:nvPr/>
        </p:nvCxnSpPr>
        <p:spPr>
          <a:xfrm flipH="1">
            <a:off x="8597009" y="2248056"/>
            <a:ext cx="59338" cy="5765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79954" y="2437318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049544" y="3163896"/>
            <a:ext cx="724661" cy="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780221" y="3233950"/>
            <a:ext cx="58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685808" y="3235317"/>
            <a:ext cx="77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end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033778" y="2827585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547545" y="2822274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e1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5397856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s2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2066" y="2826226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e2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377148" y="282150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s3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6928403" y="2819810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e3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755244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s5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8426930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e5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299100" y="1822946"/>
            <a:ext cx="21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Query candidate repeat</a:t>
            </a: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8554612" y="1961446"/>
            <a:ext cx="744488" cy="22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869802" y="2469177"/>
            <a:ext cx="17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Target candidate </a:t>
            </a:r>
            <a:r>
              <a:rPr lang="en-US" altLang="zh-CN" sz="1200" dirty="0"/>
              <a:t>repeat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140448" y="3025396"/>
            <a:ext cx="8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direction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endCxn id="93" idx="0"/>
          </p:cNvCxnSpPr>
          <p:nvPr/>
        </p:nvCxnSpPr>
        <p:spPr>
          <a:xfrm flipH="1">
            <a:off x="6904929" y="2248056"/>
            <a:ext cx="40062" cy="57516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312274" y="2248056"/>
            <a:ext cx="860" cy="5765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30630" y="24526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93" name="矩形 92"/>
          <p:cNvSpPr/>
          <p:nvPr/>
        </p:nvSpPr>
        <p:spPr>
          <a:xfrm>
            <a:off x="6742865" y="282322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s4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143055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e4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endCxn id="98" idx="0"/>
          </p:cNvCxnSpPr>
          <p:nvPr/>
        </p:nvCxnSpPr>
        <p:spPr>
          <a:xfrm>
            <a:off x="8338923" y="2250939"/>
            <a:ext cx="53429" cy="5736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99" idx="0"/>
          </p:cNvCxnSpPr>
          <p:nvPr/>
        </p:nvCxnSpPr>
        <p:spPr>
          <a:xfrm>
            <a:off x="8869264" y="2249568"/>
            <a:ext cx="81036" cy="5827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998455" y="2472092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⑥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8230288" y="282459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s6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8780221" y="2832333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</a:t>
            </a:r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00" name="左大括号 99"/>
          <p:cNvSpPr/>
          <p:nvPr/>
        </p:nvSpPr>
        <p:spPr>
          <a:xfrm rot="5400000">
            <a:off x="7628413" y="1794952"/>
            <a:ext cx="99497" cy="7280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60113" y="1764336"/>
            <a:ext cx="113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s5-e4 &gt; p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42865" y="3574006"/>
            <a:ext cx="3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412464" y="3468087"/>
            <a:ext cx="34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65392" y="3548541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8065392" y="4116809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61488" y="4149745"/>
            <a:ext cx="34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411996" y="4361531"/>
            <a:ext cx="3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⑥</a:t>
            </a:r>
            <a:endParaRPr lang="zh-CN" altLang="en-US" sz="1400" dirty="0"/>
          </a:p>
        </p:txBody>
      </p:sp>
      <p:cxnSp>
        <p:nvCxnSpPr>
          <p:cNvPr id="108" name="直接箭头连接符 107"/>
          <p:cNvCxnSpPr>
            <a:stCxn id="102" idx="3"/>
            <a:endCxn id="103" idx="1"/>
          </p:cNvCxnSpPr>
          <p:nvPr/>
        </p:nvCxnSpPr>
        <p:spPr>
          <a:xfrm flipV="1">
            <a:off x="7114165" y="3621976"/>
            <a:ext cx="298299" cy="105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3"/>
            <a:endCxn id="104" idx="1"/>
          </p:cNvCxnSpPr>
          <p:nvPr/>
        </p:nvCxnSpPr>
        <p:spPr>
          <a:xfrm>
            <a:off x="7755244" y="3589593"/>
            <a:ext cx="310148" cy="1128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2"/>
            <a:endCxn id="105" idx="0"/>
          </p:cNvCxnSpPr>
          <p:nvPr/>
        </p:nvCxnSpPr>
        <p:spPr>
          <a:xfrm>
            <a:off x="8246161" y="3856318"/>
            <a:ext cx="0" cy="2604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102452" y="4356925"/>
            <a:ext cx="309544" cy="2117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7132953" y="3744944"/>
            <a:ext cx="873245" cy="49450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134541" y="4207779"/>
            <a:ext cx="284893" cy="197063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4954521" y="5110576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7132953" y="5109110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e4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7739149" y="5111069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s5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8799052" y="5100186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9912" y="3121318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527123" y="4681701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38754" y="5043262"/>
            <a:ext cx="2205997" cy="86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815387" y="5041411"/>
            <a:ext cx="1049623" cy="90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758073" y="4972839"/>
            <a:ext cx="1223116" cy="2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Defined elements</a:t>
            </a:r>
            <a:endParaRPr lang="en-US" altLang="zh-CN" dirty="0"/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9691864" y="2623399"/>
            <a:ext cx="177938" cy="21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我的方法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9014" y="310334"/>
            <a:ext cx="621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覆盖的方法找出候选重复区域，减少序列自比对的计算量。</a:t>
            </a:r>
            <a:endParaRPr lang="en-US" altLang="zh-CN" dirty="0" smtClean="0"/>
          </a:p>
          <a:p>
            <a:pPr marL="342900" indent="-342900">
              <a:buAutoNum type="alphaLcPeriod"/>
            </a:pP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将候选重复区域进行自比对，获取能代表候选重复区域的最长序列集合。这一步能够基本上确定序列的边界，并且能够有效的解决候选重复区域中包含多个</a:t>
            </a:r>
            <a:r>
              <a:rPr lang="en-US" altLang="zh-CN" dirty="0" smtClean="0"/>
              <a:t>TE</a:t>
            </a:r>
            <a:r>
              <a:rPr lang="zh-CN" altLang="en-US" dirty="0" smtClean="0"/>
              <a:t>的情况。</a:t>
            </a:r>
            <a:endParaRPr lang="en-US" altLang="zh-CN" dirty="0" smtClean="0"/>
          </a:p>
          <a:p>
            <a:pPr marL="342900" indent="-342900">
              <a:buAutoNum type="alphaLcPeriod"/>
            </a:pP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初步过滤假阳性序列。</a:t>
            </a:r>
            <a:r>
              <a:rPr lang="en-US" altLang="zh-CN" dirty="0" smtClean="0"/>
              <a:t>1.</a:t>
            </a:r>
            <a:r>
              <a:rPr lang="zh-CN" altLang="en-US" dirty="0" smtClean="0"/>
              <a:t>过滤掉串联重复。 </a:t>
            </a:r>
            <a:r>
              <a:rPr lang="en-US" altLang="zh-CN" dirty="0" smtClean="0"/>
              <a:t>2.</a:t>
            </a:r>
            <a:r>
              <a:rPr lang="zh-CN" altLang="en-US" dirty="0" smtClean="0"/>
              <a:t>过滤掉拷贝数</a:t>
            </a:r>
            <a:r>
              <a:rPr lang="en-US" altLang="zh-CN" dirty="0" smtClean="0"/>
              <a:t>&lt;3</a:t>
            </a:r>
            <a:r>
              <a:rPr lang="zh-CN" altLang="en-US" dirty="0" smtClean="0"/>
              <a:t>的序列（非重复序列和部分</a:t>
            </a:r>
            <a:r>
              <a:rPr lang="en-US" altLang="zh-CN" dirty="0" smtClean="0"/>
              <a:t>segmental duplication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过滤掉</a:t>
            </a:r>
            <a:r>
              <a:rPr lang="en-US" altLang="zh-CN" dirty="0" smtClean="0"/>
              <a:t>TE</a:t>
            </a:r>
            <a:r>
              <a:rPr lang="zh-CN" altLang="en-US" dirty="0"/>
              <a:t>冗余</a:t>
            </a:r>
            <a:r>
              <a:rPr lang="zh-CN" altLang="en-US" dirty="0" smtClean="0"/>
              <a:t>序列（某条序列的</a:t>
            </a:r>
            <a:r>
              <a:rPr lang="en-US" altLang="zh-CN" dirty="0" smtClean="0"/>
              <a:t>99%</a:t>
            </a:r>
            <a:r>
              <a:rPr lang="zh-CN" altLang="en-US" dirty="0" smtClean="0"/>
              <a:t>都包含在另外一条序列中为冗余）。</a:t>
            </a:r>
            <a:endParaRPr lang="en-US" altLang="zh-CN" dirty="0" smtClean="0"/>
          </a:p>
          <a:p>
            <a:pPr marL="342900" indent="-342900">
              <a:buAutoNum type="alphaLcPeriod"/>
            </a:pP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序列分类：</a:t>
            </a:r>
            <a:endParaRPr lang="en-US" altLang="zh-CN" dirty="0" smtClean="0"/>
          </a:p>
          <a:p>
            <a:r>
              <a:rPr lang="en-US" altLang="zh-CN" dirty="0" smtClean="0"/>
              <a:t>	1) </a:t>
            </a:r>
            <a:r>
              <a:rPr lang="zh-CN" altLang="en-US" dirty="0" smtClean="0"/>
              <a:t>与已知</a:t>
            </a:r>
            <a:r>
              <a:rPr lang="en-US" altLang="zh-CN" dirty="0" smtClean="0"/>
              <a:t>TE</a:t>
            </a:r>
            <a:r>
              <a:rPr lang="zh-CN" altLang="en-US" dirty="0" smtClean="0"/>
              <a:t>有高一致性，可确定序列的分类。</a:t>
            </a:r>
            <a:endParaRPr lang="en-US" altLang="zh-CN" dirty="0" smtClean="0"/>
          </a:p>
          <a:p>
            <a:r>
              <a:rPr lang="en-US" altLang="zh-CN" dirty="0" smtClean="0"/>
              <a:t>	2)</a:t>
            </a:r>
            <a:r>
              <a:rPr lang="zh-CN" altLang="en-US" dirty="0" smtClean="0"/>
              <a:t>有明显的</a:t>
            </a:r>
            <a:r>
              <a:rPr lang="en-US" altLang="zh-CN" dirty="0" smtClean="0"/>
              <a:t>LTR</a:t>
            </a:r>
            <a:r>
              <a:rPr lang="zh-CN" altLang="en-US" dirty="0" smtClean="0"/>
              <a:t>结构和</a:t>
            </a:r>
            <a:r>
              <a:rPr lang="en-US" altLang="zh-CN" dirty="0" smtClean="0"/>
              <a:t>TIR</a:t>
            </a:r>
            <a:r>
              <a:rPr lang="zh-CN" altLang="en-US" dirty="0" smtClean="0"/>
              <a:t>结构， 可进一步确定序列的边界，并对其进行分类。</a:t>
            </a:r>
            <a:endParaRPr lang="en-US" altLang="zh-CN" dirty="0" smtClean="0"/>
          </a:p>
          <a:p>
            <a:r>
              <a:rPr lang="en-US" altLang="zh-CN" dirty="0" smtClean="0"/>
              <a:t>	3)</a:t>
            </a:r>
            <a:r>
              <a:rPr lang="zh-CN" altLang="en-US" dirty="0"/>
              <a:t>与已知蛋白质编码序列具有较高一致性（</a:t>
            </a:r>
            <a:r>
              <a:rPr lang="en-US" altLang="zh-CN" dirty="0"/>
              <a:t>&gt;=80%</a:t>
            </a:r>
            <a:r>
              <a:rPr lang="zh-CN" altLang="en-US" dirty="0"/>
              <a:t>）的序列，也可对其进行分类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en-US" altLang="zh-CN" dirty="0"/>
              <a:t>)</a:t>
            </a:r>
            <a:r>
              <a:rPr lang="zh-CN" altLang="en-US" dirty="0" smtClean="0"/>
              <a:t>对于不满足上述三种条件的序列，可认为是假阳性序列进行过滤。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3054649" y="1020405"/>
            <a:ext cx="384365" cy="895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552" y="1283512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 novo</a:t>
            </a:r>
            <a:r>
              <a:rPr lang="zh-CN" altLang="en-US" dirty="0"/>
              <a:t>发现</a:t>
            </a:r>
          </a:p>
        </p:txBody>
      </p:sp>
      <p:sp>
        <p:nvSpPr>
          <p:cNvPr id="1728" name="矩形 1727"/>
          <p:cNvSpPr/>
          <p:nvPr/>
        </p:nvSpPr>
        <p:spPr>
          <a:xfrm>
            <a:off x="1652063" y="3473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过滤与分类</a:t>
            </a:r>
            <a:endParaRPr lang="zh-CN" altLang="en-US" dirty="0"/>
          </a:p>
        </p:txBody>
      </p:sp>
      <p:sp>
        <p:nvSpPr>
          <p:cNvPr id="68" name="左大括号 67"/>
          <p:cNvSpPr/>
          <p:nvPr/>
        </p:nvSpPr>
        <p:spPr>
          <a:xfrm>
            <a:off x="3054649" y="2955829"/>
            <a:ext cx="384365" cy="1439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 smtClean="0"/>
              <a:t>3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Kmer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覆盖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718" y="5655124"/>
            <a:ext cx="107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可能会存在不是重复区的序列被当成重复区标记（重复边界不明），以及标记的重复区中实际包含多条</a:t>
            </a:r>
            <a:r>
              <a:rPr lang="en-US" altLang="zh-CN" dirty="0" smtClean="0"/>
              <a:t>TE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70972" y="887296"/>
            <a:ext cx="529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Kmer</a:t>
            </a:r>
            <a:r>
              <a:rPr lang="zh-CN" altLang="en-US" dirty="0"/>
              <a:t>覆盖的方法发现候选重复区域，减少搜索范围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 smtClean="0"/>
              <a:t>3.2</a:t>
            </a:r>
            <a:endParaRPr lang="en-US" altLang="zh-CN" sz="1400" dirty="0"/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Pair-wise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比对扩展确定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边界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28103" y="976223"/>
            <a:ext cx="10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RMblast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RepeatModeler2</a:t>
            </a:r>
            <a:r>
              <a:rPr lang="zh-CN" altLang="en-US" dirty="0" smtClean="0"/>
              <a:t>团队对</a:t>
            </a:r>
            <a:r>
              <a:rPr lang="en-US" altLang="zh-CN" dirty="0" smtClean="0"/>
              <a:t>Blast</a:t>
            </a:r>
            <a:r>
              <a:rPr lang="zh-CN" altLang="en-US" dirty="0" smtClean="0"/>
              <a:t>工具的改进版本，专门针对转座子的比对工具。它能够进行序列的局部比对，因此可以准确的定位序列的边界。</a:t>
            </a:r>
            <a:endParaRPr lang="en-US" altLang="zh-CN" dirty="0" smtClean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5648" y="2160881"/>
            <a:ext cx="5883112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95648" y="2161743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172169" y="2170400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835040" y="2169662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23516" y="2164545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57449" y="2175123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28103" y="2758065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930688" y="2161743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28103" y="1749342"/>
            <a:ext cx="54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Pair-wise</a:t>
            </a:r>
            <a:r>
              <a:rPr lang="zh-CN" altLang="en-US" dirty="0" smtClean="0"/>
              <a:t>比对扩展的容错解决方案（</a:t>
            </a:r>
            <a:r>
              <a:rPr lang="en-US" altLang="zh-CN" dirty="0" smtClean="0"/>
              <a:t>Chaining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343028" y="3445181"/>
            <a:ext cx="11823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候选重复</a:t>
            </a:r>
            <a:r>
              <a:rPr lang="zh-CN" altLang="en-US" sz="1600" dirty="0" smtClean="0"/>
              <a:t>区中可能存在</a:t>
            </a:r>
            <a:r>
              <a:rPr lang="en-US" altLang="zh-CN" sz="1600" dirty="0" err="1" smtClean="0"/>
              <a:t>indel</a:t>
            </a:r>
            <a:r>
              <a:rPr lang="zh-CN" altLang="en-US" sz="1600" dirty="0"/>
              <a:t>和</a:t>
            </a:r>
            <a:r>
              <a:rPr lang="zh-CN" altLang="en-US" sz="1600" dirty="0" smtClean="0"/>
              <a:t>多条</a:t>
            </a:r>
            <a:r>
              <a:rPr lang="en-US" altLang="zh-CN" sz="1600" dirty="0" smtClean="0"/>
              <a:t>TE</a:t>
            </a:r>
            <a:r>
              <a:rPr lang="zh-CN" altLang="en-US" sz="1600" dirty="0" smtClean="0"/>
              <a:t>，因此会产生多个分段比对，如上图的①、②、③、④。我们采用比对扩展的方法来解决容错问题：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针对上述比对情况，我们首先设置一个</a:t>
            </a:r>
            <a:r>
              <a:rPr lang="zh-CN" altLang="en-US" sz="1600" b="1" dirty="0" smtClean="0"/>
              <a:t>扩展阈值</a:t>
            </a:r>
            <a:r>
              <a:rPr lang="en-US" altLang="zh-CN" sz="1600" b="1" dirty="0" smtClean="0"/>
              <a:t>p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200bp</a:t>
            </a:r>
            <a:r>
              <a:rPr lang="zh-CN" altLang="en-US" sz="1600" dirty="0" smtClean="0"/>
              <a:t>），然后将比对按照</a:t>
            </a:r>
            <a:r>
              <a:rPr lang="zh-CN" altLang="en-US" sz="1600" b="1" dirty="0" smtClean="0"/>
              <a:t>起始、终止</a:t>
            </a:r>
            <a:r>
              <a:rPr lang="zh-CN" altLang="en-US" sz="1600" dirty="0" smtClean="0"/>
              <a:t>位置进行排序。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对于每一个比对而言，依次判断其相邻的比对能否使得序列长度得到扩展。比如首先是比对①，其起始、终止位置为</a:t>
            </a:r>
            <a:r>
              <a:rPr lang="en-US" altLang="zh-CN" sz="1600" dirty="0" smtClean="0"/>
              <a:t>s1,e1</a:t>
            </a:r>
            <a:r>
              <a:rPr lang="zh-CN" altLang="en-US" sz="1600" dirty="0" smtClean="0"/>
              <a:t>；比对②的起始、终止位置为</a:t>
            </a:r>
            <a:r>
              <a:rPr lang="en-US" altLang="zh-CN" sz="1600" dirty="0" smtClean="0"/>
              <a:t>s2,e2</a:t>
            </a:r>
            <a:r>
              <a:rPr lang="zh-CN" altLang="en-US" sz="1600" dirty="0" smtClean="0"/>
              <a:t>。因为</a:t>
            </a:r>
            <a:r>
              <a:rPr lang="en-US" altLang="zh-CN" sz="1600" dirty="0" smtClean="0"/>
              <a:t>e2&gt;e1</a:t>
            </a:r>
            <a:r>
              <a:rPr lang="zh-CN" altLang="en-US" sz="1600" dirty="0" smtClean="0"/>
              <a:t>，且</a:t>
            </a:r>
            <a:r>
              <a:rPr lang="en-US" altLang="zh-CN" sz="1600" dirty="0" smtClean="0"/>
              <a:t>s2-e1&lt;p</a:t>
            </a:r>
            <a:r>
              <a:rPr lang="zh-CN" altLang="en-US" sz="1600" dirty="0" smtClean="0"/>
              <a:t>，说明加入比对②，能够使得当前比对的长度扩展，因此更新当前比对。同理</a:t>
            </a:r>
            <a:r>
              <a:rPr lang="en-US" altLang="zh-CN" sz="1600" dirty="0" smtClean="0"/>
              <a:t>e3&gt;e2</a:t>
            </a:r>
            <a:r>
              <a:rPr lang="zh-CN" altLang="en-US" sz="1600" dirty="0" smtClean="0"/>
              <a:t>，且</a:t>
            </a:r>
            <a:r>
              <a:rPr lang="en-US" altLang="zh-CN" sz="1600" dirty="0" smtClean="0"/>
              <a:t>s3-e2&lt;p</a:t>
            </a:r>
            <a:r>
              <a:rPr lang="zh-CN" altLang="en-US" sz="1600" dirty="0" smtClean="0"/>
              <a:t>，加入比对③，更新当前比对。而由于</a:t>
            </a:r>
            <a:r>
              <a:rPr lang="en-US" altLang="zh-CN" sz="1600" dirty="0" smtClean="0"/>
              <a:t>s4-e3&gt;p</a:t>
            </a:r>
            <a:r>
              <a:rPr lang="zh-CN" altLang="en-US" sz="1600" dirty="0" smtClean="0"/>
              <a:t>，说明比对④离当前比对过远，无法跨越中间的</a:t>
            </a:r>
            <a:r>
              <a:rPr lang="en-US" altLang="zh-CN" sz="1600" dirty="0" smtClean="0"/>
              <a:t>gap</a:t>
            </a:r>
            <a:r>
              <a:rPr lang="zh-CN" altLang="en-US" sz="1600" dirty="0" smtClean="0"/>
              <a:t>，因此比对④不加入。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对每个比对进行上述操作，可以得到一个由长到短排序的序列集合。依次取集合中的序列，若当前的序列与已取出序列的</a:t>
            </a:r>
            <a:r>
              <a:rPr lang="en-US" altLang="zh-CN" sz="1600" dirty="0" smtClean="0"/>
              <a:t>overlap</a:t>
            </a:r>
            <a:r>
              <a:rPr lang="zh-CN" altLang="en-US" sz="1600" dirty="0" smtClean="0"/>
              <a:t>不超过</a:t>
            </a:r>
            <a:r>
              <a:rPr lang="en-US" altLang="zh-CN" sz="1600" dirty="0" smtClean="0"/>
              <a:t>50%</a:t>
            </a:r>
            <a:r>
              <a:rPr lang="zh-CN" altLang="en-US" sz="1600" dirty="0" smtClean="0"/>
              <a:t>，则说明当前序列不与已取出序列冗余。最后我们可以用取出的序列来代表这个候选重复区中的所有</a:t>
            </a:r>
            <a:r>
              <a:rPr lang="en-US" altLang="zh-CN" sz="1600" dirty="0" smtClean="0"/>
              <a:t>TE</a:t>
            </a:r>
            <a:r>
              <a:rPr lang="zh-CN" altLang="en-US" sz="1600" dirty="0" smtClean="0"/>
              <a:t>。上述例子中的</a:t>
            </a:r>
            <a:r>
              <a:rPr lang="en-US" altLang="zh-CN" sz="1600" dirty="0" smtClean="0"/>
              <a:t>TE</a:t>
            </a:r>
            <a:r>
              <a:rPr lang="zh-CN" altLang="en-US" sz="1600" dirty="0" smtClean="0"/>
              <a:t>序列为比对①</a:t>
            </a:r>
            <a:r>
              <a:rPr lang="zh-CN" altLang="en-US" sz="1600" dirty="0"/>
              <a:t> 、②、</a:t>
            </a:r>
            <a:r>
              <a:rPr lang="zh-CN" altLang="en-US" sz="1600" dirty="0" smtClean="0"/>
              <a:t>③组成的序列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（起始</a:t>
            </a:r>
            <a:r>
              <a:rPr lang="en-US" altLang="zh-CN" sz="1600" dirty="0" smtClean="0"/>
              <a:t>s1</a:t>
            </a:r>
            <a:r>
              <a:rPr lang="zh-CN" altLang="en-US" sz="1600" dirty="0" smtClean="0"/>
              <a:t>，终止</a:t>
            </a:r>
            <a:r>
              <a:rPr lang="en-US" altLang="zh-CN" sz="1600" dirty="0" smtClean="0"/>
              <a:t>e3</a:t>
            </a:r>
            <a:r>
              <a:rPr lang="zh-CN" altLang="en-US" sz="1600" dirty="0" smtClean="0"/>
              <a:t>）和比对④对应的序列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（起始</a:t>
            </a:r>
            <a:r>
              <a:rPr lang="en-US" altLang="zh-CN" sz="1600" dirty="0" smtClean="0"/>
              <a:t>s4</a:t>
            </a:r>
            <a:r>
              <a:rPr lang="zh-CN" altLang="en-US" sz="1600" dirty="0" smtClean="0"/>
              <a:t>，终止</a:t>
            </a:r>
            <a:r>
              <a:rPr lang="en-US" altLang="zh-CN" sz="1600" dirty="0" smtClean="0"/>
              <a:t>e4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</p:txBody>
      </p:sp>
      <p:sp>
        <p:nvSpPr>
          <p:cNvPr id="1736" name="文本框 1735"/>
          <p:cNvSpPr txBox="1"/>
          <p:nvPr/>
        </p:nvSpPr>
        <p:spPr>
          <a:xfrm>
            <a:off x="271034" y="234625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1602283" y="234449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715820" y="2317282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4972163" y="2177514"/>
            <a:ext cx="309110" cy="58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086913" y="2177514"/>
            <a:ext cx="280001" cy="56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90364" y="2343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53" name="直接箭头连接符 152"/>
          <p:cNvCxnSpPr/>
          <p:nvPr/>
        </p:nvCxnSpPr>
        <p:spPr>
          <a:xfrm flipV="1">
            <a:off x="1983726" y="3046924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667488" y="3083764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起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178095" y="3086521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终</a:t>
            </a:r>
            <a:endParaRPr lang="zh-CN" altLang="en-US" sz="1400" dirty="0"/>
          </a:p>
        </p:txBody>
      </p:sp>
      <p:sp>
        <p:nvSpPr>
          <p:cNvPr id="1744" name="矩形 1743"/>
          <p:cNvSpPr/>
          <p:nvPr/>
        </p:nvSpPr>
        <p:spPr>
          <a:xfrm>
            <a:off x="343028" y="270492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59" name="矩形 158"/>
          <p:cNvSpPr/>
          <p:nvPr/>
        </p:nvSpPr>
        <p:spPr>
          <a:xfrm>
            <a:off x="1248513" y="269594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e1</a:t>
            </a:r>
            <a:endParaRPr lang="zh-CN" altLang="en-US" sz="1400" dirty="0"/>
          </a:p>
        </p:txBody>
      </p:sp>
      <p:sp>
        <p:nvSpPr>
          <p:cNvPr id="160" name="矩形 159"/>
          <p:cNvSpPr/>
          <p:nvPr/>
        </p:nvSpPr>
        <p:spPr>
          <a:xfrm>
            <a:off x="98469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s2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2031954" y="270262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e2</a:t>
            </a:r>
            <a:endParaRPr lang="zh-CN" altLang="en-US" sz="1400" dirty="0"/>
          </a:p>
        </p:txBody>
      </p:sp>
      <p:sp>
        <p:nvSpPr>
          <p:cNvPr id="162" name="矩形 161"/>
          <p:cNvSpPr/>
          <p:nvPr/>
        </p:nvSpPr>
        <p:spPr>
          <a:xfrm>
            <a:off x="2710639" y="269463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s3</a:t>
            </a:r>
            <a:endParaRPr lang="zh-CN" altLang="en-US" sz="1400" dirty="0"/>
          </a:p>
        </p:txBody>
      </p:sp>
      <p:sp>
        <p:nvSpPr>
          <p:cNvPr id="163" name="矩形 162"/>
          <p:cNvSpPr/>
          <p:nvPr/>
        </p:nvSpPr>
        <p:spPr>
          <a:xfrm>
            <a:off x="3682194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e3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475034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s4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902555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e4</a:t>
            </a:r>
            <a:endParaRPr lang="zh-CN" altLang="en-US" sz="14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888839" y="1458340"/>
            <a:ext cx="14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候选重复区</a:t>
            </a:r>
            <a:endParaRPr lang="en-US" altLang="zh-CN" dirty="0" smtClean="0"/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 flipV="1">
            <a:off x="6576722" y="1643006"/>
            <a:ext cx="1312117" cy="42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94668" y="2578190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</a:t>
            </a:r>
            <a:r>
              <a:rPr lang="zh-CN" altLang="en-US" dirty="0" smtClean="0"/>
              <a:t>候选重复区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54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619" y="1002101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De novo</a:t>
            </a:r>
            <a:r>
              <a:rPr lang="zh-CN" altLang="en-US" b="1" dirty="0" smtClean="0"/>
              <a:t>识别的一致性序列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236479" y="3236829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TRF</a:t>
            </a:r>
            <a:r>
              <a:rPr lang="zh-CN" altLang="en-US" sz="1400" b="1" dirty="0" smtClean="0"/>
              <a:t>过滤串联重复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1855404" y="3129107"/>
            <a:ext cx="237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低拷贝数的</a:t>
            </a:r>
            <a:r>
              <a:rPr lang="en-US" altLang="zh-CN" sz="1400" b="1" dirty="0" smtClean="0"/>
              <a:t>Segmental duplication(</a:t>
            </a:r>
            <a:r>
              <a:rPr lang="zh-CN" altLang="en-US" sz="1400" b="1" dirty="0" smtClean="0"/>
              <a:t>拷贝数</a:t>
            </a:r>
            <a:r>
              <a:rPr lang="en-US" altLang="zh-CN" sz="1400" b="1" dirty="0" smtClean="0"/>
              <a:t>&lt;3)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884752" y="3021385"/>
            <a:ext cx="201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冗余的一致性序列（</a:t>
            </a:r>
            <a:r>
              <a:rPr lang="en-US" altLang="zh-CN" sz="1400" b="1" dirty="0" smtClean="0"/>
              <a:t>99%</a:t>
            </a:r>
            <a:r>
              <a:rPr lang="zh-CN" altLang="en-US" sz="1400" b="1" dirty="0" smtClean="0"/>
              <a:t>的序列包含在别的序列里）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242894" y="1371433"/>
            <a:ext cx="2504466" cy="186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3044411" y="1371433"/>
            <a:ext cx="702949" cy="175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3747360" y="1371433"/>
            <a:ext cx="1143807" cy="1649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3747360" y="1371433"/>
            <a:ext cx="3422083" cy="1766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73329" y="3137733"/>
            <a:ext cx="11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序列分类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555613" y="5033479"/>
            <a:ext cx="20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与已知</a:t>
            </a:r>
            <a:r>
              <a:rPr lang="en-US" altLang="zh-CN" sz="1400" b="1" dirty="0" smtClean="0"/>
              <a:t>TE</a:t>
            </a:r>
            <a:r>
              <a:rPr lang="zh-CN" altLang="en-US" sz="1400" b="1" dirty="0" smtClean="0"/>
              <a:t>序列的相似性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8170997" y="5033479"/>
            <a:ext cx="23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</a:t>
            </a:r>
            <a:r>
              <a:rPr lang="zh-CN" altLang="en-US" sz="1400" b="1" dirty="0" smtClean="0"/>
              <a:t>已知</a:t>
            </a:r>
            <a:r>
              <a:rPr lang="en-US" altLang="zh-CN" sz="1400" b="1" dirty="0" smtClean="0"/>
              <a:t>TE</a:t>
            </a:r>
            <a:r>
              <a:rPr lang="zh-CN" altLang="en-US" sz="1400" b="1" dirty="0" smtClean="0"/>
              <a:t>蛋白质序列相似性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5564471" y="3445510"/>
            <a:ext cx="1604972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7169443" y="3445510"/>
            <a:ext cx="2191108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678" y="963190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Candidate TE sequences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0671" y="3166254"/>
            <a:ext cx="25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Filter </a:t>
            </a:r>
            <a:r>
              <a:rPr lang="en-US" altLang="zh-CN" sz="1400" b="1" dirty="0"/>
              <a:t>tandem </a:t>
            </a:r>
            <a:r>
              <a:rPr lang="en-US" altLang="zh-CN" sz="1400" b="1" dirty="0" smtClean="0"/>
              <a:t>repeats by TRF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840976" y="3166254"/>
            <a:ext cx="26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Filter segmental </a:t>
            </a:r>
            <a:r>
              <a:rPr lang="en-US" altLang="zh-CN" sz="1400" b="1" dirty="0"/>
              <a:t>duplication </a:t>
            </a:r>
            <a:r>
              <a:rPr lang="en-US" altLang="zh-CN" sz="1400" b="1" dirty="0" smtClean="0"/>
              <a:t>with</a:t>
            </a:r>
          </a:p>
          <a:p>
            <a:r>
              <a:rPr lang="en-US" altLang="zh-CN" sz="1400" b="1" dirty="0" smtClean="0"/>
              <a:t> </a:t>
            </a:r>
            <a:r>
              <a:rPr lang="en-US" altLang="zh-CN" sz="1400" b="1" dirty="0"/>
              <a:t>low copy </a:t>
            </a:r>
            <a:r>
              <a:rPr lang="en-US" altLang="zh-CN" sz="1400" b="1" dirty="0" smtClean="0"/>
              <a:t>number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98458" y="3161291"/>
            <a:ext cx="247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Filter redundant TE sequences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323177" y="1332522"/>
            <a:ext cx="4182242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4173198" y="1332522"/>
            <a:ext cx="1332221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5505419" y="1332522"/>
            <a:ext cx="1531031" cy="1828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5505419" y="1332522"/>
            <a:ext cx="4189107" cy="1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973395" y="3075066"/>
            <a:ext cx="144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TE classification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682469" y="4950209"/>
            <a:ext cx="165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known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TE </a:t>
            </a:r>
            <a:r>
              <a:rPr lang="en-US" altLang="zh-CN" sz="1400" b="1" dirty="0"/>
              <a:t>sequences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10145750" y="4950209"/>
            <a:ext cx="1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Similarity to </a:t>
            </a:r>
          </a:p>
          <a:p>
            <a:r>
              <a:rPr lang="en-US" altLang="zh-CN" sz="1400" b="1" dirty="0" smtClean="0"/>
              <a:t>known </a:t>
            </a:r>
            <a:r>
              <a:rPr lang="en-US" altLang="zh-CN" sz="1400" b="1" dirty="0"/>
              <a:t>TE proteins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8508215" y="3382843"/>
            <a:ext cx="1186311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9694526" y="3382843"/>
            <a:ext cx="1412985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9432" y="1218505"/>
            <a:ext cx="34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2.RepeatModeler2</a:t>
            </a:r>
            <a:r>
              <a:rPr lang="zh-CN" altLang="en-US" dirty="0" smtClean="0"/>
              <a:t>评价方法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" y="1755038"/>
            <a:ext cx="6449078" cy="38694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034" y="1218505"/>
            <a:ext cx="5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1.EDTA</a:t>
            </a:r>
            <a:r>
              <a:rPr lang="zh-CN" altLang="en-US" dirty="0" smtClean="0"/>
              <a:t>评价方法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24" y="1755038"/>
            <a:ext cx="3879963" cy="3869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4929" y="5944087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序列的完整性角度评价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52733" y="5944087"/>
            <a:ext cx="16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</a:t>
            </a:r>
            <a:r>
              <a:rPr lang="zh-CN" altLang="en-US" dirty="0" smtClean="0"/>
              <a:t>基角度评价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57260"/>
              </p:ext>
            </p:extLst>
          </p:nvPr>
        </p:nvGraphicFramePr>
        <p:xfrm>
          <a:off x="2101289" y="492841"/>
          <a:ext cx="9386830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837282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KRF_bak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0.9792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0.9640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0.0600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KRF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665" y="2021347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0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92990936"/>
              </p:ext>
            </p:extLst>
          </p:nvPr>
        </p:nvGraphicFramePr>
        <p:xfrm>
          <a:off x="6535234" y="-1233"/>
          <a:ext cx="44564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7572360"/>
              </p:ext>
            </p:extLst>
          </p:nvPr>
        </p:nvGraphicFramePr>
        <p:xfrm>
          <a:off x="1219200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3956247"/>
              </p:ext>
            </p:extLst>
          </p:nvPr>
        </p:nvGraphicFramePr>
        <p:xfrm>
          <a:off x="6535234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78358388"/>
              </p:ext>
            </p:extLst>
          </p:nvPr>
        </p:nvGraphicFramePr>
        <p:xfrm>
          <a:off x="0" y="0"/>
          <a:ext cx="56756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78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034" y="846428"/>
            <a:ext cx="538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TE</a:t>
            </a:r>
            <a:r>
              <a:rPr lang="zh-CN" altLang="en-US" sz="1400" b="1" dirty="0" smtClean="0"/>
              <a:t>（转座子）</a:t>
            </a:r>
            <a:r>
              <a:rPr lang="zh-CN" altLang="en-US" sz="1400" dirty="0" smtClean="0"/>
              <a:t>是一群有</a:t>
            </a:r>
            <a:r>
              <a:rPr lang="zh-CN" altLang="en-US" sz="1400" b="1" dirty="0" smtClean="0"/>
              <a:t>结构</a:t>
            </a:r>
            <a:r>
              <a:rPr lang="zh-CN" altLang="en-US" sz="1400" dirty="0" smtClean="0"/>
              <a:t>和</a:t>
            </a:r>
            <a:r>
              <a:rPr lang="zh-CN" altLang="en-US" sz="1400" b="1" dirty="0" smtClean="0"/>
              <a:t>编码</a:t>
            </a:r>
            <a:r>
              <a:rPr lang="zh-CN" altLang="en-US" sz="1400" dirty="0" smtClean="0"/>
              <a:t>特征的古老的重复序列。最初为了能具备转座的能力，它们有完整的结构和编码特征。但是随着时间的推移，某些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的结构和编码特征会逐渐消失，从而</a:t>
            </a:r>
            <a:r>
              <a:rPr lang="zh-CN" altLang="en-US" sz="1400" b="1" dirty="0" smtClean="0"/>
              <a:t>失去</a:t>
            </a:r>
            <a:r>
              <a:rPr lang="zh-CN" altLang="en-US" sz="1400" dirty="0" smtClean="0"/>
              <a:t>转座的</a:t>
            </a:r>
            <a:r>
              <a:rPr lang="zh-CN" altLang="en-US" sz="1400" b="1" dirty="0" smtClean="0"/>
              <a:t>活性</a:t>
            </a:r>
            <a:r>
              <a:rPr lang="zh-CN" altLang="en-US" sz="1400" dirty="0" smtClean="0"/>
              <a:t>（通常伴有大量的</a:t>
            </a:r>
            <a:r>
              <a:rPr lang="en-US" altLang="zh-CN" sz="1400" b="1" dirty="0" smtClean="0"/>
              <a:t>deletion</a:t>
            </a:r>
            <a:r>
              <a:rPr lang="zh-CN" altLang="en-US" sz="1400" dirty="0" smtClean="0"/>
              <a:t>）。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4" y="1870725"/>
            <a:ext cx="5023039" cy="4607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62" y="846428"/>
            <a:ext cx="4695238" cy="1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5062" y="24134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2.TE</a:t>
            </a:r>
            <a:r>
              <a:rPr lang="zh-CN" altLang="en-US" sz="1400" dirty="0"/>
              <a:t>的</a:t>
            </a:r>
            <a:r>
              <a:rPr lang="zh-CN" altLang="en-US" sz="1400" b="1" dirty="0"/>
              <a:t>注释</a:t>
            </a:r>
            <a:r>
              <a:rPr lang="zh-CN" altLang="en-US" sz="1400" dirty="0" smtClean="0"/>
              <a:t>就是</a:t>
            </a:r>
            <a:r>
              <a:rPr lang="zh-CN" altLang="en-US" sz="1400" dirty="0"/>
              <a:t>识别</a:t>
            </a:r>
            <a:r>
              <a:rPr lang="zh-CN" altLang="en-US" sz="1400" dirty="0" smtClean="0"/>
              <a:t>目前基因组中存在的</a:t>
            </a:r>
            <a:r>
              <a:rPr lang="en-US" altLang="zh-CN" sz="1400" b="1" dirty="0" smtClean="0"/>
              <a:t>TE</a:t>
            </a:r>
            <a:r>
              <a:rPr lang="zh-CN" altLang="en-US" sz="1400" b="1" dirty="0" smtClean="0"/>
              <a:t>家族（通常是具备完整的结构和编码区）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难点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/>
          </a:p>
          <a:p>
            <a:pPr marL="342900" indent="-342900">
              <a:buAutoNum type="alphaLcParenR"/>
            </a:pPr>
            <a:r>
              <a:rPr lang="en-US" altLang="zh-CN" sz="1400" dirty="0" smtClean="0"/>
              <a:t>TE</a:t>
            </a:r>
            <a:r>
              <a:rPr lang="zh-CN" altLang="en-US" sz="1400" dirty="0"/>
              <a:t>发生了大量的</a:t>
            </a:r>
            <a:r>
              <a:rPr lang="en-US" altLang="zh-CN" sz="1400" dirty="0"/>
              <a:t>deletion</a:t>
            </a:r>
            <a:r>
              <a:rPr lang="zh-CN" altLang="en-US" sz="1400" dirty="0"/>
              <a:t>，很难从序列</a:t>
            </a:r>
            <a:r>
              <a:rPr lang="zh-CN" altLang="en-US" sz="1400" b="1" dirty="0"/>
              <a:t>一致性</a:t>
            </a:r>
            <a:r>
              <a:rPr lang="zh-CN" altLang="en-US" sz="1400" dirty="0"/>
              <a:t>判断两条序列本身同属一个家族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lphaLcParenR"/>
            </a:pPr>
            <a:endParaRPr lang="en-US" altLang="zh-CN" sz="1400" dirty="0" smtClean="0"/>
          </a:p>
          <a:p>
            <a:pPr marL="342900" indent="-342900">
              <a:buFontTx/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的起始和终止位置（</a:t>
            </a:r>
            <a:r>
              <a:rPr lang="zh-CN" altLang="en-US" sz="1400" b="1" dirty="0"/>
              <a:t>边界</a:t>
            </a:r>
            <a:r>
              <a:rPr lang="zh-CN" altLang="en-US" sz="1400" dirty="0"/>
              <a:t>）难确定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Tx/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zh-CN" altLang="en-US" sz="1400" dirty="0" smtClean="0"/>
              <a:t>由于片段化的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数量较多，而完整的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较少，一般</a:t>
            </a:r>
            <a:r>
              <a:rPr lang="zh-CN" altLang="en-US" sz="1400" dirty="0"/>
              <a:t>的重复区识别</a:t>
            </a:r>
            <a:r>
              <a:rPr lang="zh-CN" altLang="en-US" sz="1400" dirty="0" smtClean="0"/>
              <a:t>算法没有足够多的支持信息识别完整的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，而是识别非常多零散的片段。如</a:t>
            </a:r>
            <a:r>
              <a:rPr lang="en-US" altLang="zh-CN" sz="1400" dirty="0" smtClean="0"/>
              <a:t>RepeatScout</a:t>
            </a:r>
            <a:r>
              <a:rPr lang="zh-CN" altLang="en-US" sz="1400" dirty="0" smtClean="0"/>
              <a:t>中存在大量零散的重复序列。</a:t>
            </a:r>
            <a:endParaRPr lang="zh-CN" altLang="en-US" sz="1400" dirty="0"/>
          </a:p>
          <a:p>
            <a:endParaRPr lang="en-US" altLang="zh-CN" sz="1400" dirty="0"/>
          </a:p>
        </p:txBody>
      </p:sp>
      <p:sp>
        <p:nvSpPr>
          <p:cNvPr id="100" name="矩形 99"/>
          <p:cNvSpPr/>
          <p:nvPr/>
        </p:nvSpPr>
        <p:spPr>
          <a:xfrm>
            <a:off x="6156098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63177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1161" y="5201309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77941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157444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曲线连接符 19"/>
          <p:cNvCxnSpPr>
            <a:stCxn id="100" idx="0"/>
            <a:endCxn id="106" idx="0"/>
          </p:cNvCxnSpPr>
          <p:nvPr/>
        </p:nvCxnSpPr>
        <p:spPr>
          <a:xfrm rot="5400000" flipH="1" flipV="1">
            <a:off x="8156244" y="3640388"/>
            <a:ext cx="12700" cy="3121843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1" idx="2"/>
            <a:endCxn id="107" idx="2"/>
          </p:cNvCxnSpPr>
          <p:nvPr/>
        </p:nvCxnSpPr>
        <p:spPr>
          <a:xfrm rot="16200000" flipH="1">
            <a:off x="9399535" y="4179940"/>
            <a:ext cx="12700" cy="239426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79548" y="566939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完整的</a:t>
            </a:r>
            <a:r>
              <a:rPr lang="en-US" altLang="zh-CN" dirty="0" smtClean="0"/>
              <a:t>TE</a:t>
            </a:r>
            <a:r>
              <a:rPr lang="zh-CN" altLang="en-US" dirty="0" smtClean="0"/>
              <a:t>（个数少）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9277941" y="56630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片段化的</a:t>
            </a:r>
            <a:r>
              <a:rPr lang="en-US" altLang="zh-CN" dirty="0" smtClean="0"/>
              <a:t>TE</a:t>
            </a:r>
            <a:r>
              <a:rPr lang="zh-CN" altLang="en-US" dirty="0" smtClean="0"/>
              <a:t>（个数多）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7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87046939"/>
              </p:ext>
            </p:extLst>
          </p:nvPr>
        </p:nvGraphicFramePr>
        <p:xfrm>
          <a:off x="-1873" y="0"/>
          <a:ext cx="6385041" cy="33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7164497"/>
              </p:ext>
            </p:extLst>
          </p:nvPr>
        </p:nvGraphicFramePr>
        <p:xfrm>
          <a:off x="5806959" y="0"/>
          <a:ext cx="6385040" cy="32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46111983"/>
              </p:ext>
            </p:extLst>
          </p:nvPr>
        </p:nvGraphicFramePr>
        <p:xfrm>
          <a:off x="965199" y="3596926"/>
          <a:ext cx="6383169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449975919"/>
              </p:ext>
            </p:extLst>
          </p:nvPr>
        </p:nvGraphicFramePr>
        <p:xfrm>
          <a:off x="5806959" y="3467819"/>
          <a:ext cx="6385041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92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07795" y="1639569"/>
            <a:ext cx="5900102" cy="1086930"/>
            <a:chOff x="1994169" y="1639569"/>
            <a:chExt cx="5900102" cy="1086930"/>
          </a:xfrm>
        </p:grpSpPr>
        <p:sp>
          <p:nvSpPr>
            <p:cNvPr id="2" name="矩形 1"/>
            <p:cNvSpPr/>
            <p:nvPr/>
          </p:nvSpPr>
          <p:spPr>
            <a:xfrm>
              <a:off x="1994170" y="2364189"/>
              <a:ext cx="5900101" cy="3623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Overall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1" y="2001879"/>
              <a:ext cx="2286000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0171" y="2001879"/>
              <a:ext cx="2500008" cy="362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Negative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0179" y="2001879"/>
              <a:ext cx="1114092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4169" y="1639569"/>
              <a:ext cx="2655651" cy="362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9820" y="1639569"/>
              <a:ext cx="3244451" cy="362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4476" y="1639569"/>
            <a:ext cx="21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Standard annotation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2529" y="2030008"/>
            <a:ext cx="19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Testing annotation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4635" y="2420447"/>
            <a:ext cx="1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Whole genome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992583" y="292472"/>
            <a:ext cx="316426" cy="2286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6320408" y="1250647"/>
            <a:ext cx="316426" cy="3696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570413" y="370292"/>
            <a:ext cx="316426" cy="21303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9192639" y="878427"/>
            <a:ext cx="316426" cy="11140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0036" y="726772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37861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7866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10091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976" y="331730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Sensitivity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blipFill>
                <a:blip r:embed="rId2"/>
                <a:stretch>
                  <a:fillRect l="-120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Specificity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(negative |</a:t>
                </a:r>
                <a:r>
                  <a:rPr lang="en-US" altLang="zh-CN" dirty="0" err="1" smtClean="0"/>
                  <a:t>non_target</a:t>
                </a:r>
                <a:r>
                  <a:rPr lang="en-US" altLang="zh-CN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blipFill>
                <a:blip r:embed="rId3"/>
                <a:stretch>
                  <a:fillRect l="-120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Accuracy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true_classification</a:t>
                </a:r>
                <a:r>
                  <a:rPr lang="en-US" altLang="zh-CN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blipFill>
                <a:blip r:embed="rId4"/>
                <a:stretch>
                  <a:fillRect l="-11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Precision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blipFill>
                <a:blip r:embed="rId5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blipFill>
                <a:blip r:embed="rId6"/>
                <a:stretch>
                  <a:fillRect l="-1027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FDR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non_target</a:t>
                </a:r>
                <a:r>
                  <a:rPr lang="en-US" altLang="zh-CN" dirty="0" smtClean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blipFill>
                <a:blip r:embed="rId7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66452" y="585757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66452" y="1017640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25340" y="1017640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1520" y="45495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12" y="89318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61752" y="74370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identity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3434" y="103325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coverage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47292" y="188998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“Perfect”</a:t>
            </a:r>
            <a:endParaRPr lang="zh-CN" altLang="en-US" sz="14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965960" y="1974834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965960" y="240446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24848" y="2565821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1028" y="18440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520" y="228226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61752" y="210020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identity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253434" y="260773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coverage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46800" y="157807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“Good”</a:t>
            </a:r>
            <a:endParaRPr lang="zh-CN" altLang="en-US" sz="14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2849880" y="2572171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65960" y="3693070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965960" y="4122700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83380" y="4284057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1028" y="356226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1520" y="400049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1752" y="381844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80% identity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53434" y="432597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80% coverage</a:t>
            </a:r>
            <a:endParaRPr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46800" y="3296311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“Present”</a:t>
            </a:r>
            <a:endParaRPr lang="zh-CN" altLang="en-US" sz="1400" b="1" dirty="0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2849880" y="4284057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024" y="2808648"/>
            <a:ext cx="4988063" cy="362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025" y="2446338"/>
            <a:ext cx="1745639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3665" y="2446338"/>
            <a:ext cx="2215950" cy="362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614" y="2446338"/>
            <a:ext cx="1026473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024" y="2084028"/>
            <a:ext cx="2339342" cy="362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7366" y="2084028"/>
            <a:ext cx="2648721" cy="36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92282"/>
            <a:ext cx="21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Standard annotation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9215" y="2482721"/>
            <a:ext cx="19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Testing annotation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76" y="2873239"/>
            <a:ext cx="16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Whole genome</a:t>
            </a:r>
            <a:endParaRPr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2352631" y="1007112"/>
            <a:ext cx="316426" cy="1745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522302" y="1583080"/>
            <a:ext cx="316426" cy="593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630277" y="1068808"/>
            <a:ext cx="316426" cy="16222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5954638" y="1366695"/>
            <a:ext cx="316426" cy="10264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6175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42367" y="11675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7730" y="1162185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090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0698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Sensitivity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blipFill>
                <a:blip r:embed="rId2"/>
                <a:stretch>
                  <a:fillRect l="-45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Specificity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(negative |</a:t>
                </a:r>
                <a:r>
                  <a:rPr lang="en-US" altLang="zh-CN" sz="1400" dirty="0" err="1" smtClean="0"/>
                  <a:t>non_target</a:t>
                </a:r>
                <a:r>
                  <a:rPr lang="en-US" altLang="zh-CN" sz="14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blipFill>
                <a:blip r:embed="rId3"/>
                <a:stretch>
                  <a:fillRect l="-40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Accuracy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</a:t>
                </a:r>
                <a:r>
                  <a:rPr lang="en-US" altLang="zh-CN" sz="1400" dirty="0" err="1" smtClean="0"/>
                  <a:t>true_classification</a:t>
                </a:r>
                <a:r>
                  <a:rPr lang="en-US" altLang="zh-CN" sz="14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blipFill>
                <a:blip r:embed="rId4"/>
                <a:stretch>
                  <a:fillRect l="-38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Precision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blipFill>
                <a:blip r:embed="rId5"/>
                <a:stretch>
                  <a:fillRect l="-401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blipFill>
                <a:blip r:embed="rId6"/>
                <a:stretch>
                  <a:fillRect l="-3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FDR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</a:t>
                </a:r>
                <a:r>
                  <a:rPr lang="en-US" altLang="zh-CN" sz="1400" dirty="0" err="1" smtClean="0"/>
                  <a:t>non_target</a:t>
                </a:r>
                <a:r>
                  <a:rPr lang="en-US" altLang="zh-CN" sz="1400" dirty="0" smtClean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blipFill>
                <a:blip r:embed="rId7"/>
                <a:stretch>
                  <a:fillRect l="-4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8538756" y="1835401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38756" y="2267284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97644" y="2267284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03824" y="170459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4316" y="21428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34056" y="199334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identity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825738" y="228289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coverage</a:t>
            </a:r>
            <a:endParaRPr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119596" y="1438642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“Perfect”</a:t>
            </a:r>
            <a:endParaRPr lang="zh-CN" altLang="en-US" sz="1400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38264" y="3224478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38264" y="3654108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97152" y="3815465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303332" y="3093673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03824" y="353190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34056" y="3349848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identity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825738" y="3857383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coverage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119104" y="2827719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“Good”</a:t>
            </a:r>
            <a:endParaRPr lang="zh-CN" altLang="en-US" sz="14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422184" y="3821815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38264" y="4942714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38264" y="537234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755684" y="5533701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03332" y="481190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3824" y="525014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34056" y="506808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80% identity</a:t>
            </a:r>
            <a:endParaRPr lang="zh-CN" altLang="en-US" sz="1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25738" y="557561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80% coverage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119104" y="454595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“Present”</a:t>
            </a:r>
            <a:endParaRPr lang="zh-CN" altLang="en-US" sz="1400" b="1" dirty="0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9422184" y="5533701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396"/>
              </p:ext>
            </p:extLst>
          </p:nvPr>
        </p:nvGraphicFramePr>
        <p:xfrm>
          <a:off x="489547" y="736977"/>
          <a:ext cx="9214884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7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8981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9969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9207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5139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Old_KRF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114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New_KRF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0.8046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7795" y="36764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6132756"/>
              </p:ext>
            </p:extLst>
          </p:nvPr>
        </p:nvGraphicFramePr>
        <p:xfrm>
          <a:off x="9704431" y="2060552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20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0798"/>
              </p:ext>
            </p:extLst>
          </p:nvPr>
        </p:nvGraphicFramePr>
        <p:xfrm>
          <a:off x="61399" y="794627"/>
          <a:ext cx="9574611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4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24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21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3481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704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807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469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8938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0.8736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0.9794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0.9767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0.0233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0.9223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504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0.8647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0.9691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0.9171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0.9652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0.0348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0.9122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673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359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38298" y="425295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1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849"/>
              </p:ext>
            </p:extLst>
          </p:nvPr>
        </p:nvGraphicFramePr>
        <p:xfrm>
          <a:off x="65005" y="949417"/>
          <a:ext cx="9386828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0.0457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0.276485788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0.065030146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0.147717485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0.510766581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斑马鱼实验数据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6653"/>
              </p:ext>
            </p:extLst>
          </p:nvPr>
        </p:nvGraphicFramePr>
        <p:xfrm>
          <a:off x="0" y="1065378"/>
          <a:ext cx="9386828" cy="631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0.9841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0.9239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0.7103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0.2897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0.8251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0.462555066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0.299559471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0.871760819240755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0.935322269965614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0.923130974100951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0.761834411389485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0.238165588610515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0.813099081272993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58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59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0.255506608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0.110132159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0.259911894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0.374449339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0.035242291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0.118942731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0.215859031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0.629955947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0.149779736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0.074889868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0.281938326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0.49339207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64000964"/>
              </p:ext>
            </p:extLst>
          </p:nvPr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8917"/>
              </p:ext>
            </p:extLst>
          </p:nvPr>
        </p:nvGraphicFramePr>
        <p:xfrm>
          <a:off x="478623" y="879749"/>
          <a:ext cx="11356383" cy="687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16327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2562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2539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8027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3492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8934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95141870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647572929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08683007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106354944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KRF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0.8735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0.868673270436356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0.990847660337387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0.958117347757727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0.972013448984772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0.0279865510152275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0.917442487881115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200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HiTE-current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0.749143229338156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0.991645855633506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0.924247106111743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0.97184358158216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0.0281564184178399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0.846084391232129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0365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0.0656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0.3313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0.1531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0.1344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0.0719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0.0594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0.7344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0.2063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0.5594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17893" y="0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98518" y="0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054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168249723"/>
              </p:ext>
            </p:extLst>
          </p:nvPr>
        </p:nvGraphicFramePr>
        <p:xfrm>
          <a:off x="1" y="3478696"/>
          <a:ext cx="4307499" cy="345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0609578"/>
              </p:ext>
            </p:extLst>
          </p:nvPr>
        </p:nvGraphicFramePr>
        <p:xfrm>
          <a:off x="1" y="808383"/>
          <a:ext cx="3878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14400" y="172279"/>
            <a:ext cx="13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O. sativa</a:t>
            </a:r>
            <a:endParaRPr lang="zh-CN" altLang="en-US" sz="2000" dirty="0"/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553706370"/>
              </p:ext>
            </p:extLst>
          </p:nvPr>
        </p:nvGraphicFramePr>
        <p:xfrm>
          <a:off x="3655986" y="3456135"/>
          <a:ext cx="3281704" cy="356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776362640"/>
              </p:ext>
            </p:extLst>
          </p:nvPr>
        </p:nvGraphicFramePr>
        <p:xfrm>
          <a:off x="3783222" y="808383"/>
          <a:ext cx="28199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022025" y="172279"/>
            <a:ext cx="144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C. briggsae</a:t>
            </a:r>
            <a:endParaRPr lang="zh-CN" altLang="en-US" sz="2000" dirty="0"/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513868461"/>
              </p:ext>
            </p:extLst>
          </p:nvPr>
        </p:nvGraphicFramePr>
        <p:xfrm>
          <a:off x="6679786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947932332"/>
              </p:ext>
            </p:extLst>
          </p:nvPr>
        </p:nvGraphicFramePr>
        <p:xfrm>
          <a:off x="9474200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813236" y="172279"/>
            <a:ext cx="19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melanogaster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3175" y="172279"/>
            <a:ext cx="100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rerio</a:t>
            </a:r>
            <a:endParaRPr lang="zh-CN" altLang="en-US" sz="2000" dirty="0"/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4261048642"/>
              </p:ext>
            </p:extLst>
          </p:nvPr>
        </p:nvGraphicFramePr>
        <p:xfrm>
          <a:off x="8992062" y="3478697"/>
          <a:ext cx="3649881" cy="33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3837557814"/>
              </p:ext>
            </p:extLst>
          </p:nvPr>
        </p:nvGraphicFramePr>
        <p:xfrm>
          <a:off x="6361872" y="3540066"/>
          <a:ext cx="3353627" cy="330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64073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164072" y="364832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有的方法及缺陷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034" y="996755"/>
            <a:ext cx="333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将基因组序列进行自比对，重复区会产生多个比对位置。识别重复区后经过聚类和结构、特征发现等方法去识别</a:t>
            </a:r>
            <a:r>
              <a:rPr lang="en-US" altLang="zh-CN" dirty="0" smtClean="0"/>
              <a:t>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 smtClean="0"/>
              <a:t>直接将基因组序列进行自比对非常耗时，很难处理大规模的数据，</a:t>
            </a:r>
            <a:r>
              <a:rPr lang="en-US" altLang="zh-CN" dirty="0" smtClean="0"/>
              <a:t>REPET</a:t>
            </a:r>
            <a:r>
              <a:rPr lang="zh-CN" altLang="en-US" dirty="0" smtClean="0"/>
              <a:t>需要配置一个多节点的集群去运行。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825328" y="249441"/>
            <a:ext cx="41666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RepeatModeler2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de novo + </a:t>
            </a:r>
            <a:r>
              <a:rPr lang="zh-CN" altLang="en-US" dirty="0" smtClean="0"/>
              <a:t>结构</a:t>
            </a:r>
            <a:r>
              <a:rPr lang="zh-CN" altLang="en-US" dirty="0"/>
              <a:t>识别方法</a:t>
            </a:r>
            <a:r>
              <a:rPr lang="zh-CN" altLang="en-US" dirty="0" smtClean="0"/>
              <a:t>。用</a:t>
            </a:r>
            <a:r>
              <a:rPr lang="en-US" altLang="zh-CN" dirty="0"/>
              <a:t>RepeatScout</a:t>
            </a:r>
            <a:r>
              <a:rPr lang="zh-CN" altLang="en-US" dirty="0"/>
              <a:t>和</a:t>
            </a:r>
            <a:r>
              <a:rPr lang="en-US" altLang="zh-CN" dirty="0"/>
              <a:t>Recon</a:t>
            </a:r>
            <a:r>
              <a:rPr lang="zh-CN" altLang="en-US" dirty="0"/>
              <a:t>进行</a:t>
            </a:r>
            <a:r>
              <a:rPr lang="en-US" altLang="zh-CN" dirty="0"/>
              <a:t>de novo </a:t>
            </a:r>
            <a:r>
              <a:rPr lang="zh-CN" altLang="en-US" dirty="0"/>
              <a:t>识别，然后再利用</a:t>
            </a:r>
            <a:r>
              <a:rPr lang="en-US" altLang="zh-CN" dirty="0" err="1"/>
              <a:t>LTR_retriever</a:t>
            </a:r>
            <a:r>
              <a:rPr lang="zh-CN" altLang="en-US" dirty="0"/>
              <a:t>进行</a:t>
            </a:r>
            <a:r>
              <a:rPr lang="en-US" altLang="zh-CN" dirty="0" smtClean="0"/>
              <a:t>LTR</a:t>
            </a:r>
            <a:r>
              <a:rPr lang="zh-CN" altLang="en-US" dirty="0" smtClean="0"/>
              <a:t>结构的</a:t>
            </a:r>
            <a:r>
              <a:rPr lang="zh-CN" altLang="en-US" dirty="0"/>
              <a:t>识别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1.RepeatScout</a:t>
            </a:r>
            <a:r>
              <a:rPr lang="zh-CN" altLang="en-US" dirty="0" smtClean="0"/>
              <a:t>的输入</a:t>
            </a:r>
            <a:r>
              <a:rPr lang="zh-CN" altLang="en-US" dirty="0"/>
              <a:t>被限制在</a:t>
            </a:r>
            <a:r>
              <a:rPr lang="en-US" altLang="zh-CN" dirty="0"/>
              <a:t>1G</a:t>
            </a:r>
            <a:r>
              <a:rPr lang="zh-CN" altLang="en-US" dirty="0"/>
              <a:t>之内</a:t>
            </a:r>
            <a:r>
              <a:rPr lang="zh-CN" altLang="en-US" dirty="0" smtClean="0"/>
              <a:t>，同时</a:t>
            </a:r>
            <a:r>
              <a:rPr lang="en-US" altLang="zh-CN" dirty="0" smtClean="0"/>
              <a:t>Recon</a:t>
            </a:r>
            <a:r>
              <a:rPr lang="zh-CN" altLang="en-US" dirty="0"/>
              <a:t>需要进行序列的自比对，</a:t>
            </a:r>
            <a:r>
              <a:rPr lang="zh-CN" altLang="en-US" dirty="0" smtClean="0"/>
              <a:t>因此同样无法处理大规模的</a:t>
            </a:r>
            <a:r>
              <a:rPr lang="zh-CN" altLang="en-US" dirty="0"/>
              <a:t>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为了减少计算量，它使用随机采样迭代的方法，因此它每次运行的结果都会有所差异。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zh-CN" altLang="en-US" dirty="0"/>
              <a:t>在一个样本中某个</a:t>
            </a:r>
            <a:r>
              <a:rPr lang="en-US" altLang="zh-CN" dirty="0"/>
              <a:t>TE</a:t>
            </a:r>
            <a:r>
              <a:rPr lang="zh-CN" altLang="en-US" dirty="0"/>
              <a:t>的拷贝数很少，那它</a:t>
            </a:r>
            <a:r>
              <a:rPr lang="zh-CN" altLang="en-US" dirty="0" smtClean="0"/>
              <a:t>极有可能</a:t>
            </a:r>
            <a:r>
              <a:rPr lang="zh-CN" altLang="en-US" dirty="0"/>
              <a:t>检测不到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另外</a:t>
            </a:r>
            <a:r>
              <a:rPr lang="zh-CN" altLang="en-US" dirty="0"/>
              <a:t>，在测试的过程中发现</a:t>
            </a:r>
            <a:r>
              <a:rPr lang="en-US" altLang="zh-CN" dirty="0"/>
              <a:t>RepeatModeler2</a:t>
            </a:r>
            <a:r>
              <a:rPr lang="zh-CN" altLang="en-US" dirty="0"/>
              <a:t>结果的提升很大</a:t>
            </a:r>
            <a:r>
              <a:rPr lang="zh-CN" altLang="en-US" dirty="0" smtClean="0"/>
              <a:t>程度</a:t>
            </a:r>
            <a:r>
              <a:rPr lang="zh-CN" altLang="en-US" dirty="0"/>
              <a:t>来自于</a:t>
            </a:r>
            <a:r>
              <a:rPr lang="en-US" altLang="zh-CN" dirty="0" err="1" smtClean="0"/>
              <a:t>LTR_retriever</a:t>
            </a:r>
            <a:r>
              <a:rPr lang="zh-CN" altLang="en-US" dirty="0"/>
              <a:t>工具</a:t>
            </a:r>
            <a:r>
              <a:rPr lang="zh-CN" altLang="en-US" dirty="0" smtClean="0"/>
              <a:t>，使用和不使用该工具结果</a:t>
            </a:r>
            <a:r>
              <a:rPr lang="zh-CN" altLang="en-US" dirty="0"/>
              <a:t>区别较大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尽管</a:t>
            </a:r>
            <a:r>
              <a:rPr lang="zh-CN" altLang="en-US" dirty="0"/>
              <a:t>采用了迭代的方法，</a:t>
            </a:r>
            <a:r>
              <a:rPr lang="en-US" altLang="zh-CN" dirty="0"/>
              <a:t> </a:t>
            </a:r>
            <a:r>
              <a:rPr lang="zh-CN" altLang="en-US" dirty="0" smtClean="0"/>
              <a:t>仍需要</a:t>
            </a:r>
            <a:r>
              <a:rPr lang="zh-CN" altLang="en-US" dirty="0"/>
              <a:t>较长的运行时间。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3834107" y="996755"/>
            <a:ext cx="376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EDTA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基于</a:t>
            </a:r>
            <a:r>
              <a:rPr lang="zh-CN" altLang="en-US" dirty="0"/>
              <a:t>结构的</a:t>
            </a:r>
            <a:r>
              <a:rPr lang="en-US" altLang="zh-CN" dirty="0"/>
              <a:t>TE</a:t>
            </a:r>
            <a:r>
              <a:rPr lang="zh-CN" altLang="en-US" dirty="0"/>
              <a:t>识别方法</a:t>
            </a:r>
            <a:r>
              <a:rPr lang="zh-CN" altLang="en-US" dirty="0" smtClean="0"/>
              <a:t>，结合</a:t>
            </a:r>
            <a:r>
              <a:rPr lang="zh-CN" altLang="en-US" dirty="0"/>
              <a:t>了多个不同</a:t>
            </a:r>
            <a:r>
              <a:rPr lang="zh-CN" altLang="en-US" dirty="0" smtClean="0"/>
              <a:t>类型工具</a:t>
            </a:r>
            <a:r>
              <a:rPr lang="zh-CN" altLang="en-US" dirty="0"/>
              <a:t>（</a:t>
            </a:r>
            <a:r>
              <a:rPr lang="zh-CN" altLang="en-US" dirty="0" smtClean="0"/>
              <a:t>如识别</a:t>
            </a:r>
            <a:r>
              <a:rPr lang="en-US" altLang="zh-CN" dirty="0"/>
              <a:t>LTR</a:t>
            </a:r>
            <a:r>
              <a:rPr lang="zh-CN" altLang="en-US" dirty="0"/>
              <a:t>的</a:t>
            </a:r>
            <a:r>
              <a:rPr lang="en-US" altLang="zh-CN" dirty="0" err="1"/>
              <a:t>LTR_finder</a:t>
            </a:r>
            <a:r>
              <a:rPr lang="zh-CN" altLang="en-US" dirty="0"/>
              <a:t>和</a:t>
            </a:r>
            <a:r>
              <a:rPr lang="en-US" altLang="zh-CN" dirty="0" err="1"/>
              <a:t>LTRharvest</a:t>
            </a:r>
            <a:r>
              <a:rPr lang="zh-CN" altLang="en-US" dirty="0"/>
              <a:t>、识别</a:t>
            </a:r>
            <a:r>
              <a:rPr lang="en-US" altLang="zh-CN" dirty="0"/>
              <a:t>TIR</a:t>
            </a:r>
            <a:r>
              <a:rPr lang="zh-CN" altLang="en-US" dirty="0"/>
              <a:t>的</a:t>
            </a:r>
            <a:r>
              <a:rPr lang="en-US" altLang="zh-CN" dirty="0"/>
              <a:t>GRF</a:t>
            </a:r>
            <a:r>
              <a:rPr lang="zh-CN" altLang="en-US" dirty="0"/>
              <a:t>、识别</a:t>
            </a:r>
            <a:r>
              <a:rPr lang="en-US" altLang="zh-CN" dirty="0" err="1"/>
              <a:t>Helitron</a:t>
            </a:r>
            <a:r>
              <a:rPr lang="zh-CN" altLang="en-US" dirty="0"/>
              <a:t>的</a:t>
            </a:r>
            <a:r>
              <a:rPr lang="en-US" altLang="zh-CN" dirty="0" err="1"/>
              <a:t>HelitronScanner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缺少结构特征的</a:t>
            </a:r>
            <a:r>
              <a:rPr lang="en-US" altLang="zh-CN" dirty="0"/>
              <a:t>TE</a:t>
            </a:r>
            <a:r>
              <a:rPr lang="zh-CN" altLang="en-US" dirty="0"/>
              <a:t>无法识别，比如无法识别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类型的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1034" y="4305941"/>
            <a:ext cx="325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Flutre, T., Duprat, E., Feuillet, C., &amp; Quesneville, H. (2011). Considering transposable element diversification in de novo annotation approaches. PloS one, 6(1), e16526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4107" y="4010089"/>
            <a:ext cx="376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S., Su, W., Liao, Y.,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Chougule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K.,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Agda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J.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Hellinga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A. J., ... &amp; Hufford, M. B. (2019). Benchmarking transposable element annotation methods for creation of a streamlined, comprehensive pipeline. Genome biology, 20(1), 1-18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5328" y="5921180"/>
            <a:ext cx="4166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Flynn, J. M.,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Hubley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Goubert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Rosen, J., Clark, A. G.,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Feschotte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&amp; Smit, A. F. (2020). RepeatModeler2 for automated genomic discovery of transposable element families. Proceedings of the National Academy of Sciences, 117(17), </a:t>
            </a:r>
            <a:r>
              <a:rPr lang="en-US" altLang="zh-CN" sz="1000" i="1" dirty="0" smtClean="0">
                <a:solidFill>
                  <a:srgbClr val="0D5267"/>
                </a:solidFill>
                <a:latin typeface="Arial" panose="020B0604020202020204" pitchFamily="34" charset="0"/>
              </a:rPr>
              <a:t>9451-9457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.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36231"/>
              </p:ext>
            </p:extLst>
          </p:nvPr>
        </p:nvGraphicFramePr>
        <p:xfrm>
          <a:off x="398404" y="791536"/>
          <a:ext cx="11679556" cy="695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8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52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575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416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7101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628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632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12378587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20690705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826701485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26272245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0.894722012799942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0.965653910909797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0.930524665532513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0.962349697550968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0.0376503024490317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0.92730448007042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744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378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1842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0.89207648000084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0.966683941023021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0.929724500721812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0.963351754439583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0.0366482455604167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0.926345116616464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926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349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HiTE_current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0.88973954107856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0.96862080797063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0.92952936167922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0.965346097199397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0.0346539028006025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0.926002094762028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858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1690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1693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0.0561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0.0483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0.1216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0.7740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0.0730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0.2299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0.5467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0.1248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0.1278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40650" y="249441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 smtClean="0"/>
              <a:t>条， </a:t>
            </a:r>
            <a:r>
              <a:rPr lang="en-US" altLang="zh-CN" dirty="0" err="1" smtClean="0"/>
              <a:t>repbase.multicopy</a:t>
            </a:r>
            <a:r>
              <a:rPr lang="en-US" altLang="zh-CN" dirty="0" smtClean="0"/>
              <a:t> 2244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89400"/>
              </p:ext>
            </p:extLst>
          </p:nvPr>
        </p:nvGraphicFramePr>
        <p:xfrm>
          <a:off x="0" y="791536"/>
          <a:ext cx="12192000" cy="70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10464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19036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9156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10857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99415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7187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221081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LTR_harvest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429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553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LTR_Finder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91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LTR_harvest</a:t>
                      </a:r>
                      <a:endParaRPr lang="zh-CN" altLang="en-US" sz="1200" dirty="0" smtClean="0"/>
                    </a:p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+</a:t>
                      </a:r>
                      <a:r>
                        <a:rPr lang="en-US" altLang="zh-CN" sz="1200" dirty="0" err="1" smtClean="0"/>
                        <a:t>LTR_Finder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401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546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LTRharvest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smtClean="0">
                          <a:latin typeface="Times New Roman" panose="02020603050405020304" pitchFamily="18" charset="0"/>
                          <a:ea typeface="+mn-ea"/>
                        </a:rPr>
                        <a:t>89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(only LTR_Finder + </a:t>
                      </a:r>
                      <a:r>
                        <a:rPr lang="zh-CN" altLang="en-US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保留单拷贝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254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5199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LTRharvest+LTR_Finder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71473" y="422204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 smtClean="0"/>
              <a:t>条， </a:t>
            </a:r>
            <a:r>
              <a:rPr lang="en-US" altLang="zh-CN" dirty="0" err="1" smtClean="0"/>
              <a:t>repbase.multicopy</a:t>
            </a:r>
            <a:r>
              <a:rPr lang="en-US" altLang="zh-CN" dirty="0" smtClean="0"/>
              <a:t> 2244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1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3432"/>
              </p:ext>
            </p:extLst>
          </p:nvPr>
        </p:nvGraphicFramePr>
        <p:xfrm>
          <a:off x="65003" y="949417"/>
          <a:ext cx="1212699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3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17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7486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140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26434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KRF(</a:t>
                      </a:r>
                      <a:r>
                        <a:rPr lang="zh-CN" altLang="en-US" sz="1200" dirty="0" smtClean="0"/>
                        <a:t>分段</a:t>
                      </a:r>
                      <a:r>
                        <a:rPr lang="en-US" altLang="zh-CN" sz="1200" dirty="0" smtClean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0.90414845006011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0.910055820393305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0.906566463609033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0.935509620477296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0.0644903795227035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0.919561723906421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1162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HiTE-current(</a:t>
                      </a:r>
                      <a:r>
                        <a:rPr lang="zh-CN" altLang="en-US" sz="1200" dirty="0" smtClean="0"/>
                        <a:t>分段</a:t>
                      </a:r>
                      <a:r>
                        <a:rPr lang="en-US" altLang="zh-CN" sz="1200" dirty="0" smtClean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0.901188481431695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0.921276620569174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0.909403411626002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0.943004863696768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0.0569951363032321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0.92162258728723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960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69988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斑马鱼实验数据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6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045"/>
              </p:ext>
            </p:extLst>
          </p:nvPr>
        </p:nvGraphicFramePr>
        <p:xfrm>
          <a:off x="117987" y="949417"/>
          <a:ext cx="1190665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0.917889153425878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0.934484723319492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0.931376760666143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0.763504424962714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0.236495575037286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0.833609024411262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0.892617791966504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0.932245858270686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0.924733408732884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0.755006015872042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0.244993984127958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0.818065142786732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98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0.1101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0.2599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0.0352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0.1189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0.2159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0.1498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0.0749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0.2819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0.4934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5339" y="274913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1340"/>
              </p:ext>
            </p:extLst>
          </p:nvPr>
        </p:nvGraphicFramePr>
        <p:xfrm>
          <a:off x="117987" y="310332"/>
          <a:ext cx="11906656" cy="735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0.908010007207741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0.916586373350988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0.914970628093088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0.716460433657221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0.283539566342779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0.800941928106445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0.907406276959028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0.917591124449978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0.915669440401256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0.719158546083777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0.280841453916223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0.802389145025761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0621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 (no Helitron)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0447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 (only TIR candidate)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950660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 (only EAHelitron candidate)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17828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 (only EAHelitron confident)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20136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 (only HelitronScanner)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865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Time and resource consumption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31830"/>
              </p:ext>
            </p:extLst>
          </p:nvPr>
        </p:nvGraphicFramePr>
        <p:xfrm>
          <a:off x="1025132" y="1541599"/>
          <a:ext cx="10676538" cy="430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23">
                  <a:extLst>
                    <a:ext uri="{9D8B030D-6E8A-4147-A177-3AD203B41FA5}">
                      <a16:colId xmlns:a16="http://schemas.microsoft.com/office/drawing/2014/main" val="1519705087"/>
                    </a:ext>
                  </a:extLst>
                </a:gridCol>
                <a:gridCol w="1779423">
                  <a:extLst>
                    <a:ext uri="{9D8B030D-6E8A-4147-A177-3AD203B41FA5}">
                      <a16:colId xmlns:a16="http://schemas.microsoft.com/office/drawing/2014/main" val="2910344782"/>
                    </a:ext>
                  </a:extLst>
                </a:gridCol>
                <a:gridCol w="2057285">
                  <a:extLst>
                    <a:ext uri="{9D8B030D-6E8A-4147-A177-3AD203B41FA5}">
                      <a16:colId xmlns:a16="http://schemas.microsoft.com/office/drawing/2014/main" val="2900239087"/>
                    </a:ext>
                  </a:extLst>
                </a:gridCol>
                <a:gridCol w="1501561">
                  <a:extLst>
                    <a:ext uri="{9D8B030D-6E8A-4147-A177-3AD203B41FA5}">
                      <a16:colId xmlns:a16="http://schemas.microsoft.com/office/drawing/2014/main" val="2523285272"/>
                    </a:ext>
                  </a:extLst>
                </a:gridCol>
                <a:gridCol w="1779423">
                  <a:extLst>
                    <a:ext uri="{9D8B030D-6E8A-4147-A177-3AD203B41FA5}">
                      <a16:colId xmlns:a16="http://schemas.microsoft.com/office/drawing/2014/main" val="2705557316"/>
                    </a:ext>
                  </a:extLst>
                </a:gridCol>
                <a:gridCol w="1779423">
                  <a:extLst>
                    <a:ext uri="{9D8B030D-6E8A-4147-A177-3AD203B41FA5}">
                      <a16:colId xmlns:a16="http://schemas.microsoft.com/office/drawing/2014/main" val="3857096594"/>
                    </a:ext>
                  </a:extLst>
                </a:gridCol>
              </a:tblGrid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Species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Assembly</a:t>
                      </a:r>
                      <a:r>
                        <a:rPr lang="en-US" altLang="zh-CN" baseline="0" dirty="0" smtClean="0"/>
                        <a:t> size (Mb)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Linux version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Average CPU (%)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Wall</a:t>
                      </a:r>
                      <a:r>
                        <a:rPr lang="en-US" altLang="zh-CN" baseline="0" dirty="0" smtClean="0"/>
                        <a:t> clock time (</a:t>
                      </a:r>
                      <a:r>
                        <a:rPr lang="en-US" altLang="zh-CN" baseline="0" dirty="0" err="1" smtClean="0"/>
                        <a:t>d-h:m:s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Maximum mem (</a:t>
                      </a:r>
                      <a:r>
                        <a:rPr lang="en-US" altLang="zh-CN" dirty="0" err="1" smtClean="0"/>
                        <a:t>kbytes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6781112"/>
                  </a:ext>
                </a:extLst>
              </a:tr>
              <a:tr h="734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O. sativa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 Hat 4.8.5-28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1:53:23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17174260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2134799"/>
                  </a:ext>
                </a:extLst>
              </a:tr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D. melanogaster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 Hat 4.8.5-28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31:11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4728004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6990938"/>
                  </a:ext>
                </a:extLst>
              </a:tr>
              <a:tr h="734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D. rerio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1622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 Hat 4.8.5-28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10:10:55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16897124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9941927"/>
                  </a:ext>
                </a:extLst>
              </a:tr>
              <a:tr h="734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C. briggsae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 Hat 4.8.5-28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18:10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3581436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212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果蝇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47496507"/>
              </p:ext>
            </p:extLst>
          </p:nvPr>
        </p:nvGraphicFramePr>
        <p:xfrm>
          <a:off x="582070" y="737144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23509780"/>
              </p:ext>
            </p:extLst>
          </p:nvPr>
        </p:nvGraphicFramePr>
        <p:xfrm>
          <a:off x="8082820" y="754897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5970928"/>
              </p:ext>
            </p:extLst>
          </p:nvPr>
        </p:nvGraphicFramePr>
        <p:xfrm>
          <a:off x="4460862" y="798764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85104" y="344644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Curated library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209764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RepeatModeler2</a:t>
            </a:r>
            <a:endParaRPr lang="zh-CN" altLang="en-US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76118" y="3421495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KmerRepFinder</a:t>
            </a:r>
            <a:endParaRPr lang="zh-CN" altLang="en-US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04312469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EDTA</a:t>
            </a:r>
            <a:endParaRPr lang="zh-CN" altLang="en-US" dirty="0" smtClean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76335881"/>
              </p:ext>
            </p:extLst>
          </p:nvPr>
        </p:nvGraphicFramePr>
        <p:xfrm>
          <a:off x="4358564" y="3736802"/>
          <a:ext cx="4086662" cy="283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RepeatScout</a:t>
            </a:r>
            <a:endParaRPr lang="zh-CN" altLang="en-US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264717" y="6477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碱基统计</a:t>
            </a:r>
          </a:p>
        </p:txBody>
      </p:sp>
    </p:spTree>
    <p:extLst>
      <p:ext uri="{BB962C8B-B14F-4D97-AF65-F5344CB8AC3E}">
        <p14:creationId xmlns:p14="http://schemas.microsoft.com/office/powerpoint/2010/main" val="136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水稻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182307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3940653"/>
              </p:ext>
            </p:extLst>
          </p:nvPr>
        </p:nvGraphicFramePr>
        <p:xfrm>
          <a:off x="833880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6796654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Curated library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0798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RepeatModeler2</a:t>
            </a:r>
            <a:endParaRPr lang="zh-CN" altLang="en-US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KmerRepFinder</a:t>
            </a:r>
            <a:endParaRPr lang="zh-CN" altLang="en-US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0627206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EDTA</a:t>
            </a:r>
            <a:endParaRPr lang="zh-CN" altLang="en-US" dirty="0" smtClean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341184276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RepeatScout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41" y="29294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斑马鱼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89682659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83459330"/>
              </p:ext>
            </p:extLst>
          </p:nvPr>
        </p:nvGraphicFramePr>
        <p:xfrm>
          <a:off x="839595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48002499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Curated library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6513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RepeatModeler2</a:t>
            </a:r>
            <a:endParaRPr lang="zh-CN" altLang="en-US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KmerRepFinder</a:t>
            </a:r>
            <a:endParaRPr lang="zh-CN" altLang="en-US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6159257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EDTA</a:t>
            </a: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RepeatScout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41" y="3755319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70999774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09573640"/>
              </p:ext>
            </p:extLst>
          </p:nvPr>
        </p:nvGraphicFramePr>
        <p:xfrm>
          <a:off x="8272131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113644511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Curated library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341313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RepeatModeler2</a:t>
            </a:r>
            <a:endParaRPr lang="zh-CN" altLang="en-US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KmerRepFinder</a:t>
            </a:r>
            <a:endParaRPr lang="zh-CN" altLang="en-US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4902453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EDTA</a:t>
            </a:r>
            <a:endParaRPr lang="zh-CN" altLang="en-US" dirty="0" smtClean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74004212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RepeatScout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165370"/>
            <a:ext cx="11692647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KmerRepFinder</a:t>
            </a:r>
            <a:r>
              <a:rPr lang="zh-CN" altLang="en-US" dirty="0" smtClean="0"/>
              <a:t>方法与其他方法的对比：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对于绝大多数的</a:t>
            </a:r>
            <a:r>
              <a:rPr lang="en-US" altLang="zh-CN" dirty="0" smtClean="0"/>
              <a:t>de novo</a:t>
            </a:r>
            <a:r>
              <a:rPr lang="zh-CN" altLang="en-US" dirty="0" smtClean="0"/>
              <a:t>识别方法都是基于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比对的相似性来识别重复家族的。例如</a:t>
            </a:r>
            <a:endParaRPr lang="en-US" altLang="zh-CN" dirty="0" smtClean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Single-linkage </a:t>
            </a:r>
            <a:r>
              <a:rPr lang="en-US" altLang="zh-CN" dirty="0"/>
              <a:t>clustering (Agarwal and States, 1994)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REPuter</a:t>
            </a:r>
            <a:r>
              <a:rPr lang="en-US" altLang="zh-CN" dirty="0"/>
              <a:t> (Kurtz et al., 2000)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RepeatFinder</a:t>
            </a:r>
            <a:r>
              <a:rPr lang="en-US" altLang="zh-CN" dirty="0"/>
              <a:t> (</a:t>
            </a:r>
            <a:r>
              <a:rPr lang="en-US" altLang="zh-CN" dirty="0" err="1"/>
              <a:t>Volfovsky</a:t>
            </a:r>
            <a:r>
              <a:rPr lang="en-US" altLang="zh-CN" dirty="0"/>
              <a:t> et al., 2001)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b="1" dirty="0"/>
              <a:t>RECON (</a:t>
            </a:r>
            <a:r>
              <a:rPr lang="en-US" altLang="zh-CN" b="1" dirty="0" err="1"/>
              <a:t>Bao</a:t>
            </a:r>
            <a:r>
              <a:rPr lang="en-US" altLang="zh-CN" b="1" dirty="0"/>
              <a:t> and Eddy, 2002)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RepeatGluer</a:t>
            </a:r>
            <a:r>
              <a:rPr lang="en-US" altLang="zh-CN" dirty="0"/>
              <a:t> (</a:t>
            </a:r>
            <a:r>
              <a:rPr lang="en-US" altLang="zh-CN" dirty="0" err="1"/>
              <a:t>Pevzner</a:t>
            </a:r>
            <a:r>
              <a:rPr lang="en-US" altLang="zh-CN" dirty="0"/>
              <a:t> et al., 2004)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PILER (Edgar and Myers, 2005</a:t>
            </a:r>
            <a:r>
              <a:rPr lang="en-US" altLang="zh-CN" dirty="0" smtClean="0"/>
              <a:t>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REPET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Flutre</a:t>
            </a:r>
            <a:r>
              <a:rPr lang="en-US" altLang="zh-CN" dirty="0" smtClean="0"/>
              <a:t> et al., 2011)</a:t>
            </a:r>
          </a:p>
          <a:p>
            <a:pPr>
              <a:spcBef>
                <a:spcPct val="10000"/>
              </a:spcBef>
            </a:pPr>
            <a:r>
              <a:rPr lang="zh-CN" altLang="en-US" dirty="0" smtClean="0"/>
              <a:t>其中以</a:t>
            </a:r>
            <a:r>
              <a:rPr lang="en-US" altLang="zh-CN" dirty="0" smtClean="0"/>
              <a:t>RECON</a:t>
            </a:r>
            <a:r>
              <a:rPr lang="zh-CN" altLang="en-US" dirty="0"/>
              <a:t>为代表，用于从头重复家族鉴定的主要工具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r>
              <a:rPr lang="zh-CN" altLang="en-US" dirty="0" smtClean="0"/>
              <a:t>用于</a:t>
            </a:r>
            <a:r>
              <a:rPr lang="zh-CN" altLang="en-US" dirty="0"/>
              <a:t>许多基因组项目。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 smtClean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83" y="865761"/>
            <a:ext cx="5379396" cy="58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95730779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19665857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515463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2902691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Curated library</a:t>
            </a:r>
            <a:endParaRPr lang="zh-CN" altLang="en-US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30079" y="2902691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RepeatModeler2</a:t>
            </a:r>
            <a:endParaRPr lang="zh-CN" altLang="en-US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2902691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KmerRepFinder</a:t>
            </a:r>
            <a:endParaRPr lang="zh-CN" altLang="en-US" b="1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54342840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EDTA</a:t>
            </a:r>
            <a:endParaRPr lang="zh-CN" altLang="en-US" b="1" dirty="0" smtClean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46886612"/>
              </p:ext>
            </p:extLst>
          </p:nvPr>
        </p:nvGraphicFramePr>
        <p:xfrm>
          <a:off x="3489280" y="3500665"/>
          <a:ext cx="74855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RepeatScout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320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85378135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95200089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395082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0061" y="3119094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Curated library</a:t>
            </a:r>
            <a:endParaRPr lang="zh-CN" altLang="en-US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119094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RepeatModeler2</a:t>
            </a:r>
            <a:endParaRPr lang="zh-CN" altLang="en-US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311909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42093717"/>
              </p:ext>
            </p:extLst>
          </p:nvPr>
        </p:nvGraphicFramePr>
        <p:xfrm>
          <a:off x="494547" y="3350390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500336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EDTA</a:t>
            </a:r>
            <a:endParaRPr lang="zh-CN" altLang="en-US" b="1" dirty="0" smtClean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44967273"/>
              </p:ext>
            </p:extLst>
          </p:nvPr>
        </p:nvGraphicFramePr>
        <p:xfrm>
          <a:off x="3503725" y="3350390"/>
          <a:ext cx="7432720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RepeatScout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987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270422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87625660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9115499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Curated library</a:t>
            </a:r>
            <a:endParaRPr lang="zh-CN" altLang="en-US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RepeatModeler2</a:t>
            </a:r>
            <a:endParaRPr lang="zh-CN" altLang="en-US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KmerRepFinder</a:t>
            </a:r>
            <a:endParaRPr lang="zh-CN" altLang="en-US" b="1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92786578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EDTA</a:t>
            </a:r>
            <a:endParaRPr lang="zh-CN" altLang="en-US" b="1" dirty="0" smtClean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38662376"/>
              </p:ext>
            </p:extLst>
          </p:nvPr>
        </p:nvGraphicFramePr>
        <p:xfrm>
          <a:off x="4300018" y="3510983"/>
          <a:ext cx="66473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RepeatScout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34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46124916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676333758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6347000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</a:t>
            </a:r>
            <a:r>
              <a:rPr lang="en-US" altLang="zh-CN" dirty="0" smtClean="0"/>
              <a:t> </a:t>
            </a:r>
            <a:r>
              <a:rPr lang="en-US" altLang="zh-CN" b="1" dirty="0"/>
              <a:t>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556150964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198166897"/>
              </p:ext>
            </p:extLst>
          </p:nvPr>
        </p:nvGraphicFramePr>
        <p:xfrm>
          <a:off x="3396632" y="3490348"/>
          <a:ext cx="7588868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90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5828"/>
              </p:ext>
            </p:extLst>
          </p:nvPr>
        </p:nvGraphicFramePr>
        <p:xfrm>
          <a:off x="582070" y="772426"/>
          <a:ext cx="11199023" cy="515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60928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648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111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1155794724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RepeatMasking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文件大小（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MB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9968" y="60395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值取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时，发现</a:t>
            </a:r>
            <a:r>
              <a:rPr lang="en-US" altLang="zh-CN" sz="1400" dirty="0" smtClean="0"/>
              <a:t>RepeatMasking</a:t>
            </a:r>
            <a:r>
              <a:rPr lang="zh-CN" altLang="en-US" sz="1400" dirty="0" smtClean="0"/>
              <a:t>生成的重复文件（</a:t>
            </a:r>
            <a:r>
              <a:rPr lang="en-US" altLang="zh-CN" sz="1400" dirty="0" smtClean="0"/>
              <a:t>159MB</a:t>
            </a:r>
            <a:r>
              <a:rPr lang="zh-CN" altLang="en-US" sz="1400" dirty="0" smtClean="0"/>
              <a:t>）大小接近基因组（</a:t>
            </a:r>
            <a:r>
              <a:rPr lang="en-US" altLang="zh-CN" sz="1400" dirty="0" smtClean="0"/>
              <a:t>165MB</a:t>
            </a:r>
            <a:r>
              <a:rPr lang="zh-CN" altLang="en-US" sz="1400" dirty="0" smtClean="0"/>
              <a:t>），自比对时需要花费大量的时间，总运行时间</a:t>
            </a:r>
            <a:r>
              <a:rPr lang="en-US" altLang="zh-CN" sz="1400" dirty="0" smtClean="0"/>
              <a:t>9.15 hour</a:t>
            </a:r>
            <a:r>
              <a:rPr lang="zh-CN" altLang="en-US" sz="1400" dirty="0" smtClean="0"/>
              <a:t>（</a:t>
            </a:r>
            <a:r>
              <a:rPr lang="zh-CN" altLang="en-US" sz="1400" dirty="0"/>
              <a:t>后面做了</a:t>
            </a:r>
            <a:r>
              <a:rPr lang="zh-CN" altLang="en-US" sz="1400" dirty="0" smtClean="0"/>
              <a:t>优化）。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RepeatMasking</a:t>
            </a:r>
            <a:r>
              <a:rPr lang="zh-CN" altLang="en-US" sz="1400" dirty="0" smtClean="0"/>
              <a:t>生成的重复文件大小有影响，尤其当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取很小时，会产生很多重复的</a:t>
            </a:r>
            <a:r>
              <a:rPr lang="en-US" altLang="zh-CN" sz="1400" dirty="0" smtClean="0"/>
              <a:t>k-mer</a:t>
            </a:r>
            <a:r>
              <a:rPr lang="zh-CN" altLang="en-US" sz="1400" dirty="0" smtClean="0"/>
              <a:t>，但是其对最终的结果没有太大的影响。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251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7763"/>
              </p:ext>
            </p:extLst>
          </p:nvPr>
        </p:nvGraphicFramePr>
        <p:xfrm>
          <a:off x="833920" y="977295"/>
          <a:ext cx="1065860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6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35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437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29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7209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211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3365245437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freq_threshold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的影响最大，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freq_threshold</a:t>
            </a:r>
            <a:r>
              <a:rPr lang="zh-CN" altLang="en-US" sz="1400" dirty="0" smtClean="0"/>
              <a:t>升高，一些低频的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会被抛弃，因此</a:t>
            </a:r>
            <a:r>
              <a:rPr lang="en-US" altLang="zh-CN" sz="1400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sz="1400" dirty="0" smtClean="0"/>
              <a:t>会明显降低。</a:t>
            </a:r>
            <a:endParaRPr lang="zh-CN" altLang="en-US" sz="14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8834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6661"/>
              </p:ext>
            </p:extLst>
          </p:nvPr>
        </p:nvGraphicFramePr>
        <p:xfrm>
          <a:off x="828543" y="869466"/>
          <a:ext cx="1036333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7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362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954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392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87082595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27.5 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110(4/6)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结论：将基因组分成小块可能会遗漏某些低拷贝的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，分块越小，遗漏越明显。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89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92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02234"/>
              </p:ext>
            </p:extLst>
          </p:nvPr>
        </p:nvGraphicFramePr>
        <p:xfrm>
          <a:off x="828543" y="737145"/>
          <a:ext cx="10922735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132973603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值取很小，根据</a:t>
            </a:r>
            <a:r>
              <a:rPr lang="en-US" altLang="zh-CN" sz="1400" dirty="0" err="1" smtClean="0"/>
              <a:t>kmer</a:t>
            </a:r>
            <a:r>
              <a:rPr lang="zh-CN" altLang="en-US" sz="1400" dirty="0" smtClean="0"/>
              <a:t>找重复这一阶段会变成程序的运行时间瓶颈，运行时间会增加。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值持续增加（由</a:t>
            </a:r>
            <a:r>
              <a:rPr lang="en-US" altLang="zh-CN" sz="1400" dirty="0" smtClean="0"/>
              <a:t>51 —&gt; 61</a:t>
            </a:r>
            <a:r>
              <a:rPr lang="zh-CN" altLang="en-US" sz="1400" dirty="0" smtClean="0"/>
              <a:t>），程序的敏感性会</a:t>
            </a:r>
            <a:r>
              <a:rPr lang="zh-CN" altLang="en-US" sz="1400" dirty="0"/>
              <a:t>显著</a:t>
            </a:r>
            <a:r>
              <a:rPr lang="zh-CN" altLang="en-US" sz="1400" dirty="0" smtClean="0"/>
              <a:t>降低，但是精度会上升，这可能是由于减少了一些混淆的</a:t>
            </a:r>
            <a:r>
              <a:rPr lang="en-US" altLang="zh-CN" sz="1400" dirty="0" err="1" smtClean="0"/>
              <a:t>kmer</a:t>
            </a:r>
            <a:r>
              <a:rPr lang="zh-CN" altLang="en-US" sz="1400" dirty="0" smtClean="0"/>
              <a:t>影响。最优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31.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1743"/>
              </p:ext>
            </p:extLst>
          </p:nvPr>
        </p:nvGraphicFramePr>
        <p:xfrm>
          <a:off x="1409568" y="737145"/>
          <a:ext cx="9239382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3545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7947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290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3701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454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4903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8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KmerRepFinder</a:t>
            </a:r>
            <a:r>
              <a:rPr lang="zh-CN" altLang="en-US" dirty="0" smtClean="0"/>
              <a:t>方法与其他方法的对比：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</a:t>
            </a:r>
            <a:r>
              <a:rPr lang="zh-CN" altLang="en-US" dirty="0" smtClean="0"/>
              <a:t>家族的缺点是需要非常大的计算量，通常无法有效处理规模稍大的基因组，即使面对较小的基因组也需要漫长的等待。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 smtClean="0"/>
              <a:t>针对这一难点，</a:t>
            </a:r>
            <a:r>
              <a:rPr lang="en-US" altLang="zh-CN" dirty="0"/>
              <a:t> </a:t>
            </a:r>
            <a:r>
              <a:rPr lang="en-US" altLang="zh-CN" dirty="0" smtClean="0"/>
              <a:t>Price et al., 2005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RepeatScout</a:t>
            </a:r>
            <a:r>
              <a:rPr lang="zh-CN" altLang="en-US" dirty="0" smtClean="0"/>
              <a:t>，它以一系列高频的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为一致性种子，然后围绕一致性种子开展多次对齐的迭代扩展，直至生成一致性序列。它的优势是速度快，不需要进行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比对。缺点是</a:t>
            </a:r>
            <a:r>
              <a:rPr lang="en-US" altLang="zh-CN" dirty="0" smtClean="0"/>
              <a:t>RepeatScout</a:t>
            </a:r>
            <a:r>
              <a:rPr lang="zh-CN" altLang="en-US" dirty="0" smtClean="0"/>
              <a:t>只适合找到</a:t>
            </a:r>
            <a:r>
              <a:rPr lang="en-US" altLang="zh-CN" dirty="0" smtClean="0"/>
              <a:t>low-divergence</a:t>
            </a:r>
            <a:r>
              <a:rPr lang="zh-CN" altLang="en-US" dirty="0" smtClean="0"/>
              <a:t>的重复家族，因此它会找到许多</a:t>
            </a:r>
            <a:r>
              <a:rPr lang="en-US" altLang="zh-CN" dirty="0" smtClean="0"/>
              <a:t>duplication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 fragments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2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78912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41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8284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4168820468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543" y="5770605"/>
            <a:ext cx="107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dirty="0" err="1" smtClean="0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以后，运行时间有明显上升。随着</a:t>
            </a:r>
            <a:r>
              <a:rPr lang="en-US" altLang="zh-CN" dirty="0" err="1" smtClean="0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precision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降低，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值先上升后下降，在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时达到最优，综合考虑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RM2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评测方法和运行时间，</a:t>
            </a:r>
            <a:r>
              <a:rPr lang="en-US" altLang="zh-CN" dirty="0" err="1" smtClean="0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可。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3807"/>
              </p:ext>
            </p:extLst>
          </p:nvPr>
        </p:nvGraphicFramePr>
        <p:xfrm>
          <a:off x="828543" y="1057274"/>
          <a:ext cx="9048881" cy="52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31823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4865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546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5697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822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2196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546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2947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6269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68776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5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2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176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508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6396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177152711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结论：随着</a:t>
            </a:r>
            <a:r>
              <a:rPr lang="en-US" altLang="zh-CN" dirty="0" err="1" smtClean="0"/>
              <a:t>fi</a:t>
            </a:r>
            <a:r>
              <a:rPr lang="en-US" altLang="zh-CN" dirty="0" err="1" smtClean="0">
                <a:solidFill>
                  <a:schemeClr val="dk1"/>
                </a:solidFill>
                <a:latin typeface="Times New Roman" panose="02020603050405020304" pitchFamily="18" charset="0"/>
              </a:rPr>
              <a:t>xed_extend_base_threshold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增加，结果先升高后降低，在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时最优。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3317"/>
              </p:ext>
            </p:extLst>
          </p:nvPr>
        </p:nvGraphicFramePr>
        <p:xfrm>
          <a:off x="2101289" y="494998"/>
          <a:ext cx="9296532" cy="60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6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60062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914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8368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095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822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949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490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7910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1073">
                <a:tc row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6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3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265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293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251"/>
              </p:ext>
            </p:extLst>
          </p:nvPr>
        </p:nvGraphicFramePr>
        <p:xfrm>
          <a:off x="828543" y="249441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160458877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freq_threshold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5899"/>
              </p:ext>
            </p:extLst>
          </p:nvPr>
        </p:nvGraphicFramePr>
        <p:xfrm>
          <a:off x="999993" y="1114425"/>
          <a:ext cx="9039356" cy="5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7718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9083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8582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765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04478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5629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9083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64897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1193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669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43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907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13966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695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4454"/>
              </p:ext>
            </p:extLst>
          </p:nvPr>
        </p:nvGraphicFramePr>
        <p:xfrm>
          <a:off x="890967" y="737145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543" y="6164220"/>
            <a:ext cx="109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结论：随着</a:t>
            </a:r>
            <a:r>
              <a:rPr lang="en-US" altLang="zh-CN" sz="1200" dirty="0" err="1" smtClean="0"/>
              <a:t>freq_threshold</a:t>
            </a:r>
            <a:r>
              <a:rPr lang="zh-CN" altLang="en-US" sz="1200" dirty="0" smtClean="0"/>
              <a:t>的升高，</a:t>
            </a:r>
            <a:r>
              <a:rPr lang="en-US" altLang="zh-CN" sz="1200" dirty="0" smtClean="0"/>
              <a:t>sensitivity</a:t>
            </a:r>
            <a:r>
              <a:rPr lang="zh-CN" altLang="en-US" sz="1200" dirty="0" smtClean="0"/>
              <a:t>逐渐降低，</a:t>
            </a:r>
            <a:r>
              <a:rPr lang="en-US" altLang="zh-CN" sz="1200" dirty="0" smtClean="0"/>
              <a:t>specificity</a:t>
            </a:r>
            <a:r>
              <a:rPr lang="zh-CN" altLang="en-US" sz="1200" dirty="0" smtClean="0"/>
              <a:t>逐渐升高，</a:t>
            </a:r>
            <a:r>
              <a:rPr lang="en-US" altLang="zh-CN" sz="1200" dirty="0" smtClean="0"/>
              <a:t>Accuracy</a:t>
            </a:r>
            <a:r>
              <a:rPr lang="zh-CN" altLang="en-US" sz="1200" dirty="0" smtClean="0"/>
              <a:t>逐渐降低，</a:t>
            </a:r>
            <a:r>
              <a:rPr lang="en-US" altLang="zh-CN" sz="1200" dirty="0" smtClean="0"/>
              <a:t>Precision</a:t>
            </a:r>
            <a:r>
              <a:rPr lang="zh-CN" altLang="en-US" sz="1200" dirty="0" smtClean="0"/>
              <a:t>逐渐升高，</a:t>
            </a:r>
            <a:r>
              <a:rPr lang="en-US" altLang="zh-CN" sz="1200" dirty="0" smtClean="0"/>
              <a:t>FDR</a:t>
            </a:r>
            <a:r>
              <a:rPr lang="zh-CN" altLang="en-US" sz="1200" dirty="0" smtClean="0"/>
              <a:t>逐渐降低。与预想中的一致，高频</a:t>
            </a:r>
            <a:r>
              <a:rPr lang="en-US" altLang="zh-CN" sz="1200" dirty="0" err="1" smtClean="0"/>
              <a:t>kmer</a:t>
            </a:r>
            <a:r>
              <a:rPr lang="zh-CN" altLang="en-US" sz="1200" dirty="0" smtClean="0"/>
              <a:t>覆盖的重复区也是高频，因此尽管识别的</a:t>
            </a:r>
            <a:r>
              <a:rPr lang="en-US" altLang="zh-CN" sz="1200" dirty="0" smtClean="0"/>
              <a:t>TE</a:t>
            </a:r>
            <a:r>
              <a:rPr lang="zh-CN" altLang="en-US" sz="1200" dirty="0" smtClean="0"/>
              <a:t>更少，但也更准确。</a:t>
            </a:r>
            <a:endParaRPr lang="zh-CN" altLang="en-US" sz="12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9655"/>
              </p:ext>
            </p:extLst>
          </p:nvPr>
        </p:nvGraphicFramePr>
        <p:xfrm>
          <a:off x="908220" y="1125334"/>
          <a:ext cx="971035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337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411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230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6948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485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840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97416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为了减少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比对的计算量，</a:t>
            </a:r>
            <a:r>
              <a:rPr lang="en-US" altLang="zh-CN" dirty="0" err="1" smtClean="0"/>
              <a:t>KmerRepFinder</a:t>
            </a:r>
            <a:r>
              <a:rPr lang="zh-CN" altLang="en-US" dirty="0" smtClean="0"/>
              <a:t>首先基于低频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，识别出可能的候选重复区，从而将识别的范围从整个基因组缩小到候选重复区中。果蝇：</a:t>
            </a:r>
            <a:r>
              <a:rPr lang="en-US" altLang="zh-CN" dirty="0" smtClean="0"/>
              <a:t>165MB-&gt;55MB</a:t>
            </a:r>
            <a:r>
              <a:rPr lang="zh-CN" altLang="en-US" dirty="0" smtClean="0"/>
              <a:t>；水稻：</a:t>
            </a:r>
            <a:r>
              <a:rPr lang="en-US" altLang="zh-CN" dirty="0" smtClean="0"/>
              <a:t>362MB-&gt;151MB; </a:t>
            </a:r>
            <a:r>
              <a:rPr lang="zh-CN" altLang="en-US" dirty="0" smtClean="0"/>
              <a:t>斑马鱼：</a:t>
            </a:r>
            <a:r>
              <a:rPr lang="en-US" altLang="zh-CN" dirty="0" smtClean="0"/>
              <a:t>1.6GB-&gt;737MB; </a:t>
            </a:r>
            <a:r>
              <a:rPr lang="zh-CN" altLang="en-US" dirty="0" smtClean="0"/>
              <a:t>减少了一半以上的搜索范围。（异同：</a:t>
            </a:r>
            <a:r>
              <a:rPr lang="en-US" altLang="zh-CN" dirty="0" smtClean="0"/>
              <a:t>RepeatScout</a:t>
            </a:r>
            <a:r>
              <a:rPr lang="zh-CN" altLang="en-US" dirty="0" smtClean="0"/>
              <a:t>使用</a:t>
            </a:r>
            <a:r>
              <a:rPr lang="zh-CN" altLang="en-US" b="1" dirty="0" smtClean="0"/>
              <a:t>高频</a:t>
            </a:r>
            <a:r>
              <a:rPr lang="en-US" altLang="zh-CN" dirty="0" err="1"/>
              <a:t>k</a:t>
            </a:r>
            <a:r>
              <a:rPr lang="en-US" altLang="zh-CN" dirty="0" err="1" smtClean="0"/>
              <a:t>mer</a:t>
            </a:r>
            <a:r>
              <a:rPr lang="zh-CN" altLang="en-US" dirty="0" smtClean="0"/>
              <a:t>作为种子来识别一致性重复序列，而</a:t>
            </a:r>
            <a:r>
              <a:rPr lang="en-US" altLang="zh-CN" dirty="0" err="1" smtClean="0"/>
              <a:t>KmerRepFinder</a:t>
            </a:r>
            <a:r>
              <a:rPr lang="zh-CN" altLang="en-US" dirty="0" smtClean="0"/>
              <a:t>使用</a:t>
            </a:r>
            <a:r>
              <a:rPr lang="zh-CN" altLang="en-US" b="1" dirty="0" smtClean="0"/>
              <a:t>低频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来确定候选重复区）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在进行</a:t>
            </a:r>
            <a:r>
              <a:rPr lang="en-US" altLang="zh-CN" dirty="0" smtClean="0"/>
              <a:t>pairwise </a:t>
            </a:r>
            <a:r>
              <a:rPr lang="zh-CN" altLang="en-US" dirty="0" smtClean="0"/>
              <a:t>比对后，比对信息中通常只包含重复序列的子序列，而我们的目标是识别一个具有生物学意义的完整</a:t>
            </a:r>
            <a:r>
              <a:rPr lang="en-US" altLang="zh-CN" dirty="0" smtClean="0"/>
              <a:t>TE</a:t>
            </a:r>
            <a:r>
              <a:rPr lang="zh-CN" altLang="en-US" dirty="0" smtClean="0"/>
              <a:t>实体。</a:t>
            </a:r>
            <a:r>
              <a:rPr lang="en-US" altLang="zh-CN" dirty="0" smtClean="0"/>
              <a:t>RECON</a:t>
            </a:r>
            <a:r>
              <a:rPr lang="zh-CN" altLang="en-US" dirty="0" smtClean="0"/>
              <a:t>中使用</a:t>
            </a:r>
            <a:r>
              <a:rPr lang="en-US" altLang="zh-CN" dirty="0"/>
              <a:t>Single Linkage Clustering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来扩展比对的子序列，通过连接有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的比对子序列，从而形成一条包含子序列的序列。由于</a:t>
            </a:r>
            <a:r>
              <a:rPr lang="en-US" altLang="zh-CN" dirty="0" smtClean="0"/>
              <a:t>TE</a:t>
            </a:r>
            <a:r>
              <a:rPr lang="zh-CN" altLang="en-US" dirty="0"/>
              <a:t>拷贝经常发生</a:t>
            </a:r>
            <a:r>
              <a:rPr lang="en-US" altLang="zh-CN" dirty="0" err="1"/>
              <a:t>Indel</a:t>
            </a:r>
            <a:r>
              <a:rPr lang="zh-CN" altLang="en-US" dirty="0"/>
              <a:t>，</a:t>
            </a:r>
            <a:r>
              <a:rPr lang="zh-CN" altLang="en-US" dirty="0" smtClean="0"/>
              <a:t>因此在对比对的子序列进行扩展的同时，应该考虑一定的容错。为了解决这一点，</a:t>
            </a:r>
            <a:r>
              <a:rPr lang="en-US" altLang="zh-CN" dirty="0" err="1" smtClean="0"/>
              <a:t>KmerRepFinder</a:t>
            </a:r>
            <a:r>
              <a:rPr lang="zh-CN" altLang="en-US" dirty="0" smtClean="0"/>
              <a:t>实现了一种</a:t>
            </a:r>
            <a:r>
              <a:rPr lang="zh-CN" altLang="en-US" dirty="0"/>
              <a:t>容错</a:t>
            </a:r>
            <a:r>
              <a:rPr lang="zh-CN" altLang="en-US" dirty="0" smtClean="0"/>
              <a:t>扩展算法：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1) Obtain pairwise local alignments between sequences in {Sn}.</a:t>
            </a:r>
            <a:r>
              <a:rPr lang="zh-CN" altLang="en-US" dirty="0" smtClean="0"/>
              <a:t>设置</a:t>
            </a:r>
            <a:r>
              <a:rPr lang="zh-CN" altLang="en-US" dirty="0"/>
              <a:t>一个</a:t>
            </a:r>
            <a:r>
              <a:rPr lang="zh-CN" altLang="en-US" b="1" dirty="0"/>
              <a:t>扩展阈值</a:t>
            </a:r>
            <a:r>
              <a:rPr lang="en-US" altLang="zh-CN" b="1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200bp</a:t>
            </a:r>
            <a:r>
              <a:rPr lang="zh-CN" altLang="en-US" dirty="0"/>
              <a:t>），然后将比对</a:t>
            </a:r>
            <a:r>
              <a:rPr lang="zh-CN" altLang="en-US" dirty="0" smtClean="0"/>
              <a:t>按照比对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上的</a:t>
            </a:r>
            <a:r>
              <a:rPr lang="zh-CN" altLang="en-US" b="1" dirty="0" smtClean="0"/>
              <a:t>起始</a:t>
            </a:r>
            <a:r>
              <a:rPr lang="zh-CN" altLang="en-US" b="1" dirty="0"/>
              <a:t>、终止</a:t>
            </a:r>
            <a:r>
              <a:rPr lang="zh-CN" altLang="en-US" dirty="0"/>
              <a:t>位置进行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Construct graph G(V,E), where V represents all the Images and E represents the </a:t>
            </a:r>
            <a:r>
              <a:rPr lang="zh-CN" altLang="en-US" dirty="0" smtClean="0"/>
              <a:t>连通性</a:t>
            </a:r>
            <a:r>
              <a:rPr lang="en-US" altLang="zh-CN" dirty="0" smtClean="0"/>
              <a:t> </a:t>
            </a:r>
            <a:r>
              <a:rPr lang="en-US" altLang="zh-CN" dirty="0"/>
              <a:t>between Images. Two images are considered </a:t>
            </a:r>
            <a:r>
              <a:rPr lang="zh-CN" altLang="en-US" dirty="0" smtClean="0"/>
              <a:t>连通的</a:t>
            </a:r>
            <a:r>
              <a:rPr lang="en-US" altLang="zh-CN" dirty="0" smtClean="0"/>
              <a:t> </a:t>
            </a:r>
            <a:r>
              <a:rPr lang="en-US" altLang="zh-CN" dirty="0"/>
              <a:t>if they </a:t>
            </a:r>
            <a:r>
              <a:rPr lang="zh-CN" altLang="en-US" dirty="0" smtClean="0"/>
              <a:t>之间的距离小于</a:t>
            </a:r>
            <a:r>
              <a:rPr lang="en-US" altLang="zh-CN" dirty="0" smtClean="0"/>
              <a:t>p, </a:t>
            </a:r>
            <a:r>
              <a:rPr lang="zh-CN" altLang="en-US" dirty="0" smtClean="0"/>
              <a:t>需要考虑</a:t>
            </a:r>
            <a:r>
              <a:rPr lang="en-US" altLang="zh-CN" dirty="0" smtClean="0"/>
              <a:t> strand</a:t>
            </a:r>
            <a:r>
              <a:rPr lang="zh-CN" altLang="en-US" dirty="0" smtClean="0"/>
              <a:t>的方向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(3) define </a:t>
            </a:r>
            <a:r>
              <a:rPr lang="en-US" altLang="zh-CN" dirty="0"/>
              <a:t>an element Sn(</a:t>
            </a:r>
            <a:r>
              <a:rPr lang="en-US" altLang="zh-CN" dirty="0" err="1"/>
              <a:t>sk</a:t>
            </a:r>
            <a:r>
              <a:rPr lang="en-US" altLang="zh-CN" dirty="0"/>
              <a:t>, </a:t>
            </a:r>
            <a:r>
              <a:rPr lang="en-US" altLang="zh-CN" dirty="0" err="1"/>
              <a:t>ek</a:t>
            </a:r>
            <a:r>
              <a:rPr lang="en-US" altLang="zh-CN" dirty="0"/>
              <a:t>) as the </a:t>
            </a:r>
            <a:r>
              <a:rPr lang="en-US" altLang="zh-CN" dirty="0" smtClean="0"/>
              <a:t>longest </a:t>
            </a:r>
            <a:r>
              <a:rPr lang="en-US" altLang="zh-CN" dirty="0"/>
              <a:t>fragment that covers all images in the component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候选重复区被划分为多个最长的片段。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8602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67802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79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1700" y="387350"/>
            <a:ext cx="7493000" cy="17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0490" y="78740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8431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9280" y="1689100"/>
            <a:ext cx="2453463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9280" y="3219450"/>
            <a:ext cx="2705100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0490" y="21272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0490" y="26733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5162" y="39433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7220" y="358140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38430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4000" y="2915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基因组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65100" y="69318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全长</a:t>
            </a:r>
            <a:r>
              <a:rPr lang="en-US" altLang="zh-CN" dirty="0" smtClean="0"/>
              <a:t>TE</a:t>
            </a:r>
            <a:r>
              <a:rPr lang="zh-CN" altLang="en-US" dirty="0"/>
              <a:t>拷贝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4000" y="113956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片段</a:t>
            </a:r>
            <a:r>
              <a:rPr lang="en-US" altLang="zh-CN" dirty="0" smtClean="0"/>
              <a:t>TE</a:t>
            </a:r>
            <a:r>
              <a:rPr lang="zh-CN" altLang="en-US" dirty="0" smtClean="0"/>
              <a:t>拷贝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1"/>
            <a:endCxn id="14" idx="3"/>
          </p:cNvCxnSpPr>
          <p:nvPr/>
        </p:nvCxnSpPr>
        <p:spPr>
          <a:xfrm flipH="1">
            <a:off x="1270000" y="476250"/>
            <a:ext cx="90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15" idx="3"/>
          </p:cNvCxnSpPr>
          <p:nvPr/>
        </p:nvCxnSpPr>
        <p:spPr>
          <a:xfrm flipH="1">
            <a:off x="1485900" y="876300"/>
            <a:ext cx="1524590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1"/>
            <a:endCxn id="16" idx="3"/>
          </p:cNvCxnSpPr>
          <p:nvPr/>
        </p:nvCxnSpPr>
        <p:spPr>
          <a:xfrm flipH="1">
            <a:off x="1651000" y="1314450"/>
            <a:ext cx="1747431" cy="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Repbase</a:t>
            </a:r>
            <a:r>
              <a:rPr lang="zh-CN" altLang="en-US" dirty="0" smtClean="0"/>
              <a:t>占基因组的比例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863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Total(%)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0.21772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0.859835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14.538163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1.76553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17.381248 Mb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cbrrep.ref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18659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Total(%)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19.885558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10.756182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2.580891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1.017273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34.239904 Mb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47504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drorep.ref</a:t>
            </a:r>
          </a:p>
        </p:txBody>
      </p:sp>
    </p:spTree>
    <p:extLst>
      <p:ext uri="{BB962C8B-B14F-4D97-AF65-F5344CB8AC3E}">
        <p14:creationId xmlns:p14="http://schemas.microsoft.com/office/powerpoint/2010/main" val="57058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Repbase</a:t>
            </a:r>
            <a:r>
              <a:rPr lang="zh-CN" altLang="en-US" dirty="0" smtClean="0"/>
              <a:t>占基因组的比例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3588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Total(%)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88.386689 Mb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5.681814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67.714686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17.212465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178.995654 Mb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356726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47.81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oryrep.ref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614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Total(%)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119.029375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74.257914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215393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719.428364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3372500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50.528131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963.243784 Mb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4063362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zebrep.ref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55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6732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0.89207648000084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0.966683941023021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0.929724500721812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0.963351754439583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0.0366482455604167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0.926345116616464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0092"/>
              </p:ext>
            </p:extLst>
          </p:nvPr>
        </p:nvGraphicFramePr>
        <p:xfrm>
          <a:off x="582070" y="8352"/>
          <a:ext cx="11441318" cy="749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415747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78412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dirty="0" smtClean="0"/>
                        <a:t>TE class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库的序列）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0.839115013313469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0.898635963411053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0.886471943187059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0.680136395489372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0.319863604510628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0.751307725961902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库的序列；只有相同长度的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在所有具有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的拷贝中出现超过半数才被认定为真实的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，同时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TNN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TTAA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需要在具有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的拷贝中超过半数；去掉了需要相同长度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出现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次以上的限制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0.82487552595993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0.92684736394928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0.905926158177931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0.744287488991639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0.255712511008361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0.7825121139072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6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flanking_align</a:t>
                      </a:r>
                      <a:r>
                        <a:rPr lang="zh-CN" altLang="en-US" sz="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0.803951341771807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0.952396288646621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0.921765806948859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0.814498951793047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0.185501048206953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0.809190776842984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copies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设置更严格的定义、即前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和后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分别只允许出现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1bp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mismatch;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只改了</a:t>
                      </a:r>
                      <a:r>
                        <a:rPr lang="en-US" altLang="zh-CN" sz="5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flank_copies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中的拷贝定义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5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中没有改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0.757433799874726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0.958673850258394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0.91661933743193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0.828827034694968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0.171172965305032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0.791523810771272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库的序列；获得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top10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TIR+TSD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序列，然后用</a:t>
                      </a:r>
                      <a:r>
                        <a:rPr lang="en-US" altLang="zh-CN" sz="9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flanked_align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0.860769448202156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0.906815399374347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0.897458931447483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0.701996235992807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0.298003764007193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0.773317355002959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89676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中加入判别边界是否包含）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0.854551281667112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0.947709027882981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0.928744299052043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0.806848897166432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0.193151102833568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0.830015270215462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637424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中加入过滤明显超出边界的序列，超过次数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&gt;=5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中加入完全超出边界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0.858870391853659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0.959998339038232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0.939433657567995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0.845695230563213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0.154304769436787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0.852231893580875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4962004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0550893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989479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8409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Helitron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5922"/>
              </p:ext>
            </p:extLst>
          </p:nvPr>
        </p:nvGraphicFramePr>
        <p:xfrm>
          <a:off x="359371" y="953950"/>
          <a:ext cx="11441318" cy="47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EAHelitron(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使用基因组输入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321072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0363188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05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水稻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4640"/>
              </p:ext>
            </p:extLst>
          </p:nvPr>
        </p:nvGraphicFramePr>
        <p:xfrm>
          <a:off x="332867" y="847932"/>
          <a:ext cx="11441318" cy="56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0.962602613737921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0.9333888655148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0.940449086597874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0.821603390058274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0.178396609941726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0.886531677444541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8884" y="1212665"/>
            <a:ext cx="7549126" cy="1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28884" y="1213527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305405" y="1222184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68276" y="1221446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56752" y="1216329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90685" y="1226907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1339" y="1809849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63924" y="1213527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4270" y="1398043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735519" y="1396280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49056" y="1369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494508" y="1229298"/>
            <a:ext cx="309110" cy="58583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09258" y="1229298"/>
            <a:ext cx="280001" cy="56549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15635" y="139627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116962" y="2098708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00724" y="2135548"/>
            <a:ext cx="59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311331" y="2138305"/>
            <a:ext cx="6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end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76264" y="1756711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1381749" y="174772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117931" y="1754413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2165190" y="1754413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2843875" y="1746422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3</a:t>
            </a:r>
            <a:endParaRPr lang="zh-CN" altLang="en-US" sz="1400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3815430" y="1743558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3</a:t>
            </a:r>
            <a:endParaRPr lang="zh-CN" altLang="en-US" sz="14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5272690" y="1754413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6456497" y="175164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027904" y="1036730"/>
            <a:ext cx="25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027904" y="1629974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3297137" y="2240842"/>
            <a:ext cx="103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direction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727067" y="1229298"/>
            <a:ext cx="146028" cy="57968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378150" y="1229298"/>
            <a:ext cx="142261" cy="5892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305794" y="1369195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46" name="矩形 45"/>
          <p:cNvSpPr/>
          <p:nvPr/>
        </p:nvSpPr>
        <p:spPr>
          <a:xfrm>
            <a:off x="3528414" y="1761759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4193741" y="175164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6305664" y="1234175"/>
            <a:ext cx="24156" cy="5857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7240359" y="1231855"/>
            <a:ext cx="24156" cy="5857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025436" y="1373180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⑥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6109927" y="1751646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sp>
        <p:nvSpPr>
          <p:cNvPr id="61" name="矩形 60"/>
          <p:cNvSpPr/>
          <p:nvPr/>
        </p:nvSpPr>
        <p:spPr>
          <a:xfrm>
            <a:off x="7079152" y="176474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sp>
        <p:nvSpPr>
          <p:cNvPr id="62" name="左大括号 61"/>
          <p:cNvSpPr/>
          <p:nvPr/>
        </p:nvSpPr>
        <p:spPr>
          <a:xfrm rot="5400000">
            <a:off x="5081104" y="437025"/>
            <a:ext cx="168322" cy="128320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632554" y="564723"/>
            <a:ext cx="117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sz="1400" baseline="-25000" dirty="0"/>
              <a:t>5</a:t>
            </a:r>
            <a:r>
              <a:rPr lang="en-US" altLang="zh-CN" dirty="0" smtClean="0"/>
              <a:t>-e</a:t>
            </a:r>
            <a:r>
              <a:rPr lang="en-US" altLang="zh-CN" sz="1400" baseline="-25000" dirty="0"/>
              <a:t>4</a:t>
            </a:r>
            <a:r>
              <a:rPr lang="en-US" altLang="zh-CN" dirty="0" smtClean="0"/>
              <a:t> &gt; p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818869" y="3620875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4696990" y="3419927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556396" y="3614128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556396" y="438811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798225" y="4446453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4696165" y="4804740"/>
            <a:ext cx="34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⑥</a:t>
            </a:r>
            <a:endParaRPr lang="zh-CN" altLang="en-US" sz="1400" dirty="0"/>
          </a:p>
        </p:txBody>
      </p:sp>
      <p:cxnSp>
        <p:nvCxnSpPr>
          <p:cNvPr id="71" name="直接箭头连接符 70"/>
          <p:cNvCxnSpPr>
            <a:stCxn id="65" idx="3"/>
            <a:endCxn id="66" idx="1"/>
          </p:cNvCxnSpPr>
          <p:nvPr/>
        </p:nvCxnSpPr>
        <p:spPr>
          <a:xfrm flipV="1">
            <a:off x="4171256" y="3573816"/>
            <a:ext cx="525734" cy="2009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6" idx="3"/>
            <a:endCxn id="67" idx="1"/>
          </p:cNvCxnSpPr>
          <p:nvPr/>
        </p:nvCxnSpPr>
        <p:spPr>
          <a:xfrm>
            <a:off x="5049377" y="3573816"/>
            <a:ext cx="507019" cy="1942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7" idx="2"/>
            <a:endCxn id="68" idx="0"/>
          </p:cNvCxnSpPr>
          <p:nvPr/>
        </p:nvCxnSpPr>
        <p:spPr>
          <a:xfrm>
            <a:off x="5732590" y="3921905"/>
            <a:ext cx="0" cy="4662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9" idx="3"/>
            <a:endCxn id="70" idx="1"/>
          </p:cNvCxnSpPr>
          <p:nvPr/>
        </p:nvCxnSpPr>
        <p:spPr>
          <a:xfrm>
            <a:off x="4150612" y="4600342"/>
            <a:ext cx="545553" cy="35828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任意多边形 103"/>
          <p:cNvSpPr/>
          <p:nvPr/>
        </p:nvSpPr>
        <p:spPr>
          <a:xfrm>
            <a:off x="4155613" y="3668211"/>
            <a:ext cx="1400783" cy="83657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>
            <a:off x="4218973" y="4470401"/>
            <a:ext cx="502108" cy="333378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365008" y="6071924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125" name="矩形 124"/>
          <p:cNvSpPr/>
          <p:nvPr/>
        </p:nvSpPr>
        <p:spPr>
          <a:xfrm>
            <a:off x="4204368" y="606944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sp>
        <p:nvSpPr>
          <p:cNvPr id="126" name="矩形 125"/>
          <p:cNvSpPr/>
          <p:nvPr/>
        </p:nvSpPr>
        <p:spPr>
          <a:xfrm>
            <a:off x="5272753" y="6072758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127" name="矩形 126"/>
          <p:cNvSpPr/>
          <p:nvPr/>
        </p:nvSpPr>
        <p:spPr>
          <a:xfrm>
            <a:off x="7140770" y="605434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4903984" y="2706626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4889785" y="5112517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13463" y="595804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407117" y="5954911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027904" y="5838903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Candidate TE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889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1976"/>
              </p:ext>
            </p:extLst>
          </p:nvPr>
        </p:nvGraphicFramePr>
        <p:xfrm>
          <a:off x="332867" y="847932"/>
          <a:ext cx="11441318" cy="57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加上至少有两个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覆盖拷贝的限制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0.648001921975547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0.997918946382423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0.989598638483603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0.883509030852484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0.116490969147516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0.747647999536636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longest_repeats.fa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上，提取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覆盖的拷贝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0.777061189055105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0.999793104470935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0.994738505277248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0.988663710414061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0.0113362895859392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0.870183343533235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47803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0.8)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0.539571758765821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0.999885610274453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0.988532427325346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0.991686139929777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0.00831386007022272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0.698884015712063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0.95)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0.589715913020735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0.999911154249616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0.990007020797042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0.993947750449196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0.00605224955080375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0.740241528137054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0.8)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0.627445936202656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0.999847849741923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0.990973204037414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0.990164651142932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0.00983534885706805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0.768138872719215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0.564732666576476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0.999832786463324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0.989197007940704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0.988321190981172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0.0116788090188276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0.718760986814159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0.65188550112571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0.999850360738402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0.991628340870011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0.990603933679463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0.00939606632053669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0.78631902043295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26770"/>
              </p:ext>
            </p:extLst>
          </p:nvPr>
        </p:nvGraphicFramePr>
        <p:xfrm>
          <a:off x="394003" y="0"/>
          <a:ext cx="11367482" cy="6576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4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5543">
                  <a:extLst>
                    <a:ext uri="{9D8B030D-6E8A-4147-A177-3AD203B41FA5}">
                      <a16:colId xmlns:a16="http://schemas.microsoft.com/office/drawing/2014/main" val="1929799386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878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8114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8553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323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8350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420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1545275750"/>
                    </a:ext>
                  </a:extLst>
                </a:gridCol>
              </a:tblGrid>
              <a:tr h="911497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46550">
                <a:tc rowSpan="1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 class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3399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5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22464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TIR-improved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395925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8375767"/>
                  </a:ext>
                </a:extLst>
              </a:tr>
              <a:tr h="28445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EDTA-HelitronScanner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8203780"/>
                  </a:ext>
                </a:extLst>
              </a:tr>
              <a:tr h="42982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27912"/>
                  </a:ext>
                </a:extLst>
              </a:tr>
              <a:tr h="390274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Helitron-improved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7696602"/>
                  </a:ext>
                </a:extLst>
              </a:tr>
              <a:tr h="45346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5508358"/>
                  </a:ext>
                </a:extLst>
              </a:tr>
              <a:tr h="372808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116105"/>
                  </a:ext>
                </a:extLst>
              </a:tr>
              <a:tr h="48736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2167076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5537990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0.6518855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0.99985036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0.9916283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0.99060393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0.009396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val="19061928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21289560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631217417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9279838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3102368598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3553757606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133524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811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的果蝇物种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6991"/>
              </p:ext>
            </p:extLst>
          </p:nvPr>
        </p:nvGraphicFramePr>
        <p:xfrm>
          <a:off x="332867" y="847932"/>
          <a:ext cx="11441318" cy="535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unknown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7783"/>
              </p:ext>
            </p:extLst>
          </p:nvPr>
        </p:nvGraphicFramePr>
        <p:xfrm>
          <a:off x="332867" y="847932"/>
          <a:ext cx="11441318" cy="550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0.962568381874896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0.799057341545658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0.81908611285069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0.400722369641851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0.599277630358149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0.565870020753958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0.985346290479539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0.789877441657891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0.813560757308681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0.392653050982372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0.607346949017628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0.56153760831336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4887"/>
              </p:ext>
            </p:extLst>
          </p:nvPr>
        </p:nvGraphicFramePr>
        <p:xfrm>
          <a:off x="332867" y="847932"/>
          <a:ext cx="11441318" cy="555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HiTE-TIR(flanking align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complete_false_num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0.841528953457265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0.957551147648552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0.955720094836826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0.241209096593151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0.758790903406849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0.374946532286282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841"/>
              </p:ext>
            </p:extLst>
          </p:nvPr>
        </p:nvGraphicFramePr>
        <p:xfrm>
          <a:off x="332867" y="847932"/>
          <a:ext cx="11441318" cy="51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0.939676772422861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0.978592243493662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0.976703165558835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0.691307800758198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0.308692199241802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0.796581272010714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Other_TE.lib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304038" y="629926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025315" y="626795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Defined elements</a:t>
            </a:r>
            <a:endParaRPr lang="en-US" altLang="zh-CN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0575808" y="330984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过滤假阳性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925084" y="1677381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TRF</a:t>
            </a:r>
            <a:r>
              <a:rPr lang="zh-CN" altLang="en-US" dirty="0" smtClean="0"/>
              <a:t>过滤串联重复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1843839" y="978309"/>
            <a:ext cx="2756735" cy="15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323058" y="977119"/>
            <a:ext cx="1849900" cy="153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Tandem repeat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613685" y="159903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300028" y="2525401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21305" y="97711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5315" y="251720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021305" y="2867533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925084" y="3572856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过滤冗余序列</a:t>
            </a:r>
            <a:endParaRPr lang="en-US" altLang="zh-CN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3685" y="3494513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300028" y="467093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025315" y="4662740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53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95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Drerio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6154"/>
              </p:ext>
            </p:extLst>
          </p:nvPr>
        </p:nvGraphicFramePr>
        <p:xfrm>
          <a:off x="332867" y="847932"/>
          <a:ext cx="11441318" cy="69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0.859458984140853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0.892594703059536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0.876453681298202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0.8837217480525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0.1162782519475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0.871421513349007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HiTE-TIR-clean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0.858462318529169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0.894779964081525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0.877086946687214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0.885722532312701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0.114277467687299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0.871879397754984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0.91098238456638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0.710556792713739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0.736096276436137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0.314892412020415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0.685107587979585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0.468010992938146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0.990541291080307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0.857571000667881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0.867691185199937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0.364236064952167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0.635763935047833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0.532620154048518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0.87598098429225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0.888428212826394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0.887460082958422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0.398374954291573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0.601625045708427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0.547678829771088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0.704773925811118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0.933293418039693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0.914856648574892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0.481113762402008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0.518886237597992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0.571852526103437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44183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0.67402791515026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0.937566600516755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0.916157206445355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0.48838436600953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0.51161563399047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0.566381999482908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3522898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91" y="3904615"/>
            <a:ext cx="3916680" cy="295338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41223071"/>
              </p:ext>
            </p:extLst>
          </p:nvPr>
        </p:nvGraphicFramePr>
        <p:xfrm>
          <a:off x="246578" y="500868"/>
          <a:ext cx="4156641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94367201"/>
              </p:ext>
            </p:extLst>
          </p:nvPr>
        </p:nvGraphicFramePr>
        <p:xfrm>
          <a:off x="4403218" y="500868"/>
          <a:ext cx="3375807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9051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745768" y="4509820"/>
            <a:ext cx="4195099" cy="1795523"/>
            <a:chOff x="1430083" y="1850568"/>
            <a:chExt cx="4195099" cy="1795523"/>
          </a:xfrm>
        </p:grpSpPr>
        <p:sp>
          <p:nvSpPr>
            <p:cNvPr id="7" name="椭圆 6"/>
            <p:cNvSpPr/>
            <p:nvPr/>
          </p:nvSpPr>
          <p:spPr>
            <a:xfrm>
              <a:off x="3084286" y="1850568"/>
              <a:ext cx="566057" cy="52977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956253" y="2300282"/>
              <a:ext cx="2920454" cy="1168632"/>
              <a:chOff x="1956253" y="2300282"/>
              <a:chExt cx="2920454" cy="1168632"/>
            </a:xfrm>
          </p:grpSpPr>
          <p:cxnSp>
            <p:nvCxnSpPr>
              <p:cNvPr id="4" name="直接连接符 3"/>
              <p:cNvCxnSpPr>
                <a:endCxn id="47" idx="1"/>
              </p:cNvCxnSpPr>
              <p:nvPr/>
            </p:nvCxnSpPr>
            <p:spPr>
              <a:xfrm>
                <a:off x="3586388" y="3456659"/>
                <a:ext cx="1290319" cy="4766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86389" y="2300282"/>
                <a:ext cx="0" cy="116114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443288" y="245472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443288" y="2616652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443288" y="275952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443288" y="2907163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443287" y="304527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443287" y="3197676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443287" y="335007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" name="直接连接符 2"/>
              <p:cNvCxnSpPr>
                <a:stCxn id="48" idx="3"/>
              </p:cNvCxnSpPr>
              <p:nvPr/>
            </p:nvCxnSpPr>
            <p:spPr>
              <a:xfrm>
                <a:off x="1956253" y="3461425"/>
                <a:ext cx="1193345" cy="272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149599" y="2307771"/>
                <a:ext cx="0" cy="116114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149599" y="245744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149599" y="2619374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149599" y="276224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149599" y="2909885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149598" y="304799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149598" y="3200398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149598" y="335279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4876707" y="3276759"/>
              <a:ext cx="74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C</a:t>
              </a:r>
              <a:r>
                <a:rPr lang="en-US" altLang="zh-CN" dirty="0" err="1" smtClean="0">
                  <a:solidFill>
                    <a:schemeClr val="accent6">
                      <a:lumMod val="50000"/>
                    </a:schemeClr>
                  </a:solidFill>
                </a:rPr>
                <a:t>T</a:t>
              </a:r>
              <a:r>
                <a:rPr lang="en-US" altLang="zh-CN" dirty="0" err="1" smtClean="0">
                  <a:solidFill>
                    <a:srgbClr val="FF9900"/>
                  </a:solidFill>
                </a:rPr>
                <a:t>RR</a:t>
              </a:r>
              <a:r>
                <a:rPr lang="en-US" altLang="zh-CN" dirty="0" err="1" smtClean="0"/>
                <a:t>t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30083" y="3276759"/>
              <a:ext cx="526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a</a:t>
              </a:r>
              <a:r>
                <a:rPr lang="en-US" altLang="zh-CN" dirty="0" err="1" smtClean="0">
                  <a:solidFill>
                    <a:srgbClr val="00B050"/>
                  </a:solidFill>
                </a:rPr>
                <a:t>T</a:t>
              </a:r>
              <a:r>
                <a:rPr lang="en-US" altLang="zh-CN" dirty="0" err="1" smtClean="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7921520" y="5222916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Hairpin Structures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9" idx="3"/>
            <a:endCxn id="60" idx="1"/>
          </p:cNvCxnSpPr>
          <p:nvPr/>
        </p:nvCxnSpPr>
        <p:spPr>
          <a:xfrm>
            <a:off x="2623964" y="1122644"/>
            <a:ext cx="2071470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五边形 58"/>
          <p:cNvSpPr/>
          <p:nvPr/>
        </p:nvSpPr>
        <p:spPr>
          <a:xfrm>
            <a:off x="1885467" y="1001486"/>
            <a:ext cx="738497" cy="242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五边形 59"/>
          <p:cNvSpPr/>
          <p:nvPr/>
        </p:nvSpPr>
        <p:spPr>
          <a:xfrm>
            <a:off x="4695434" y="1001486"/>
            <a:ext cx="738497" cy="242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921520" y="874470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Long </a:t>
            </a:r>
            <a:r>
              <a:rPr lang="en-US" altLang="zh-CN" dirty="0"/>
              <a:t>T</a:t>
            </a:r>
            <a:r>
              <a:rPr lang="en-US" altLang="zh-CN" dirty="0" smtClean="0"/>
              <a:t>erminal Repeats (LTR)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65" idx="3"/>
            <a:endCxn id="66" idx="3"/>
          </p:cNvCxnSpPr>
          <p:nvPr/>
        </p:nvCxnSpPr>
        <p:spPr>
          <a:xfrm>
            <a:off x="2623964" y="2349580"/>
            <a:ext cx="2071470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五边形 64"/>
          <p:cNvSpPr/>
          <p:nvPr/>
        </p:nvSpPr>
        <p:spPr>
          <a:xfrm>
            <a:off x="1885467" y="2228422"/>
            <a:ext cx="738497" cy="24231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五边形 65"/>
          <p:cNvSpPr/>
          <p:nvPr/>
        </p:nvSpPr>
        <p:spPr>
          <a:xfrm rot="10800000">
            <a:off x="4695434" y="2228422"/>
            <a:ext cx="738497" cy="24231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921520" y="2164914"/>
            <a:ext cx="32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Terminal Inverted Repeats (LTR)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74" idx="0"/>
            <a:endCxn id="77" idx="3"/>
          </p:cNvCxnSpPr>
          <p:nvPr/>
        </p:nvCxnSpPr>
        <p:spPr>
          <a:xfrm>
            <a:off x="1930434" y="3750459"/>
            <a:ext cx="3503497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文本框 72"/>
          <p:cNvSpPr txBox="1"/>
          <p:nvPr/>
        </p:nvSpPr>
        <p:spPr>
          <a:xfrm>
            <a:off x="7921520" y="3520596"/>
            <a:ext cx="32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 Site Duplications (TSD)</a:t>
            </a:r>
            <a:endParaRPr lang="zh-CN" altLang="en-US" dirty="0"/>
          </a:p>
        </p:txBody>
      </p:sp>
      <p:sp>
        <p:nvSpPr>
          <p:cNvPr id="74" name="等腰三角形 73"/>
          <p:cNvSpPr/>
          <p:nvPr/>
        </p:nvSpPr>
        <p:spPr>
          <a:xfrm rot="5400000">
            <a:off x="1498118" y="3565793"/>
            <a:ext cx="495300" cy="3693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5370947" y="3565793"/>
            <a:ext cx="495300" cy="3693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859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234"/>
              </p:ext>
            </p:extLst>
          </p:nvPr>
        </p:nvGraphicFramePr>
        <p:xfrm>
          <a:off x="582070" y="1151524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0855" y="7139435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从小到大，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先增加后降低，</a:t>
            </a:r>
            <a:r>
              <a:rPr lang="en-US" altLang="zh-CN" sz="1400" dirty="0" smtClean="0"/>
              <a:t>specificity, precision</a:t>
            </a:r>
            <a:r>
              <a:rPr lang="zh-CN" altLang="en-US" sz="1400" dirty="0" smtClean="0"/>
              <a:t>持续升高，说明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越大，识别的重复区越有可能是真实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取得非常小时，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反而会下降，因为太小的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对识别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并没有帮助反而容易造成误判。</a:t>
            </a:r>
            <a:r>
              <a:rPr lang="en-US" altLang="zh-CN" sz="1400" dirty="0" smtClean="0"/>
              <a:t>k_num=31</a:t>
            </a:r>
            <a:r>
              <a:rPr lang="zh-CN" altLang="en-US" sz="1400" dirty="0" smtClean="0"/>
              <a:t>时</a:t>
            </a:r>
            <a:r>
              <a:rPr lang="en-US" altLang="zh-CN" sz="1400" dirty="0" smtClean="0"/>
              <a:t>,F1</a:t>
            </a:r>
            <a:r>
              <a:rPr lang="zh-CN" altLang="en-US" sz="1400" dirty="0" smtClean="0"/>
              <a:t>最高。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画</a:t>
            </a:r>
            <a:r>
              <a:rPr lang="en-US" altLang="zh-CN" sz="1400" dirty="0" smtClean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Precision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F1, perfect</a:t>
            </a:r>
            <a:r>
              <a:rPr lang="zh-CN" altLang="en-US" sz="1400" dirty="0" smtClean="0"/>
              <a:t>折线图。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62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13648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3529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0174"/>
              </p:ext>
            </p:extLst>
          </p:nvPr>
        </p:nvGraphicFramePr>
        <p:xfrm>
          <a:off x="582070" y="772426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8623" y="72587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freq_threshold</a:t>
            </a:r>
            <a:r>
              <a:rPr lang="zh-CN" altLang="en-US" sz="1400" dirty="0" smtClean="0"/>
              <a:t>升高，各项指标都明显下降。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Precision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、</a:t>
            </a:r>
            <a:r>
              <a:rPr lang="en-US" altLang="zh-CN" sz="1400" dirty="0"/>
              <a:t>F1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perfect</a:t>
            </a:r>
            <a:r>
              <a:rPr lang="zh-CN" altLang="en-US" sz="1400" dirty="0"/>
              <a:t>折线图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9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6891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4808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9686"/>
              </p:ext>
            </p:extLst>
          </p:nvPr>
        </p:nvGraphicFramePr>
        <p:xfrm>
          <a:off x="582070" y="1049829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871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89865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17.5(1/6)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70(4/6)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8623" y="7232201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结论：将基因组进行切片，低拷贝且分散的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很可能会丢失，会明显降低结果的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，切的越小，丢失的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会越多。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画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perfect</a:t>
            </a:r>
            <a:r>
              <a:rPr lang="zh-CN" altLang="en-US" sz="1400" dirty="0"/>
              <a:t>折线图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2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82072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12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Defined elements</a:t>
            </a:r>
            <a:endParaRPr lang="en-US" altLang="zh-CN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0011046" y="2116688"/>
            <a:ext cx="21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过滤假阳性以及分类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71503" y="558398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96790" y="550206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96790" y="1201131"/>
            <a:ext cx="308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搜索序列的终端特征</a:t>
            </a:r>
            <a:r>
              <a:rPr lang="en-US" altLang="zh-CN" dirty="0" smtClean="0"/>
              <a:t>Terminal Repeat(LTR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TIR)</a:t>
            </a:r>
            <a:r>
              <a:rPr lang="zh-CN" altLang="en-US" dirty="0" smtClean="0"/>
              <a:t>，获得一个准确的边界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85391" y="112278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49056" y="2486025"/>
            <a:ext cx="489223" cy="144985"/>
            <a:chOff x="2520677" y="3657600"/>
            <a:chExt cx="489223" cy="144985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7846" y="2486024"/>
            <a:ext cx="489223" cy="144985"/>
            <a:chOff x="4292327" y="3657600"/>
            <a:chExt cx="489223" cy="14498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575100" y="2486024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8" idx="3"/>
            <a:endCxn id="32" idx="1"/>
          </p:cNvCxnSpPr>
          <p:nvPr/>
        </p:nvCxnSpPr>
        <p:spPr>
          <a:xfrm>
            <a:off x="2238279" y="2558518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3"/>
            <a:endCxn id="31" idx="1"/>
          </p:cNvCxnSpPr>
          <p:nvPr/>
        </p:nvCxnSpPr>
        <p:spPr>
          <a:xfrm flipV="1">
            <a:off x="4651550" y="2558517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273330" y="2486027"/>
            <a:ext cx="489223" cy="144985"/>
            <a:chOff x="2520677" y="3657600"/>
            <a:chExt cx="489223" cy="144985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4007" y="2486020"/>
            <a:ext cx="489223" cy="144985"/>
            <a:chOff x="4292327" y="3657600"/>
            <a:chExt cx="489223" cy="144985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899349" y="2486024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4" idx="3"/>
            <a:endCxn id="49" idx="1"/>
          </p:cNvCxnSpPr>
          <p:nvPr/>
        </p:nvCxnSpPr>
        <p:spPr>
          <a:xfrm flipV="1">
            <a:off x="6762553" y="2558518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>
          <a:xfrm flipV="1">
            <a:off x="7515590" y="2558513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905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4598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8996" y="21166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67072" y="212993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22073" y="930260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96790" y="3012411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与已知</a:t>
            </a:r>
            <a:r>
              <a:rPr lang="en-US" altLang="zh-CN" dirty="0" smtClean="0"/>
              <a:t>TE</a:t>
            </a:r>
            <a:r>
              <a:rPr lang="zh-CN" altLang="en-US" dirty="0" smtClean="0"/>
              <a:t>相似性</a:t>
            </a:r>
            <a:endParaRPr lang="en-US" altLang="zh-CN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5391" y="293406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7321740" y="3648075"/>
            <a:ext cx="887140" cy="78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RepeatMasker</a:t>
            </a:r>
            <a:r>
              <a:rPr lang="en-US" altLang="zh-CN" sz="1100" dirty="0" smtClean="0"/>
              <a:t> Library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822073" y="395532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3"/>
            <a:endCxn id="23" idx="2"/>
          </p:cNvCxnSpPr>
          <p:nvPr/>
        </p:nvCxnSpPr>
        <p:spPr>
          <a:xfrm>
            <a:off x="5477069" y="4031308"/>
            <a:ext cx="1844671" cy="7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2066" y="4429125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7176" y="3623983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高度相似性</a:t>
            </a:r>
            <a:endParaRPr lang="en-US" altLang="zh-CN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749056" y="5390120"/>
            <a:ext cx="489223" cy="144985"/>
            <a:chOff x="2520677" y="3657600"/>
            <a:chExt cx="489223" cy="144985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7846" y="5390119"/>
            <a:ext cx="489223" cy="144985"/>
            <a:chOff x="4292327" y="3657600"/>
            <a:chExt cx="489223" cy="144985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575100" y="5390119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74" idx="3"/>
            <a:endCxn id="83" idx="1"/>
          </p:cNvCxnSpPr>
          <p:nvPr/>
        </p:nvCxnSpPr>
        <p:spPr>
          <a:xfrm>
            <a:off x="2238279" y="5462613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3"/>
            <a:endCxn id="82" idx="1"/>
          </p:cNvCxnSpPr>
          <p:nvPr/>
        </p:nvCxnSpPr>
        <p:spPr>
          <a:xfrm flipV="1">
            <a:off x="4651550" y="5462612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273330" y="5390122"/>
            <a:ext cx="489223" cy="144985"/>
            <a:chOff x="2520677" y="3657600"/>
            <a:chExt cx="489223" cy="144985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634007" y="5390115"/>
            <a:ext cx="489223" cy="144985"/>
            <a:chOff x="4292327" y="3657600"/>
            <a:chExt cx="489223" cy="144985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899349" y="5390119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6" idx="3"/>
            <a:endCxn id="101" idx="1"/>
          </p:cNvCxnSpPr>
          <p:nvPr/>
        </p:nvCxnSpPr>
        <p:spPr>
          <a:xfrm flipV="1">
            <a:off x="6762553" y="5462613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1" idx="3"/>
            <a:endCxn id="100" idx="1"/>
          </p:cNvCxnSpPr>
          <p:nvPr/>
        </p:nvCxnSpPr>
        <p:spPr>
          <a:xfrm flipV="1">
            <a:off x="7515590" y="5462608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74905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4598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18996" y="50207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67072" y="503402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612522" y="610911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1565" y="5330081"/>
            <a:ext cx="1817960" cy="10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RepeatClassifier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36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9608"/>
              </p:ext>
            </p:extLst>
          </p:nvPr>
        </p:nvGraphicFramePr>
        <p:xfrm>
          <a:off x="582070" y="1162468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1021" y="7099679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err="1" smtClean="0"/>
              <a:t>flanking_len</a:t>
            </a:r>
            <a:r>
              <a:rPr lang="en-US" altLang="zh-CN" sz="1400" dirty="0" smtClean="0"/>
              <a:t>=0</a:t>
            </a:r>
            <a:r>
              <a:rPr lang="zh-CN" altLang="en-US" sz="1400" dirty="0" smtClean="0"/>
              <a:t>时，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perfect</a:t>
            </a:r>
            <a:r>
              <a:rPr lang="zh-CN" altLang="en-US" sz="1400" dirty="0" smtClean="0"/>
              <a:t>数量非常低，说明我们在</a:t>
            </a:r>
            <a:r>
              <a:rPr lang="en-US" altLang="zh-CN" sz="1400" dirty="0" smtClean="0"/>
              <a:t>FMEA</a:t>
            </a:r>
            <a:r>
              <a:rPr lang="zh-CN" altLang="en-US" sz="1400" dirty="0" smtClean="0"/>
              <a:t>算法中识别到的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绝大部分是</a:t>
            </a:r>
            <a:r>
              <a:rPr lang="zh-CN" altLang="en-US" sz="1400" dirty="0"/>
              <a:t>粗边界</a:t>
            </a:r>
            <a:r>
              <a:rPr lang="zh-CN" altLang="en-US" sz="1400" dirty="0" smtClean="0"/>
              <a:t>的，没有包含精确的边界。当</a:t>
            </a:r>
            <a:r>
              <a:rPr lang="en-US" altLang="zh-CN" sz="1400" dirty="0" err="1" smtClean="0"/>
              <a:t>flanking_len</a:t>
            </a:r>
            <a:r>
              <a:rPr lang="en-US" altLang="zh-CN" sz="1400" dirty="0" smtClean="0"/>
              <a:t>=10</a:t>
            </a:r>
            <a:r>
              <a:rPr lang="zh-CN" altLang="en-US" sz="1400" dirty="0" smtClean="0"/>
              <a:t>时，已经能包含绝大多数的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的真实边界了，说明</a:t>
            </a:r>
            <a:r>
              <a:rPr lang="en-US" altLang="zh-CN" sz="1400" dirty="0" smtClean="0"/>
              <a:t>FMEA</a:t>
            </a:r>
            <a:r>
              <a:rPr lang="zh-CN" altLang="en-US" sz="1400" dirty="0" smtClean="0"/>
              <a:t>中的粗边界离真实边界误差并不大。</a:t>
            </a:r>
            <a:r>
              <a:rPr lang="en-US" altLang="zh-CN" sz="1400" dirty="0" err="1"/>
              <a:t>f</a:t>
            </a:r>
            <a:r>
              <a:rPr lang="en-US" altLang="zh-CN" sz="1400" dirty="0" err="1" smtClean="0"/>
              <a:t>lanking_len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40</a:t>
            </a:r>
            <a:r>
              <a:rPr lang="zh-CN" altLang="en-US" sz="1400" dirty="0" smtClean="0"/>
              <a:t>以后趋于稳定。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perfect</a:t>
            </a:r>
            <a:r>
              <a:rPr lang="zh-CN" altLang="en-US" sz="1400" dirty="0"/>
              <a:t>折线图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06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12630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79457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1579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893632639"/>
              </p:ext>
            </p:extLst>
          </p:nvPr>
        </p:nvGraphicFramePr>
        <p:xfrm>
          <a:off x="71919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1529845645"/>
              </p:ext>
            </p:extLst>
          </p:nvPr>
        </p:nvGraphicFramePr>
        <p:xfrm>
          <a:off x="6267236" y="0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83898869"/>
              </p:ext>
            </p:extLst>
          </p:nvPr>
        </p:nvGraphicFramePr>
        <p:xfrm>
          <a:off x="71918" y="3575883"/>
          <a:ext cx="5794625" cy="32821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7273165"/>
              </p:ext>
            </p:extLst>
          </p:nvPr>
        </p:nvGraphicFramePr>
        <p:xfrm>
          <a:off x="6267235" y="3575883"/>
          <a:ext cx="5794626" cy="3318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8988594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70812" y="302206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 you!</a:t>
            </a:r>
          </a:p>
        </p:txBody>
      </p:sp>
      <p:sp>
        <p:nvSpPr>
          <p:cNvPr id="20" name="矩形 19"/>
          <p:cNvSpPr/>
          <p:nvPr/>
        </p:nvSpPr>
        <p:spPr>
          <a:xfrm>
            <a:off x="8199908" y="4718087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81844" y="1171720"/>
              <a:ext cx="672725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7" y="2397261"/>
            <a:ext cx="2192108" cy="219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181330</TotalTime>
  <Words>7644</Words>
  <Application>Microsoft Office PowerPoint</Application>
  <PresentationFormat>宽屏</PresentationFormat>
  <Paragraphs>4124</Paragraphs>
  <Slides>94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94</vt:i4>
      </vt:variant>
    </vt:vector>
  </HeadingPairs>
  <TitlesOfParts>
    <vt:vector size="106" baseType="lpstr">
      <vt:lpstr>等线</vt:lpstr>
      <vt:lpstr>方正清刻本悦宋简体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kang</cp:lastModifiedBy>
  <cp:revision>777</cp:revision>
  <dcterms:created xsi:type="dcterms:W3CDTF">2020-01-13T10:19:39Z</dcterms:created>
  <dcterms:modified xsi:type="dcterms:W3CDTF">2022-12-17T12:19:17Z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