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56" r:id="rId4"/>
    <p:sldId id="257" r:id="rId5"/>
    <p:sldId id="286" r:id="rId6"/>
    <p:sldId id="308" r:id="rId7"/>
    <p:sldId id="258" r:id="rId8"/>
    <p:sldId id="288" r:id="rId9"/>
    <p:sldId id="289" r:id="rId10"/>
    <p:sldId id="261" r:id="rId11"/>
    <p:sldId id="263" r:id="rId12"/>
    <p:sldId id="262" r:id="rId13"/>
    <p:sldId id="264" r:id="rId14"/>
    <p:sldId id="265" r:id="rId15"/>
    <p:sldId id="279" r:id="rId16"/>
    <p:sldId id="280" r:id="rId17"/>
    <p:sldId id="282" r:id="rId18"/>
    <p:sldId id="284" r:id="rId19"/>
    <p:sldId id="307" r:id="rId20"/>
    <p:sldId id="324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af5fb25-9803-4ab7-a32c-23e92ee9c231}">
          <p14:sldIdLst>
            <p14:sldId id="267"/>
            <p14:sldId id="256"/>
            <p14:sldId id="257"/>
            <p14:sldId id="286"/>
          </p14:sldIdLst>
        </p14:section>
        <p14:section name="无标题节" id="{428491c3-17c7-4966-a6b3-cf7a13b0f905}">
          <p14:sldIdLst>
            <p14:sldId id="308"/>
            <p14:sldId id="258"/>
            <p14:sldId id="288"/>
            <p14:sldId id="289"/>
            <p14:sldId id="261"/>
            <p14:sldId id="263"/>
            <p14:sldId id="262"/>
            <p14:sldId id="264"/>
            <p14:sldId id="265"/>
            <p14:sldId id="279"/>
            <p14:sldId id="280"/>
            <p14:sldId id="282"/>
            <p14:sldId id="284"/>
            <p14:sldId id="307"/>
            <p14:sldId id="32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tags" Target="../tags/tag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tags" Target="../tags/tag3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4865" y="1684020"/>
            <a:ext cx="10515600" cy="1325563"/>
          </a:xfrm>
        </p:spPr>
        <p:txBody>
          <a:bodyPr/>
          <a:p>
            <a:r>
              <a:rPr lang="en-US" altLang="zh-CN"/>
              <a:t>Git</a:t>
            </a:r>
            <a:r>
              <a:rPr lang="zh-CN" altLang="en-US"/>
              <a:t>原理与操作指南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44110" y="300990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2023.3.30</a:t>
            </a:r>
            <a:endParaRPr lang="en-US" altLang="zh-CN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2355" y="46228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版本回退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1445895" y="1245235"/>
            <a:ext cx="8871585" cy="2616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/>
              <a:t>显示当前分支的版本历史</a:t>
            </a:r>
            <a:endParaRPr lang="en-US" altLang="zh-CN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git log [--pretty=oneline]</a:t>
            </a:r>
            <a:endParaRPr lang="en-US" altLang="zh-CN"/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/>
              <a:t>重置当前分支的指针为指定</a:t>
            </a:r>
            <a:r>
              <a:rPr lang="en-US" altLang="zh-CN"/>
              <a:t>commit</a:t>
            </a:r>
            <a:r>
              <a:rPr lang="zh-CN" altLang="en-US"/>
              <a:t>，同时重置暂存区，但工作区不变</a:t>
            </a:r>
            <a:endParaRPr lang="en-US" altLang="zh-CN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git reset [commit]</a:t>
            </a:r>
            <a:endParaRPr lang="en-US" altLang="zh-CN"/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/>
              <a:t>重置当前分支的</a:t>
            </a:r>
            <a:r>
              <a:rPr lang="en-US" altLang="zh-CN"/>
              <a:t>HEAD</a:t>
            </a:r>
            <a:r>
              <a:rPr lang="zh-CN" altLang="en-US"/>
              <a:t>为指定</a:t>
            </a:r>
            <a:r>
              <a:rPr lang="en-US" altLang="zh-CN"/>
              <a:t>commit</a:t>
            </a:r>
            <a:r>
              <a:rPr lang="zh-CN" altLang="en-US"/>
              <a:t>，同时重置暂存区和工作区，与指定</a:t>
            </a:r>
            <a:r>
              <a:rPr lang="en-US" altLang="zh-CN"/>
              <a:t>commit</a:t>
            </a:r>
            <a:r>
              <a:rPr lang="zh-CN" altLang="en-US"/>
              <a:t>一致</a:t>
            </a:r>
            <a:endParaRPr lang="en-US" altLang="zh-CN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git reset --hard [commit]</a:t>
            </a:r>
            <a:endParaRPr lang="en-US" altLang="zh-CN"/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/>
              <a:t>显示当前分支的最近几次提交</a:t>
            </a:r>
            <a:endParaRPr lang="en-US" altLang="zh-CN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git reflog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grpSp>
        <p:nvGrpSpPr>
          <p:cNvPr id="18" name="组合 17"/>
          <p:cNvGrpSpPr/>
          <p:nvPr/>
        </p:nvGrpSpPr>
        <p:grpSpPr>
          <a:xfrm>
            <a:off x="1504950" y="4279900"/>
            <a:ext cx="1047115" cy="419100"/>
            <a:chOff x="2370" y="6740"/>
            <a:chExt cx="1649" cy="660"/>
          </a:xfrm>
        </p:grpSpPr>
        <p:sp>
          <p:nvSpPr>
            <p:cNvPr id="3" name="矩形 2"/>
            <p:cNvSpPr/>
            <p:nvPr/>
          </p:nvSpPr>
          <p:spPr>
            <a:xfrm>
              <a:off x="2370" y="6740"/>
              <a:ext cx="1119" cy="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HEAD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/>
            <p:cNvCxnSpPr>
              <a:stCxn id="3" idx="3"/>
            </p:cNvCxnSpPr>
            <p:nvPr/>
          </p:nvCxnSpPr>
          <p:spPr>
            <a:xfrm flipV="1">
              <a:off x="3489" y="7070"/>
              <a:ext cx="53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2571115" y="4279900"/>
            <a:ext cx="4251325" cy="1304925"/>
            <a:chOff x="4049" y="6740"/>
            <a:chExt cx="6695" cy="2055"/>
          </a:xfrm>
        </p:grpSpPr>
        <p:sp>
          <p:nvSpPr>
            <p:cNvPr id="6" name="椭圆 5"/>
            <p:cNvSpPr/>
            <p:nvPr/>
          </p:nvSpPr>
          <p:spPr>
            <a:xfrm>
              <a:off x="4049" y="6955"/>
              <a:ext cx="200" cy="2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>
              <p:custDataLst>
                <p:tags r:id="rId1"/>
              </p:custDataLst>
            </p:nvPr>
          </p:nvSpPr>
          <p:spPr>
            <a:xfrm>
              <a:off x="4049" y="7680"/>
              <a:ext cx="200" cy="2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>
              <p:custDataLst>
                <p:tags r:id="rId2"/>
              </p:custDataLst>
            </p:nvPr>
          </p:nvSpPr>
          <p:spPr>
            <a:xfrm>
              <a:off x="4049" y="8405"/>
              <a:ext cx="200" cy="2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6" idx="4"/>
              <a:endCxn id="7" idx="0"/>
            </p:cNvCxnSpPr>
            <p:nvPr/>
          </p:nvCxnSpPr>
          <p:spPr>
            <a:xfrm>
              <a:off x="4149" y="7155"/>
              <a:ext cx="0" cy="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4"/>
              <a:endCxn id="8" idx="0"/>
            </p:cNvCxnSpPr>
            <p:nvPr/>
          </p:nvCxnSpPr>
          <p:spPr>
            <a:xfrm>
              <a:off x="4149" y="7880"/>
              <a:ext cx="0" cy="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344" y="8215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create study.txt</a:t>
              </a:r>
              <a:endParaRPr lang="en-US" altLang="zh-CN"/>
            </a:p>
          </p:txBody>
        </p:sp>
        <p:sp>
          <p:nvSpPr>
            <p:cNvPr id="15" name="文本框 14"/>
            <p:cNvSpPr txBox="1"/>
            <p:nvPr>
              <p:custDataLst>
                <p:tags r:id="rId3"/>
              </p:custDataLst>
            </p:nvPr>
          </p:nvSpPr>
          <p:spPr>
            <a:xfrm>
              <a:off x="4344" y="7470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add very much</a:t>
              </a:r>
              <a:endParaRPr lang="en-US" altLang="zh-CN"/>
            </a:p>
          </p:txBody>
        </p:sp>
        <p:sp>
          <p:nvSpPr>
            <p:cNvPr id="16" name="文本框 15"/>
            <p:cNvSpPr txBox="1"/>
            <p:nvPr>
              <p:custDataLst>
                <p:tags r:id="rId4"/>
              </p:custDataLst>
            </p:nvPr>
          </p:nvSpPr>
          <p:spPr>
            <a:xfrm>
              <a:off x="4321" y="6740"/>
              <a:ext cx="37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add maybe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1085" y="47371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撤销修改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1646555" y="1033145"/>
            <a:ext cx="6040120" cy="19157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拉取暂存区文件，并将其替换成工作区文件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checkout [file]</a:t>
            </a:r>
            <a:endParaRPr lang="en-US" altLang="zh-CN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撤销暂存区的修改，重新放回工作区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reset HEAD [file]</a:t>
            </a:r>
            <a:endParaRPr lang="en-US" altLang="zh-CN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回退版本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reset --hard [commit]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53160" y="372364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删除文件</a:t>
            </a:r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1646555" y="4299585"/>
            <a:ext cx="6040120" cy="19157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删除工作区文件，并且将这次删除放入暂存区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rm [file1] [file2] ...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85800" y="53721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添加远程库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1555750" y="1306195"/>
            <a:ext cx="10441940" cy="26949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/>
              <a:t>创建</a:t>
            </a:r>
            <a:r>
              <a:rPr lang="en-US" altLang="zh-CN"/>
              <a:t>SSH Key</a:t>
            </a:r>
            <a:endParaRPr lang="en-US" altLang="zh-CN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ssh-keygen -t rsa -C “youremail@example.com”</a:t>
            </a:r>
            <a:endParaRPr lang="en-US" altLang="zh-CN"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把远程仓库与本地仓库相关联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remote add origin git@github.com:xxx/xxx.git</a:t>
            </a:r>
            <a:endParaRPr lang="en-US" altLang="zh-CN"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把本地库所有内容推送到远程库上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push -u origin master(-u:</a:t>
            </a:r>
            <a:r>
              <a:rPr lang="zh-CN" altLang="en-US">
                <a:sym typeface="+mn-ea"/>
              </a:rPr>
              <a:t>本地分支与远程分支建立映射关系</a:t>
            </a:r>
            <a:r>
              <a:rPr lang="en-US" altLang="zh-CN">
                <a:sym typeface="+mn-ea"/>
              </a:rPr>
              <a:t>   </a:t>
            </a:r>
            <a:r>
              <a:rPr lang="en-US" altLang="zh-CN">
                <a:sym typeface="+mn-ea"/>
              </a:rPr>
              <a:t>-f</a:t>
            </a:r>
            <a:r>
              <a:rPr lang="zh-CN" altLang="en-US">
                <a:sym typeface="+mn-ea"/>
              </a:rPr>
              <a:t>：强制推送</a:t>
            </a:r>
            <a:r>
              <a:rPr lang="en-US" altLang="zh-CN">
                <a:sym typeface="+mn-ea"/>
              </a:rPr>
              <a:t>) </a:t>
            </a:r>
            <a:endParaRPr lang="en-US" altLang="zh-CN"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和远程服务器建立链接</a:t>
            </a:r>
            <a:endParaRPr lang="zh-CN" altLang="en-US"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ssh -T git@github.com</a:t>
            </a:r>
            <a:endParaRPr lang="en-US" altLang="zh-CN"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删除远程库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remote rm [remote]</a:t>
            </a:r>
            <a:endParaRPr lang="en-US" altLang="zh-CN">
              <a:sym typeface="+mn-ea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用远程库克隆一个本地库</a:t>
            </a:r>
            <a:endParaRPr lang="en-US" altLang="zh-CN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clone git@github.com:xxx/xxx.git</a:t>
            </a:r>
            <a:endParaRPr lang="en-US" altLang="zh-CN"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77545" y="45466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创建与合并分支</a:t>
            </a:r>
            <a:endParaRPr lang="zh-CN" altLang="en-US" sz="2800"/>
          </a:p>
        </p:txBody>
      </p:sp>
      <p:sp>
        <p:nvSpPr>
          <p:cNvPr id="11" name="文本框 10"/>
          <p:cNvSpPr txBox="1"/>
          <p:nvPr/>
        </p:nvSpPr>
        <p:spPr>
          <a:xfrm>
            <a:off x="1251585" y="1064260"/>
            <a:ext cx="5015865" cy="42722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创建并切换到该分支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checkout -b [branch] == git switch -c [branch]</a:t>
            </a:r>
            <a:endParaRPr lang="en-US" altLang="zh-CN">
              <a:sym typeface="+mn-ea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创建分支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branch [branch]</a:t>
            </a:r>
            <a:endParaRPr lang="en-US" altLang="zh-CN">
              <a:sym typeface="+mn-ea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切换分支</a:t>
            </a:r>
            <a:endParaRPr lang="zh-CN" altLang="en-US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checkout [branch]==git switch [branch]</a:t>
            </a:r>
            <a:endParaRPr lang="en-US" altLang="zh-CN">
              <a:sym typeface="+mn-ea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查看所有分支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branch</a:t>
            </a:r>
            <a:endParaRPr lang="en-US" altLang="zh-CN">
              <a:sym typeface="+mn-ea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查看远程分支和本地分支的映射关系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branch -avv</a:t>
            </a:r>
            <a:endParaRPr lang="en-US" altLang="zh-CN">
              <a:sym typeface="+mn-ea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删除分支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branch -d [branch]</a:t>
            </a:r>
            <a:endParaRPr lang="en-US" altLang="zh-CN">
              <a:sym typeface="+mn-ea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强行删除分支</a:t>
            </a:r>
            <a:endParaRPr lang="zh-CN" altLang="en-US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branch -D [branch]</a:t>
            </a:r>
            <a:endParaRPr lang="en-US" altLang="zh-CN">
              <a:sym typeface="+mn-ea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合并指定分支到当前分支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merge [branch]</a:t>
            </a:r>
            <a:endParaRPr lang="en-US" altLang="zh-CN">
              <a:sym typeface="+mn-ea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51855" y="1859915"/>
            <a:ext cx="477520" cy="3721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6499225" y="2042160"/>
            <a:ext cx="287655" cy="6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856730" y="1859280"/>
            <a:ext cx="477520" cy="3721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7404100" y="2041525"/>
            <a:ext cx="287655" cy="6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761605" y="1859280"/>
            <a:ext cx="477520" cy="3721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666480" y="1858645"/>
            <a:ext cx="477520" cy="3721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9284970" y="2042160"/>
            <a:ext cx="286385" cy="6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 rot="0">
            <a:off x="9535795" y="1163320"/>
            <a:ext cx="836930" cy="627380"/>
            <a:chOff x="14076" y="5708"/>
            <a:chExt cx="1318" cy="988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14714" y="6288"/>
              <a:ext cx="0" cy="4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14076" y="5708"/>
              <a:ext cx="1319" cy="580"/>
            </a:xfrm>
            <a:prstGeom prst="rect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p>
              <a:r>
                <a:rPr lang="en-US" altLang="zh-CN"/>
                <a:t>master</a:t>
              </a:r>
              <a:endParaRPr lang="en-US" altLang="zh-CN"/>
            </a:p>
          </p:txBody>
        </p:sp>
      </p:grpSp>
      <p:grpSp>
        <p:nvGrpSpPr>
          <p:cNvPr id="30" name="组合 29"/>
          <p:cNvGrpSpPr/>
          <p:nvPr/>
        </p:nvGrpSpPr>
        <p:grpSpPr>
          <a:xfrm rot="0">
            <a:off x="10372725" y="2558415"/>
            <a:ext cx="1205230" cy="368300"/>
            <a:chOff x="15300" y="5723"/>
            <a:chExt cx="1898" cy="580"/>
          </a:xfrm>
        </p:grpSpPr>
        <p:cxnSp>
          <p:nvCxnSpPr>
            <p:cNvPr id="25" name="直接箭头连接符 24"/>
            <p:cNvCxnSpPr/>
            <p:nvPr/>
          </p:nvCxnSpPr>
          <p:spPr>
            <a:xfrm flipH="1" flipV="1">
              <a:off x="15300" y="6007"/>
              <a:ext cx="440" cy="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15816" y="5723"/>
              <a:ext cx="1382" cy="580"/>
            </a:xfrm>
            <a:prstGeom prst="rect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28" name="组合 27"/>
          <p:cNvGrpSpPr/>
          <p:nvPr/>
        </p:nvGrpSpPr>
        <p:grpSpPr>
          <a:xfrm rot="0">
            <a:off x="9571355" y="1859915"/>
            <a:ext cx="673100" cy="1069340"/>
            <a:chOff x="14818" y="2772"/>
            <a:chExt cx="1060" cy="1684"/>
          </a:xfrm>
        </p:grpSpPr>
        <p:sp>
          <p:nvSpPr>
            <p:cNvPr id="33" name="矩形 32"/>
            <p:cNvSpPr/>
            <p:nvPr/>
          </p:nvSpPr>
          <p:spPr>
            <a:xfrm>
              <a:off x="14930" y="2772"/>
              <a:ext cx="752" cy="5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4818" y="3542"/>
              <a:ext cx="1061" cy="914"/>
              <a:chOff x="14240" y="7576"/>
              <a:chExt cx="1061" cy="914"/>
            </a:xfrm>
          </p:grpSpPr>
          <p:cxnSp>
            <p:nvCxnSpPr>
              <p:cNvPr id="35" name="直接箭头连接符 34"/>
              <p:cNvCxnSpPr/>
              <p:nvPr/>
            </p:nvCxnSpPr>
            <p:spPr>
              <a:xfrm flipH="1" flipV="1">
                <a:off x="14755" y="7576"/>
                <a:ext cx="11" cy="3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14240" y="7910"/>
                <a:ext cx="1061" cy="580"/>
              </a:xfrm>
              <a:prstGeom prst="rect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p>
                <a:r>
                  <a:rPr lang="en-US" altLang="zh-CN"/>
                  <a:t>dev</a:t>
                </a:r>
                <a:endParaRPr lang="en-US" altLang="zh-CN"/>
              </a:p>
            </p:txBody>
          </p:sp>
        </p:grpSp>
      </p:grpSp>
      <p:cxnSp>
        <p:nvCxnSpPr>
          <p:cNvPr id="37" name="直接箭头连接符 36"/>
          <p:cNvCxnSpPr/>
          <p:nvPr/>
        </p:nvCxnSpPr>
        <p:spPr>
          <a:xfrm flipV="1">
            <a:off x="8345170" y="2034540"/>
            <a:ext cx="286385" cy="6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9355" y="3699510"/>
            <a:ext cx="6906260" cy="1859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67740" y="56705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解决冲突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1580" y="2030730"/>
            <a:ext cx="326898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740" y="2030730"/>
            <a:ext cx="4229100" cy="32912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995680" y="35750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bug</a:t>
            </a:r>
            <a:r>
              <a:rPr lang="zh-CN" altLang="en-US" sz="2800"/>
              <a:t>分支</a:t>
            </a:r>
            <a:endParaRPr lang="zh-CN" altLang="en-US" sz="2800"/>
          </a:p>
        </p:txBody>
      </p:sp>
      <p:sp>
        <p:nvSpPr>
          <p:cNvPr id="11" name="文本框 10"/>
          <p:cNvSpPr txBox="1"/>
          <p:nvPr/>
        </p:nvSpPr>
        <p:spPr>
          <a:xfrm>
            <a:off x="1667510" y="817880"/>
            <a:ext cx="5015865" cy="4190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挂起当前工作现场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stash</a:t>
            </a:r>
            <a:endParaRPr lang="en-US" altLang="zh-CN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查看挂起的工作现场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stash list</a:t>
            </a:r>
            <a:endParaRPr lang="en-US" altLang="zh-CN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恢复工作现场但不删除挂起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stash apply </a:t>
            </a:r>
            <a:endParaRPr lang="en-US" altLang="zh-CN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删除挂起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stash drop</a:t>
            </a:r>
            <a:endParaRPr lang="en-US" altLang="zh-CN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恢复工作现场并删除挂起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stash pop</a:t>
            </a:r>
            <a:endParaRPr lang="en-US" altLang="zh-CN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复制指定提交到当前分支，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cherry-pick [commit]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58215" y="63944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多人协作</a:t>
            </a:r>
            <a:endParaRPr lang="zh-CN" altLang="en-US" sz="2800"/>
          </a:p>
        </p:txBody>
      </p:sp>
      <p:sp>
        <p:nvSpPr>
          <p:cNvPr id="11" name="文本框 10"/>
          <p:cNvSpPr txBox="1"/>
          <p:nvPr/>
        </p:nvSpPr>
        <p:spPr>
          <a:xfrm>
            <a:off x="1653540" y="1215390"/>
            <a:ext cx="6432550" cy="1934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查看远程库信息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remote [-v]</a:t>
            </a:r>
            <a:endParaRPr lang="en-US" altLang="zh-CN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推送本地分支到对应的远程分支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push [remote] [branch]</a:t>
            </a:r>
            <a:endParaRPr lang="en-US" altLang="zh-CN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创建远程分支</a:t>
            </a:r>
            <a:r>
              <a:rPr lang="en-US" altLang="zh-CN">
                <a:sym typeface="+mn-ea"/>
              </a:rPr>
              <a:t>[remote]</a:t>
            </a:r>
            <a:r>
              <a:rPr lang="zh-CN" altLang="en-US">
                <a:sym typeface="+mn-ea"/>
              </a:rPr>
              <a:t>的某一个分支</a:t>
            </a:r>
            <a:r>
              <a:rPr lang="en-US" altLang="zh-CN">
                <a:sym typeface="+mn-ea"/>
              </a:rPr>
              <a:t>[branch]</a:t>
            </a:r>
            <a:r>
              <a:rPr lang="zh-CN" altLang="en-US">
                <a:sym typeface="+mn-ea"/>
              </a:rPr>
              <a:t>到本地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checkout -b [branch] [remote]/[branch]</a:t>
            </a:r>
            <a:endParaRPr lang="en-US" altLang="zh-CN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拉取远程仓库，并于本地分支合并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pull [remote] [branch]</a:t>
            </a:r>
            <a:endParaRPr lang="en-US" altLang="zh-CN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设置远程仓库指定分支与本地指定分支的链接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branch --set-upstream-to=[remote]/[branch] [branch]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9800" y="2978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标签管理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1653540" y="892810"/>
            <a:ext cx="6432550" cy="54298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给当前分支打标签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tag [tag name]</a:t>
            </a:r>
            <a:endParaRPr lang="en-US" altLang="zh-CN">
              <a:sym typeface="+mn-ea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查看所有标签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tag</a:t>
            </a:r>
            <a:endParaRPr lang="en-US" altLang="zh-CN">
              <a:sym typeface="+mn-ea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给指定提交打标签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tag [tag name] [commit id]</a:t>
            </a:r>
            <a:endParaRPr lang="en-US" altLang="zh-CN">
              <a:sym typeface="+mn-ea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删除标签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tag -d  [tagname]</a:t>
            </a:r>
            <a:endParaRPr lang="en-US" altLang="zh-CN">
              <a:sym typeface="+mn-ea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推送某个标签到远程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push origin [tagname]</a:t>
            </a:r>
            <a:endParaRPr lang="en-US" altLang="zh-CN">
              <a:sym typeface="+mn-ea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推送所有标签到远程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push origin --tags</a:t>
            </a:r>
            <a:endParaRPr lang="en-US" altLang="zh-CN">
              <a:sym typeface="+mn-ea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删除远程标签</a:t>
            </a:r>
            <a:endParaRPr lang="zh-CN" altLang="en-US"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push origin :refs/tags/[tagname]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71525" y="55372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pull request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1381760" y="1396365"/>
            <a:ext cx="84169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fork</a:t>
            </a:r>
            <a:r>
              <a:rPr lang="zh-CN" altLang="en-US"/>
              <a:t>别人的仓库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、将</a:t>
            </a:r>
            <a:r>
              <a:rPr lang="en-US" altLang="zh-CN"/>
              <a:t>fork</a:t>
            </a:r>
            <a:r>
              <a:rPr lang="zh-CN" altLang="en-US"/>
              <a:t>下来的仓库克隆到本地做修改，记得地址是自己的</a:t>
            </a:r>
            <a:r>
              <a:rPr lang="en-US" altLang="zh-CN"/>
              <a:t>github</a:t>
            </a:r>
            <a:r>
              <a:rPr lang="zh-CN" altLang="en-US"/>
              <a:t>仓库里的</a:t>
            </a:r>
            <a:r>
              <a:rPr lang="zh-CN" altLang="en-US"/>
              <a:t>地址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pull</a:t>
            </a:r>
            <a:r>
              <a:rPr lang="zh-CN" altLang="en-US"/>
              <a:t>到自己的仓库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、提出</a:t>
            </a:r>
            <a:r>
              <a:rPr lang="en-US" altLang="zh-CN"/>
              <a:t>pull request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b="37325"/>
          <a:stretch>
            <a:fillRect/>
          </a:stretch>
        </p:blipFill>
        <p:spPr>
          <a:xfrm>
            <a:off x="1705610" y="1855470"/>
            <a:ext cx="4724400" cy="9074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70" y="4356735"/>
            <a:ext cx="2141220" cy="6019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67385" y="2901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在一台电脑操作多个</a:t>
            </a:r>
            <a:r>
              <a:rPr lang="en-US" altLang="zh-CN"/>
              <a:t>GitHub</a:t>
            </a:r>
            <a:r>
              <a:rPr lang="zh-CN" altLang="en-US"/>
              <a:t>账户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86510" y="873760"/>
            <a:ext cx="1002919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/>
              <a:t>多数人不需要了解如何在一台电脑操作多个</a:t>
            </a:r>
            <a:r>
              <a:rPr lang="en-US" altLang="zh-CN"/>
              <a:t>GitHub</a:t>
            </a:r>
            <a:r>
              <a:rPr lang="zh-CN" altLang="en-US"/>
              <a:t>账户，但如果您刚好是实验室或者公司部门的</a:t>
            </a:r>
            <a:r>
              <a:rPr lang="en-US" altLang="zh-CN"/>
              <a:t>GitHub</a:t>
            </a:r>
            <a:r>
              <a:rPr lang="zh-CN" altLang="en-US"/>
              <a:t>账户管理员，那或许需要这方面的知识。</a:t>
            </a:r>
            <a:endParaRPr lang="zh-CN" altLang="en-US"/>
          </a:p>
          <a:p>
            <a:pPr indent="457200"/>
            <a:r>
              <a:rPr lang="zh-CN" altLang="en-US"/>
              <a:t>那么现在假设我们需要管理两个</a:t>
            </a:r>
            <a:r>
              <a:rPr lang="en-US" altLang="zh-CN"/>
              <a:t>GitHub</a:t>
            </a:r>
            <a:r>
              <a:rPr lang="zh-CN" altLang="en-US"/>
              <a:t>账户，我们现在想要实现两个不同的本地仓库分别连接两个远程</a:t>
            </a:r>
            <a:r>
              <a:rPr lang="zh-CN" altLang="en-US"/>
              <a:t>仓库，以下是基本</a:t>
            </a:r>
            <a:r>
              <a:rPr lang="zh-CN" altLang="en-US"/>
              <a:t>步骤。</a:t>
            </a:r>
            <a:endParaRPr lang="zh-CN" altLang="en-US"/>
          </a:p>
          <a:p>
            <a:pPr indent="457200"/>
            <a:r>
              <a:rPr lang="en-US" altLang="zh-CN"/>
              <a:t>1</a:t>
            </a:r>
            <a:r>
              <a:rPr lang="zh-CN" altLang="en-US"/>
              <a:t>、取消账户邮箱的全局</a:t>
            </a:r>
            <a:r>
              <a:rPr lang="zh-CN" altLang="en-US"/>
              <a:t>设置</a:t>
            </a:r>
            <a:endParaRPr lang="zh-CN" altLang="en-US"/>
          </a:p>
          <a:p>
            <a:pPr marL="457200" lvl="1" indent="457200"/>
            <a:r>
              <a:rPr lang="en-US" altLang="zh-CN"/>
              <a:t>git config --global --unset user.name “xxx”</a:t>
            </a:r>
            <a:endParaRPr lang="en-US" altLang="zh-CN"/>
          </a:p>
          <a:p>
            <a:pPr marL="457200" lvl="1" indent="457200"/>
            <a:r>
              <a:rPr lang="en-US" altLang="zh-CN"/>
              <a:t>git config --global --unset user.email “xxx@xxx.com”</a:t>
            </a:r>
            <a:endParaRPr lang="zh-CN" altLang="en-US"/>
          </a:p>
          <a:p>
            <a:pPr indent="457200"/>
            <a:r>
              <a:rPr lang="en-US" altLang="zh-CN"/>
              <a:t>2</a:t>
            </a:r>
            <a:r>
              <a:rPr lang="zh-CN" altLang="en-US"/>
              <a:t>、进到不同的仓库中，分别设置该仓库的账户</a:t>
            </a:r>
            <a:r>
              <a:rPr lang="zh-CN" altLang="en-US"/>
              <a:t>邮箱</a:t>
            </a:r>
            <a:endParaRPr lang="zh-CN" altLang="en-US"/>
          </a:p>
          <a:p>
            <a:pPr marL="457200" lvl="1" indent="457200"/>
            <a:r>
              <a:rPr lang="en-US" altLang="zh-CN"/>
              <a:t>git config user.name “xxx”</a:t>
            </a:r>
            <a:endParaRPr lang="en-US" altLang="zh-CN"/>
          </a:p>
          <a:p>
            <a:pPr marL="457200" lvl="1" indent="457200"/>
            <a:r>
              <a:rPr lang="en-US" altLang="zh-CN"/>
              <a:t>git config user.emial “xxx”</a:t>
            </a:r>
            <a:endParaRPr lang="zh-CN" altLang="en-US"/>
          </a:p>
          <a:p>
            <a:pPr indent="457200"/>
            <a:r>
              <a:rPr lang="en-US" altLang="zh-CN"/>
              <a:t>3</a:t>
            </a:r>
            <a:r>
              <a:rPr lang="zh-CN" altLang="en-US"/>
              <a:t>、在不同的仓库中分别生成不同的密钥</a:t>
            </a:r>
            <a:r>
              <a:rPr lang="zh-CN" altLang="en-US"/>
              <a:t>对</a:t>
            </a:r>
            <a:endParaRPr lang="zh-CN" altLang="en-US"/>
          </a:p>
          <a:p>
            <a:pPr marL="457200" lvl="1" indent="457200"/>
            <a:r>
              <a:rPr lang="en-US" altLang="zh-CN"/>
              <a:t>ssh-keygen -t rsa -C “xxx@xxx.com”</a:t>
            </a:r>
            <a:endParaRPr lang="zh-CN" altLang="en-US"/>
          </a:p>
          <a:p>
            <a:pPr indent="457200"/>
            <a:r>
              <a:rPr lang="en-US" altLang="zh-CN"/>
              <a:t>4</a:t>
            </a:r>
            <a:r>
              <a:rPr lang="zh-CN" altLang="en-US"/>
              <a:t>、启动</a:t>
            </a:r>
            <a:r>
              <a:rPr lang="en-US" altLang="zh-CN"/>
              <a:t>ssh-agent</a:t>
            </a:r>
            <a:r>
              <a:rPr lang="zh-CN" altLang="en-US"/>
              <a:t>服务，并添加这两个</a:t>
            </a:r>
            <a:r>
              <a:rPr lang="zh-CN" altLang="en-US"/>
              <a:t>私钥</a:t>
            </a:r>
            <a:endParaRPr lang="zh-CN" altLang="en-US"/>
          </a:p>
          <a:p>
            <a:pPr marL="457200" lvl="1" indent="457200"/>
            <a:r>
              <a:rPr lang="en-US" altLang="zh-CN"/>
              <a:t>ssh-agent bash</a:t>
            </a:r>
            <a:endParaRPr lang="en-US" altLang="zh-CN"/>
          </a:p>
          <a:p>
            <a:pPr marL="457200" lvl="1" indent="457200"/>
            <a:r>
              <a:rPr lang="en-US" altLang="zh-CN"/>
              <a:t>ssh-add ~/.ssh/id_rsa_one      </a:t>
            </a:r>
            <a:r>
              <a:rPr lang="en-US" altLang="zh-CN">
                <a:sym typeface="+mn-ea"/>
              </a:rPr>
              <a:t>ssh-add ~/.ssh/id_rsa_two</a:t>
            </a:r>
            <a:endParaRPr lang="zh-CN" altLang="en-US"/>
          </a:p>
          <a:p>
            <a:pPr indent="457200"/>
            <a:r>
              <a:rPr lang="en-US" altLang="zh-CN"/>
              <a:t>5</a:t>
            </a:r>
            <a:r>
              <a:rPr lang="zh-CN" altLang="en-US"/>
              <a:t>、将两个公钥放在对应的</a:t>
            </a:r>
            <a:r>
              <a:rPr lang="en-US" altLang="zh-CN"/>
              <a:t>GitHub</a:t>
            </a:r>
            <a:r>
              <a:rPr lang="zh-CN" altLang="en-US"/>
              <a:t>账户</a:t>
            </a:r>
            <a:r>
              <a:rPr lang="zh-CN" altLang="en-US"/>
              <a:t>当中</a:t>
            </a:r>
            <a:endParaRPr lang="zh-CN" altLang="en-US"/>
          </a:p>
          <a:p>
            <a:pPr indent="457200"/>
            <a:r>
              <a:rPr lang="en-US" altLang="zh-CN"/>
              <a:t>6</a:t>
            </a:r>
            <a:r>
              <a:rPr lang="zh-CN" altLang="en-US"/>
              <a:t>、配置</a:t>
            </a:r>
            <a:r>
              <a:rPr lang="en-US" altLang="zh-CN"/>
              <a:t>config</a:t>
            </a:r>
            <a:r>
              <a:rPr lang="zh-CN" altLang="en-US"/>
              <a:t>文件，</a:t>
            </a:r>
            <a:r>
              <a:rPr lang="zh-CN" altLang="en-US"/>
              <a:t>如图</a:t>
            </a:r>
            <a:endParaRPr lang="zh-CN" altLang="en-US"/>
          </a:p>
          <a:p>
            <a:pPr indent="457200"/>
            <a:r>
              <a:rPr lang="en-US" altLang="zh-CN"/>
              <a:t>7</a:t>
            </a:r>
            <a:r>
              <a:rPr lang="zh-CN" altLang="en-US"/>
              <a:t>、将本地仓库和远程仓库</a:t>
            </a:r>
            <a:r>
              <a:rPr lang="zh-CN" altLang="en-US"/>
              <a:t>连接</a:t>
            </a:r>
            <a:endParaRPr lang="zh-CN" altLang="en-US"/>
          </a:p>
          <a:p>
            <a:pPr marL="457200" lvl="1" indent="457200"/>
            <a:r>
              <a:rPr lang="en-US" altLang="zh-CN"/>
              <a:t>git remote add orgin git@one.github.com:xxx/xx.git</a:t>
            </a:r>
            <a:endParaRPr lang="zh-CN" altLang="en-US"/>
          </a:p>
          <a:p>
            <a:pPr indent="457200"/>
            <a:r>
              <a:rPr lang="en-US" altLang="zh-CN"/>
              <a:t>8</a:t>
            </a:r>
            <a:r>
              <a:rPr lang="zh-CN" altLang="en-US"/>
              <a:t>、测试是否连接</a:t>
            </a:r>
            <a:r>
              <a:rPr lang="zh-CN" altLang="en-US"/>
              <a:t>成功</a:t>
            </a:r>
            <a:endParaRPr lang="zh-CN" altLang="en-US"/>
          </a:p>
          <a:p>
            <a:pPr marL="457200" lvl="1" indent="457200"/>
            <a:r>
              <a:rPr lang="en-US" altLang="zh-CN"/>
              <a:t>ssh -T git@one.github.com</a:t>
            </a:r>
            <a:endParaRPr lang="zh-CN" altLang="en-US"/>
          </a:p>
          <a:p>
            <a:pPr indent="457200"/>
            <a:endParaRPr lang="zh-CN" altLang="en-US"/>
          </a:p>
          <a:p>
            <a:pPr indent="457200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3372" t="37873" r="20548" b="21284"/>
          <a:stretch>
            <a:fillRect/>
          </a:stretch>
        </p:blipFill>
        <p:spPr>
          <a:xfrm>
            <a:off x="7779385" y="4077335"/>
            <a:ext cx="3982720" cy="2331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29615" y="560070"/>
            <a:ext cx="10574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/>
              <a:t>Git</a:t>
            </a:r>
            <a:r>
              <a:rPr lang="zh-CN" altLang="en-US" sz="2400"/>
              <a:t>是世界上最先进的分布式版本控制系统（没有之一）</a:t>
            </a:r>
            <a:endParaRPr lang="en-US" altLang="zh-CN" sz="24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9615" y="2153920"/>
            <a:ext cx="2523490" cy="423672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982210" y="1480185"/>
            <a:ext cx="5391150" cy="2378075"/>
            <a:chOff x="7117" y="4324"/>
            <a:chExt cx="10080" cy="441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17" y="4324"/>
              <a:ext cx="9588" cy="4188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14059" y="7560"/>
              <a:ext cx="3139" cy="1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339850" y="138874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一、版本回溯</a:t>
            </a:r>
            <a:endParaRPr lang="zh-CN" altLang="en-US"/>
          </a:p>
          <a:p>
            <a:r>
              <a:rPr lang="zh-CN" altLang="en-US"/>
              <a:t>二、并行开发</a:t>
            </a:r>
            <a:endParaRPr lang="zh-CN" altLang="en-US"/>
          </a:p>
        </p:txBody>
      </p:sp>
      <p:pic>
        <p:nvPicPr>
          <p:cNvPr id="60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090" y="4055745"/>
            <a:ext cx="6906260" cy="185991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7089140" y="37344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多个版本同时进行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52055" y="59721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多人同时开发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416165" y="201295"/>
            <a:ext cx="409956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0075" y="160655"/>
            <a:ext cx="9010650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/>
              <a:t>Git</a:t>
            </a:r>
            <a:r>
              <a:rPr lang="zh-CN" altLang="en-US" sz="2800"/>
              <a:t>的诞生</a:t>
            </a:r>
            <a:endParaRPr lang="zh-CN" altLang="en-US" sz="28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1991</a:t>
            </a:r>
            <a:r>
              <a:rPr lang="zh-CN" altLang="en-US" sz="2400"/>
              <a:t>年</a:t>
            </a:r>
            <a:r>
              <a:rPr lang="en-US" altLang="zh-CN" sz="2400"/>
              <a:t>Linus</a:t>
            </a:r>
            <a:r>
              <a:rPr lang="zh-CN" altLang="en-US" sz="2400"/>
              <a:t>创建</a:t>
            </a:r>
            <a:r>
              <a:rPr lang="en-US" altLang="zh-CN" sz="2400"/>
              <a:t>Linux</a:t>
            </a:r>
            <a:endParaRPr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2002</a:t>
            </a:r>
            <a:r>
              <a:rPr lang="zh-CN" altLang="en-US" sz="2400"/>
              <a:t>年选择</a:t>
            </a:r>
            <a:r>
              <a:rPr lang="en-US" altLang="zh-CN" sz="2400"/>
              <a:t>BitKeeper</a:t>
            </a:r>
            <a:r>
              <a:rPr lang="zh-CN" altLang="en-US" sz="2400"/>
              <a:t>作为版本控制系统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2005</a:t>
            </a:r>
            <a:r>
              <a:rPr lang="zh-CN" altLang="en-US" sz="2400"/>
              <a:t>年</a:t>
            </a:r>
            <a:r>
              <a:rPr lang="en-US" altLang="zh-CN" sz="2400"/>
              <a:t>BitKeeper</a:t>
            </a:r>
            <a:r>
              <a:rPr lang="zh-CN" altLang="en-US" sz="2400"/>
              <a:t>东家</a:t>
            </a:r>
            <a:r>
              <a:rPr lang="en-US" altLang="zh-CN" sz="2400"/>
              <a:t>BitMover</a:t>
            </a:r>
            <a:r>
              <a:rPr lang="zh-CN" altLang="en-US" sz="2400"/>
              <a:t>收回</a:t>
            </a:r>
            <a:r>
              <a:rPr lang="en-US" altLang="zh-CN" sz="2400"/>
              <a:t>Linux</a:t>
            </a:r>
            <a:r>
              <a:rPr lang="zh-CN" altLang="en-US" sz="2400"/>
              <a:t>社区的免费使用权，紧接</a:t>
            </a:r>
            <a:r>
              <a:rPr lang="en-US" altLang="zh-CN" sz="2400"/>
              <a:t>Linus</a:t>
            </a:r>
            <a:r>
              <a:rPr lang="zh-CN" altLang="en-US" sz="2400"/>
              <a:t>花两周时间用</a:t>
            </a:r>
            <a:r>
              <a:rPr lang="en-US" altLang="zh-CN" sz="2400"/>
              <a:t>C</a:t>
            </a:r>
            <a:r>
              <a:rPr lang="zh-CN" altLang="en-US" sz="2400"/>
              <a:t>语言写了一个分布式版本控制系统</a:t>
            </a:r>
            <a:r>
              <a:rPr lang="en-US" altLang="zh-CN" sz="2400"/>
              <a:t>——Git</a:t>
            </a:r>
            <a:endParaRPr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2008</a:t>
            </a:r>
            <a:r>
              <a:rPr lang="zh-CN" altLang="en-US" sz="2400"/>
              <a:t>年</a:t>
            </a:r>
            <a:r>
              <a:rPr lang="en-US" altLang="zh-CN" sz="2400"/>
              <a:t>GitHub</a:t>
            </a:r>
            <a:r>
              <a:rPr lang="zh-CN" altLang="en-US" sz="2400"/>
              <a:t>网站上线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570355" y="3850640"/>
            <a:ext cx="1826895" cy="27660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Bitkeeper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0" y="4450715"/>
            <a:ext cx="2571750" cy="666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020" y="4436745"/>
            <a:ext cx="1234440" cy="640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685" y="4436745"/>
            <a:ext cx="403860" cy="4648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0075" y="160655"/>
            <a:ext cx="9010650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/>
              <a:t>Git</a:t>
            </a:r>
            <a:r>
              <a:rPr lang="zh-CN" altLang="en-US" sz="2800"/>
              <a:t>的诞生</a:t>
            </a:r>
            <a:endParaRPr lang="zh-CN" altLang="en-US" sz="28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1991</a:t>
            </a:r>
            <a:r>
              <a:rPr lang="zh-CN" altLang="en-US" sz="2400"/>
              <a:t>年</a:t>
            </a:r>
            <a:r>
              <a:rPr lang="en-US" altLang="zh-CN" sz="2400"/>
              <a:t>Linus</a:t>
            </a:r>
            <a:r>
              <a:rPr lang="zh-CN" altLang="en-US" sz="2400"/>
              <a:t>创建</a:t>
            </a:r>
            <a:r>
              <a:rPr lang="en-US" altLang="zh-CN" sz="2400"/>
              <a:t>Linux</a:t>
            </a:r>
            <a:endParaRPr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2002</a:t>
            </a:r>
            <a:r>
              <a:rPr lang="zh-CN" altLang="en-US" sz="2400"/>
              <a:t>年选择</a:t>
            </a:r>
            <a:r>
              <a:rPr lang="en-US" altLang="zh-CN" sz="2400"/>
              <a:t>BitKeeper</a:t>
            </a:r>
            <a:r>
              <a:rPr lang="zh-CN" altLang="en-US" sz="2400"/>
              <a:t>作为版本控制系统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2005</a:t>
            </a:r>
            <a:r>
              <a:rPr lang="zh-CN" altLang="en-US" sz="2400"/>
              <a:t>年</a:t>
            </a:r>
            <a:r>
              <a:rPr lang="en-US" altLang="zh-CN" sz="2400"/>
              <a:t>BitKeeper</a:t>
            </a:r>
            <a:r>
              <a:rPr lang="zh-CN" altLang="en-US" sz="2400"/>
              <a:t>东家</a:t>
            </a:r>
            <a:r>
              <a:rPr lang="en-US" altLang="zh-CN" sz="2400"/>
              <a:t>BitMover</a:t>
            </a:r>
            <a:r>
              <a:rPr lang="zh-CN" altLang="en-US" sz="2400"/>
              <a:t>收回</a:t>
            </a:r>
            <a:r>
              <a:rPr lang="en-US" altLang="zh-CN" sz="2400"/>
              <a:t>Linux</a:t>
            </a:r>
            <a:r>
              <a:rPr lang="zh-CN" altLang="en-US" sz="2400"/>
              <a:t>社区的免费使用权，紧接</a:t>
            </a:r>
            <a:r>
              <a:rPr lang="en-US" altLang="zh-CN" sz="2400"/>
              <a:t>Linus</a:t>
            </a:r>
            <a:r>
              <a:rPr lang="zh-CN" altLang="en-US" sz="2400"/>
              <a:t>花两周时间用</a:t>
            </a:r>
            <a:r>
              <a:rPr lang="en-US" altLang="zh-CN" sz="2400"/>
              <a:t>C</a:t>
            </a:r>
            <a:r>
              <a:rPr lang="zh-CN" altLang="en-US" sz="2400"/>
              <a:t>语言写了一个分布式版本控制系统</a:t>
            </a:r>
            <a:r>
              <a:rPr lang="en-US" altLang="zh-CN" sz="2400"/>
              <a:t>——Git</a:t>
            </a:r>
            <a:endParaRPr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2008</a:t>
            </a:r>
            <a:r>
              <a:rPr lang="zh-CN" altLang="en-US" sz="2400"/>
              <a:t>年</a:t>
            </a:r>
            <a:r>
              <a:rPr lang="en-US" altLang="zh-CN" sz="2400"/>
              <a:t>GitHub</a:t>
            </a:r>
            <a:r>
              <a:rPr lang="zh-CN" altLang="en-US" sz="2400"/>
              <a:t>网站上线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570355" y="3850640"/>
            <a:ext cx="1826895" cy="27660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Bitkeeper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0" y="4450715"/>
            <a:ext cx="2571750" cy="666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020" y="4436745"/>
            <a:ext cx="1234440" cy="640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685" y="4436745"/>
            <a:ext cx="403860" cy="464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38625" y="3098165"/>
            <a:ext cx="6837680" cy="3611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07720" y="58229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集中式</a:t>
            </a:r>
            <a:r>
              <a:rPr lang="en-US" altLang="zh-CN" sz="2800"/>
              <a:t>VS</a:t>
            </a:r>
            <a:r>
              <a:rPr lang="zh-CN" altLang="en-US" sz="2800"/>
              <a:t>分布式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5980" y="2288540"/>
            <a:ext cx="4236720" cy="29489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0" y="1887220"/>
            <a:ext cx="4368800" cy="37509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68195" y="56038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集中式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7785" y="56953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分布式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23265" y="31559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Git VS SVN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951865"/>
            <a:ext cx="6068695" cy="2560320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1174750" y="3716020"/>
          <a:ext cx="587184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635"/>
                <a:gridCol w="2844165"/>
                <a:gridCol w="15030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SVN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存储方式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分布式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集中式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版本库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无限个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一个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记录方式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快照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记录差异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分支模式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拷贝目录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网络依赖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本地化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强依赖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内容完整性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Sha-1</a:t>
                      </a:r>
                      <a:r>
                        <a:rPr lang="zh-CN" altLang="en-US"/>
                        <a:t>算法保证内容完整性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数据安全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任意版本库可还原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有丢失风险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80085" y="32893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下载</a:t>
            </a:r>
            <a:r>
              <a:rPr lang="en-US" altLang="zh-CN" sz="2800"/>
              <a:t>git</a:t>
            </a:r>
            <a:endParaRPr lang="en-US" altLang="zh-CN" sz="2800"/>
          </a:p>
        </p:txBody>
      </p:sp>
      <p:sp>
        <p:nvSpPr>
          <p:cNvPr id="7" name="文本框 6"/>
          <p:cNvSpPr txBox="1"/>
          <p:nvPr/>
        </p:nvSpPr>
        <p:spPr>
          <a:xfrm>
            <a:off x="1591945" y="983615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官网下载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https://git-scm.com/downloads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命令下载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Ubuntu</a:t>
            </a:r>
            <a:r>
              <a:rPr lang="zh-CN" altLang="en-US"/>
              <a:t>：</a:t>
            </a:r>
            <a:r>
              <a:rPr lang="en-US" altLang="zh-CN"/>
              <a:t>sudo apt-get install git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MacOS</a:t>
            </a:r>
            <a:r>
              <a:rPr lang="zh-CN" altLang="en-US"/>
              <a:t>：</a:t>
            </a:r>
            <a:r>
              <a:rPr lang="en-US" altLang="zh-CN"/>
              <a:t>brew install git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查看</a:t>
            </a:r>
            <a:r>
              <a:rPr lang="en-US" altLang="zh-CN"/>
              <a:t>git </a:t>
            </a:r>
            <a:r>
              <a:rPr lang="zh-CN" altLang="en-US"/>
              <a:t>版本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git -v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400" y="3206115"/>
            <a:ext cx="3950335" cy="32721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085" y="3179445"/>
            <a:ext cx="4013835" cy="33248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81050" y="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创建</a:t>
            </a:r>
            <a:r>
              <a:rPr lang="en-US" altLang="zh-CN" sz="2800"/>
              <a:t>Git</a:t>
            </a:r>
            <a:r>
              <a:rPr lang="zh-CN" altLang="en-US" sz="2800"/>
              <a:t>仓库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213485" y="762000"/>
            <a:ext cx="5400040" cy="5932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10000"/>
              </a:lnSpc>
            </a:pPr>
            <a:r>
              <a:rPr lang="zh-CN" altLang="en-US"/>
              <a:t>设置提交代码时的用户信息</a:t>
            </a:r>
            <a:endParaRPr lang="en-US" altLang="zh-CN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git config [--global] user.name “your name”</a:t>
            </a:r>
            <a:endParaRPr lang="en-US" altLang="zh-CN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git config [--global] user.email “email@example.com”</a:t>
            </a:r>
            <a:endParaRPr lang="en-US" altLang="zh-CN"/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/>
              <a:t>删除全局配置</a:t>
            </a:r>
            <a:endParaRPr lang="en-US" altLang="zh-CN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git config --global --unset user.xxx</a:t>
            </a:r>
            <a:endParaRPr lang="en-US" altLang="zh-CN"/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/>
              <a:t>显示当前的</a:t>
            </a:r>
            <a:r>
              <a:rPr lang="en-US" altLang="zh-CN"/>
              <a:t>Git</a:t>
            </a:r>
            <a:r>
              <a:rPr lang="zh-CN" altLang="en-US"/>
              <a:t>配置</a:t>
            </a:r>
            <a:endParaRPr lang="zh-CN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git config --list</a:t>
            </a:r>
            <a:endParaRPr lang="en-US" altLang="zh-CN"/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/>
              <a:t>在当前目录新建一个</a:t>
            </a:r>
            <a:r>
              <a:rPr lang="en-US" altLang="zh-CN"/>
              <a:t>Git</a:t>
            </a:r>
            <a:r>
              <a:rPr lang="zh-CN" altLang="en-US"/>
              <a:t>代码库</a:t>
            </a:r>
            <a:endParaRPr lang="zh-CN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git init</a:t>
            </a:r>
            <a:endParaRPr lang="en-US" altLang="zh-CN"/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显示有变更的文件</a:t>
            </a:r>
            <a:endParaRPr lang="zh-CN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status</a:t>
            </a:r>
            <a:endParaRPr lang="en-US" altLang="zh-CN"/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添加指定文件到暂存区</a:t>
            </a:r>
            <a:endParaRPr lang="en-US" altLang="zh-CN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add [file1] [file2] ...</a:t>
            </a:r>
            <a:endParaRPr lang="en-US" altLang="zh-CN"/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添加所有文件到暂存区</a:t>
            </a:r>
            <a:endParaRPr lang="en-US" altLang="zh-CN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add .</a:t>
            </a:r>
            <a:endParaRPr lang="en-US" altLang="zh-CN"/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提交暂存区到仓库区</a:t>
            </a:r>
            <a:endParaRPr lang="en-US" altLang="zh-CN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commit -m [message]</a:t>
            </a:r>
            <a:endParaRPr lang="en-US" altLang="zh-CN"/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提交暂存区的指定文件到仓库</a:t>
            </a:r>
            <a:endParaRPr lang="en-US" altLang="zh-CN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 commit [file1] [file2] ... -m [message]</a:t>
            </a:r>
            <a:endParaRPr lang="en-US" altLang="zh-CN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6735" y="42354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工作区与暂存区</a:t>
            </a:r>
            <a:endParaRPr lang="zh-CN" altLang="en-US" sz="2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265" y="1118235"/>
            <a:ext cx="5194935" cy="27387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760" y="534035"/>
            <a:ext cx="5217795" cy="2726055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5733415" y="2287270"/>
            <a:ext cx="540385" cy="224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760" y="3676015"/>
            <a:ext cx="5144770" cy="2704465"/>
          </a:xfrm>
          <a:prstGeom prst="rect">
            <a:avLst/>
          </a:prstGeom>
        </p:spPr>
      </p:pic>
      <p:sp>
        <p:nvSpPr>
          <p:cNvPr id="13" name="下箭头 12"/>
          <p:cNvSpPr/>
          <p:nvPr/>
        </p:nvSpPr>
        <p:spPr>
          <a:xfrm>
            <a:off x="9292590" y="3242310"/>
            <a:ext cx="196215" cy="505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672,&quot;width&quot;:3974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COMMONDATA" val="eyJoZGlkIjoiZTBmNGVmYTY1ZjQ1MjA3MzRjZDFlNzc5NDE1MzE0NmQifQ=="/>
  <p:tag name="KSO_WPP_MARK_KEY" val="a1676f83-4aa5-42fd-8e14-8b1c688bbbe2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PLACING_PICTURE_USER_VIEWPORT" val="{&quot;height&quot;:8076,&quot;width&quot;:15288}"/>
</p:tagLst>
</file>

<file path=ppt/tags/tag4.xml><?xml version="1.0" encoding="utf-8"?>
<p:tagLst xmlns:p="http://schemas.openxmlformats.org/presentationml/2006/main">
  <p:tag name="KSO_WM_UNIT_PLACING_PICTURE_USER_VIEWPORT" val="{&quot;height&quot;:4644,&quot;width&quot;:6672}"/>
</p:tagLst>
</file>

<file path=ppt/tags/tag5.xml><?xml version="1.0" encoding="utf-8"?>
<p:tagLst xmlns:p="http://schemas.openxmlformats.org/presentationml/2006/main">
  <p:tag name="KSO_WM_UNIT_TABLE_BEAUTIFY" val="smartTable{4ec5da66-beac-4c34-85bd-8975357dd482}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3226</Words>
  <Application>WPS 演示</Application>
  <PresentationFormat>宽屏</PresentationFormat>
  <Paragraphs>296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Git原理与操作指南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辉</cp:lastModifiedBy>
  <cp:revision>38</cp:revision>
  <dcterms:created xsi:type="dcterms:W3CDTF">2023-03-22T10:37:00Z</dcterms:created>
  <dcterms:modified xsi:type="dcterms:W3CDTF">2023-03-31T12:35:04Z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15F731EC457D449BB322940F56D6D363_13</vt:lpwstr>
  </property>
  <property fmtid="{D5CDD505-2E9C-101B-9397-08002B2CF9AE}" pid="3" name="KSOProductBuildVer">
    <vt:lpwstr>2052-11.1.0.14036</vt:lpwstr>
  </property>
</Properties>
</file>