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99" r:id="rId9"/>
    <p:sldId id="265" r:id="rId10"/>
    <p:sldId id="267" r:id="rId11"/>
    <p:sldId id="268" r:id="rId12"/>
    <p:sldId id="269" r:id="rId13"/>
    <p:sldId id="271" r:id="rId14"/>
    <p:sldId id="272" r:id="rId15"/>
    <p:sldId id="270" r:id="rId16"/>
    <p:sldId id="274" r:id="rId17"/>
    <p:sldId id="275" r:id="rId18"/>
    <p:sldId id="276" r:id="rId19"/>
    <p:sldId id="281" r:id="rId20"/>
    <p:sldId id="278" r:id="rId21"/>
    <p:sldId id="279" r:id="rId22"/>
    <p:sldId id="300" r:id="rId23"/>
    <p:sldId id="280" r:id="rId24"/>
    <p:sldId id="283" r:id="rId25"/>
    <p:sldId id="285" r:id="rId26"/>
    <p:sldId id="284" r:id="rId27"/>
    <p:sldId id="287" r:id="rId28"/>
    <p:sldId id="288" r:id="rId29"/>
    <p:sldId id="286" r:id="rId30"/>
    <p:sldId id="289" r:id="rId31"/>
    <p:sldId id="291" r:id="rId32"/>
    <p:sldId id="290" r:id="rId33"/>
    <p:sldId id="292" r:id="rId34"/>
    <p:sldId id="293" r:id="rId35"/>
    <p:sldId id="294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2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3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3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9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DD0D-B732-46CC-98C8-94EA3FDC0F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8FDC-AB99-4CCA-A9C2-05B3E510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3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85958" y="3955877"/>
            <a:ext cx="28914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 2023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7058" y="2444233"/>
            <a:ext cx="4195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Tutorial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8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Configure setting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25953" y="1596428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Configuration file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87" y="1527339"/>
            <a:ext cx="42767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Configure setting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25953" y="1596428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Configuration file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925952" y="2345638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CMD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52" y="2983604"/>
            <a:ext cx="78676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64" y="3576199"/>
            <a:ext cx="8241762" cy="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Configure setting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25953" y="1596428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Configuration file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925952" y="2345638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CMD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3925952" y="3000205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Environment variable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42" y="3584782"/>
            <a:ext cx="3619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74592" y="1866730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nodes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95" y="2600878"/>
            <a:ext cx="4276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74592" y="1866730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nodes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974592" y="2386050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devices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592" y="3051951"/>
            <a:ext cx="8004245" cy="1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74592" y="1866730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nodes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974592" y="2386050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devices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974592" y="2905370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stack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74" y="3535747"/>
            <a:ext cx="4572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74592" y="1866730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nodes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974592" y="2386050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devices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974592" y="2905370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stack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3974592" y="3430042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Set </a:t>
            </a:r>
            <a:r>
              <a:rPr lang="en-US" sz="2400" b="1" dirty="0" err="1" smtClean="0">
                <a:solidFill>
                  <a:srgbClr val="FF0000"/>
                </a:solidFill>
              </a:rPr>
              <a:t>ip</a:t>
            </a:r>
            <a:r>
              <a:rPr lang="en-US" sz="2400" b="1" dirty="0" smtClean="0">
                <a:solidFill>
                  <a:srgbClr val="FF0000"/>
                </a:solidFill>
              </a:rPr>
              <a:t> and routing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09" y="4071586"/>
            <a:ext cx="7562566" cy="10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64864" y="1489867"/>
            <a:ext cx="35837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nodes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964864" y="2009187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devices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964864" y="2528507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Create stack with attributes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3964864" y="3053179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Set </a:t>
            </a:r>
            <a:r>
              <a:rPr lang="en-US" sz="2400" b="1" dirty="0" err="1" smtClean="0">
                <a:solidFill>
                  <a:srgbClr val="FF0000"/>
                </a:solidFill>
              </a:rPr>
              <a:t>ip</a:t>
            </a:r>
            <a:r>
              <a:rPr lang="en-US" sz="2400" b="1" dirty="0" smtClean="0">
                <a:solidFill>
                  <a:srgbClr val="FF0000"/>
                </a:solidFill>
              </a:rPr>
              <a:t> and routing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3964864" y="3526461"/>
            <a:ext cx="62394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Set application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11" y="3990307"/>
            <a:ext cx="6353785" cy="28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852564" y="1885320"/>
            <a:ext cx="8201025" cy="487521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Set default attribute values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Parse command-line arguments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Configure the topology; nodes, channels, devices, mobility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Add (Internet) stack to nodes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Configure IP addressing and routing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Add and configure applications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Configure tracing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Run simulation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indent="-341313" algn="l">
              <a:spcBef>
                <a:spcPct val="0"/>
              </a:spcBef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7873" y="673098"/>
            <a:ext cx="2358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221" y="1864381"/>
            <a:ext cx="5307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5221" y="2871914"/>
            <a:ext cx="49936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221" y="3879447"/>
            <a:ext cx="4934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221" y="4793666"/>
            <a:ext cx="43909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your program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3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Run simulation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simulation</a:t>
            </a:r>
            <a:endParaRPr lang="en-US" dirty="0"/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Process outputs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974592" y="1866730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err="1" smtClean="0">
                <a:solidFill>
                  <a:srgbClr val="FF0000"/>
                </a:solidFill>
              </a:rPr>
              <a:t>Sed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awk</a:t>
            </a:r>
            <a:r>
              <a:rPr lang="en-US" sz="2400" b="1" dirty="0" smtClean="0">
                <a:solidFill>
                  <a:srgbClr val="FF0000"/>
                </a:solidFill>
              </a:rPr>
              <a:t>, cut, </a:t>
            </a:r>
            <a:r>
              <a:rPr lang="en-US" sz="2400" b="1" dirty="0" err="1" smtClean="0">
                <a:solidFill>
                  <a:srgbClr val="FF0000"/>
                </a:solidFill>
              </a:rPr>
              <a:t>gnuplot</a:t>
            </a:r>
            <a:r>
              <a:rPr lang="en-US" sz="2400" b="1" dirty="0" smtClean="0">
                <a:solidFill>
                  <a:srgbClr val="FF0000"/>
                </a:solidFill>
              </a:rPr>
              <a:t>…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600668" y="1009995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err="1">
                <a:solidFill>
                  <a:srgbClr val="FF000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/application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4600668" y="1912038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/internet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600668" y="2962654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/internet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4600668" y="3881173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/internet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600668" y="4906784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/internet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600668" y="5858255"/>
            <a:ext cx="606435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point-to-point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03" y="1262569"/>
            <a:ext cx="6962775" cy="2095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86189" y="1965785"/>
            <a:ext cx="986693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928" y="3551419"/>
            <a:ext cx="7823625" cy="1700432"/>
          </a:xfrm>
          <a:prstGeom prst="rect">
            <a:avLst/>
          </a:prstGeom>
        </p:spPr>
      </p:pic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322069" y="5646290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The send is an asynchronous I/O model.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8" name="椭圆 7"/>
          <p:cNvSpPr/>
          <p:nvPr/>
        </p:nvSpPr>
        <p:spPr>
          <a:xfrm>
            <a:off x="987026" y="1965785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Add UDP/TCP header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93" y="1658566"/>
            <a:ext cx="7241026" cy="2938509"/>
          </a:xfrm>
          <a:prstGeom prst="rect">
            <a:avLst/>
          </a:prstGeom>
        </p:spPr>
      </p:pic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292886" y="4657414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TCP congestion algorithm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893" y="5181600"/>
            <a:ext cx="7000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8" name="椭圆 7"/>
          <p:cNvSpPr/>
          <p:nvPr/>
        </p:nvSpPr>
        <p:spPr>
          <a:xfrm>
            <a:off x="987026" y="1965785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Add UDP/TCP header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292886" y="1715947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TCP congestion algorithm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778" y="2489251"/>
            <a:ext cx="8992956" cy="1567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778" y="4333246"/>
            <a:ext cx="9076242" cy="21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8" name="椭圆 7"/>
          <p:cNvSpPr/>
          <p:nvPr/>
        </p:nvSpPr>
        <p:spPr>
          <a:xfrm>
            <a:off x="1074631" y="2899641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234391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Forward the packet from </a:t>
            </a:r>
            <a:r>
              <a:rPr lang="en-US" sz="2400" b="1" dirty="0" err="1" smtClean="0">
                <a:solidFill>
                  <a:srgbClr val="FF0000"/>
                </a:solidFill>
              </a:rPr>
              <a:t>ip</a:t>
            </a:r>
            <a:r>
              <a:rPr lang="en-US" sz="2400" b="1" dirty="0" smtClean="0">
                <a:solidFill>
                  <a:srgbClr val="FF0000"/>
                </a:solidFill>
              </a:rPr>
              <a:t> layer to different socket according to the port.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8" name="椭圆 7"/>
          <p:cNvSpPr/>
          <p:nvPr/>
        </p:nvSpPr>
        <p:spPr>
          <a:xfrm>
            <a:off x="1074631" y="3940500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Add IP header and routing.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4631" y="3969683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Add IP header and routing.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4631" y="3969683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292886" y="1753816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Routing type: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35" y="2393802"/>
            <a:ext cx="11184046" cy="2291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606" y="4710932"/>
            <a:ext cx="4460279" cy="21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147" y="673098"/>
            <a:ext cx="804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Packet(s)</a:t>
            </a:r>
            <a:r>
              <a:rPr lang="ar-SA">
                <a:solidFill>
                  <a:srgbClr val="000000"/>
                </a:solidFill>
                <a:cs typeface="Arial" charset="0"/>
              </a:rPr>
              <a:t>‏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23439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l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Add Ethernet header and send to its peer.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1690" y="5837394"/>
            <a:ext cx="1184894" cy="4280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89911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Traffic Control layer between IPV4L3 and </a:t>
            </a:r>
            <a:r>
              <a:rPr lang="en-US" sz="2400" b="1" dirty="0" err="1" smtClean="0">
                <a:solidFill>
                  <a:srgbClr val="FF0000"/>
                </a:solidFill>
              </a:rPr>
              <a:t>NetDevice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04460" y="1563316"/>
            <a:ext cx="2002170" cy="309623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89911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Traffic Control layer between IPV4L3 and </a:t>
            </a:r>
            <a:r>
              <a:rPr lang="en-US" sz="2400" b="1" dirty="0" err="1" smtClean="0">
                <a:solidFill>
                  <a:srgbClr val="FF0000"/>
                </a:solidFill>
              </a:rPr>
              <a:t>NetDevice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04460" y="1563316"/>
            <a:ext cx="2002170" cy="309623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886" y="1825463"/>
            <a:ext cx="7624205" cy="11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89911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Traffic Control layer between IPV4L3 and </a:t>
            </a:r>
            <a:r>
              <a:rPr lang="en-US" sz="2400" b="1" dirty="0" err="1" smtClean="0">
                <a:solidFill>
                  <a:srgbClr val="FF0000"/>
                </a:solidFill>
              </a:rPr>
              <a:t>NetDevice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04460" y="1563316"/>
            <a:ext cx="2002170" cy="309623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529" y="2982148"/>
            <a:ext cx="9658350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86" y="1787595"/>
            <a:ext cx="7624205" cy="11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89911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Traffic Control layer between IPV4L3 and </a:t>
            </a:r>
            <a:r>
              <a:rPr lang="en-US" sz="2400" b="1" dirty="0" err="1" smtClean="0">
                <a:solidFill>
                  <a:srgbClr val="FF0000"/>
                </a:solidFill>
              </a:rPr>
              <a:t>NetDevice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04460" y="1563316"/>
            <a:ext cx="2002170" cy="309623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055" y="461665"/>
            <a:ext cx="9748970" cy="61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04460" y="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network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1690" y="923330"/>
            <a:ext cx="3176238" cy="5470187"/>
            <a:chOff x="951690" y="923330"/>
            <a:chExt cx="3176238" cy="5470187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1690" y="923330"/>
              <a:ext cx="3176238" cy="5470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078" y="1563316"/>
              <a:ext cx="647700" cy="190500"/>
            </a:xfrm>
            <a:prstGeom prst="rect">
              <a:avLst/>
            </a:prstGeom>
          </p:spPr>
        </p:pic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292886" y="1099470"/>
            <a:ext cx="789911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Traffic Control layer between IPV4L3 and </a:t>
            </a:r>
            <a:r>
              <a:rPr lang="en-US" sz="2400" b="1" dirty="0" err="1" smtClean="0">
                <a:solidFill>
                  <a:srgbClr val="FF0000"/>
                </a:solidFill>
              </a:rPr>
              <a:t>NetDevice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04460" y="1563316"/>
            <a:ext cx="2002170" cy="309623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731" y="1563316"/>
            <a:ext cx="3038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5328" y="0"/>
            <a:ext cx="6497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your program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29119" y="1052209"/>
            <a:ext cx="8201025" cy="4875213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indent="-311150" algn="l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Logging levels: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NS_LOG_ERROR (...): serious error messages only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NS_LOG_WARN (...): warning messages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NS_LOG_DEBUG (...): rare ad-hoc debug messages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NS_LOG_INFO (...): informational messages (</a:t>
            </a:r>
            <a:r>
              <a:rPr lang="en-US" b="1" dirty="0" err="1" smtClean="0"/>
              <a:t>eg</a:t>
            </a:r>
            <a:r>
              <a:rPr lang="en-US" b="1" dirty="0" smtClean="0"/>
              <a:t>. banners)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NS_LOG_FUNCTION (...):function tracing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NS_LOG_PARAM (...): parameters to functions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NS_LOG_LOGIC (...): control flow tracing within functions</a:t>
            </a:r>
          </a:p>
          <a:p>
            <a:pPr marL="311150" indent="-311150" algn="l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Logging ”components”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Logging messages organized by components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Usually one component is one .cc source file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NS_LOG_COMPONENT_DEFINE ("</a:t>
            </a:r>
            <a:r>
              <a:rPr lang="en-US" b="1" dirty="0" err="1" smtClean="0"/>
              <a:t>OlsrAgent</a:t>
            </a:r>
            <a:r>
              <a:rPr lang="en-US" b="1" dirty="0" smtClean="0"/>
              <a:t>");</a:t>
            </a:r>
          </a:p>
          <a:p>
            <a:pPr marL="311150" indent="-311150" algn="l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Displaying log messages. Two ways: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err="1" smtClean="0"/>
              <a:t>Programatically</a:t>
            </a:r>
            <a:r>
              <a:rPr lang="en-US" b="1" dirty="0" smtClean="0"/>
              <a:t>:</a:t>
            </a:r>
          </a:p>
          <a:p>
            <a:pPr marL="1139825" lvl="2" indent="-225425" algn="l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err="1" smtClean="0"/>
              <a:t>LogComponentEnable</a:t>
            </a:r>
            <a:r>
              <a:rPr lang="en-US" b="1" dirty="0" smtClean="0"/>
              <a:t>("</a:t>
            </a:r>
            <a:r>
              <a:rPr lang="en-US" b="1" dirty="0" err="1" smtClean="0"/>
              <a:t>OlsrAgent</a:t>
            </a:r>
            <a:r>
              <a:rPr lang="en-US" b="1" dirty="0" smtClean="0"/>
              <a:t>", LOG_LEVEL_ALL);</a:t>
            </a:r>
          </a:p>
          <a:p>
            <a:pPr marL="711200" lvl="1" indent="-254000" algn="l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From the environment:</a:t>
            </a:r>
          </a:p>
          <a:p>
            <a:pPr marL="1139825" lvl="2" indent="-225425" algn="l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NS_LOG="</a:t>
            </a:r>
            <a:r>
              <a:rPr lang="en-US" b="1" dirty="0" err="1" smtClean="0"/>
              <a:t>OlsrAgent</a:t>
            </a:r>
            <a:r>
              <a:rPr lang="en-US" b="1" dirty="0" smtClean="0"/>
              <a:t>" ./my-program</a:t>
            </a:r>
            <a:endParaRPr 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173" y="1600098"/>
            <a:ext cx="520065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173" y="3574899"/>
            <a:ext cx="5320827" cy="4352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871" y="5565471"/>
            <a:ext cx="3646162" cy="6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05001" y="673098"/>
            <a:ext cx="6284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get node id?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Packet(s)</a:t>
            </a:r>
            <a:r>
              <a:rPr lang="ar-SA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2046422" y="1414106"/>
            <a:ext cx="120607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 smtClean="0">
                <a:solidFill>
                  <a:srgbClr val="FF0000"/>
                </a:solidFill>
              </a:rPr>
              <a:t>Node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5286" y="1515474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effectLst/>
                <a:latin typeface="Consolas" panose="020B0609020204030204" pitchFamily="49" charset="0"/>
              </a:rPr>
              <a:t>xxxx</a:t>
            </a:r>
            <a:r>
              <a:rPr lang="en-US" altLang="zh-CN" sz="2000" b="1" dirty="0" smtClean="0"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1" dirty="0" err="1" smtClean="0"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2000" b="1" dirty="0" smtClean="0">
                <a:effectLst/>
                <a:latin typeface="Consolas" panose="020B0609020204030204" pitchFamily="49" charset="0"/>
              </a:rPr>
              <a:t>&lt;Node&gt;()-&gt;</a:t>
            </a:r>
            <a:r>
              <a:rPr lang="en-US" altLang="zh-CN" sz="2000" b="1" dirty="0" err="1" smtClean="0">
                <a:effectLst/>
                <a:latin typeface="Consolas" panose="020B0609020204030204" pitchFamily="49" charset="0"/>
              </a:rPr>
              <a:t>GetId</a:t>
            </a:r>
            <a:r>
              <a:rPr lang="en-US" altLang="zh-CN" sz="2000" b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zh-CN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963" y="-145194"/>
            <a:ext cx="98219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send constant </a:t>
            </a:r>
            <a:r>
              <a:rPr lang="en-US" altLang="zh-CN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reate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flow</a:t>
            </a:r>
          </a:p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&amp;&amp; set timer?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6" y="1455035"/>
            <a:ext cx="11079500" cy="54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147" y="673098"/>
            <a:ext cx="804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Packet(s)</a:t>
            </a:r>
            <a:r>
              <a:rPr lang="ar-SA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2046422" y="1414106"/>
            <a:ext cx="120607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 smtClean="0">
                <a:solidFill>
                  <a:srgbClr val="FF0000"/>
                </a:solidFill>
              </a:rPr>
              <a:t>Node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147" y="673098"/>
            <a:ext cx="804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Packet(s)</a:t>
            </a:r>
            <a:r>
              <a:rPr lang="ar-SA">
                <a:solidFill>
                  <a:srgbClr val="000000"/>
                </a:solidFill>
                <a:cs typeface="Arial" charset="0"/>
              </a:rPr>
              <a:t>‏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3624397" y="1685656"/>
            <a:ext cx="2959762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Generate flows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 (pattern, size, time)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154497" y="2225147"/>
            <a:ext cx="561975" cy="38893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147" y="673098"/>
            <a:ext cx="804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>
                <a:solidFill>
                  <a:srgbClr val="FF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Packet(s)</a:t>
            </a:r>
            <a:r>
              <a:rPr lang="ar-SA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004735" y="1699615"/>
            <a:ext cx="2724120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</a:rPr>
              <a:t>Transport logic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TCP/UDP, IPv4/6)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217666" y="2248165"/>
            <a:ext cx="697243" cy="131918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147" y="673098"/>
            <a:ext cx="804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err="1">
                <a:solidFill>
                  <a:srgbClr val="FF0000"/>
                </a:solidFill>
              </a:rPr>
              <a:t>NetDevice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Packet(s)</a:t>
            </a:r>
            <a:r>
              <a:rPr lang="ar-SA">
                <a:solidFill>
                  <a:srgbClr val="000000"/>
                </a:solidFill>
                <a:cs typeface="Arial" charset="0"/>
              </a:rPr>
              <a:t>‏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147" y="673098"/>
            <a:ext cx="804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 network architecture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7834447" y="20108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8761547" y="30268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24147" y="1972734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462347" y="2963334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70247" y="2188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65447" y="23283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852747" y="31665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84472" y="46000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144847" y="49318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840047" y="50715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8380547" y="22267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075747" y="2366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8063047" y="3204634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894772" y="4638147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8355147" y="49699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8050347" y="51096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757747" y="2682347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505210" y="2849034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5002347" y="50842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3033847" y="5604934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5853247" y="5571597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3338647" y="5223934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6285047" y="5063597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4608647" y="5541434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376747" y="3560234"/>
            <a:ext cx="495300" cy="685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3491047" y="4334934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19672" y="3647547"/>
            <a:ext cx="112753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>
                <a:solidFill>
                  <a:srgbClr val="FF0000"/>
                </a:solidFill>
              </a:rPr>
              <a:t>Packet(s)</a:t>
            </a:r>
            <a:r>
              <a:rPr lang="ar-SA" b="1" dirty="0">
                <a:solidFill>
                  <a:srgbClr val="FF0000"/>
                </a:solidFill>
                <a:cs typeface="Arial" charset="0"/>
              </a:rPr>
              <a:t>‏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2386147" y="2785534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199227" y="1719371"/>
            <a:ext cx="3378146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</a:rPr>
              <a:t>Header, tag, meta data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4412158" y="2267921"/>
            <a:ext cx="697243" cy="131918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5436" y="673098"/>
            <a:ext cx="752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program flow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/>
          <p:cNvSpPr/>
          <p:nvPr/>
        </p:nvSpPr>
        <p:spPr bwMode="auto">
          <a:xfrm>
            <a:off x="539883" y="172179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04564" y="19612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10"/>
          <p:cNvSpPr/>
          <p:nvPr/>
        </p:nvSpPr>
        <p:spPr bwMode="auto">
          <a:xfrm>
            <a:off x="539883" y="303993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04564" y="3279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own Arrow 12"/>
          <p:cNvSpPr/>
          <p:nvPr/>
        </p:nvSpPr>
        <p:spPr bwMode="auto">
          <a:xfrm>
            <a:off x="1873383" y="268381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13"/>
          <p:cNvSpPr/>
          <p:nvPr/>
        </p:nvSpPr>
        <p:spPr bwMode="auto">
          <a:xfrm>
            <a:off x="539883" y="442770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804564" y="4667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wn Arrow 15"/>
          <p:cNvSpPr/>
          <p:nvPr/>
        </p:nvSpPr>
        <p:spPr bwMode="auto">
          <a:xfrm>
            <a:off x="1873383" y="407158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539883" y="569796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804564" y="5937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own Arrow 18"/>
          <p:cNvSpPr/>
          <p:nvPr/>
        </p:nvSpPr>
        <p:spPr bwMode="auto">
          <a:xfrm>
            <a:off x="1873383" y="534184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747</Words>
  <Application>Microsoft Office PowerPoint</Application>
  <PresentationFormat>宽屏</PresentationFormat>
  <Paragraphs>316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Arial</vt:lpstr>
      <vt:lpstr>Consolas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QAQ</dc:creator>
  <cp:lastModifiedBy>QAQ</cp:lastModifiedBy>
  <cp:revision>117</cp:revision>
  <dcterms:created xsi:type="dcterms:W3CDTF">2023-03-07T13:52:27Z</dcterms:created>
  <dcterms:modified xsi:type="dcterms:W3CDTF">2023-03-08T01:15:44Z</dcterms:modified>
</cp:coreProperties>
</file>