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Bayesian inference and Markov-chain Monte-Carlo for parameter estimation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PBPK Modeling and </a:t>
            </a:r>
            <a:r>
              <a:rPr lang="en-US" dirty="0" err="1"/>
              <a:t>MCSim</a:t>
            </a:r>
            <a:r>
              <a:rPr lang="en-US" dirty="0"/>
              <a:t> </a:t>
            </a:r>
            <a:r>
              <a:rPr lang="en-US" dirty="0" smtClean="0"/>
              <a:t>Workshop</a:t>
            </a:r>
            <a:endParaRPr lang="en-US" dirty="0" smtClean="0"/>
          </a:p>
          <a:p>
            <a:r>
              <a:rPr lang="en-US" dirty="0" smtClean="0"/>
              <a:t>QCPT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July </a:t>
            </a:r>
            <a:r>
              <a:rPr lang="en-US" dirty="0" smtClean="0"/>
              <a:t>11,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MCMC parameter calibration in </a:t>
            </a:r>
            <a:r>
              <a:rPr lang="en-US" dirty="0" err="1" smtClean="0"/>
              <a:t>MCSim</a:t>
            </a:r>
            <a:endParaRPr lang="en-US" dirty="0" smtClean="0"/>
          </a:p>
          <a:p>
            <a:pPr lvl="1"/>
            <a:r>
              <a:rPr lang="en-US" dirty="0" smtClean="0"/>
              <a:t>Set up input file</a:t>
            </a:r>
          </a:p>
          <a:p>
            <a:pPr lvl="1"/>
            <a:r>
              <a:rPr lang="en-US" dirty="0" smtClean="0"/>
              <a:t>Parse output file</a:t>
            </a:r>
          </a:p>
          <a:p>
            <a:endParaRPr lang="en-US" dirty="0" smtClean="0"/>
          </a:p>
          <a:p>
            <a:r>
              <a:rPr lang="en-US" dirty="0" smtClean="0"/>
              <a:t>Complete MCMC calibration of rifapentine model</a:t>
            </a:r>
          </a:p>
          <a:p>
            <a:endParaRPr lang="en-US" dirty="0"/>
          </a:p>
          <a:p>
            <a:r>
              <a:rPr lang="en-US" dirty="0" smtClean="0"/>
              <a:t>Begin application to individual PBPK models</a:t>
            </a:r>
          </a:p>
        </p:txBody>
      </p:sp>
    </p:spTree>
    <p:extLst>
      <p:ext uri="{BB962C8B-B14F-4D97-AF65-F5344CB8AC3E}">
        <p14:creationId xmlns:p14="http://schemas.microsoft.com/office/powerpoint/2010/main" val="46400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available to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Most of our data is mined from the literature.</a:t>
            </a:r>
          </a:p>
          <a:p>
            <a:r>
              <a:rPr lang="en-US" dirty="0" smtClean="0"/>
              <a:t>Presented as means and standard deviations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9"/>
          <a:stretch/>
        </p:blipFill>
        <p:spPr>
          <a:xfrm>
            <a:off x="999067" y="2462497"/>
            <a:ext cx="5816600" cy="41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Variability exists even within a single study</a:t>
            </a:r>
          </a:p>
          <a:p>
            <a:r>
              <a:rPr lang="en-US" dirty="0" smtClean="0"/>
              <a:t>Need to utilize not only the mean pharmacokinetic values, but also the reported variability, when determining parameters.</a:t>
            </a:r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2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have all organ/tissue concentrations at our disposal so we need to utilize what we have to </a:t>
            </a:r>
            <a:r>
              <a:rPr lang="en-US" i="1" dirty="0" smtClean="0"/>
              <a:t>inform </a:t>
            </a:r>
            <a:r>
              <a:rPr lang="en-US" dirty="0" smtClean="0"/>
              <a:t>our knowledge of the PBPK model parameters</a:t>
            </a:r>
          </a:p>
          <a:p>
            <a:endParaRPr lang="en-US" dirty="0"/>
          </a:p>
          <a:p>
            <a:r>
              <a:rPr lang="en-US" dirty="0" smtClean="0"/>
              <a:t>Prior information: what do we know before calibrating the model?</a:t>
            </a:r>
          </a:p>
          <a:p>
            <a:pPr lvl="1"/>
            <a:r>
              <a:rPr lang="en-US" i="1" dirty="0" smtClean="0"/>
              <a:t>In vitro</a:t>
            </a:r>
            <a:r>
              <a:rPr lang="en-US" dirty="0" smtClean="0"/>
              <a:t> metabolic parameters</a:t>
            </a:r>
          </a:p>
          <a:p>
            <a:pPr lvl="1"/>
            <a:r>
              <a:rPr lang="en-US" dirty="0" err="1" smtClean="0"/>
              <a:t>Blood:Tissue</a:t>
            </a:r>
            <a:r>
              <a:rPr lang="en-US" dirty="0" smtClean="0"/>
              <a:t> </a:t>
            </a:r>
            <a:r>
              <a:rPr lang="en-US" dirty="0" err="1" smtClean="0"/>
              <a:t>partioning</a:t>
            </a:r>
            <a:endParaRPr lang="en-US" dirty="0" smtClean="0"/>
          </a:p>
          <a:p>
            <a:pPr lvl="1"/>
            <a:r>
              <a:rPr lang="en-US" dirty="0" smtClean="0"/>
              <a:t>Population distributions for cardiac output, body weights, etc.</a:t>
            </a:r>
          </a:p>
          <a:p>
            <a:endParaRPr lang="en-US" dirty="0"/>
          </a:p>
          <a:p>
            <a:r>
              <a:rPr lang="en-US" dirty="0" smtClean="0"/>
              <a:t>What information do we have?</a:t>
            </a:r>
          </a:p>
          <a:p>
            <a:pPr lvl="1"/>
            <a:r>
              <a:rPr lang="en-US" dirty="0" smtClean="0"/>
              <a:t>Time-course pharmacokinetic data</a:t>
            </a:r>
          </a:p>
        </p:txBody>
      </p:sp>
    </p:spTree>
    <p:extLst>
      <p:ext uri="{BB962C8B-B14F-4D97-AF65-F5344CB8AC3E}">
        <p14:creationId xmlns:p14="http://schemas.microsoft.com/office/powerpoint/2010/main" val="409392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our </a:t>
            </a:r>
            <a:r>
              <a:rPr lang="en-US" i="1" dirty="0" smtClean="0"/>
              <a:t>prior </a:t>
            </a:r>
            <a:r>
              <a:rPr lang="en-US" dirty="0" smtClean="0"/>
              <a:t>parameter distributions based on the observed data.</a:t>
            </a:r>
          </a:p>
          <a:p>
            <a:pPr lvl="1"/>
            <a:r>
              <a:rPr lang="en-US" dirty="0" smtClean="0"/>
              <a:t>The heart of Bayesian inference</a:t>
            </a:r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2856938"/>
            <a:ext cx="4808538" cy="380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22798" y="3809999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7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reported in literature has a mean and standard deviation</a:t>
            </a:r>
          </a:p>
          <a:p>
            <a:pPr lvl="1"/>
            <a:r>
              <a:rPr lang="en-US" dirty="0" smtClean="0"/>
              <a:t>Use these data to update the prior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posterior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2333625"/>
            <a:ext cx="7541683" cy="3770842"/>
          </a:xfrm>
        </p:spPr>
      </p:pic>
    </p:spTree>
    <p:extLst>
      <p:ext uri="{BB962C8B-B14F-4D97-AF65-F5344CB8AC3E}">
        <p14:creationId xmlns:p14="http://schemas.microsoft.com/office/powerpoint/2010/main" val="9884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Posterior parameter distributions</a:t>
            </a:r>
            <a:endParaRPr 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6" y="1456267"/>
            <a:ext cx="7609249" cy="50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74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5" y="1600199"/>
            <a:ext cx="7642432" cy="455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448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788</TotalTime>
  <Words>209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Bayesian inference and Markov-chain Monte-Carlo for parameter estimation</vt:lpstr>
      <vt:lpstr>Data available to us</vt:lpstr>
      <vt:lpstr>Study variability</vt:lpstr>
      <vt:lpstr>Bayesian inference</vt:lpstr>
      <vt:lpstr>Model calibration</vt:lpstr>
      <vt:lpstr>Likelihood</vt:lpstr>
      <vt:lpstr>Create posterior distribution</vt:lpstr>
      <vt:lpstr>Posterior parameter distributions</vt:lpstr>
      <vt:lpstr>Putting it all together</vt:lpstr>
      <vt:lpstr>Today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PBPK Model Development</dc:title>
  <dc:creator>tjzurlin</dc:creator>
  <cp:lastModifiedBy>tjzurlin</cp:lastModifiedBy>
  <cp:revision>41</cp:revision>
  <dcterms:created xsi:type="dcterms:W3CDTF">2015-10-11T14:35:36Z</dcterms:created>
  <dcterms:modified xsi:type="dcterms:W3CDTF">2016-07-07T16:27:54Z</dcterms:modified>
</cp:coreProperties>
</file>