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8" r:id="rId3"/>
    <p:sldId id="259" r:id="rId4"/>
    <p:sldId id="257" r:id="rId5"/>
    <p:sldId id="262" r:id="rId6"/>
    <p:sldId id="266" r:id="rId7"/>
    <p:sldId id="260" r:id="rId8"/>
    <p:sldId id="264" r:id="rId9"/>
    <p:sldId id="261" r:id="rId10"/>
    <p:sldId id="263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-979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PBPK Modeling and </a:t>
            </a:r>
            <a:r>
              <a:rPr lang="en-US" dirty="0" err="1" smtClean="0"/>
              <a:t>MCSim</a:t>
            </a:r>
            <a:r>
              <a:rPr lang="en-US" dirty="0" smtClean="0"/>
              <a:t>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QCPT Group</a:t>
            </a:r>
          </a:p>
          <a:p>
            <a:r>
              <a:rPr lang="en-US" dirty="0" smtClean="0"/>
              <a:t>July 9,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8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prediction intervals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6400800" cy="4800600"/>
          </a:xfrm>
        </p:spPr>
      </p:pic>
    </p:spTree>
    <p:extLst>
      <p:ext uri="{BB962C8B-B14F-4D97-AF65-F5344CB8AC3E}">
        <p14:creationId xmlns:p14="http://schemas.microsoft.com/office/powerpoint/2010/main" val="307416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Utilize Monte-Carlo (MC) sampling techniques in </a:t>
            </a:r>
            <a:r>
              <a:rPr lang="en-US" sz="2400" dirty="0" err="1" smtClean="0"/>
              <a:t>MCSim</a:t>
            </a:r>
            <a:endParaRPr lang="en-US" sz="2400" dirty="0" smtClean="0"/>
          </a:p>
          <a:p>
            <a:pPr lvl="1"/>
            <a:r>
              <a:rPr lang="en-US" sz="2400" dirty="0" smtClean="0"/>
              <a:t>Post-process file</a:t>
            </a:r>
          </a:p>
          <a:p>
            <a:pPr lvl="1"/>
            <a:r>
              <a:rPr lang="en-US" sz="2400" dirty="0" smtClean="0"/>
              <a:t>Apply quantile statistics to generate intervals</a:t>
            </a:r>
          </a:p>
          <a:p>
            <a:endParaRPr lang="en-US" sz="2400" dirty="0" smtClean="0"/>
          </a:p>
          <a:p>
            <a:r>
              <a:rPr lang="en-US" sz="2400" dirty="0" smtClean="0"/>
              <a:t>Apply MC methods to simple model developed yesterday</a:t>
            </a:r>
          </a:p>
          <a:p>
            <a:endParaRPr lang="en-US" sz="2400" dirty="0" smtClean="0"/>
          </a:p>
          <a:p>
            <a:r>
              <a:rPr lang="en-US" sz="2400" dirty="0" smtClean="0"/>
              <a:t>Develop whole body </a:t>
            </a:r>
            <a:r>
              <a:rPr lang="en-US" sz="2400" dirty="0" smtClean="0"/>
              <a:t>rifapentine (RPT) </a:t>
            </a:r>
            <a:r>
              <a:rPr lang="en-US" sz="2400" dirty="0" smtClean="0"/>
              <a:t>model for rats and humans</a:t>
            </a:r>
          </a:p>
          <a:p>
            <a:endParaRPr lang="en-US" sz="2400" dirty="0" smtClean="0"/>
          </a:p>
          <a:p>
            <a:r>
              <a:rPr lang="en-US" sz="2400" dirty="0" smtClean="0"/>
              <a:t>Utilize published PBPK parameter distributions to predict plasma PK of RPT and dRPT in plasma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422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Accounting for variability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Exposure of population to a certain amount of xenobiotic results in a range of target tissue/organ concentrations.</a:t>
            </a:r>
          </a:p>
          <a:p>
            <a:endParaRPr lang="en-US" sz="2400" dirty="0" smtClean="0"/>
          </a:p>
          <a:p>
            <a:r>
              <a:rPr lang="en-US" sz="2400" dirty="0" smtClean="0"/>
              <a:t>Leads to a variation in the response to the </a:t>
            </a:r>
            <a:r>
              <a:rPr lang="en-US" sz="2400" dirty="0" smtClean="0"/>
              <a:t>chemical</a:t>
            </a:r>
            <a:endParaRPr lang="en-US" sz="2400" dirty="0" smtClean="0"/>
          </a:p>
          <a:p>
            <a:pPr lvl="1"/>
            <a:r>
              <a:rPr lang="en-US" sz="2400" dirty="0" smtClean="0"/>
              <a:t>Toxicology: response </a:t>
            </a:r>
            <a:r>
              <a:rPr lang="en-US" sz="2400" dirty="0" smtClean="0">
                <a:sym typeface="Wingdings" panose="05000000000000000000" pitchFamily="2" charset="2"/>
              </a:rPr>
              <a:t> toxicity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Pharmacology: response  efficacy &amp; toxicity</a:t>
            </a:r>
          </a:p>
          <a:p>
            <a:endParaRPr lang="en-US" sz="2400" dirty="0" smtClean="0"/>
          </a:p>
          <a:p>
            <a:r>
              <a:rPr lang="en-US" sz="2400" dirty="0" smtClean="0"/>
              <a:t>Physiological/biochemical </a:t>
            </a:r>
            <a:r>
              <a:rPr lang="en-US" sz="2400" dirty="0" smtClean="0"/>
              <a:t>differences will result in differences in ADME for a given chemical.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190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Anthropometric differences</a:t>
            </a:r>
            <a:endParaRPr lang="en-US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33" y="1436093"/>
            <a:ext cx="3059003" cy="2322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1480605"/>
            <a:ext cx="2983541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NHANES_height_hi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63" y="4186767"/>
            <a:ext cx="2983541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NHANES_bmi_his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148" y="4186767"/>
            <a:ext cx="295674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6519446"/>
            <a:ext cx="248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NHANES data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8703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variability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 smtClean="0"/>
              <a:t>Aside from anthropometric measures, individuals differ </a:t>
            </a:r>
            <a:r>
              <a:rPr lang="en-US" sz="2400" dirty="0" smtClean="0"/>
              <a:t>in their </a:t>
            </a:r>
            <a:r>
              <a:rPr lang="en-US" sz="2400" dirty="0" smtClean="0"/>
              <a:t>enzyme abundances, exposure conditions</a:t>
            </a:r>
            <a:r>
              <a:rPr lang="en-US" sz="2400" dirty="0" smtClean="0"/>
              <a:t>, etc.</a:t>
            </a:r>
            <a:endParaRPr lang="en-US" sz="2400" dirty="0" smtClean="0"/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dirty="0" smtClean="0"/>
              <a:t>We need </a:t>
            </a:r>
            <a:r>
              <a:rPr lang="en-US" sz="2400" dirty="0" smtClean="0"/>
              <a:t>a way to </a:t>
            </a:r>
            <a:r>
              <a:rPr lang="en-US" sz="2400" dirty="0" smtClean="0"/>
              <a:t>account for these effects when evaluating ADME across a population</a:t>
            </a:r>
            <a:endParaRPr lang="en-US" sz="2400" dirty="0" smtClean="0"/>
          </a:p>
          <a:p>
            <a:pPr marL="11430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563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PBPK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Rather than treat PBPK parameters as single points, view them as distributions.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66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517257"/>
              </p:ext>
            </p:extLst>
          </p:nvPr>
        </p:nvGraphicFramePr>
        <p:xfrm>
          <a:off x="901977" y="325363"/>
          <a:ext cx="5191245" cy="63482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4143"/>
                <a:gridCol w="1173240"/>
                <a:gridCol w="597483"/>
                <a:gridCol w="1038108"/>
                <a:gridCol w="998271"/>
              </a:tblGrid>
              <a:tr h="194803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Parameter (units)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Abbreviation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Mean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Coefficient of Variation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</a:tr>
              <a:tr h="194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Rat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Human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4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Body Weight (kg)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BW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0.23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65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0.16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</a:tr>
              <a:tr h="3896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Cardiac Output (L/h/kg</a:t>
                      </a:r>
                      <a:r>
                        <a:rPr lang="en-US" sz="1200" baseline="30000" dirty="0">
                          <a:effectLst/>
                        </a:rPr>
                        <a:t>0.75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QCC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14.1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16.2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0.2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</a:tr>
              <a:tr h="3093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Compartment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4803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 dirty="0">
                          <a:effectLst/>
                        </a:rPr>
                        <a:t>Lung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Q</a:t>
                      </a:r>
                      <a:r>
                        <a:rPr lang="en-US" sz="1200" baseline="-25000">
                          <a:effectLst/>
                        </a:rPr>
                        <a:t>LUC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14.1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16.2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0.3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</a:tr>
              <a:tr h="194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r>
                        <a:rPr lang="en-US" sz="1200" baseline="-25000">
                          <a:effectLst/>
                        </a:rPr>
                        <a:t>LUC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0.005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0.0076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0.2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</a:tr>
              <a:tr h="194803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Brain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Q</a:t>
                      </a:r>
                      <a:r>
                        <a:rPr lang="en-US" sz="1200" baseline="-25000">
                          <a:effectLst/>
                        </a:rPr>
                        <a:t>BRC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0.02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0.12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0.3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</a:tr>
              <a:tr h="194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 dirty="0">
                          <a:effectLst/>
                        </a:rPr>
                        <a:t>V</a:t>
                      </a:r>
                      <a:r>
                        <a:rPr lang="en-US" sz="1200" baseline="-25000" dirty="0">
                          <a:effectLst/>
                        </a:rPr>
                        <a:t>BRC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0.0057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0.02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0.2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</a:tr>
              <a:tr h="194803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Fat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Q</a:t>
                      </a:r>
                      <a:r>
                        <a:rPr lang="en-US" sz="1200" baseline="-25000">
                          <a:effectLst/>
                        </a:rPr>
                        <a:t>FC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 dirty="0">
                          <a:effectLst/>
                        </a:rPr>
                        <a:t>0.07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0.0675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0.3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</a:tr>
              <a:tr h="194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r>
                        <a:rPr lang="en-US" sz="1200" baseline="-25000">
                          <a:effectLst/>
                        </a:rPr>
                        <a:t>FC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0.07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 dirty="0">
                          <a:effectLst/>
                        </a:rPr>
                        <a:t>0.2142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0.2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</a:tr>
              <a:tr h="194803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Heart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Q</a:t>
                      </a:r>
                      <a:r>
                        <a:rPr lang="en-US" sz="1200" baseline="-25000">
                          <a:effectLst/>
                        </a:rPr>
                        <a:t>HC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 dirty="0">
                          <a:effectLst/>
                        </a:rPr>
                        <a:t>0.049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0.045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0.3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</a:tr>
              <a:tr h="194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r>
                        <a:rPr lang="en-US" sz="1200" baseline="-25000">
                          <a:effectLst/>
                        </a:rPr>
                        <a:t>HC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 dirty="0">
                          <a:effectLst/>
                        </a:rPr>
                        <a:t>0.0033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0.0047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0.2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</a:tr>
              <a:tr h="194803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Muscle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 dirty="0">
                          <a:effectLst/>
                        </a:rPr>
                        <a:t>Q</a:t>
                      </a:r>
                      <a:r>
                        <a:rPr lang="en-US" sz="1200" baseline="-25000" dirty="0">
                          <a:effectLst/>
                        </a:rPr>
                        <a:t>MC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0.278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0.145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0.3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</a:tr>
              <a:tr h="194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r>
                        <a:rPr lang="en-US" sz="1200" baseline="-25000">
                          <a:effectLst/>
                        </a:rPr>
                        <a:t>MC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 dirty="0">
                          <a:effectLst/>
                        </a:rPr>
                        <a:t>0.4043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0.4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0.2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</a:tr>
              <a:tr h="194803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Bone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Q</a:t>
                      </a:r>
                      <a:r>
                        <a:rPr lang="en-US" sz="1200" baseline="-25000">
                          <a:effectLst/>
                        </a:rPr>
                        <a:t>BC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0.122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0.05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0.3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</a:tr>
              <a:tr h="194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r>
                        <a:rPr lang="en-US" sz="1200" baseline="-25000">
                          <a:effectLst/>
                        </a:rPr>
                        <a:t>BC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 dirty="0">
                          <a:effectLst/>
                        </a:rPr>
                        <a:t>0.073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0.1429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0.2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</a:tr>
              <a:tr h="194803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Skin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Q</a:t>
                      </a:r>
                      <a:r>
                        <a:rPr lang="en-US" sz="1200" baseline="-25000">
                          <a:effectLst/>
                        </a:rPr>
                        <a:t>SKC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 dirty="0">
                          <a:effectLst/>
                        </a:rPr>
                        <a:t>0.058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0.05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0.3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</a:tr>
              <a:tr h="194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r>
                        <a:rPr lang="en-US" sz="1200" baseline="-25000">
                          <a:effectLst/>
                        </a:rPr>
                        <a:t>SKC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0.1903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0.0371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0.2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</a:tr>
              <a:tr h="194803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Kidney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Q</a:t>
                      </a:r>
                      <a:r>
                        <a:rPr lang="en-US" sz="1200" baseline="-25000">
                          <a:effectLst/>
                        </a:rPr>
                        <a:t>KC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0.141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0.18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0.3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</a:tr>
              <a:tr h="194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r>
                        <a:rPr lang="en-US" sz="1200" baseline="-25000">
                          <a:effectLst/>
                        </a:rPr>
                        <a:t>KC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0.0073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 dirty="0">
                          <a:effectLst/>
                        </a:rPr>
                        <a:t>0.0044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0.2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</a:tr>
              <a:tr h="194803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Spleen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Q</a:t>
                      </a:r>
                      <a:r>
                        <a:rPr lang="en-US" sz="1200" baseline="-25000">
                          <a:effectLst/>
                        </a:rPr>
                        <a:t>SC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0.01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 dirty="0">
                          <a:effectLst/>
                        </a:rPr>
                        <a:t>0.01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0.3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</a:tr>
              <a:tr h="194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r>
                        <a:rPr lang="en-US" sz="1200" baseline="-25000">
                          <a:effectLst/>
                        </a:rPr>
                        <a:t>SC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0.002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0.0026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0.2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</a:tr>
              <a:tr h="194803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Gut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Q</a:t>
                      </a:r>
                      <a:r>
                        <a:rPr lang="en-US" sz="1200" baseline="-25000">
                          <a:effectLst/>
                        </a:rPr>
                        <a:t>GC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0.14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0.14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0.3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</a:tr>
              <a:tr h="194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r>
                        <a:rPr lang="en-US" sz="1200" baseline="-25000">
                          <a:effectLst/>
                        </a:rPr>
                        <a:t>GC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0.027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 dirty="0">
                          <a:effectLst/>
                        </a:rPr>
                        <a:t>0.0171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0.2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</a:tr>
              <a:tr h="194803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Liver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Q</a:t>
                      </a:r>
                      <a:r>
                        <a:rPr lang="en-US" sz="1200" baseline="-25000">
                          <a:effectLst/>
                        </a:rPr>
                        <a:t>LAC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0.024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0.06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0.3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</a:tr>
              <a:tr h="194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r>
                        <a:rPr lang="en-US" sz="1200" baseline="-25000">
                          <a:effectLst/>
                        </a:rPr>
                        <a:t>LC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0.0366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 dirty="0">
                          <a:effectLst/>
                        </a:rPr>
                        <a:t>0.0257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0.2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</a:tr>
              <a:tr h="194803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Carcass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Q</a:t>
                      </a:r>
                      <a:r>
                        <a:rPr lang="en-US" sz="1200" baseline="-25000">
                          <a:effectLst/>
                        </a:rPr>
                        <a:t>CRC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0.088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0.1325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0.3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</a:tr>
              <a:tr h="194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r>
                        <a:rPr lang="en-US" sz="1200" baseline="-25000">
                          <a:effectLst/>
                        </a:rPr>
                        <a:t>CRC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0.1015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 dirty="0">
                          <a:effectLst/>
                        </a:rPr>
                        <a:t>0.0448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0.2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</a:tr>
              <a:tr h="194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Venous Blood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r>
                        <a:rPr lang="en-US" sz="1200" baseline="-25000">
                          <a:effectLst/>
                        </a:rPr>
                        <a:t>BLVC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0.0493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 dirty="0">
                          <a:effectLst/>
                        </a:rPr>
                        <a:t>0.0526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0.2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</a:tr>
              <a:tr h="194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Arterial Blood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r>
                        <a:rPr lang="en-US" sz="1200" baseline="-25000">
                          <a:effectLst/>
                        </a:rPr>
                        <a:t>BLAC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>
                          <a:effectLst/>
                        </a:rPr>
                        <a:t>0.0247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 dirty="0">
                          <a:effectLst/>
                        </a:rPr>
                        <a:t>0.0263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 dirty="0">
                          <a:effectLst/>
                        </a:rPr>
                        <a:t>0.2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6173" marR="66173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00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Monte-Carlo sampling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96" y="1456267"/>
            <a:ext cx="7609249" cy="5046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863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to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83" y="1905030"/>
            <a:ext cx="3657600" cy="265876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607" y="1713957"/>
            <a:ext cx="3657600" cy="30409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4932" y="4949603"/>
            <a:ext cx="7755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Time-course pharmacokinetic data for rifapentine and 25-desactyl-refapentine in humans for three different doses.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63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only the means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6400800" cy="4800600"/>
          </a:xfrm>
        </p:spPr>
      </p:pic>
    </p:spTree>
    <p:extLst>
      <p:ext uri="{BB962C8B-B14F-4D97-AF65-F5344CB8AC3E}">
        <p14:creationId xmlns:p14="http://schemas.microsoft.com/office/powerpoint/2010/main" val="50064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720</TotalTime>
  <Words>351</Words>
  <Application>Microsoft Office PowerPoint</Application>
  <PresentationFormat>On-screen Show (4:3)</PresentationFormat>
  <Paragraphs>170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PBPK Modeling and MCSim Workshop</vt:lpstr>
      <vt:lpstr>Accounting for variability</vt:lpstr>
      <vt:lpstr>Anthropometric differences</vt:lpstr>
      <vt:lpstr>Population variability</vt:lpstr>
      <vt:lpstr>PBPK parameters</vt:lpstr>
      <vt:lpstr>PowerPoint Presentation</vt:lpstr>
      <vt:lpstr>Monte-Carlo sampling</vt:lpstr>
      <vt:lpstr>Data to model</vt:lpstr>
      <vt:lpstr>Using only the means</vt:lpstr>
      <vt:lpstr>Creating prediction intervals</vt:lpstr>
      <vt:lpstr>Today…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PBPK Model Development</dc:title>
  <dc:creator>tjzurlin</dc:creator>
  <cp:lastModifiedBy>Reisfeld</cp:lastModifiedBy>
  <cp:revision>40</cp:revision>
  <dcterms:created xsi:type="dcterms:W3CDTF">2015-10-11T14:35:36Z</dcterms:created>
  <dcterms:modified xsi:type="dcterms:W3CDTF">2016-07-07T18:41:01Z</dcterms:modified>
</cp:coreProperties>
</file>