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1027"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F7F5F0-8B09-4DB8-8C81-5E394D28D7C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F7F5F0-8B09-4DB8-8C81-5E394D28D7C9}"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464FF7A-8C0F-48D3-B78D-C256EBC8221F}" type="datetimeFigureOut">
              <a:rPr lang="en-US" smtClean="0"/>
              <a:t>7/7/2016</a:t>
            </a:fld>
            <a:endParaRPr lang="en-US" dirty="0"/>
          </a:p>
        </p:txBody>
      </p:sp>
      <p:sp>
        <p:nvSpPr>
          <p:cNvPr id="9" name="Slide Number Placeholder 8"/>
          <p:cNvSpPr>
            <a:spLocks noGrp="1"/>
          </p:cNvSpPr>
          <p:nvPr>
            <p:ph type="sldNum" sz="quarter" idx="11"/>
          </p:nvPr>
        </p:nvSpPr>
        <p:spPr/>
        <p:txBody>
          <a:bodyPr/>
          <a:lstStyle/>
          <a:p>
            <a:fld id="{7CF7F5F0-8B09-4DB8-8C81-5E394D28D7C9}"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CF7F5F0-8B09-4DB8-8C81-5E394D28D7C9}"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464FF7A-8C0F-48D3-B78D-C256EBC8221F}" type="datetimeFigureOut">
              <a:rPr lang="en-US" smtClean="0"/>
              <a:t>7/7/2016</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PBPK Modeling and </a:t>
            </a:r>
            <a:r>
              <a:rPr lang="en-US" dirty="0" err="1" smtClean="0"/>
              <a:t>MCSim</a:t>
            </a:r>
            <a:r>
              <a:rPr lang="en-US" dirty="0" smtClean="0"/>
              <a:t> Workshop</a:t>
            </a:r>
            <a:endParaRPr lang="en-US" dirty="0"/>
          </a:p>
        </p:txBody>
      </p:sp>
      <p:sp>
        <p:nvSpPr>
          <p:cNvPr id="3" name="Subtitle 2"/>
          <p:cNvSpPr>
            <a:spLocks noGrp="1"/>
          </p:cNvSpPr>
          <p:nvPr>
            <p:ph type="subTitle" idx="1"/>
          </p:nvPr>
        </p:nvSpPr>
        <p:spPr/>
        <p:txBody>
          <a:bodyPr>
            <a:normAutofit/>
          </a:bodyPr>
          <a:lstStyle/>
          <a:p>
            <a:r>
              <a:rPr lang="en-US" dirty="0" smtClean="0"/>
              <a:t>QCPT Group</a:t>
            </a:r>
          </a:p>
          <a:p>
            <a:r>
              <a:rPr lang="en-US" dirty="0" smtClean="0"/>
              <a:t>July 9, 2016</a:t>
            </a:r>
            <a:endParaRPr lang="en-US" dirty="0"/>
          </a:p>
        </p:txBody>
      </p:sp>
    </p:spTree>
    <p:extLst>
      <p:ext uri="{BB962C8B-B14F-4D97-AF65-F5344CB8AC3E}">
        <p14:creationId xmlns:p14="http://schemas.microsoft.com/office/powerpoint/2010/main" val="1699086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Overview</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t>The goal of this workshop is to help you become familiar with PBPK modeling and the implementation of such models within the MCSim platform. Through this workshop, you will become familiar with…</a:t>
            </a:r>
          </a:p>
          <a:p>
            <a:r>
              <a:rPr lang="en-US" dirty="0" smtClean="0"/>
              <a:t>The development of PBPK model equations based on physiological and drug-specific properties</a:t>
            </a:r>
          </a:p>
          <a:p>
            <a:r>
              <a:rPr lang="en-US" dirty="0" smtClean="0"/>
              <a:t>Writing coupled systems of ordinary differential equations in </a:t>
            </a:r>
            <a:r>
              <a:rPr lang="en-US" dirty="0" err="1" smtClean="0"/>
              <a:t>MCSim</a:t>
            </a:r>
            <a:r>
              <a:rPr lang="en-US" dirty="0" smtClean="0"/>
              <a:t> to describe the absorption, distribution, metabolism, and elimination of a drug</a:t>
            </a:r>
          </a:p>
          <a:p>
            <a:r>
              <a:rPr lang="en-US" dirty="0" smtClean="0"/>
              <a:t>The implementation of parameter estimation techniques to fit model parameters to measured pharmacokinetic data </a:t>
            </a:r>
          </a:p>
          <a:p>
            <a:r>
              <a:rPr lang="en-US" dirty="0" smtClean="0"/>
              <a:t>The integration of Python and </a:t>
            </a:r>
            <a:r>
              <a:rPr lang="en-US" dirty="0" err="1" smtClean="0"/>
              <a:t>MCSim</a:t>
            </a:r>
            <a:r>
              <a:rPr lang="en-US" dirty="0" smtClean="0"/>
              <a:t> to develop a meaningful analysis</a:t>
            </a:r>
            <a:endParaRPr lang="en-US" dirty="0"/>
          </a:p>
        </p:txBody>
      </p:sp>
    </p:spTree>
    <p:extLst>
      <p:ext uri="{BB962C8B-B14F-4D97-AF65-F5344CB8AC3E}">
        <p14:creationId xmlns:p14="http://schemas.microsoft.com/office/powerpoint/2010/main" val="2835633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6" name="Content Placeholder 5"/>
          <p:cNvSpPr>
            <a:spLocks noGrp="1"/>
          </p:cNvSpPr>
          <p:nvPr>
            <p:ph idx="1"/>
          </p:nvPr>
        </p:nvSpPr>
        <p:spPr/>
        <p:txBody>
          <a:bodyPr/>
          <a:lstStyle/>
          <a:p>
            <a:r>
              <a:rPr lang="en-US" b="1" dirty="0" smtClean="0"/>
              <a:t>Day 1</a:t>
            </a:r>
          </a:p>
          <a:p>
            <a:pPr lvl="1"/>
            <a:r>
              <a:rPr lang="en-US" dirty="0" smtClean="0"/>
              <a:t>AM: </a:t>
            </a:r>
            <a:r>
              <a:rPr lang="en-US" dirty="0" smtClean="0"/>
              <a:t>Computer setup </a:t>
            </a:r>
            <a:r>
              <a:rPr lang="en-US" dirty="0" smtClean="0"/>
              <a:t>and revision control, PBPK modeling, and MCSim</a:t>
            </a:r>
          </a:p>
          <a:p>
            <a:pPr lvl="1"/>
            <a:r>
              <a:rPr lang="en-US" dirty="0" smtClean="0"/>
              <a:t>PM: PBPK parameter determination and physiologically-realistic model development</a:t>
            </a:r>
          </a:p>
          <a:p>
            <a:r>
              <a:rPr lang="en-US" b="1" dirty="0" smtClean="0"/>
              <a:t>Day 2</a:t>
            </a:r>
          </a:p>
          <a:p>
            <a:pPr lvl="1"/>
            <a:r>
              <a:rPr lang="en-US" dirty="0" smtClean="0"/>
              <a:t>AM: Parameter variability and Monte-Carlo sampling</a:t>
            </a:r>
          </a:p>
          <a:p>
            <a:pPr lvl="1"/>
            <a:r>
              <a:rPr lang="en-US" dirty="0" smtClean="0"/>
              <a:t>PM: Whole body, population-based, PBPK modeling</a:t>
            </a:r>
          </a:p>
          <a:p>
            <a:r>
              <a:rPr lang="en-US" b="1" dirty="0" smtClean="0"/>
              <a:t>Day 3</a:t>
            </a:r>
          </a:p>
          <a:p>
            <a:pPr lvl="1"/>
            <a:r>
              <a:rPr lang="en-US" dirty="0" smtClean="0"/>
              <a:t>AM: Introduction to Markov-chain Monte-Carlo (MCMC) for parameter estimation</a:t>
            </a:r>
          </a:p>
          <a:p>
            <a:pPr lvl="1"/>
            <a:r>
              <a:rPr lang="en-US" dirty="0" smtClean="0"/>
              <a:t>PM: Calibration of whole-body PBPK model using MCMC</a:t>
            </a:r>
          </a:p>
          <a:p>
            <a:r>
              <a:rPr lang="en-US" b="1" dirty="0" smtClean="0"/>
              <a:t>Day 4</a:t>
            </a:r>
            <a:r>
              <a:rPr lang="en-US" dirty="0" smtClean="0"/>
              <a:t>: Apply knowledge to project-specific models</a:t>
            </a:r>
          </a:p>
          <a:p>
            <a:endParaRPr lang="en-US" dirty="0"/>
          </a:p>
        </p:txBody>
      </p:sp>
    </p:spTree>
    <p:extLst>
      <p:ext uri="{BB962C8B-B14F-4D97-AF65-F5344CB8AC3E}">
        <p14:creationId xmlns:p14="http://schemas.microsoft.com/office/powerpoint/2010/main" val="230003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697</TotalTime>
  <Words>183</Words>
  <Application>Microsoft Office PowerPoint</Application>
  <PresentationFormat>On-screen Show (4:3)</PresentationFormat>
  <Paragraphs>20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Adjacency</vt:lpstr>
      <vt:lpstr>PBPK Modeling and MCSim Workshop</vt:lpstr>
      <vt:lpstr>Workshop Overview</vt:lpstr>
      <vt:lpstr>Workshop 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PBPK Model Development</dc:title>
  <dc:creator>tjzurlin</dc:creator>
  <cp:lastModifiedBy>Reisfeld</cp:lastModifiedBy>
  <cp:revision>41</cp:revision>
  <dcterms:created xsi:type="dcterms:W3CDTF">2015-10-11T14:35:36Z</dcterms:created>
  <dcterms:modified xsi:type="dcterms:W3CDTF">2016-07-07T17:49:35Z</dcterms:modified>
</cp:coreProperties>
</file>