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3" r:id="rId25"/>
    <p:sldId id="285" r:id="rId26"/>
    <p:sldId id="287" r:id="rId27"/>
    <p:sldId id="288" r:id="rId28"/>
    <p:sldId id="289" r:id="rId29"/>
    <p:sldId id="290" r:id="rId30"/>
    <p:sldId id="292" r:id="rId31"/>
    <p:sldId id="286" r:id="rId32"/>
    <p:sldId id="293" r:id="rId33"/>
    <p:sldId id="294" r:id="rId34"/>
    <p:sldId id="297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1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4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>
              <a:defRPr/>
            </a:pPr>
            <a:r>
              <a:rPr lang="en-US" altLang="en-US" b="1">
                <a:solidFill>
                  <a:schemeClr val="bg1"/>
                </a:solidFill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4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1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0D04-2F1C-430F-8B53-8F0557D98DB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0636-808E-414D-9CA7-F809A4B0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0" eaLnBrk="1" fontAlgn="auto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Chapter 11</a:t>
            </a:r>
          </a:p>
          <a:p>
            <a:pPr marL="0" eaLnBrk="1" fontAlgn="auto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Database Performance Tuning and Query Optimization</a:t>
            </a:r>
          </a:p>
          <a:p>
            <a:pPr eaLnBrk="1" fontAlgn="auto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61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7230E-34CA-4C75-8D7E-DA08CD4B44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2" y="1600200"/>
            <a:ext cx="864714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4191000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 to Megabytes = </a:t>
            </a:r>
            <a:r>
              <a:rPr lang="en-US" i="1" dirty="0"/>
              <a:t>x</a:t>
            </a:r>
            <a:r>
              <a:rPr lang="en-US" dirty="0"/>
              <a:t> / 1024 / 1024</a:t>
            </a:r>
          </a:p>
        </p:txBody>
      </p:sp>
      <p:sp>
        <p:nvSpPr>
          <p:cNvPr id="6" name="Left Bracket 5"/>
          <p:cNvSpPr/>
          <p:nvPr/>
        </p:nvSpPr>
        <p:spPr>
          <a:xfrm rot="5400000">
            <a:off x="4533900" y="876300"/>
            <a:ext cx="304800" cy="1600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2220" y="123086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47953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Database Query Optimization Modes</a:t>
            </a:r>
            <a:endParaRPr lang="en-US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Algorithms for query optimization are based on determining 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altLang="en-US" dirty="0">
                <a:ea typeface="ＭＳ Ｐゴシック" pitchFamily="34" charset="-128"/>
              </a:rPr>
              <a:t>query execution order and </a:t>
            </a:r>
          </a:p>
          <a:p>
            <a:pPr marL="925512" lvl="1" indent="-514350" eaLnBrk="1" hangingPunct="1">
              <a:buFont typeface="+mj-lt"/>
              <a:buAutoNum type="arabicPeriod"/>
            </a:pPr>
            <a:r>
              <a:rPr lang="en-US" altLang="en-US" dirty="0">
                <a:ea typeface="ＭＳ Ｐゴシック" pitchFamily="34" charset="-128"/>
              </a:rPr>
              <a:t>data location / communication.</a:t>
            </a:r>
          </a:p>
          <a:p>
            <a:pPr eaLnBrk="1" hangingPunct="1"/>
            <a:r>
              <a:rPr lang="en-US" altLang="en-US" b="1" dirty="0">
                <a:ea typeface="ＭＳ Ｐゴシック" pitchFamily="34" charset="-128"/>
              </a:rPr>
              <a:t>Automatic query optimization</a:t>
            </a:r>
            <a:r>
              <a:rPr lang="en-US" altLang="en-US" dirty="0">
                <a:ea typeface="ＭＳ Ｐゴシック" pitchFamily="34" charset="-128"/>
              </a:rPr>
              <a:t>: DBMS finds the most cost-effective access path without user intervention</a:t>
            </a:r>
          </a:p>
          <a:p>
            <a:pPr eaLnBrk="1" hangingPunct="1"/>
            <a:r>
              <a:rPr lang="en-US" altLang="en-US" b="1" strike="sngStrike" dirty="0">
                <a:ea typeface="ＭＳ Ｐゴシック" pitchFamily="34" charset="-128"/>
              </a:rPr>
              <a:t>Manual query optimization</a:t>
            </a:r>
            <a:r>
              <a:rPr lang="en-US" altLang="en-US" strike="sngStrike" dirty="0">
                <a:ea typeface="ＭＳ Ｐゴシック" pitchFamily="34" charset="-128"/>
              </a:rPr>
              <a:t>: Requires that the optimization be selected and scheduled by the end user or programmer</a:t>
            </a:r>
          </a:p>
          <a:p>
            <a:pPr lvl="1" eaLnBrk="1" hangingPunct="1"/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93E3A-0F4F-4D85-831C-BB516272B4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>
                <a:ea typeface="ＭＳ Ｐゴシック" pitchFamily="34" charset="-128"/>
              </a:rPr>
              <a:t>Classification Based on Timing of Optimization </a:t>
            </a:r>
            <a:endParaRPr lang="en-US" altLang="en-US" sz="360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>
                <a:ea typeface="ＭＳ Ｐゴシック" pitchFamily="34" charset="-128"/>
              </a:rPr>
              <a:t>Static query optimization</a:t>
            </a:r>
            <a:r>
              <a:rPr lang="en-US" altLang="en-US">
                <a:ea typeface="ＭＳ Ｐゴシック" pitchFamily="34" charset="-128"/>
              </a:rPr>
              <a:t>: best optimization strategy is selected when the query is compiled by the DBMS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Takes place at compilation time</a:t>
            </a:r>
          </a:p>
          <a:p>
            <a:pPr eaLnBrk="1" hangingPunct="1"/>
            <a:r>
              <a:rPr lang="en-US" altLang="en-US" b="1">
                <a:ea typeface="ＭＳ Ｐゴシック" pitchFamily="34" charset="-128"/>
              </a:rPr>
              <a:t>Dynamic query optimization</a:t>
            </a:r>
            <a:r>
              <a:rPr lang="en-US" altLang="en-US">
                <a:ea typeface="ＭＳ Ｐゴシック" pitchFamily="34" charset="-128"/>
              </a:rPr>
              <a:t>: Access strategy is dynamically determined by the DBMS at run time, using the most up-to-date information about the database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Takes place at execution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02D77-D1CE-410F-A3F8-77A5BAB81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Sample Database Statistics Measurements</a:t>
            </a:r>
            <a:endParaRPr lang="en-US" altLang="en-US" dirty="0"/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9160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BEB29-3D6C-4428-AC66-AA849222C7B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4572000"/>
            <a:ext cx="80137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query is optimized? </a:t>
            </a:r>
            <a:r>
              <a:rPr lang="en-US" sz="2800"/>
              <a:t>Why?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select * from faculty where </a:t>
            </a:r>
            <a:r>
              <a:rPr lang="en-US" sz="2800" dirty="0" err="1"/>
              <a:t>lastname</a:t>
            </a:r>
            <a:r>
              <a:rPr lang="en-US" sz="2800" dirty="0"/>
              <a:t> = ‘</a:t>
            </a:r>
            <a:r>
              <a:rPr lang="en-US" sz="2800" dirty="0" err="1"/>
              <a:t>thoms</a:t>
            </a:r>
            <a:r>
              <a:rPr lang="en-US" sz="2800" dirty="0"/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select * from faculty where </a:t>
            </a:r>
            <a:r>
              <a:rPr lang="en-US" sz="2800" dirty="0" err="1"/>
              <a:t>dolphin_id</a:t>
            </a:r>
            <a:r>
              <a:rPr lang="en-US" sz="2800" dirty="0"/>
              <a:t>= 12345’;</a:t>
            </a:r>
          </a:p>
        </p:txBody>
      </p:sp>
    </p:spTree>
    <p:extLst>
      <p:ext uri="{BB962C8B-B14F-4D97-AF65-F5344CB8AC3E}">
        <p14:creationId xmlns:p14="http://schemas.microsoft.com/office/powerpoint/2010/main" val="12697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Processing (MySQL)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C736-BF31-4B64-BF2F-982078EAB17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2" descr="Execution path of a que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5029200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81600" y="1495485"/>
            <a:ext cx="358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DBMS parses the SQL query and chooses the most efficient access/execution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DBMS executes the SQL query using the chosen execution plan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DBMS fetches the data and sends the result set back to the client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2514600" y="1676400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9400" y="4114800"/>
            <a:ext cx="2286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16775" y="3352800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SQL Parsing Phase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Divide and Conquer</a:t>
            </a:r>
          </a:p>
          <a:p>
            <a:pPr marL="657860" lvl="1" indent="-256032" eaLnBrk="1" fontAlgn="auto" hangingPunct="1">
              <a:defRPr/>
            </a:pPr>
            <a:r>
              <a:rPr lang="en-US" altLang="en-US" dirty="0">
                <a:ea typeface="ＭＳ Ｐゴシック" pitchFamily="34" charset="-128"/>
              </a:rPr>
              <a:t>Query is broken down into smaller units </a:t>
            </a:r>
          </a:p>
          <a:p>
            <a:pPr marL="657860" lvl="1" indent="-256032" eaLnBrk="1" fontAlgn="auto" hangingPunct="1">
              <a:defRPr/>
            </a:pPr>
            <a:r>
              <a:rPr lang="en-US" altLang="en-US" dirty="0">
                <a:ea typeface="ＭＳ Ｐゴシック" pitchFamily="34" charset="-128"/>
              </a:rPr>
              <a:t>For efficiency, the original SQL query is transformed into slightly different version of the original SQL code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Query optimizer</a:t>
            </a:r>
            <a:endParaRPr lang="en-US" altLang="en-US" dirty="0">
              <a:ea typeface="ＭＳ Ｐゴシック" pitchFamily="34" charset="-128"/>
            </a:endParaRPr>
          </a:p>
          <a:p>
            <a:pPr marL="657860" lvl="1" indent="-256032" eaLnBrk="1" fontAlgn="auto" hangingPunct="1">
              <a:defRPr/>
            </a:pPr>
            <a:r>
              <a:rPr lang="en-US" altLang="en-US" dirty="0">
                <a:ea typeface="ＭＳ Ｐゴシック" pitchFamily="34" charset="-128"/>
              </a:rPr>
              <a:t>Analyzes query to find most efficient way to access data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Access plans</a:t>
            </a:r>
            <a:endParaRPr lang="en-US" altLang="en-US" dirty="0">
              <a:ea typeface="ＭＳ Ｐゴシック" pitchFamily="34" charset="-128"/>
            </a:endParaRPr>
          </a:p>
          <a:p>
            <a:pPr marL="657860" lvl="1" indent="-256032" eaLnBrk="1" fontAlgn="auto" hangingPunct="1">
              <a:defRPr/>
            </a:pPr>
            <a:r>
              <a:rPr lang="en-US" altLang="en-US" dirty="0">
                <a:ea typeface="ＭＳ Ｐゴシック" pitchFamily="34" charset="-128"/>
              </a:rPr>
              <a:t>DBMS-specific and translate client’s SQL query into a series of complex I/O operations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If access plan exists (cached), it is reused. If not, the optimizer chooses and caches new one.</a:t>
            </a:r>
          </a:p>
          <a:p>
            <a:pPr marL="657860" lvl="1" indent="-256032" eaLnBrk="1" fontAlgn="auto" hangingPunct="1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365760" indent="-256032" eaLnBrk="1" fontAlgn="auto" hangingPunct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CA4383-B7B9-4115-A3CD-8229121CFE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Execution Phase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altLang="en-US" sz="2800" dirty="0"/>
              <a:t>All I/O operations indicated in the access plan are executed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en-US" sz="2400" dirty="0"/>
              <a:t>Locks are acquired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en-US" sz="2400" dirty="0"/>
              <a:t>Data are retrieved and placed in data cache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en-US" sz="2400" dirty="0"/>
              <a:t>Transaction management commands are processed</a:t>
            </a:r>
          </a:p>
        </p:txBody>
      </p:sp>
      <p:pic>
        <p:nvPicPr>
          <p:cNvPr id="7" name="Picture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3"/>
          <a:stretch/>
        </p:blipFill>
        <p:spPr>
          <a:xfrm>
            <a:off x="4648200" y="2133601"/>
            <a:ext cx="4462152" cy="370822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D666-5C52-4DD8-9813-65D3A38961B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SQL Fetching Phase</a:t>
            </a:r>
            <a:endParaRPr lang="en-US" alt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Rows of resulting query result set are returned to client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DBMS may use </a:t>
            </a:r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temporary table </a:t>
            </a:r>
            <a:r>
              <a:rPr lang="en-US" altLang="en-US" dirty="0">
                <a:ea typeface="ＭＳ Ｐゴシック" pitchFamily="34" charset="-128"/>
              </a:rPr>
              <a:t>space to store temporary data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DBMS coordinates the movement of the result set rows from the </a:t>
            </a:r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server cache to the client cache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B9577-31DF-436A-A5F9-E4832F47C4B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3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Query Processing Bottlenecks</a:t>
            </a:r>
            <a:endParaRPr lang="en-US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Delay introduced in the processing of an I/O operation that slows the system</a:t>
            </a:r>
          </a:p>
          <a:p>
            <a:pPr eaLnBrk="1" hangingPunct="1"/>
            <a:r>
              <a:rPr lang="en-US" altLang="en-US">
                <a:ea typeface="ＭＳ Ｐゴシック" pitchFamily="34" charset="-128"/>
              </a:rPr>
              <a:t>Caused by the: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CPU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RAM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Hard disk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Network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Application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59C5C-8B73-44F6-8373-6284565B54E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Indexes and Query Optimization</a:t>
            </a:r>
            <a:endParaRPr lang="en-US" alt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pitchFamily="34" charset="-128"/>
              </a:rPr>
              <a:t>Indexes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Ordered set of values that contain the index key and pointers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Help speed up data access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Facilitate searching, sorting, using aggregate functions, and join operations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More efficient than a full table scan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C0697-36F1-4543-B17F-29F43D1A61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4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Learning Objectives (Ch. 11)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Chapter 11 covers: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Querying the data dictionary 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Performance-tuning concepts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Query optimizer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Indexing</a:t>
            </a:r>
            <a:br>
              <a:rPr lang="en-US" altLang="en-US" dirty="0">
                <a:ea typeface="ＭＳ Ｐゴシック" pitchFamily="34" charset="-128"/>
              </a:rPr>
            </a:b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4E8A7-2C67-40FA-9B1C-184B500E061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Indexes and Query Optimization</a:t>
            </a:r>
            <a:endParaRPr lang="en-US" alt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itchFamily="34" charset="-128"/>
              </a:rPr>
              <a:t>Data sparsity</a:t>
            </a:r>
            <a:r>
              <a:rPr lang="en-US" altLang="en-US">
                <a:ea typeface="ＭＳ Ｐゴシック" pitchFamily="34" charset="-128"/>
              </a:rPr>
              <a:t>: Number of different values a column could have</a:t>
            </a:r>
          </a:p>
          <a:p>
            <a:pPr eaLnBrk="1" hangingPunct="1"/>
            <a:r>
              <a:rPr lang="en-US" altLang="en-US">
                <a:ea typeface="ＭＳ Ｐゴシック" pitchFamily="34" charset="-128"/>
              </a:rPr>
              <a:t>Data structures used to implement indexes:</a:t>
            </a:r>
          </a:p>
          <a:p>
            <a:pPr lvl="1" eaLnBrk="1" hangingPunct="1"/>
            <a:r>
              <a:rPr lang="en-US" altLang="en-US" b="1">
                <a:ea typeface="ＭＳ Ｐゴシック" pitchFamily="34" charset="-128"/>
              </a:rPr>
              <a:t>Hash indexes</a:t>
            </a:r>
          </a:p>
          <a:p>
            <a:pPr lvl="1" eaLnBrk="1" hangingPunct="1"/>
            <a:r>
              <a:rPr lang="en-US" altLang="en-US" b="1">
                <a:ea typeface="ＭＳ Ｐゴシック" pitchFamily="34" charset="-128"/>
              </a:rPr>
              <a:t>B-tree indexes</a:t>
            </a:r>
          </a:p>
          <a:p>
            <a:pPr lvl="1" eaLnBrk="1" hangingPunct="1"/>
            <a:r>
              <a:rPr lang="en-US" altLang="en-US" b="1">
                <a:ea typeface="ＭＳ Ｐゴシック" pitchFamily="34" charset="-128"/>
              </a:rPr>
              <a:t>Bitmap indexes</a:t>
            </a:r>
          </a:p>
          <a:p>
            <a:pPr eaLnBrk="1" hangingPunct="1"/>
            <a:r>
              <a:rPr lang="en-US" altLang="en-US">
                <a:ea typeface="ＭＳ Ｐゴシック" pitchFamily="34" charset="-128"/>
              </a:rPr>
              <a:t>DBMSs determine best type of index to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32E26-1B9A-4BF1-8641-0219DE0B774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55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SALECO v. LARGECO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0E-34CA-4C75-8D7E-DA08CD4B44B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057400"/>
            <a:ext cx="59744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90" y="3233737"/>
            <a:ext cx="6343210" cy="282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28800" y="2057400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3233737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SALECO v. LARGECO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Optimizer estimates are based on: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/>
              <a:t>Number of pages per table or index, 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i="1" dirty="0"/>
              <a:t>Cardinality</a:t>
            </a:r>
            <a:r>
              <a:rPr lang="en-US" dirty="0"/>
              <a:t> (number of distinct values) of indexes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/>
              <a:t>Length of rows and keys, and key distribution. </a:t>
            </a:r>
          </a:p>
          <a:p>
            <a:r>
              <a:rPr lang="en-US" dirty="0"/>
              <a:t>Does not consider caching and assumes every read will result in a disk I/O operation.</a:t>
            </a:r>
          </a:p>
          <a:p>
            <a:r>
              <a:rPr lang="en-US" dirty="0"/>
              <a:t>Optimizer estimates it would need _____ random data page reads to select customers from </a:t>
            </a:r>
            <a:r>
              <a:rPr lang="en-US" dirty="0" err="1"/>
              <a:t>saleco</a:t>
            </a:r>
            <a:r>
              <a:rPr lang="en-US" dirty="0"/>
              <a:t> versus _____ random data page reads to select customers from </a:t>
            </a:r>
            <a:r>
              <a:rPr lang="en-US" dirty="0" err="1"/>
              <a:t>largeco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0E-34CA-4C75-8D7E-DA08CD4B44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7230E-34CA-4C75-8D7E-DA08CD4B44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224" y="1752600"/>
            <a:ext cx="8331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07640"/>
            <a:ext cx="8767862" cy="223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411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7230E-34CA-4C75-8D7E-DA08CD4B44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6314" y="4143948"/>
            <a:ext cx="8785286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MySQL executes this query in two steps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The first step finds the desired rows in LGINVOICE. MySQL’s optimizer knows the number of rows based on the index value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of CUST_CODE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. </a:t>
            </a:r>
            <a:r>
              <a:rPr lang="en-US" altLang="en-US" sz="2000" dirty="0">
                <a:solidFill>
                  <a:srgbClr val="333333"/>
                </a:solidFill>
                <a:latin typeface="Calibri" panose="020F0502020204030204" pitchFamily="34" charset="0"/>
                <a:cs typeface="Times New Roman" pitchFamily="18" charset="0"/>
              </a:rPr>
              <a:t>(Line 5)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MySQL treats </a:t>
            </a:r>
            <a:r>
              <a:rPr lang="en-US" altLang="en-US" sz="2000" dirty="0">
                <a:solidFill>
                  <a:srgbClr val="333333"/>
                </a:solidFill>
                <a:latin typeface="Calibri" panose="020F0502020204030204" pitchFamily="34" charset="0"/>
                <a:cs typeface="Times New Roman" pitchFamily="18" charset="0"/>
              </a:rPr>
              <a:t>CUST_CODE </a:t>
            </a:r>
            <a:r>
              <a:rPr lang="en-US" sz="2000" dirty="0">
                <a:latin typeface="Calibri" panose="020F0502020204030204" pitchFamily="34" charset="0"/>
              </a:rPr>
              <a:t>from the row found in the first step as a known constants. </a:t>
            </a:r>
            <a:r>
              <a:rPr lang="en-US" altLang="en-US" sz="2000" dirty="0">
                <a:solidFill>
                  <a:srgbClr val="333333"/>
                </a:solidFill>
                <a:latin typeface="Calibri" panose="020F0502020204030204" pitchFamily="34" charset="0"/>
                <a:cs typeface="Times New Roman" pitchFamily="18" charset="0"/>
              </a:rPr>
              <a:t>(Line 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9957"/>
          <a:stretch/>
        </p:blipFill>
        <p:spPr>
          <a:xfrm>
            <a:off x="457200" y="1210227"/>
            <a:ext cx="6934200" cy="28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SQL Performance Tuning</a:t>
            </a:r>
            <a:endParaRPr lang="en-US" alt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Most current RDBMSs perform automatic query optimization at the server end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Most SQL performance optimization techniques are DBMS-specific and are rarely portable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Majority of performance problems are related to </a:t>
            </a:r>
            <a:r>
              <a:rPr lang="en-US" altLang="en-US" dirty="0">
                <a:solidFill>
                  <a:srgbClr val="000099"/>
                </a:solidFill>
                <a:ea typeface="ＭＳ Ｐゴシック" pitchFamily="34" charset="-128"/>
              </a:rPr>
              <a:t>poorly written SQL code </a:t>
            </a:r>
            <a:r>
              <a:rPr lang="en-US" altLang="en-US" dirty="0">
                <a:ea typeface="ＭＳ Ｐゴシック" pitchFamily="34" charset="-128"/>
              </a:rPr>
              <a:t>and </a:t>
            </a:r>
            <a:r>
              <a:rPr lang="en-US" altLang="en-US" dirty="0">
                <a:solidFill>
                  <a:srgbClr val="000099"/>
                </a:solidFill>
                <a:ea typeface="ＭＳ Ｐゴシック" pitchFamily="34" charset="-128"/>
              </a:rPr>
              <a:t>lack of proper indexing</a:t>
            </a:r>
            <a:r>
              <a:rPr lang="en-US" altLang="en-US" dirty="0">
                <a:ea typeface="ＭＳ Ｐゴシック" pitchFamily="34" charset="-128"/>
              </a:rPr>
              <a:t> (i.e. poor DB design)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2BED7-3F0A-4831-8E37-BE0C20EDE19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 descr="http://www.outcome3.com/sites/default/files/banner-gears2_0.png?1257799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"/>
            <a:ext cx="1894764" cy="18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8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Conditional Expressions (1)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Expressed within WHERE or HAVING clauses of a SQL statement</a:t>
            </a:r>
          </a:p>
          <a:p>
            <a:pPr lvl="1"/>
            <a:r>
              <a:rPr lang="en-US" altLang="en-US" dirty="0"/>
              <a:t>Restricts the output of a query to only rows matching conditional criteria</a:t>
            </a:r>
          </a:p>
          <a:p>
            <a:r>
              <a:rPr lang="en-US" altLang="en-US" dirty="0"/>
              <a:t>Guidelines to write efficient conditional expressions in SQL code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altLang="en-US" dirty="0"/>
              <a:t>Use simple columns or </a:t>
            </a:r>
            <a:r>
              <a:rPr lang="en-US" altLang="en-US" dirty="0">
                <a:solidFill>
                  <a:srgbClr val="0000FF"/>
                </a:solidFill>
              </a:rPr>
              <a:t>literals</a:t>
            </a:r>
            <a:r>
              <a:rPr lang="en-US" altLang="en-US" dirty="0"/>
              <a:t> as operands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altLang="en-US" dirty="0">
                <a:solidFill>
                  <a:srgbClr val="0000FF"/>
                </a:solidFill>
              </a:rPr>
              <a:t>Numeric</a:t>
            </a:r>
            <a:r>
              <a:rPr lang="en-US" altLang="en-US" dirty="0"/>
              <a:t> field comparisons are faster than character, date, and NULL comparisons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68A6-89C8-4B14-9D74-2716356D8A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6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Conditional Expressions (2)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3887" indent="-514350">
              <a:buFont typeface="+mj-lt"/>
              <a:buAutoNum type="arabicPeriod" startAt="3"/>
            </a:pPr>
            <a:r>
              <a:rPr lang="en-US" altLang="en-US" dirty="0">
                <a:solidFill>
                  <a:srgbClr val="0000FF"/>
                </a:solidFill>
              </a:rPr>
              <a:t>Equality comparisons </a:t>
            </a:r>
            <a:r>
              <a:rPr lang="en-US" altLang="en-US" dirty="0"/>
              <a:t>are faster than inequality comparisons</a:t>
            </a:r>
          </a:p>
          <a:p>
            <a:pPr marL="623887" indent="-514350">
              <a:buFont typeface="+mj-lt"/>
              <a:buAutoNum type="arabicPeriod" startAt="3"/>
            </a:pPr>
            <a:r>
              <a:rPr lang="en-US" altLang="en-US" dirty="0"/>
              <a:t>Transform conditional expressions to use </a:t>
            </a:r>
            <a:r>
              <a:rPr lang="en-US" altLang="en-US" dirty="0">
                <a:solidFill>
                  <a:srgbClr val="0000FF"/>
                </a:solidFill>
              </a:rPr>
              <a:t>literals</a:t>
            </a:r>
          </a:p>
          <a:p>
            <a:pPr marL="623887" indent="-514350">
              <a:buFont typeface="+mj-lt"/>
              <a:buAutoNum type="arabicPeriod" startAt="3"/>
            </a:pPr>
            <a:r>
              <a:rPr lang="en-US" altLang="en-US" dirty="0"/>
              <a:t>Write equality conditions first when using multiple conditional expressions</a:t>
            </a:r>
          </a:p>
          <a:p>
            <a:pPr marL="623887" indent="-514350">
              <a:buFont typeface="+mj-lt"/>
              <a:buAutoNum type="arabicPeriod" startAt="3"/>
            </a:pPr>
            <a:r>
              <a:rPr lang="en-US" altLang="en-US" dirty="0"/>
              <a:t>When using multiple AND conditions, write the condition most likely to be false first</a:t>
            </a:r>
          </a:p>
          <a:p>
            <a:pPr marL="623887" indent="-514350">
              <a:buFont typeface="+mj-lt"/>
              <a:buAutoNum type="arabicPeriod" startAt="3"/>
            </a:pPr>
            <a:r>
              <a:rPr lang="en-US" altLang="en-US" dirty="0"/>
              <a:t>When using multiple OR conditions, put the condition most likely to be true first</a:t>
            </a:r>
          </a:p>
          <a:p>
            <a:pPr marL="623887" indent="-514350">
              <a:buFont typeface="+mj-lt"/>
              <a:buAutoNum type="arabicPeriod" startAt="3"/>
            </a:pPr>
            <a:r>
              <a:rPr lang="en-US" altLang="en-US" dirty="0">
                <a:solidFill>
                  <a:srgbClr val="0000FF"/>
                </a:solidFill>
              </a:rPr>
              <a:t>Avoid</a:t>
            </a:r>
            <a:r>
              <a:rPr lang="en-US" altLang="en-US" dirty="0"/>
              <a:t> the use of </a:t>
            </a:r>
            <a:r>
              <a:rPr lang="en-US" altLang="en-US" dirty="0">
                <a:solidFill>
                  <a:srgbClr val="0000FF"/>
                </a:solidFill>
              </a:rPr>
              <a:t>NOT</a:t>
            </a:r>
            <a:r>
              <a:rPr lang="en-US" altLang="en-US" dirty="0"/>
              <a:t> logical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C53B-4E97-423F-AE2C-DC934C0DFF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2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DBMS Performance Tuning (1)</a:t>
            </a:r>
            <a:endParaRPr lang="en-US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DBMS performance tuning at server end focuses on setting parameters used for: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Data cache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SQL cache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Sort cache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Optimizer mode</a:t>
            </a:r>
          </a:p>
          <a:p>
            <a:r>
              <a:rPr lang="en-US" altLang="en-US" dirty="0">
                <a:ea typeface="ＭＳ Ｐゴシック" pitchFamily="34" charset="-128"/>
              </a:rPr>
              <a:t>Partition tables based on usage</a:t>
            </a:r>
          </a:p>
          <a:p>
            <a:r>
              <a:rPr lang="en-US" altLang="en-US" dirty="0">
                <a:ea typeface="ＭＳ Ｐゴシック" pitchFamily="34" charset="-128"/>
              </a:rPr>
              <a:t>Use </a:t>
            </a:r>
            <a:r>
              <a:rPr lang="en-US" altLang="en-US" dirty="0" err="1">
                <a:solidFill>
                  <a:srgbClr val="0000FF"/>
                </a:solidFill>
                <a:ea typeface="ＭＳ Ｐゴシック" pitchFamily="34" charset="-128"/>
              </a:rPr>
              <a:t>denormalized</a:t>
            </a:r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 tables </a:t>
            </a:r>
            <a:r>
              <a:rPr lang="en-US" altLang="en-US" dirty="0">
                <a:ea typeface="ＭＳ Ｐゴシック" pitchFamily="34" charset="-128"/>
              </a:rPr>
              <a:t>where appropriate</a:t>
            </a:r>
          </a:p>
          <a:p>
            <a:r>
              <a:rPr lang="en-US" altLang="en-US" dirty="0">
                <a:ea typeface="ＭＳ Ｐゴシック" pitchFamily="34" charset="-128"/>
              </a:rPr>
              <a:t>Store computed and aggregate attributes in tables</a:t>
            </a:r>
          </a:p>
          <a:p>
            <a:endParaRPr lang="en-US" altLang="en-US" dirty="0"/>
          </a:p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12095-E3FF-4AFE-9807-48B7F80F87C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 descr="http://www.outcome3.com/sites/default/files/banner-gears2_0.png?1257799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"/>
            <a:ext cx="1894764" cy="18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842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DBMS Performance Tuning (2)</a:t>
            </a:r>
            <a:endParaRPr lang="en-US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Recommendations for physical storage of databases: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Use </a:t>
            </a:r>
            <a:r>
              <a:rPr lang="en-US" altLang="en-US" b="1">
                <a:ea typeface="ＭＳ Ｐゴシック" pitchFamily="34" charset="-128"/>
              </a:rPr>
              <a:t>RAID</a:t>
            </a:r>
            <a:r>
              <a:rPr lang="en-US" altLang="en-US">
                <a:ea typeface="ＭＳ Ｐゴシック" pitchFamily="34" charset="-128"/>
              </a:rPr>
              <a:t> (Redundant Array of Independent Disks) to provide a balance between performance improvement and fault</a:t>
            </a:r>
            <a:r>
              <a:rPr lang="th-TH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tolerance</a:t>
            </a:r>
            <a:endParaRPr lang="th-TH" altLang="en-US">
              <a:ea typeface="ＭＳ Ｐゴシック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Minimize disk contention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Put high-usage tables in their own table spaces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Assign separate data files in separate storage volumes for indexes, system, and high-usage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0066D-8C29-456D-8B1F-3E8804D8B16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 descr="http://www.outcome3.com/sites/default/files/banner-gears2_0.png?1257799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"/>
            <a:ext cx="1894764" cy="18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34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itchFamily="34" charset="-128"/>
              </a:rPr>
              <a:t>Database Performance-Tuning Concepts</a:t>
            </a:r>
            <a:endParaRPr lang="en-US" altLang="en-US" sz="360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Database Performance  === Quick Query Execution</a:t>
            </a:r>
          </a:p>
          <a:p>
            <a:pPr eaLnBrk="1" hangingPunct="1"/>
            <a:r>
              <a:rPr lang="en-US" altLang="en-US" b="1" dirty="0">
                <a:ea typeface="ＭＳ Ｐゴシック" pitchFamily="34" charset="-128"/>
              </a:rPr>
              <a:t>Database performance tuning</a:t>
            </a:r>
            <a:endParaRPr lang="en-US" altLang="en-US" dirty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Set of activities and procedures that reduce response time of database system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DB tuning requires all aspects operate at optimum level with minimal bottlenecks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FB770-06CD-42CE-9FA0-C5C06F99B4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http://archives.thestar.com.my/archives/2007/11/11/nation/n_8pol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21287"/>
            <a:ext cx="22860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19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Indexes find rows with specific column values. </a:t>
            </a:r>
          </a:p>
          <a:p>
            <a:r>
              <a:rPr lang="en-US" dirty="0"/>
              <a:t>Without an index, a database begins with the first row and reads through the entire table. </a:t>
            </a:r>
          </a:p>
          <a:p>
            <a:pPr lvl="1"/>
            <a:r>
              <a:rPr lang="en-US" dirty="0"/>
              <a:t>The larger the table, the more this costs. </a:t>
            </a:r>
          </a:p>
          <a:p>
            <a:r>
              <a:rPr lang="en-US" dirty="0"/>
              <a:t>Indexes quickly determines the position to seek to in the middle of the data file without having to look at all the data. </a:t>
            </a:r>
          </a:p>
          <a:p>
            <a:pPr lvl="1"/>
            <a:r>
              <a:rPr lang="en-US" dirty="0"/>
              <a:t>If a table has 1,000 rows, this is at least 100 times faster than reading sequentially.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7230E-34CA-4C75-8D7E-DA08CD4B44B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8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Index Selectivity</a:t>
            </a:r>
            <a:endParaRPr lang="en-US" altLang="en-US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Measure of the likelihood that an index will be used in </a:t>
            </a:r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query processing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Indexes are used when a subset of rows from a large table is to be selected based on a given </a:t>
            </a:r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condition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Index </a:t>
            </a:r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cannot always </a:t>
            </a:r>
            <a:r>
              <a:rPr lang="en-US" altLang="en-US" dirty="0">
                <a:ea typeface="ＭＳ Ｐゴシック" pitchFamily="34" charset="-128"/>
              </a:rPr>
              <a:t>be used to </a:t>
            </a:r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improve performance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95262-E79D-4DBB-A955-3EDE2D09434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Data Structure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KEY, UNIQUE, INDEX, and FULLTEXT are stored in B-trees (</a:t>
            </a:r>
            <a:r>
              <a:rPr lang="en-US" dirty="0" err="1"/>
              <a:t>innodb</a:t>
            </a:r>
            <a:r>
              <a:rPr lang="en-US" dirty="0"/>
              <a:t> uses B+ trees). </a:t>
            </a:r>
          </a:p>
          <a:p>
            <a:pPr lvl="1"/>
            <a:r>
              <a:rPr lang="en-US" dirty="0"/>
              <a:t>Find rows matching a WHERE clause quickly.</a:t>
            </a:r>
          </a:p>
          <a:p>
            <a:pPr lvl="1"/>
            <a:r>
              <a:rPr lang="en-US" dirty="0"/>
              <a:t>Eliminate rows from consideration. </a:t>
            </a:r>
          </a:p>
          <a:p>
            <a:pPr lvl="1"/>
            <a:r>
              <a:rPr lang="en-US" dirty="0"/>
              <a:t>Retrieves rows from other tables when performing joins. </a:t>
            </a:r>
          </a:p>
          <a:p>
            <a:pPr lvl="1"/>
            <a:r>
              <a:rPr lang="en-US" dirty="0"/>
              <a:t>MySQL can use indexes on columns more efficiently if they are declared as the same type and size.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0E-34CA-4C75-8D7E-DA08CD4B44B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09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Example</a:t>
            </a:r>
          </a:p>
        </p:txBody>
      </p:sp>
      <p:pic>
        <p:nvPicPr>
          <p:cNvPr id="12" name="Picture 7" descr="https://www.progress.com/~/media/TutorialImages/ODBC/ruseindxa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76225"/>
            <a:ext cx="5562599" cy="37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3505200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Index for E21437</a:t>
            </a:r>
          </a:p>
          <a:p>
            <a:pPr marL="342900" indent="-342900">
              <a:buAutoNum type="arabicPeriod"/>
            </a:pPr>
            <a:r>
              <a:rPr lang="en-US" dirty="0"/>
              <a:t>Retrieve pointer to table</a:t>
            </a:r>
          </a:p>
          <a:p>
            <a:pPr marL="342900" indent="-342900">
              <a:buAutoNum type="arabicPeriod"/>
            </a:pPr>
            <a:r>
              <a:rPr lang="en-US" dirty="0"/>
              <a:t>Retrieve data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3214426"/>
            <a:ext cx="990600" cy="148794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4000" y="4114800"/>
            <a:ext cx="685800" cy="587567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3343" y="1595735"/>
            <a:ext cx="525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* from </a:t>
            </a:r>
            <a:r>
              <a:rPr lang="en-US" sz="2400" i="1" dirty="0"/>
              <a:t>table </a:t>
            </a:r>
            <a:r>
              <a:rPr lang="en-US" sz="2400" dirty="0"/>
              <a:t>where id=‘E21437’</a:t>
            </a:r>
          </a:p>
        </p:txBody>
      </p:sp>
    </p:spTree>
    <p:extLst>
      <p:ext uri="{BB962C8B-B14F-4D97-AF65-F5344CB8AC3E}">
        <p14:creationId xmlns:p14="http://schemas.microsoft.com/office/powerpoint/2010/main" val="1856473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Data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Self-balancing tree that keeps data sorted and allows searches, sequential access, insertions, and deletions in logarithmic time. </a:t>
            </a:r>
          </a:p>
          <a:p>
            <a:r>
              <a:rPr lang="en-US" dirty="0"/>
              <a:t>The B-tree is a generalization of a binary search tree in that a node can have more than two children (Comer 1979).</a:t>
            </a:r>
          </a:p>
          <a:p>
            <a:r>
              <a:rPr lang="en-US" dirty="0"/>
              <a:t>MySQL uses B+ trees where each leaf links to another in a manner that all leafs connect.</a:t>
            </a:r>
          </a:p>
        </p:txBody>
      </p:sp>
    </p:spTree>
    <p:extLst>
      <p:ext uri="{BB962C8B-B14F-4D97-AF65-F5344CB8AC3E}">
        <p14:creationId xmlns:p14="http://schemas.microsoft.com/office/powerpoint/2010/main" val="1252410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7230E-34CA-4C75-8D7E-DA08CD4B44B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9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t="10301" r="3566" b="46769"/>
          <a:stretch/>
        </p:blipFill>
        <p:spPr bwMode="auto">
          <a:xfrm>
            <a:off x="518616" y="1604362"/>
            <a:ext cx="7874758" cy="382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86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>
                <a:ea typeface="ＭＳ Ｐゴシック" pitchFamily="34" charset="-128"/>
              </a:rPr>
              <a:t>General Guidelines for Better System Performance</a:t>
            </a:r>
            <a:endParaRPr lang="en-US" altLang="en-US" sz="3600" dirty="0"/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6A015-CFEF-4433-B44A-3961714A29C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Performance Tuning: Client and Server</a:t>
            </a:r>
            <a:endParaRPr lang="en-US" altLang="en-US"/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Client side: </a:t>
            </a:r>
            <a:r>
              <a:rPr lang="en-US" altLang="en-US" b="1" dirty="0">
                <a:ea typeface="ＭＳ Ｐゴシック" pitchFamily="34" charset="-128"/>
              </a:rPr>
              <a:t>SQL performance tuning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Queries are responsive and require minimum resources 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Server side: </a:t>
            </a:r>
            <a:r>
              <a:rPr lang="en-US" altLang="en-US" b="1" dirty="0">
                <a:ea typeface="ＭＳ Ｐゴシック" pitchFamily="34" charset="-128"/>
              </a:rPr>
              <a:t>DBMS performance tuning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DBMS environment optimized </a:t>
            </a:r>
          </a:p>
          <a:p>
            <a:pPr lvl="2" eaLnBrk="1" hangingPunct="1"/>
            <a:r>
              <a:rPr lang="en-US" altLang="en-US" dirty="0">
                <a:ea typeface="ＭＳ Ｐゴシック" pitchFamily="34" charset="-128"/>
              </a:rPr>
              <a:t>CACHE, I/O, locking, replication, 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FFC61-0F30-4583-B386-38B726426D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 descr="Image result for client serv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51601"/>
            <a:ext cx="4038600" cy="2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0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DBMS Architecture</a:t>
            </a:r>
            <a:endParaRPr lang="en-US" alt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DB data is stored in </a:t>
            </a:r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data files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Data files expand in increments known as </a:t>
            </a:r>
            <a:r>
              <a:rPr lang="en-US" altLang="en-US" b="1" u="sng" dirty="0" smtClean="0">
                <a:solidFill>
                  <a:srgbClr val="0000FF"/>
                </a:solidFill>
                <a:ea typeface="ＭＳ Ｐゴシック" pitchFamily="34" charset="-128"/>
              </a:rPr>
              <a:t>EXTENTS</a:t>
            </a:r>
            <a:endParaRPr lang="en-US" altLang="en-US" b="1" u="sng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Data files are grouped in tablespaces</a:t>
            </a:r>
          </a:p>
          <a:p>
            <a:pPr lvl="1" eaLnBrk="1" hangingPunct="1"/>
            <a:r>
              <a:rPr lang="en-US" altLang="en-US" b="1" dirty="0">
                <a:solidFill>
                  <a:srgbClr val="0000FF"/>
                </a:solidFill>
                <a:ea typeface="ＭＳ Ｐゴシック" pitchFamily="34" charset="-128"/>
              </a:rPr>
              <a:t>Tablespace</a:t>
            </a:r>
            <a:r>
              <a:rPr lang="en-US" altLang="en-US" dirty="0">
                <a:ea typeface="ＭＳ Ｐゴシック" pitchFamily="34" charset="-128"/>
              </a:rPr>
              <a:t>: Logical grouping of several data files that store data with similar characteristics</a:t>
            </a:r>
          </a:p>
          <a:p>
            <a:pPr eaLnBrk="1" hangingPunct="1"/>
            <a:r>
              <a:rPr lang="en-US" altLang="en-US" b="1" dirty="0">
                <a:solidFill>
                  <a:srgbClr val="0000FF"/>
                </a:solidFill>
                <a:ea typeface="ＭＳ Ｐゴシック" pitchFamily="34" charset="-128"/>
              </a:rPr>
              <a:t>Data cache</a:t>
            </a:r>
            <a:r>
              <a:rPr lang="en-US" altLang="en-US" dirty="0">
                <a:ea typeface="ＭＳ Ｐゴシック" pitchFamily="34" charset="-128"/>
              </a:rPr>
              <a:t>: Shared, reserved memory area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Stores most recently accessed data blocks in 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12BBF-7BBC-48E5-8BA1-33552B6653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2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DBMS Architecture (2)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SQL cache</a:t>
            </a:r>
            <a:r>
              <a:rPr lang="en-US" altLang="en-US" dirty="0">
                <a:ea typeface="ＭＳ Ｐゴシック" pitchFamily="34" charset="-128"/>
              </a:rPr>
              <a:t>: Stores most recently executed SQL statements or PL/SQL procedures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DBMS retrieves data from permanent storage and places them in 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itchFamily="34" charset="-128"/>
              </a:rPr>
              <a:t>RAM </a:t>
            </a:r>
            <a:r>
              <a:rPr lang="en-US" altLang="en-US" dirty="0"/>
              <a:t>(data cache)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Input/output</a:t>
            </a:r>
            <a:r>
              <a:rPr lang="en-US" altLang="en-US" b="1" dirty="0">
                <a:ea typeface="ＭＳ Ｐゴシック" pitchFamily="34" charset="-128"/>
              </a:rPr>
              <a:t> request</a:t>
            </a:r>
            <a:r>
              <a:rPr lang="en-US" altLang="en-US" dirty="0">
                <a:ea typeface="ＭＳ Ｐゴシック" pitchFamily="34" charset="-128"/>
              </a:rPr>
              <a:t>: Low-level data access operation that reads or writes data to and from computer devices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Cache is </a:t>
            </a:r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always faster </a:t>
            </a:r>
            <a:r>
              <a:rPr lang="en-US" altLang="en-US" dirty="0">
                <a:ea typeface="ＭＳ Ｐゴシック" pitchFamily="34" charset="-128"/>
              </a:rPr>
              <a:t>than working with disk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Majority of performance-tuning activities focus on </a:t>
            </a:r>
            <a:r>
              <a:rPr lang="en-US" altLang="en-US" dirty="0">
                <a:solidFill>
                  <a:srgbClr val="0000FF"/>
                </a:solidFill>
                <a:ea typeface="ＭＳ Ｐゴシック" pitchFamily="34" charset="-128"/>
              </a:rPr>
              <a:t>minimizing I/O operations</a:t>
            </a:r>
          </a:p>
          <a:p>
            <a:pPr eaLnBrk="1" hangingPunct="1"/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CDC6A-FC56-4ACA-8F0A-7A3F22380E3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5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Basic DBMS Architecture</a:t>
            </a:r>
            <a:endParaRPr lang="en-US" altLang="en-US" dirty="0"/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772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E9C0A-B32F-4B52-9BE8-9F9B165525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2" descr="http://images.devshed.com/ds/stories/Oracle_Database_XE/imag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71" y="904500"/>
            <a:ext cx="5940425" cy="566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45" y="2286000"/>
            <a:ext cx="59626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7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thy Data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7230E-34CA-4C75-8D7E-DA08CD4B44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00764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94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1186</Words>
  <Application>Microsoft Office PowerPoint</Application>
  <PresentationFormat>On-screen Show (4:3)</PresentationFormat>
  <Paragraphs>200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Learning Objectives (Ch. 11)</vt:lpstr>
      <vt:lpstr>Database Performance-Tuning Concepts</vt:lpstr>
      <vt:lpstr>General Guidelines for Better System Performance</vt:lpstr>
      <vt:lpstr>Performance Tuning: Client and Server</vt:lpstr>
      <vt:lpstr>DBMS Architecture</vt:lpstr>
      <vt:lpstr>DBMS Architecture (2)</vt:lpstr>
      <vt:lpstr>Basic DBMS Architecture</vt:lpstr>
      <vt:lpstr>Know thy Data Dictionary</vt:lpstr>
      <vt:lpstr>Table Sizes</vt:lpstr>
      <vt:lpstr>Database Query Optimization Modes</vt:lpstr>
      <vt:lpstr>Classification Based on Timing of Optimization </vt:lpstr>
      <vt:lpstr>Sample Database Statistics Measurements</vt:lpstr>
      <vt:lpstr>Query Processing (MySQL)</vt:lpstr>
      <vt:lpstr>SQL Parsing Phase</vt:lpstr>
      <vt:lpstr>SQL Execution Phase</vt:lpstr>
      <vt:lpstr>SQL Fetching Phase</vt:lpstr>
      <vt:lpstr>Query Processing Bottlenecks</vt:lpstr>
      <vt:lpstr>Indexes and Query Optimization</vt:lpstr>
      <vt:lpstr>Indexes and Query Optimization</vt:lpstr>
      <vt:lpstr>SALECO v. LARGECO </vt:lpstr>
      <vt:lpstr>SALECO v. LARGECO </vt:lpstr>
      <vt:lpstr>EXPLAIN</vt:lpstr>
      <vt:lpstr>EXPLAIN</vt:lpstr>
      <vt:lpstr>SQL Performance Tuning</vt:lpstr>
      <vt:lpstr>Conditional Expressions (1)</vt:lpstr>
      <vt:lpstr>Conditional Expressions (2)</vt:lpstr>
      <vt:lpstr>DBMS Performance Tuning (1)</vt:lpstr>
      <vt:lpstr>DBMS Performance Tuning (2)</vt:lpstr>
      <vt:lpstr>DB Indexes</vt:lpstr>
      <vt:lpstr>Index Selectivity</vt:lpstr>
      <vt:lpstr>Index Data Structure (MySQL)</vt:lpstr>
      <vt:lpstr>Index Example</vt:lpstr>
      <vt:lpstr>B-tree Data Structure </vt:lpstr>
      <vt:lpstr>B+ Tree Example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Thoms</dc:creator>
  <cp:lastModifiedBy>Brian Thoms</cp:lastModifiedBy>
  <cp:revision>34</cp:revision>
  <dcterms:created xsi:type="dcterms:W3CDTF">2015-11-16T01:53:13Z</dcterms:created>
  <dcterms:modified xsi:type="dcterms:W3CDTF">2018-11-26T03:42:16Z</dcterms:modified>
</cp:coreProperties>
</file>