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66" r:id="rId4"/>
    <p:sldId id="263" r:id="rId5"/>
    <p:sldId id="264" r:id="rId6"/>
    <p:sldId id="260" r:id="rId7"/>
    <p:sldId id="261" r:id="rId8"/>
    <p:sldId id="291" r:id="rId9"/>
    <p:sldId id="292" r:id="rId10"/>
    <p:sldId id="278" r:id="rId11"/>
    <p:sldId id="279" r:id="rId12"/>
    <p:sldId id="280" r:id="rId13"/>
    <p:sldId id="281" r:id="rId14"/>
    <p:sldId id="282" r:id="rId15"/>
    <p:sldId id="283" r:id="rId16"/>
    <p:sldId id="299" r:id="rId17"/>
    <p:sldId id="308" r:id="rId18"/>
    <p:sldId id="284" r:id="rId19"/>
    <p:sldId id="285" r:id="rId20"/>
    <p:sldId id="286" r:id="rId21"/>
    <p:sldId id="287" r:id="rId22"/>
    <p:sldId id="288" r:id="rId23"/>
    <p:sldId id="268" r:id="rId24"/>
    <p:sldId id="289" r:id="rId25"/>
    <p:sldId id="293" r:id="rId26"/>
    <p:sldId id="290" r:id="rId27"/>
    <p:sldId id="301" r:id="rId28"/>
    <p:sldId id="307" r:id="rId29"/>
    <p:sldId id="302" r:id="rId30"/>
    <p:sldId id="303" r:id="rId31"/>
    <p:sldId id="304" r:id="rId32"/>
    <p:sldId id="305" r:id="rId33"/>
    <p:sldId id="309" r:id="rId34"/>
    <p:sldId id="311" r:id="rId35"/>
    <p:sldId id="310" r:id="rId36"/>
    <p:sldId id="306" r:id="rId37"/>
    <p:sldId id="30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itchFamily="18" charset="0"/>
        <a:ea typeface="+mn-ea"/>
        <a:cs typeface="Arial"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66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CB5900D-CAA9-47A9-9432-84E1F3CFB258}" type="datetimeFigureOut">
              <a:rPr lang="en-US"/>
              <a:pPr>
                <a:defRPr/>
              </a:pPr>
              <a:t>4/9/2018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B349B5-878B-4C84-B6F1-52D44941DAB7}" type="slidenum">
              <a:rPr lang="en-US"/>
              <a:pPr>
                <a:defRPr/>
              </a:pPr>
              <a:t>‹#›</a:t>
            </a:fld>
            <a:endParaRPr lang="en-US"/>
          </a:p>
        </p:txBody>
      </p:sp>
    </p:spTree>
    <p:extLst>
      <p:ext uri="{BB962C8B-B14F-4D97-AF65-F5344CB8AC3E}">
        <p14:creationId xmlns:p14="http://schemas.microsoft.com/office/powerpoint/2010/main" val="589675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47BDE-D291-4295-9024-E2CDAA31D813}" type="slidenum">
              <a:rPr lang="en-US" altLang="en-US"/>
              <a:pPr/>
              <a:t>3</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350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EBE99-4299-49FD-9C4B-00B746618176}" type="slidenum">
              <a:rPr lang="ar-SA" altLang="en-US"/>
              <a:pPr/>
              <a:t>4</a:t>
            </a:fld>
            <a:endParaRPr lang="en-US" alt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846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6F4A7-1326-4022-A9B4-AAF1AD7938DD}" type="slidenum">
              <a:rPr lang="ar-SA" altLang="en-US"/>
              <a:pPr/>
              <a:t>5</a:t>
            </a:fld>
            <a:endParaRPr lang="en-US" altLang="en-US"/>
          </a:p>
        </p:txBody>
      </p:sp>
      <p:sp>
        <p:nvSpPr>
          <p:cNvPr id="145410" name="Rectangle 2"/>
          <p:cNvSpPr>
            <a:spLocks noGrp="1" noRot="1" noChangeAspect="1" noChangeArrowheads="1"/>
          </p:cNvSpPr>
          <p:nvPr>
            <p:ph type="sldImg"/>
          </p:nvPr>
        </p:nvSpPr>
        <p:spPr bwMode="auto">
          <a:xfrm>
            <a:off x="1165225" y="703263"/>
            <a:ext cx="4529138" cy="33972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1" name="Rectangle 3"/>
          <p:cNvSpPr>
            <a:spLocks noGrp="1" noChangeArrowheads="1"/>
          </p:cNvSpPr>
          <p:nvPr>
            <p:ph type="body" idx="1"/>
          </p:nvPr>
        </p:nvSpPr>
        <p:spPr bwMode="auto">
          <a:xfrm>
            <a:off x="927100" y="4340225"/>
            <a:ext cx="500380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52298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B349B5-878B-4C84-B6F1-52D44941DAB7}" type="slidenum">
              <a:rPr lang="en-US" smtClean="0"/>
              <a:pPr>
                <a:defRPr/>
              </a:pPr>
              <a:t>22</a:t>
            </a:fld>
            <a:endParaRPr lang="en-US"/>
          </a:p>
        </p:txBody>
      </p:sp>
    </p:spTree>
    <p:extLst>
      <p:ext uri="{BB962C8B-B14F-4D97-AF65-F5344CB8AC3E}">
        <p14:creationId xmlns:p14="http://schemas.microsoft.com/office/powerpoint/2010/main" val="76113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7EA411-880E-43D3-A2F2-7D83B79192D8}" type="slidenum">
              <a:rPr lang="en-US" altLang="en-US"/>
              <a:pPr/>
              <a:t>23</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811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693C8-6786-4CE4-9D5E-4A2405FEBD3F}" type="slidenum">
              <a:rPr lang="ar-SA" altLang="en-US"/>
              <a:pPr/>
              <a:t>25</a:t>
            </a:fld>
            <a:endParaRPr lang="en-US"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2444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EBE99-4299-49FD-9C4B-00B746618176}" type="slidenum">
              <a:rPr lang="ar-SA" altLang="en-US"/>
              <a:pPr/>
              <a:t>28</a:t>
            </a:fld>
            <a:endParaRPr lang="en-US" alt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8712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4" name="Rounded Rectangle 3"/>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3962400"/>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0" y="0"/>
            <a:ext cx="9144000" cy="3970338"/>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7300" y="77788"/>
            <a:ext cx="66294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7"/>
          <p:cNvSpPr txBox="1">
            <a:spLocks noChangeArrowheads="1"/>
          </p:cNvSpPr>
          <p:nvPr userDrawn="1"/>
        </p:nvSpPr>
        <p:spPr bwMode="auto">
          <a:xfrm>
            <a:off x="1257300" y="117475"/>
            <a:ext cx="662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2000" b="1">
                <a:solidFill>
                  <a:schemeClr val="bg1"/>
                </a:solidFill>
              </a:rPr>
              <a:t>Database Systems</a:t>
            </a:r>
          </a:p>
          <a:p>
            <a:pPr algn="ctr">
              <a:defRPr/>
            </a:pPr>
            <a:r>
              <a:rPr lang="en-US" altLang="en-US" sz="2000" b="1">
                <a:solidFill>
                  <a:schemeClr val="bg1"/>
                </a:solidFill>
              </a:rPr>
              <a:t>Design, Implementation, and Management</a:t>
            </a:r>
          </a:p>
        </p:txBody>
      </p:sp>
      <p:sp>
        <p:nvSpPr>
          <p:cNvPr id="12" name="TextBox 18"/>
          <p:cNvSpPr txBox="1">
            <a:spLocks noChangeArrowheads="1"/>
          </p:cNvSpPr>
          <p:nvPr userDrawn="1"/>
        </p:nvSpPr>
        <p:spPr bwMode="auto">
          <a:xfrm>
            <a:off x="5638800" y="3505200"/>
            <a:ext cx="219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r">
              <a:defRPr/>
            </a:pPr>
            <a:r>
              <a:rPr lang="en-US" altLang="en-US" b="1">
                <a:solidFill>
                  <a:schemeClr val="bg1"/>
                </a:solidFill>
              </a:rPr>
              <a:t>Coronel | Morris</a:t>
            </a:r>
          </a:p>
        </p:txBody>
      </p:sp>
      <p:sp>
        <p:nvSpPr>
          <p:cNvPr id="13" name="TextBox 24"/>
          <p:cNvSpPr txBox="1">
            <a:spLocks noChangeArrowheads="1"/>
          </p:cNvSpPr>
          <p:nvPr userDrawn="1"/>
        </p:nvSpPr>
        <p:spPr bwMode="auto">
          <a:xfrm>
            <a:off x="76200" y="77788"/>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defRPr/>
            </a:pPr>
            <a:r>
              <a:rPr lang="en-US" altLang="en-US" sz="1600">
                <a:solidFill>
                  <a:schemeClr val="bg1"/>
                </a:solidFill>
                <a:latin typeface="Times New Roman" pitchFamily="18" charset="0"/>
                <a:cs typeface="Times New Roman" pitchFamily="18" charset="0"/>
              </a:rPr>
              <a:t>11e</a:t>
            </a:r>
          </a:p>
        </p:txBody>
      </p:sp>
      <p:sp>
        <p:nvSpPr>
          <p:cNvPr id="14" name="TextBox 25"/>
          <p:cNvSpPr txBox="1">
            <a:spLocks noChangeArrowheads="1"/>
          </p:cNvSpPr>
          <p:nvPr userDrawn="1"/>
        </p:nvSpPr>
        <p:spPr bwMode="auto">
          <a:xfrm>
            <a:off x="533400" y="6627813"/>
            <a:ext cx="8077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900">
                <a:solidFill>
                  <a:srgbClr val="262626"/>
                </a:solidFill>
                <a:latin typeface="Calibri" pitchFamily="34" charset="0"/>
                <a:ea typeface="Calibri" pitchFamily="34" charset="0"/>
                <a:cs typeface="Calibri" pitchFamily="34" charset="0"/>
              </a:rPr>
              <a:t>©2015 Cengage Learning. All Rights Reserved. May not be scanned, copied or duplicated, or posted to a publicly accessible website, in whole or in part.</a:t>
            </a:r>
          </a:p>
        </p:txBody>
      </p:sp>
      <p:sp>
        <p:nvSpPr>
          <p:cNvPr id="9" name="Subtitle 8"/>
          <p:cNvSpPr>
            <a:spLocks noGrp="1"/>
          </p:cNvSpPr>
          <p:nvPr>
            <p:ph type="subTitle" idx="1"/>
          </p:nvPr>
        </p:nvSpPr>
        <p:spPr>
          <a:xfrm>
            <a:off x="1584293" y="4724400"/>
            <a:ext cx="6324600" cy="1295400"/>
          </a:xfrm>
        </p:spPr>
        <p:txBody>
          <a:bodyPr>
            <a:noAutofit/>
          </a:bodyPr>
          <a:lstStyle>
            <a:lvl1pPr marL="64008" indent="0" algn="ctr">
              <a:buNone/>
              <a:defRPr sz="4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93534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EFD065-15CD-449F-805B-C4E353B3E161}" type="slidenum">
              <a:rPr lang="en-US"/>
              <a:pPr>
                <a:defRPr/>
              </a:pPr>
              <a:t>‹#›</a:t>
            </a:fld>
            <a:endParaRPr lang="en-US"/>
          </a:p>
        </p:txBody>
      </p:sp>
    </p:spTree>
    <p:extLst>
      <p:ext uri="{BB962C8B-B14F-4D97-AF65-F5344CB8AC3E}">
        <p14:creationId xmlns:p14="http://schemas.microsoft.com/office/powerpoint/2010/main" val="297177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037E6E-FCD4-41B2-8E2C-24CA60658CC7}" type="slidenum">
              <a:rPr lang="en-US"/>
              <a:pPr>
                <a:defRPr/>
              </a:pPr>
              <a:t>‹#›</a:t>
            </a:fld>
            <a:endParaRPr lang="en-US"/>
          </a:p>
        </p:txBody>
      </p:sp>
    </p:spTree>
    <p:extLst>
      <p:ext uri="{BB962C8B-B14F-4D97-AF65-F5344CB8AC3E}">
        <p14:creationId xmlns:p14="http://schemas.microsoft.com/office/powerpoint/2010/main" val="365206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77230E-34CA-4C75-8D7E-DA08CD4B44BA}" type="slidenum">
              <a:rPr lang="en-US"/>
              <a:pPr>
                <a:defRPr/>
              </a:pPr>
              <a:t>‹#›</a:t>
            </a:fld>
            <a:endParaRPr lang="en-US"/>
          </a:p>
        </p:txBody>
      </p:sp>
    </p:spTree>
    <p:extLst>
      <p:ext uri="{BB962C8B-B14F-4D97-AF65-F5344CB8AC3E}">
        <p14:creationId xmlns:p14="http://schemas.microsoft.com/office/powerpoint/2010/main" val="84258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190D9C-A444-4738-BD6B-3C729467302B}" type="slidenum">
              <a:rPr lang="en-US"/>
              <a:pPr>
                <a:defRPr/>
              </a:pPr>
              <a:t>‹#›</a:t>
            </a:fld>
            <a:endParaRPr lang="en-US"/>
          </a:p>
        </p:txBody>
      </p:sp>
    </p:spTree>
    <p:extLst>
      <p:ext uri="{BB962C8B-B14F-4D97-AF65-F5344CB8AC3E}">
        <p14:creationId xmlns:p14="http://schemas.microsoft.com/office/powerpoint/2010/main" val="9698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2CD098B-019B-4941-A151-C2908C3E8643}" type="slidenum">
              <a:rPr lang="en-US"/>
              <a:pPr>
                <a:defRPr/>
              </a:pPr>
              <a:t>‹#›</a:t>
            </a:fld>
            <a:endParaRPr lang="en-US"/>
          </a:p>
        </p:txBody>
      </p:sp>
    </p:spTree>
    <p:extLst>
      <p:ext uri="{BB962C8B-B14F-4D97-AF65-F5344CB8AC3E}">
        <p14:creationId xmlns:p14="http://schemas.microsoft.com/office/powerpoint/2010/main" val="219184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612775"/>
            <a:ext cx="957262" cy="457200"/>
          </a:xfrm>
          <a:prstGeom prst="rect">
            <a:avLst/>
          </a:prstGeom>
        </p:spPr>
        <p:txBody>
          <a:bodyPr rtlCol="0"/>
          <a:lstStyle>
            <a:lvl1pPr fontAlgn="auto">
              <a:spcBef>
                <a:spcPts val="0"/>
              </a:spcBef>
              <a:spcAft>
                <a:spcPts val="0"/>
              </a:spcAft>
              <a:defRPr>
                <a:latin typeface="+mn-lt"/>
                <a:cs typeface="+mn-cs"/>
              </a:defRPr>
            </a:lvl1pPr>
          </a:lstStyle>
          <a:p>
            <a:pPr>
              <a:defRPr/>
            </a:pPr>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BF417227-C94F-4273-BDF2-28BD4823CF99}" type="slidenum">
              <a:rPr lang="en-US"/>
              <a:pPr>
                <a:defRPr/>
              </a:pPr>
              <a:t>‹#›</a:t>
            </a:fld>
            <a:endParaRPr lang="en-US"/>
          </a:p>
        </p:txBody>
      </p:sp>
      <p:sp>
        <p:nvSpPr>
          <p:cNvPr id="9" name="Footer Placeholder 27"/>
          <p:cNvSpPr>
            <a:spLocks noGrp="1"/>
          </p:cNvSpPr>
          <p:nvPr>
            <p:ph type="ftr" sz="quarter" idx="12"/>
          </p:nvPr>
        </p:nvSpPr>
        <p:spPr>
          <a:xfrm>
            <a:off x="5257800" y="612775"/>
            <a:ext cx="1325563" cy="457200"/>
          </a:xfrm>
          <a:prstGeom prst="rect">
            <a:avLst/>
          </a:prstGeom>
        </p:spPr>
        <p:txBody>
          <a:bodyPr rtlCol="0"/>
          <a:lstStyle>
            <a:lvl1pPr fontAlgn="auto">
              <a:spcBef>
                <a:spcPts val="0"/>
              </a:spcBef>
              <a:spcAft>
                <a:spcPts val="0"/>
              </a:spcAft>
              <a:defRPr>
                <a:latin typeface="+mn-lt"/>
                <a:cs typeface="+mn-cs"/>
              </a:defRPr>
            </a:lvl1pPr>
          </a:lstStyle>
          <a:p>
            <a:pPr>
              <a:defRPr/>
            </a:pPr>
            <a:endParaRPr lang="en-US"/>
          </a:p>
        </p:txBody>
      </p:sp>
    </p:spTree>
    <p:extLst>
      <p:ext uri="{BB962C8B-B14F-4D97-AF65-F5344CB8AC3E}">
        <p14:creationId xmlns:p14="http://schemas.microsoft.com/office/powerpoint/2010/main" val="19168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174038" y="1588"/>
            <a:ext cx="762000" cy="366712"/>
          </a:xfrm>
        </p:spPr>
        <p:txBody>
          <a:bodyPr/>
          <a:lstStyle>
            <a:lvl1pPr>
              <a:defRPr/>
            </a:lvl1pPr>
          </a:lstStyle>
          <a:p>
            <a:pPr>
              <a:defRPr/>
            </a:pPr>
            <a:fld id="{1D2FDEEC-FFBA-43A8-9CF0-23058422DF85}" type="slidenum">
              <a:rPr lang="en-US"/>
              <a:pPr>
                <a:defRPr/>
              </a:pPr>
              <a:t>‹#›</a:t>
            </a:fld>
            <a:endParaRPr lang="en-US"/>
          </a:p>
        </p:txBody>
      </p:sp>
    </p:spTree>
    <p:extLst>
      <p:ext uri="{BB962C8B-B14F-4D97-AF65-F5344CB8AC3E}">
        <p14:creationId xmlns:p14="http://schemas.microsoft.com/office/powerpoint/2010/main" val="131735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1E8EC6A6-4848-4BC0-8C7E-5912CA32DA6C}" type="slidenum">
              <a:rPr lang="en-US"/>
              <a:pPr>
                <a:defRPr/>
              </a:pPr>
              <a:t>‹#›</a:t>
            </a:fld>
            <a:endParaRPr lang="en-US"/>
          </a:p>
        </p:txBody>
      </p:sp>
    </p:spTree>
    <p:extLst>
      <p:ext uri="{BB962C8B-B14F-4D97-AF65-F5344CB8AC3E}">
        <p14:creationId xmlns:p14="http://schemas.microsoft.com/office/powerpoint/2010/main" val="391152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5687131-6672-4A3F-AE25-89F5E718E1A5}" type="slidenum">
              <a:rPr lang="en-US"/>
              <a:pPr>
                <a:defRPr/>
              </a:pPr>
              <a:t>‹#›</a:t>
            </a:fld>
            <a:endParaRPr lang="en-US"/>
          </a:p>
        </p:txBody>
      </p:sp>
    </p:spTree>
    <p:extLst>
      <p:ext uri="{BB962C8B-B14F-4D97-AF65-F5344CB8AC3E}">
        <p14:creationId xmlns:p14="http://schemas.microsoft.com/office/powerpoint/2010/main" val="250901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87303F8-BF13-436D-A10D-A8EF992DD91D}" type="slidenum">
              <a:rPr lang="en-US"/>
              <a:pPr>
                <a:defRPr/>
              </a:pPr>
              <a:t>‹#›</a:t>
            </a:fld>
            <a:endParaRPr lang="en-US"/>
          </a:p>
        </p:txBody>
      </p:sp>
    </p:spTree>
    <p:extLst>
      <p:ext uri="{BB962C8B-B14F-4D97-AF65-F5344CB8AC3E}">
        <p14:creationId xmlns:p14="http://schemas.microsoft.com/office/powerpoint/2010/main" val="396395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21"/>
          <p:cNvSpPr>
            <a:spLocks noGrp="1"/>
          </p:cNvSpPr>
          <p:nvPr>
            <p:ph type="title"/>
          </p:nvPr>
        </p:nvSpPr>
        <p:spPr bwMode="auto">
          <a:xfrm>
            <a:off x="457200" y="457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12"/>
          <p:cNvSpPr>
            <a:spLocks noGrp="1"/>
          </p:cNvSpPr>
          <p:nvPr>
            <p:ph type="body" idx="1"/>
          </p:nvPr>
        </p:nvSpPr>
        <p:spPr bwMode="auto">
          <a:xfrm>
            <a:off x="457200" y="1600200"/>
            <a:ext cx="82296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 name="Slide Number Placeholder 22"/>
          <p:cNvSpPr>
            <a:spLocks noGrp="1"/>
          </p:cNvSpPr>
          <p:nvPr>
            <p:ph type="sldNum" sz="quarter" idx="4"/>
          </p:nvPr>
        </p:nvSpPr>
        <p:spPr>
          <a:xfrm>
            <a:off x="8686800" y="6553200"/>
            <a:ext cx="457200" cy="304800"/>
          </a:xfrm>
          <a:prstGeom prst="rect">
            <a:avLst/>
          </a:prstGeom>
        </p:spPr>
        <p:txBody>
          <a:bodyPr vert="horz" anchor="b"/>
          <a:lstStyle>
            <a:lvl1pPr algn="r" eaLnBrk="1" fontAlgn="auto" latinLnBrk="0" hangingPunct="1">
              <a:spcBef>
                <a:spcPts val="0"/>
              </a:spcBef>
              <a:spcAft>
                <a:spcPts val="0"/>
              </a:spcAft>
              <a:defRPr kumimoji="0" sz="1200">
                <a:solidFill>
                  <a:schemeClr val="tx1"/>
                </a:solidFill>
                <a:latin typeface="+mn-lt"/>
                <a:cs typeface="+mn-cs"/>
              </a:defRPr>
            </a:lvl1pPr>
          </a:lstStyle>
          <a:p>
            <a:pPr>
              <a:defRPr/>
            </a:pPr>
            <a:fld id="{8F7BB5DC-CD02-4567-932C-0B7EDF6B7874}" type="slidenum">
              <a:rPr lang="en-US"/>
              <a:pPr>
                <a:defRPr/>
              </a:pPr>
              <a:t>‹#›</a:t>
            </a:fld>
            <a:endParaRPr lang="en-US" dirty="0"/>
          </a:p>
        </p:txBody>
      </p:sp>
      <p:sp>
        <p:nvSpPr>
          <p:cNvPr id="20" name="Rectangle 19"/>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0" y="7938"/>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8"/>
          <p:cNvSpPr txBox="1">
            <a:spLocks noChangeArrowheads="1"/>
          </p:cNvSpPr>
          <p:nvPr userDrawn="1"/>
        </p:nvSpPr>
        <p:spPr bwMode="auto">
          <a:xfrm>
            <a:off x="533400" y="6627813"/>
            <a:ext cx="8077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900">
                <a:solidFill>
                  <a:srgbClr val="262626"/>
                </a:solidFill>
                <a:latin typeface="Calibri" pitchFamily="34" charset="0"/>
                <a:ea typeface="Calibri" pitchFamily="34" charset="0"/>
                <a:cs typeface="Calibri" pitchFamily="34" charset="0"/>
              </a:rPr>
              <a:t>©2015 Cengage Learning.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ctr" rtl="0" eaLnBrk="0" fontAlgn="base" hangingPunct="0">
        <a:spcBef>
          <a:spcPct val="0"/>
        </a:spcBef>
        <a:spcAft>
          <a:spcPct val="0"/>
        </a:spcAft>
        <a:defRPr sz="4000" kern="1200">
          <a:solidFill>
            <a:schemeClr val="tx2"/>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0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0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cs typeface="Times New Roman" pitchFamily="18" charset="0"/>
        </a:defRPr>
      </a:lvl9pPr>
    </p:titleStyle>
    <p:bodyStyle>
      <a:lvl1pPr marL="365125" indent="-255588" algn="l" rtl="0" eaLnBrk="0" fontAlgn="base" hangingPunct="0">
        <a:spcBef>
          <a:spcPts val="300"/>
        </a:spcBef>
        <a:spcAft>
          <a:spcPts val="600"/>
        </a:spcAft>
        <a:buClr>
          <a:srgbClr val="0070C0"/>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57225" indent="-246063" algn="l" rtl="0" eaLnBrk="0" fontAlgn="base" hangingPunct="0">
        <a:spcBef>
          <a:spcPts val="300"/>
        </a:spcBef>
        <a:spcAft>
          <a:spcPts val="600"/>
        </a:spcAft>
        <a:buClr>
          <a:srgbClr val="0070C0"/>
        </a:buClr>
        <a:buFont typeface="Wingdings" pitchFamily="2" charset="2"/>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922338" indent="-219075" algn="l" rtl="0" eaLnBrk="0" fontAlgn="base" hangingPunct="0">
        <a:spcBef>
          <a:spcPts val="300"/>
        </a:spcBef>
        <a:spcAft>
          <a:spcPts val="600"/>
        </a:spcAft>
        <a:buClr>
          <a:srgbClr val="0070C0"/>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179513" indent="-200025" algn="l" rtl="0" eaLnBrk="0" fontAlgn="base" hangingPunct="0">
        <a:spcBef>
          <a:spcPts val="300"/>
        </a:spcBef>
        <a:spcAft>
          <a:spcPts val="600"/>
        </a:spcAft>
        <a:buClr>
          <a:srgbClr val="0070C0"/>
        </a:buClr>
        <a:buFont typeface="Wingdings"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1389063" indent="-182563" algn="l" rtl="0" eaLnBrk="0" fontAlgn="base" hangingPunct="0">
        <a:spcBef>
          <a:spcPts val="300"/>
        </a:spcBef>
        <a:spcAft>
          <a:spcPts val="600"/>
        </a:spcAft>
        <a:buClr>
          <a:srgbClr val="0070C0"/>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suci.blackboard.com/bbcswebdav/pid-1046595-dt-content-rid-1939011_1/xid-1939011_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ev.mysql.com/doc/refman/5.0/en/connector-j.html" TargetMode="External"/><Relationship Id="rId2" Type="http://schemas.openxmlformats.org/officeDocument/2006/relationships/hyperlink" Target="http://dev.mysql.com/downloads/connector/j/5.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oracle.com/javase/7/docs/api/java/sql/Statemen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atatables.ne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4325" y="4724400"/>
            <a:ext cx="6324600" cy="1295400"/>
          </a:xfrm>
        </p:spPr>
        <p:txBody>
          <a:bodyPr/>
          <a:lstStyle/>
          <a:p>
            <a:pPr marL="0" eaLnBrk="1" fontAlgn="auto" hangingPunct="1">
              <a:lnSpc>
                <a:spcPct val="90000"/>
              </a:lnSpc>
              <a:defRPr/>
            </a:pPr>
            <a:r>
              <a:rPr lang="en-US" altLang="en-US" sz="2800" dirty="0">
                <a:ea typeface="ＭＳ Ｐゴシック" pitchFamily="34" charset="-128"/>
              </a:rPr>
              <a:t>Chapter 14</a:t>
            </a:r>
          </a:p>
          <a:p>
            <a:pPr marL="0" eaLnBrk="1" fontAlgn="auto" hangingPunct="1">
              <a:lnSpc>
                <a:spcPct val="90000"/>
              </a:lnSpc>
              <a:defRPr/>
            </a:pPr>
            <a:r>
              <a:rPr lang="en-US" altLang="en-US" sz="2800" dirty="0">
                <a:ea typeface="ＭＳ Ｐゴシック" pitchFamily="34" charset="-128"/>
              </a:rPr>
              <a:t>Database Connectivity (JDBC &amp; MongoDB)</a:t>
            </a:r>
          </a:p>
          <a:p>
            <a:pPr eaLnBrk="1" fontAlgn="auto" hangingPunct="1">
              <a:defRPr/>
            </a:pP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Connecting to a Database</a:t>
            </a:r>
            <a:endParaRPr lang="th-TH" altLang="en-US" dirty="0"/>
          </a:p>
        </p:txBody>
      </p:sp>
      <p:sp>
        <p:nvSpPr>
          <p:cNvPr id="159747" name="Rectangle 3"/>
          <p:cNvSpPr>
            <a:spLocks noGrp="1" noChangeArrowheads="1"/>
          </p:cNvSpPr>
          <p:nvPr>
            <p:ph type="body" idx="1"/>
          </p:nvPr>
        </p:nvSpPr>
        <p:spPr>
          <a:xfrm>
            <a:off x="457200" y="1600200"/>
            <a:ext cx="8534400" cy="4897438"/>
          </a:xfrm>
        </p:spPr>
        <p:txBody>
          <a:bodyPr/>
          <a:lstStyle/>
          <a:p>
            <a:pPr>
              <a:spcBef>
                <a:spcPct val="50000"/>
              </a:spcBef>
            </a:pPr>
            <a:endParaRPr lang="en-US" altLang="en-US" b="1" dirty="0">
              <a:latin typeface="Courier New" pitchFamily="49" charset="0"/>
              <a:cs typeface="Courier New" pitchFamily="49" charset="0"/>
            </a:endParaRPr>
          </a:p>
          <a:p>
            <a:pPr lvl="1">
              <a:spcBef>
                <a:spcPct val="50000"/>
              </a:spcBef>
            </a:pPr>
            <a:endParaRPr lang="en-US" altLang="en-US" dirty="0"/>
          </a:p>
          <a:p>
            <a:pPr lvl="1">
              <a:spcBef>
                <a:spcPct val="50000"/>
              </a:spcBef>
            </a:pPr>
            <a:r>
              <a:rPr lang="en-US" altLang="en-US" dirty="0" err="1"/>
              <a:t>java.sql.Connection</a:t>
            </a:r>
            <a:r>
              <a:rPr lang="en-US" altLang="en-US" dirty="0"/>
              <a:t> is the </a:t>
            </a:r>
            <a:r>
              <a:rPr lang="en-US" altLang="en-US" dirty="0">
                <a:solidFill>
                  <a:schemeClr val="tx2"/>
                </a:solidFill>
              </a:rPr>
              <a:t>standard interface</a:t>
            </a:r>
            <a:r>
              <a:rPr lang="en-US" altLang="en-US" dirty="0"/>
              <a:t> for connecting to </a:t>
            </a:r>
            <a:r>
              <a:rPr lang="en-US" altLang="en-US" u="sng" dirty="0">
                <a:solidFill>
                  <a:schemeClr val="tx2"/>
                </a:solidFill>
              </a:rPr>
              <a:t>any</a:t>
            </a:r>
            <a:r>
              <a:rPr lang="en-US" altLang="en-US" dirty="0"/>
              <a:t> database. Each database type requires its </a:t>
            </a:r>
            <a:r>
              <a:rPr lang="en-US" altLang="en-US" b="1" dirty="0">
                <a:solidFill>
                  <a:schemeClr val="hlink"/>
                </a:solidFill>
              </a:rPr>
              <a:t>own </a:t>
            </a:r>
            <a:r>
              <a:rPr lang="en-US" altLang="en-US" b="1" dirty="0" err="1">
                <a:solidFill>
                  <a:schemeClr val="hlink"/>
                </a:solidFill>
              </a:rPr>
              <a:t>jdbc</a:t>
            </a:r>
            <a:r>
              <a:rPr lang="en-US" altLang="en-US" b="1" dirty="0">
                <a:solidFill>
                  <a:schemeClr val="hlink"/>
                </a:solidFill>
              </a:rPr>
              <a:t> driver</a:t>
            </a:r>
            <a:r>
              <a:rPr lang="en-US" altLang="en-US" dirty="0"/>
              <a:t> that </a:t>
            </a:r>
            <a:r>
              <a:rPr lang="en-US" altLang="en-US" i="1" dirty="0"/>
              <a:t>implements</a:t>
            </a:r>
            <a:r>
              <a:rPr lang="en-US" altLang="en-US" dirty="0"/>
              <a:t> this interface.</a:t>
            </a:r>
          </a:p>
          <a:p>
            <a:pPr lvl="1">
              <a:spcBef>
                <a:spcPct val="40000"/>
              </a:spcBef>
            </a:pPr>
            <a:r>
              <a:rPr lang="en-US" altLang="en-US" b="1" dirty="0" err="1">
                <a:latin typeface="Courier New" pitchFamily="49" charset="0"/>
                <a:cs typeface="Courier New" pitchFamily="49" charset="0"/>
              </a:rPr>
              <a:t>DriverManager</a:t>
            </a:r>
            <a:r>
              <a:rPr lang="en-US" altLang="en-US" b="1" dirty="0">
                <a:latin typeface="Courier New" pitchFamily="49" charset="0"/>
                <a:cs typeface="Courier New" pitchFamily="49" charset="0"/>
              </a:rPr>
              <a:t>: </a:t>
            </a:r>
            <a:r>
              <a:rPr lang="en-US" altLang="en-US" dirty="0"/>
              <a:t>Selects driver based on URL</a:t>
            </a:r>
          </a:p>
          <a:p>
            <a:pPr lvl="2">
              <a:spcBef>
                <a:spcPct val="40000"/>
              </a:spcBef>
            </a:pPr>
            <a:r>
              <a:rPr lang="en-US" altLang="en-US" dirty="0"/>
              <a:t>MySQL driver </a:t>
            </a:r>
            <a:br>
              <a:rPr lang="en-US" altLang="en-US" dirty="0"/>
            </a:br>
            <a:r>
              <a:rPr lang="en-US" altLang="en-US" i="1" dirty="0">
                <a:latin typeface="Courier New" pitchFamily="49" charset="0"/>
                <a:cs typeface="Courier New" pitchFamily="49" charset="0"/>
                <a:hlinkClick r:id="rId2"/>
              </a:rPr>
              <a:t>mysql-connector-java-5.1.7-bin.jar</a:t>
            </a:r>
            <a:endParaRPr lang="en-US" altLang="en-US" i="1" dirty="0"/>
          </a:p>
          <a:p>
            <a:endParaRPr lang="th-TH" altLang="en-US"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10</a:t>
            </a:fld>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68188"/>
            <a:ext cx="5264726"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52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dirty="0"/>
              <a:t>Where is the Database Driver?</a:t>
            </a:r>
          </a:p>
        </p:txBody>
      </p:sp>
      <p:sp>
        <p:nvSpPr>
          <p:cNvPr id="320515" name="Rectangle 3"/>
          <p:cNvSpPr>
            <a:spLocks noGrp="1" noChangeArrowheads="1"/>
          </p:cNvSpPr>
          <p:nvPr>
            <p:ph type="body" idx="1"/>
          </p:nvPr>
        </p:nvSpPr>
        <p:spPr>
          <a:xfrm>
            <a:off x="457200" y="1600200"/>
            <a:ext cx="7848600" cy="4897438"/>
          </a:xfrm>
        </p:spPr>
        <p:txBody>
          <a:bodyPr/>
          <a:lstStyle/>
          <a:p>
            <a:r>
              <a:rPr lang="en-US" altLang="en-US" dirty="0"/>
              <a:t>Driver is in a </a:t>
            </a:r>
            <a:r>
              <a:rPr lang="en-US" altLang="en-US" dirty="0">
                <a:solidFill>
                  <a:srgbClr val="3366FF"/>
                </a:solidFill>
              </a:rPr>
              <a:t>JAR</a:t>
            </a:r>
            <a:r>
              <a:rPr lang="en-US" altLang="en-US" dirty="0">
                <a:solidFill>
                  <a:srgbClr val="6666FF"/>
                </a:solidFill>
              </a:rPr>
              <a:t> </a:t>
            </a:r>
            <a:r>
              <a:rPr lang="en-US" altLang="en-US" dirty="0"/>
              <a:t>file.</a:t>
            </a:r>
          </a:p>
          <a:p>
            <a:r>
              <a:rPr lang="en-US" altLang="en-US" dirty="0"/>
              <a:t>JAR file must be found in the application </a:t>
            </a:r>
            <a:r>
              <a:rPr lang="en-US" altLang="en-US" dirty="0">
                <a:solidFill>
                  <a:srgbClr val="3366FF"/>
                </a:solidFill>
              </a:rPr>
              <a:t>CLASSPATH</a:t>
            </a:r>
            <a:r>
              <a:rPr lang="en-US" altLang="en-US" dirty="0"/>
              <a:t> as:</a:t>
            </a:r>
          </a:p>
          <a:p>
            <a:pPr lvl="1"/>
            <a:r>
              <a:rPr lang="en-US" altLang="en-US" dirty="0"/>
              <a:t>An external jar file to your IDE project</a:t>
            </a:r>
          </a:p>
          <a:p>
            <a:pPr lvl="1"/>
            <a:r>
              <a:rPr lang="en-US" altLang="en-US" dirty="0"/>
              <a:t>JAR appended to the CLASSPATH</a:t>
            </a:r>
            <a:br>
              <a:rPr lang="en-US" altLang="en-US" dirty="0"/>
            </a:br>
            <a:r>
              <a:rPr lang="en-US" altLang="en-US" dirty="0" err="1"/>
              <a:t>CLASSPATH</a:t>
            </a:r>
            <a:r>
              <a:rPr lang="en-US" altLang="en-US" dirty="0"/>
              <a:t> = /my/path/mysql-connector.jar;.</a:t>
            </a:r>
          </a:p>
          <a:p>
            <a:pPr lvl="1"/>
            <a:r>
              <a:rPr lang="en-US" altLang="en-US" dirty="0"/>
              <a:t>JAR added through the command line:</a:t>
            </a:r>
            <a:br>
              <a:rPr lang="en-US" altLang="en-US" dirty="0"/>
            </a:br>
            <a:r>
              <a:rPr lang="en-US" altLang="en-US" dirty="0"/>
              <a:t>java -</a:t>
            </a:r>
            <a:r>
              <a:rPr lang="en-US" altLang="en-US" dirty="0" err="1"/>
              <a:t>cp</a:t>
            </a:r>
            <a:r>
              <a:rPr lang="en-US" altLang="en-US" dirty="0"/>
              <a:t> /my/path/mysql-connector.jar ...</a:t>
            </a:r>
          </a:p>
          <a:p>
            <a:pPr lvl="1"/>
            <a:r>
              <a:rPr lang="en-US" altLang="en-US" dirty="0"/>
              <a:t>JAR located within JRE/lib/</a:t>
            </a:r>
            <a:r>
              <a:rPr lang="en-US" altLang="en-US" dirty="0" err="1"/>
              <a:t>ext</a:t>
            </a:r>
            <a:r>
              <a:rPr lang="en-US" altLang="en-US" dirty="0"/>
              <a:t> directory:</a:t>
            </a:r>
            <a:br>
              <a:rPr lang="en-US" altLang="en-US" dirty="0"/>
            </a:br>
            <a:r>
              <a:rPr lang="en-US" altLang="en-US" dirty="0"/>
              <a:t>C:/java/jre1.6.0/lib/ext/mysql-connector.jar</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11</a:t>
            </a:fld>
            <a:endParaRPr lang="en-US"/>
          </a:p>
        </p:txBody>
      </p:sp>
    </p:spTree>
    <p:extLst>
      <p:ext uri="{BB962C8B-B14F-4D97-AF65-F5344CB8AC3E}">
        <p14:creationId xmlns:p14="http://schemas.microsoft.com/office/powerpoint/2010/main" val="283966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dirty="0"/>
              <a:t>JDBC Driver for MySQL (Connector/J)</a:t>
            </a:r>
          </a:p>
        </p:txBody>
      </p:sp>
      <p:sp>
        <p:nvSpPr>
          <p:cNvPr id="272387" name="Rectangle 3"/>
          <p:cNvSpPr>
            <a:spLocks noGrp="1" noChangeArrowheads="1"/>
          </p:cNvSpPr>
          <p:nvPr>
            <p:ph idx="1"/>
          </p:nvPr>
        </p:nvSpPr>
        <p:spPr/>
        <p:txBody>
          <a:bodyPr/>
          <a:lstStyle/>
          <a:p>
            <a:r>
              <a:rPr lang="en-US" altLang="en-US"/>
              <a:t>Connector/J : </a:t>
            </a:r>
            <a:r>
              <a:rPr lang="en-US" altLang="en-US">
                <a:hlinkClick r:id="rId2"/>
              </a:rPr>
              <a:t>http://dev.mysql.com/downloads/connector/j/5.0.html</a:t>
            </a:r>
            <a:endParaRPr lang="en-US" altLang="en-US"/>
          </a:p>
          <a:p>
            <a:r>
              <a:rPr lang="en-US" altLang="en-US"/>
              <a:t>To install simply unzip (or untar) and put mysql-connector-java-[version]-bin.jar (I have installed mysql-connector-java-5.0.4-bin.jar) in the class path</a:t>
            </a:r>
          </a:p>
          <a:p>
            <a:r>
              <a:rPr lang="en-US" altLang="en-US"/>
              <a:t>For online documentation, see : </a:t>
            </a:r>
            <a:r>
              <a:rPr lang="en-US" altLang="en-US">
                <a:hlinkClick r:id="rId3"/>
              </a:rPr>
              <a:t>http://dev.mysql.com/doc/refman/5.0/en/connector-j.html</a:t>
            </a:r>
            <a:endParaRPr lang="en-US" altLang="en-US"/>
          </a:p>
          <a:p>
            <a:endParaRPr lang="en-US" altLang="en-US" dirty="0"/>
          </a:p>
        </p:txBody>
      </p:sp>
      <p:sp>
        <p:nvSpPr>
          <p:cNvPr id="2" name="Slide Number Placeholder 1"/>
          <p:cNvSpPr>
            <a:spLocks noGrp="1"/>
          </p:cNvSpPr>
          <p:nvPr>
            <p:ph type="sldNum" sz="quarter" idx="12"/>
          </p:nvPr>
        </p:nvSpPr>
        <p:spPr/>
        <p:txBody>
          <a:bodyPr/>
          <a:lstStyle/>
          <a:p>
            <a:fld id="{DF77230E-34CA-4C75-8D7E-DA08CD4B44BA}" type="slidenum">
              <a:rPr lang="en-US" smtClean="0"/>
              <a:pPr/>
              <a:t>12</a:t>
            </a:fld>
            <a:endParaRPr lang="en-US"/>
          </a:p>
        </p:txBody>
      </p:sp>
    </p:spTree>
    <p:extLst>
      <p:ext uri="{BB962C8B-B14F-4D97-AF65-F5344CB8AC3E}">
        <p14:creationId xmlns:p14="http://schemas.microsoft.com/office/powerpoint/2010/main" val="86674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Database URL</a:t>
            </a:r>
            <a:endParaRPr lang="th-TH" altLang="en-US"/>
          </a:p>
        </p:txBody>
      </p:sp>
      <p:sp>
        <p:nvSpPr>
          <p:cNvPr id="162819" name="Text Box 3"/>
          <p:cNvSpPr txBox="1">
            <a:spLocks noChangeArrowheads="1"/>
          </p:cNvSpPr>
          <p:nvPr/>
        </p:nvSpPr>
        <p:spPr bwMode="auto">
          <a:xfrm>
            <a:off x="411163" y="2249488"/>
            <a:ext cx="8199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0850" algn="l"/>
                <a:tab pos="917575" algn="l"/>
                <a:tab pos="1368425" algn="l"/>
              </a:tabLst>
              <a:defRPr>
                <a:solidFill>
                  <a:schemeClr val="tx1"/>
                </a:solidFill>
                <a:latin typeface="Arial Unicode MS" pitchFamily="34" charset="-128"/>
                <a:cs typeface="Angsana New" pitchFamily="18" charset="-34"/>
              </a:defRPr>
            </a:lvl1pPr>
            <a:lvl2pPr>
              <a:tabLst>
                <a:tab pos="450850" algn="l"/>
                <a:tab pos="917575" algn="l"/>
                <a:tab pos="1368425" algn="l"/>
              </a:tabLst>
              <a:defRPr>
                <a:solidFill>
                  <a:schemeClr val="tx1"/>
                </a:solidFill>
                <a:latin typeface="Arial Unicode MS" pitchFamily="34" charset="-128"/>
                <a:cs typeface="Angsana New" pitchFamily="18" charset="-34"/>
              </a:defRPr>
            </a:lvl2pPr>
            <a:lvl3pPr>
              <a:tabLst>
                <a:tab pos="450850" algn="l"/>
                <a:tab pos="917575" algn="l"/>
                <a:tab pos="1368425" algn="l"/>
              </a:tabLst>
              <a:defRPr>
                <a:solidFill>
                  <a:schemeClr val="tx1"/>
                </a:solidFill>
                <a:latin typeface="Arial Unicode MS" pitchFamily="34" charset="-128"/>
                <a:cs typeface="Angsana New" pitchFamily="18" charset="-34"/>
              </a:defRPr>
            </a:lvl3pPr>
            <a:lvl4pPr>
              <a:tabLst>
                <a:tab pos="450850" algn="l"/>
                <a:tab pos="917575" algn="l"/>
                <a:tab pos="1368425" algn="l"/>
              </a:tabLst>
              <a:defRPr>
                <a:solidFill>
                  <a:schemeClr val="tx1"/>
                </a:solidFill>
                <a:latin typeface="Arial Unicode MS" pitchFamily="34" charset="-128"/>
                <a:cs typeface="Angsana New" pitchFamily="18" charset="-34"/>
              </a:defRPr>
            </a:lvl4pPr>
            <a:lvl5pPr>
              <a:tabLst>
                <a:tab pos="450850" algn="l"/>
                <a:tab pos="917575" algn="l"/>
                <a:tab pos="1368425"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9pPr>
          </a:lstStyle>
          <a:p>
            <a:r>
              <a:rPr lang="en-US" altLang="en-US" sz="2000" b="1" dirty="0">
                <a:latin typeface="Courier New" pitchFamily="49" charset="0"/>
                <a:cs typeface="Courier New" pitchFamily="49" charset="0"/>
              </a:rPr>
              <a:t>String DB_URL = "</a:t>
            </a:r>
            <a:r>
              <a:rPr lang="en-US" altLang="en-US" sz="2000" b="1" dirty="0" err="1">
                <a:solidFill>
                  <a:srgbClr val="A50021"/>
                </a:solidFill>
                <a:latin typeface="Courier New" pitchFamily="49" charset="0"/>
                <a:cs typeface="Courier New" pitchFamily="49" charset="0"/>
              </a:rPr>
              <a:t>jdbc:mysql</a:t>
            </a:r>
            <a:r>
              <a:rPr lang="en-US" altLang="en-US" sz="2000" b="1" dirty="0">
                <a:solidFill>
                  <a:srgbClr val="A50021"/>
                </a:solidFill>
                <a:latin typeface="Courier New" pitchFamily="49" charset="0"/>
                <a:cs typeface="Courier New" pitchFamily="49" charset="0"/>
              </a:rPr>
              <a:t>://dbserver:3306/</a:t>
            </a:r>
            <a:r>
              <a:rPr lang="en-US" altLang="en-US" sz="2000" b="1" dirty="0" err="1">
                <a:solidFill>
                  <a:srgbClr val="A50021"/>
                </a:solidFill>
                <a:latin typeface="Courier New" pitchFamily="49" charset="0"/>
                <a:cs typeface="Courier New" pitchFamily="49" charset="0"/>
              </a:rPr>
              <a:t>saleco</a:t>
            </a:r>
            <a:r>
              <a:rPr lang="en-US" altLang="en-US" sz="2000" b="1" dirty="0">
                <a:latin typeface="Courier New" pitchFamily="49" charset="0"/>
                <a:cs typeface="Courier New" pitchFamily="49" charset="0"/>
              </a:rPr>
              <a:t>";</a:t>
            </a:r>
          </a:p>
        </p:txBody>
      </p:sp>
      <p:sp>
        <p:nvSpPr>
          <p:cNvPr id="162820" name="Text Box 4"/>
          <p:cNvSpPr txBox="1">
            <a:spLocks noChangeArrowheads="1"/>
          </p:cNvSpPr>
          <p:nvPr/>
        </p:nvSpPr>
        <p:spPr bwMode="auto">
          <a:xfrm>
            <a:off x="552450" y="1468438"/>
            <a:ext cx="800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Arial" charset="0"/>
              </a:rPr>
              <a:t>The format of a database URL is:</a:t>
            </a:r>
            <a:endParaRPr lang="th-TH" altLang="en-US" sz="2400">
              <a:latin typeface="Arial" charset="0"/>
            </a:endParaRPr>
          </a:p>
        </p:txBody>
      </p:sp>
      <p:sp>
        <p:nvSpPr>
          <p:cNvPr id="162821" name="Text Box 5"/>
          <p:cNvSpPr txBox="1">
            <a:spLocks noChangeArrowheads="1"/>
          </p:cNvSpPr>
          <p:nvPr/>
        </p:nvSpPr>
        <p:spPr bwMode="auto">
          <a:xfrm>
            <a:off x="1798638" y="3084513"/>
            <a:ext cx="6711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Arial" charset="0"/>
              </a:rPr>
              <a:t>Protocol   Sub-protocol  Hostname   Port   </a:t>
            </a:r>
            <a:r>
              <a:rPr lang="en-US" altLang="en-US" sz="2000" dirty="0" err="1">
                <a:latin typeface="Arial" charset="0"/>
              </a:rPr>
              <a:t>DatabaseName</a:t>
            </a:r>
            <a:endParaRPr lang="th-TH" altLang="en-US" sz="2000" dirty="0">
              <a:latin typeface="Arial" charset="0"/>
            </a:endParaRPr>
          </a:p>
        </p:txBody>
      </p:sp>
      <p:sp>
        <p:nvSpPr>
          <p:cNvPr id="162822" name="Line 6"/>
          <p:cNvSpPr>
            <a:spLocks noChangeShapeType="1"/>
          </p:cNvSpPr>
          <p:nvPr/>
        </p:nvSpPr>
        <p:spPr bwMode="auto">
          <a:xfrm flipV="1">
            <a:off x="7315200" y="2560638"/>
            <a:ext cx="352425" cy="5476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3" name="Line 7"/>
          <p:cNvSpPr>
            <a:spLocks noChangeShapeType="1"/>
          </p:cNvSpPr>
          <p:nvPr/>
        </p:nvSpPr>
        <p:spPr bwMode="auto">
          <a:xfrm flipV="1">
            <a:off x="6386513" y="2560638"/>
            <a:ext cx="352425" cy="5476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4" name="Line 8"/>
          <p:cNvSpPr>
            <a:spLocks noChangeShapeType="1"/>
          </p:cNvSpPr>
          <p:nvPr/>
        </p:nvSpPr>
        <p:spPr bwMode="auto">
          <a:xfrm flipV="1">
            <a:off x="5205413" y="2587625"/>
            <a:ext cx="365125" cy="522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5" name="Line 9"/>
          <p:cNvSpPr>
            <a:spLocks noChangeShapeType="1"/>
          </p:cNvSpPr>
          <p:nvPr/>
        </p:nvSpPr>
        <p:spPr bwMode="auto">
          <a:xfrm flipV="1">
            <a:off x="3971925" y="2603500"/>
            <a:ext cx="290513" cy="531813"/>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6" name="Line 10"/>
          <p:cNvSpPr>
            <a:spLocks noChangeShapeType="1"/>
          </p:cNvSpPr>
          <p:nvPr/>
        </p:nvSpPr>
        <p:spPr bwMode="auto">
          <a:xfrm flipV="1">
            <a:off x="2841625" y="2589213"/>
            <a:ext cx="379413" cy="5603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8" name="Text Box 12"/>
          <p:cNvSpPr txBox="1">
            <a:spLocks noChangeArrowheads="1"/>
          </p:cNvSpPr>
          <p:nvPr/>
        </p:nvSpPr>
        <p:spPr bwMode="auto">
          <a:xfrm>
            <a:off x="542925" y="3790950"/>
            <a:ext cx="8005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Arial Unicode MS" pitchFamily="34" charset="-128"/>
                <a:cs typeface="Angsana New" pitchFamily="18" charset="-34"/>
              </a:defRPr>
            </a:lvl1pPr>
            <a:lvl2pPr>
              <a:defRPr>
                <a:solidFill>
                  <a:schemeClr val="tx1"/>
                </a:solidFill>
                <a:latin typeface="Arial Unicode MS" pitchFamily="34" charset="-128"/>
                <a:cs typeface="Angsana New" pitchFamily="18" charset="-34"/>
              </a:defRPr>
            </a:lvl2pPr>
            <a:lvl3pPr>
              <a:defRPr>
                <a:solidFill>
                  <a:schemeClr val="tx1"/>
                </a:solidFill>
                <a:latin typeface="Arial Unicode MS" pitchFamily="34" charset="-128"/>
                <a:cs typeface="Angsana New" pitchFamily="18" charset="-34"/>
              </a:defRPr>
            </a:lvl3pPr>
            <a:lvl4pPr>
              <a:defRPr>
                <a:solidFill>
                  <a:schemeClr val="tx1"/>
                </a:solidFill>
                <a:latin typeface="Arial Unicode MS" pitchFamily="34" charset="-128"/>
                <a:cs typeface="Angsana New" pitchFamily="18" charset="-34"/>
              </a:defRPr>
            </a:lvl4pPr>
            <a:lvl5pPr>
              <a:defRPr>
                <a:solidFill>
                  <a:schemeClr val="tx1"/>
                </a:solidFill>
                <a:latin typeface="Arial Unicode MS" pitchFamily="34" charset="-128"/>
                <a:cs typeface="Angsana New" pitchFamily="18" charset="-34"/>
              </a:defRPr>
            </a:lvl5pPr>
            <a:lvl6pPr fontAlgn="base">
              <a:spcBef>
                <a:spcPct val="0"/>
              </a:spcBef>
              <a:spcAft>
                <a:spcPct val="0"/>
              </a:spcAft>
              <a:defRPr>
                <a:solidFill>
                  <a:schemeClr val="tx1"/>
                </a:solidFill>
                <a:latin typeface="Arial Unicode MS" pitchFamily="34" charset="-128"/>
                <a:cs typeface="Angsana New" pitchFamily="18" charset="-34"/>
              </a:defRPr>
            </a:lvl6pPr>
            <a:lvl7pPr fontAlgn="base">
              <a:spcBef>
                <a:spcPct val="0"/>
              </a:spcBef>
              <a:spcAft>
                <a:spcPct val="0"/>
              </a:spcAft>
              <a:defRPr>
                <a:solidFill>
                  <a:schemeClr val="tx1"/>
                </a:solidFill>
                <a:latin typeface="Arial Unicode MS" pitchFamily="34" charset="-128"/>
                <a:cs typeface="Angsana New" pitchFamily="18" charset="-34"/>
              </a:defRPr>
            </a:lvl7pPr>
            <a:lvl8pPr fontAlgn="base">
              <a:spcBef>
                <a:spcPct val="0"/>
              </a:spcBef>
              <a:spcAft>
                <a:spcPct val="0"/>
              </a:spcAft>
              <a:defRPr>
                <a:solidFill>
                  <a:schemeClr val="tx1"/>
                </a:solidFill>
                <a:latin typeface="Arial Unicode MS" pitchFamily="34" charset="-128"/>
                <a:cs typeface="Angsana New" pitchFamily="18" charset="-34"/>
              </a:defRPr>
            </a:lvl8pPr>
            <a:lvl9pPr fontAlgn="base">
              <a:spcBef>
                <a:spcPct val="0"/>
              </a:spcBef>
              <a:spcAft>
                <a:spcPct val="0"/>
              </a:spcAft>
              <a:defRPr>
                <a:solidFill>
                  <a:schemeClr val="tx1"/>
                </a:solidFill>
                <a:latin typeface="Arial Unicode MS" pitchFamily="34" charset="-128"/>
                <a:cs typeface="Angsana New" pitchFamily="18" charset="-34"/>
              </a:defRPr>
            </a:lvl9pPr>
          </a:lstStyle>
          <a:p>
            <a:pPr>
              <a:spcBef>
                <a:spcPct val="50000"/>
              </a:spcBef>
              <a:buClr>
                <a:srgbClr val="333399"/>
              </a:buClr>
              <a:buSzPct val="80000"/>
              <a:buFont typeface="Wingdings" pitchFamily="2" charset="2"/>
              <a:buChar char="q"/>
            </a:pPr>
            <a:r>
              <a:rPr lang="en-US" altLang="en-US" sz="2400">
                <a:solidFill>
                  <a:schemeClr val="tx2"/>
                </a:solidFill>
                <a:latin typeface="Arial" charset="0"/>
                <a:cs typeface="Arial" charset="0"/>
              </a:rPr>
              <a:t>Port</a:t>
            </a:r>
            <a:r>
              <a:rPr lang="en-US" altLang="en-US" sz="2400">
                <a:latin typeface="Arial" charset="0"/>
                <a:cs typeface="Arial" charset="0"/>
              </a:rPr>
              <a:t> is the TCP port number where the database server is listening. </a:t>
            </a:r>
          </a:p>
          <a:p>
            <a:pPr lvl="1">
              <a:spcBef>
                <a:spcPct val="50000"/>
              </a:spcBef>
              <a:buClr>
                <a:srgbClr val="333399"/>
              </a:buClr>
              <a:buSzPct val="80000"/>
              <a:buFont typeface="Wingdings" pitchFamily="2" charset="2"/>
              <a:buChar char="§"/>
            </a:pPr>
            <a:r>
              <a:rPr lang="en-US" altLang="en-US" sz="2400">
                <a:latin typeface="Arial" charset="0"/>
                <a:cs typeface="Arial" charset="0"/>
              </a:rPr>
              <a:t>  </a:t>
            </a:r>
            <a:r>
              <a:rPr lang="en-US" altLang="en-US" sz="2400">
                <a:solidFill>
                  <a:srgbClr val="A50021"/>
                </a:solidFill>
                <a:latin typeface="Arial" charset="0"/>
                <a:cs typeface="Arial" charset="0"/>
              </a:rPr>
              <a:t>3306</a:t>
            </a:r>
            <a:r>
              <a:rPr lang="en-US" altLang="en-US" sz="2400">
                <a:latin typeface="Arial" charset="0"/>
                <a:cs typeface="Arial" charset="0"/>
              </a:rPr>
              <a:t> is the </a:t>
            </a:r>
            <a:r>
              <a:rPr lang="en-US" altLang="en-US" sz="2400" b="1">
                <a:solidFill>
                  <a:schemeClr val="tx2"/>
                </a:solidFill>
                <a:latin typeface="Arial" charset="0"/>
                <a:cs typeface="Arial" charset="0"/>
              </a:rPr>
              <a:t>default port</a:t>
            </a:r>
            <a:r>
              <a:rPr lang="en-US" altLang="en-US" sz="2400">
                <a:latin typeface="Arial" charset="0"/>
                <a:cs typeface="Arial" charset="0"/>
              </a:rPr>
              <a:t> for MySQL</a:t>
            </a:r>
          </a:p>
          <a:p>
            <a:pPr>
              <a:spcBef>
                <a:spcPct val="50000"/>
              </a:spcBef>
              <a:buClr>
                <a:srgbClr val="333399"/>
              </a:buClr>
              <a:buSzPct val="80000"/>
              <a:buFont typeface="Wingdings" pitchFamily="2" charset="2"/>
              <a:buChar char="q"/>
            </a:pPr>
            <a:r>
              <a:rPr lang="en-US" altLang="en-US" sz="2400">
                <a:latin typeface="Arial" charset="0"/>
                <a:cs typeface="Arial" charset="0"/>
              </a:rPr>
              <a:t>Use hostname </a:t>
            </a:r>
            <a:r>
              <a:rPr lang="en-US" altLang="en-US" sz="2400" b="1">
                <a:latin typeface="Courier New" pitchFamily="49" charset="0"/>
                <a:cs typeface="Arial" charset="0"/>
              </a:rPr>
              <a:t>"localhost"</a:t>
            </a:r>
            <a:r>
              <a:rPr lang="en-US" altLang="en-US" sz="2400">
                <a:latin typeface="Arial" charset="0"/>
                <a:cs typeface="Arial" charset="0"/>
              </a:rPr>
              <a:t> for the local machine.</a:t>
            </a:r>
            <a:endParaRPr lang="th-TH" altLang="en-US" sz="2400">
              <a:latin typeface="Courier New" pitchFamily="49" charset="0"/>
              <a:cs typeface="Arial"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13</a:t>
            </a:fld>
            <a:endParaRPr lang="en-US"/>
          </a:p>
        </p:txBody>
      </p:sp>
    </p:spTree>
    <p:extLst>
      <p:ext uri="{BB962C8B-B14F-4D97-AF65-F5344CB8AC3E}">
        <p14:creationId xmlns:p14="http://schemas.microsoft.com/office/powerpoint/2010/main" val="114642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Database URL</a:t>
            </a:r>
            <a:endParaRPr lang="th-TH" altLang="en-US"/>
          </a:p>
        </p:txBody>
      </p:sp>
      <p:sp>
        <p:nvSpPr>
          <p:cNvPr id="242691" name="Text Box 3"/>
          <p:cNvSpPr txBox="1">
            <a:spLocks noChangeArrowheads="1"/>
          </p:cNvSpPr>
          <p:nvPr/>
        </p:nvSpPr>
        <p:spPr bwMode="auto">
          <a:xfrm>
            <a:off x="531813" y="2811463"/>
            <a:ext cx="8097837" cy="266065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0850" algn="l"/>
                <a:tab pos="917575" algn="l"/>
                <a:tab pos="1368425" algn="l"/>
              </a:tabLst>
              <a:defRPr>
                <a:solidFill>
                  <a:schemeClr val="tx1"/>
                </a:solidFill>
                <a:latin typeface="Arial Unicode MS" pitchFamily="34" charset="-128"/>
                <a:cs typeface="Angsana New" pitchFamily="18" charset="-34"/>
              </a:defRPr>
            </a:lvl1pPr>
            <a:lvl2pPr>
              <a:tabLst>
                <a:tab pos="450850" algn="l"/>
                <a:tab pos="917575" algn="l"/>
                <a:tab pos="1368425" algn="l"/>
              </a:tabLst>
              <a:defRPr>
                <a:solidFill>
                  <a:schemeClr val="tx1"/>
                </a:solidFill>
                <a:latin typeface="Arial Unicode MS" pitchFamily="34" charset="-128"/>
                <a:cs typeface="Angsana New" pitchFamily="18" charset="-34"/>
              </a:defRPr>
            </a:lvl2pPr>
            <a:lvl3pPr>
              <a:tabLst>
                <a:tab pos="450850" algn="l"/>
                <a:tab pos="917575" algn="l"/>
                <a:tab pos="1368425" algn="l"/>
              </a:tabLst>
              <a:defRPr>
                <a:solidFill>
                  <a:schemeClr val="tx1"/>
                </a:solidFill>
                <a:latin typeface="Arial Unicode MS" pitchFamily="34" charset="-128"/>
                <a:cs typeface="Angsana New" pitchFamily="18" charset="-34"/>
              </a:defRPr>
            </a:lvl3pPr>
            <a:lvl4pPr>
              <a:tabLst>
                <a:tab pos="450850" algn="l"/>
                <a:tab pos="917575" algn="l"/>
                <a:tab pos="1368425" algn="l"/>
              </a:tabLst>
              <a:defRPr>
                <a:solidFill>
                  <a:schemeClr val="tx1"/>
                </a:solidFill>
                <a:latin typeface="Arial Unicode MS" pitchFamily="34" charset="-128"/>
                <a:cs typeface="Angsana New" pitchFamily="18" charset="-34"/>
              </a:defRPr>
            </a:lvl4pPr>
            <a:lvl5pPr>
              <a:tabLst>
                <a:tab pos="450850" algn="l"/>
                <a:tab pos="917575" algn="l"/>
                <a:tab pos="1368425"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 pos="917575" algn="l"/>
                <a:tab pos="1368425" algn="l"/>
              </a:tabLst>
              <a:defRPr>
                <a:solidFill>
                  <a:schemeClr val="tx1"/>
                </a:solidFill>
                <a:latin typeface="Arial Unicode MS" pitchFamily="34" charset="-128"/>
                <a:cs typeface="Angsana New" pitchFamily="18" charset="-34"/>
              </a:defRPr>
            </a:lvl9pPr>
          </a:lstStyle>
          <a:p>
            <a:pPr>
              <a:spcBef>
                <a:spcPct val="50000"/>
              </a:spcBef>
            </a:pPr>
            <a:r>
              <a:rPr lang="en-US" altLang="en-US" sz="2400" b="1" dirty="0">
                <a:solidFill>
                  <a:schemeClr val="tx2"/>
                </a:solidFill>
                <a:latin typeface="Arial" charset="0"/>
                <a:cs typeface="Arial" charset="0"/>
              </a:rPr>
              <a:t>Example:</a:t>
            </a:r>
            <a:r>
              <a:rPr lang="en-US" altLang="en-US" sz="2400" b="1" dirty="0">
                <a:latin typeface="Courier New" pitchFamily="49" charset="0"/>
                <a:cs typeface="Courier New" pitchFamily="49" charset="0"/>
              </a:rPr>
              <a:t>  </a:t>
            </a:r>
            <a:r>
              <a:rPr lang="en-US" altLang="en-US" sz="2400" dirty="0">
                <a:latin typeface="Arial" charset="0"/>
                <a:cs typeface="Arial" charset="0"/>
              </a:rPr>
              <a:t>These 4 URL refer to the same database</a:t>
            </a:r>
          </a:p>
          <a:p>
            <a:pPr>
              <a:spcBef>
                <a:spcPct val="50000"/>
              </a:spcBef>
            </a:pPr>
            <a:r>
              <a:rPr lang="en-US" altLang="en-US" sz="2400" b="1" dirty="0">
                <a:latin typeface="Courier New" pitchFamily="49" charset="0"/>
                <a:cs typeface="Courier New" pitchFamily="49" charset="0"/>
              </a:rPr>
              <a:t>	</a:t>
            </a:r>
            <a:r>
              <a:rPr lang="en-US" altLang="en-US" sz="2400" b="1" dirty="0">
                <a:solidFill>
                  <a:srgbClr val="3366FF"/>
                </a:solidFill>
                <a:latin typeface="Courier New" pitchFamily="49" charset="0"/>
                <a:cs typeface="Courier New" pitchFamily="49" charset="0"/>
              </a:rPr>
              <a:t>"</a:t>
            </a:r>
            <a:r>
              <a:rPr lang="en-US" altLang="en-US" sz="2400" b="1" dirty="0" err="1">
                <a:solidFill>
                  <a:srgbClr val="3366FF"/>
                </a:solidFill>
                <a:latin typeface="Courier New" pitchFamily="49" charset="0"/>
                <a:cs typeface="Courier New" pitchFamily="49" charset="0"/>
              </a:rPr>
              <a:t>jdbc:mysql</a:t>
            </a:r>
            <a:r>
              <a:rPr lang="en-US" altLang="en-US" sz="2400" b="1" dirty="0">
                <a:solidFill>
                  <a:srgbClr val="3366FF"/>
                </a:solidFill>
                <a:latin typeface="Courier New" pitchFamily="49" charset="0"/>
                <a:cs typeface="Courier New" pitchFamily="49" charset="0"/>
              </a:rPr>
              <a:t>://localhost:3306/</a:t>
            </a:r>
            <a:r>
              <a:rPr lang="en-US" altLang="en-US" sz="2400" b="1" dirty="0" err="1">
                <a:solidFill>
                  <a:srgbClr val="3366FF"/>
                </a:solidFill>
                <a:latin typeface="Courier New" pitchFamily="49" charset="0"/>
                <a:cs typeface="Courier New" pitchFamily="49" charset="0"/>
              </a:rPr>
              <a:t>saleco</a:t>
            </a:r>
            <a:r>
              <a:rPr lang="en-US" altLang="en-US" sz="2400" b="1" dirty="0">
                <a:solidFill>
                  <a:srgbClr val="3366FF"/>
                </a:solidFill>
                <a:latin typeface="Courier New" pitchFamily="49" charset="0"/>
                <a:cs typeface="Courier New" pitchFamily="49" charset="0"/>
              </a:rPr>
              <a:t>"</a:t>
            </a:r>
          </a:p>
          <a:p>
            <a:pPr>
              <a:spcBef>
                <a:spcPct val="50000"/>
              </a:spcBef>
            </a:pPr>
            <a:r>
              <a:rPr lang="en-US" altLang="en-US" sz="2400" b="1" dirty="0">
                <a:solidFill>
                  <a:srgbClr val="3366FF"/>
                </a:solidFill>
                <a:latin typeface="Courier New" pitchFamily="49" charset="0"/>
                <a:cs typeface="Courier New" pitchFamily="49" charset="0"/>
              </a:rPr>
              <a:t>	"</a:t>
            </a:r>
            <a:r>
              <a:rPr lang="en-US" altLang="en-US" sz="2400" b="1" dirty="0" err="1">
                <a:solidFill>
                  <a:srgbClr val="3366FF"/>
                </a:solidFill>
                <a:latin typeface="Courier New" pitchFamily="49" charset="0"/>
                <a:cs typeface="Courier New" pitchFamily="49" charset="0"/>
              </a:rPr>
              <a:t>jdbc:mysql</a:t>
            </a:r>
            <a:r>
              <a:rPr lang="en-US" altLang="en-US" sz="2400" b="1" dirty="0">
                <a:solidFill>
                  <a:srgbClr val="3366FF"/>
                </a:solidFill>
                <a:latin typeface="Courier New" pitchFamily="49" charset="0"/>
                <a:cs typeface="Courier New" pitchFamily="49" charset="0"/>
              </a:rPr>
              <a:t>://localhost/</a:t>
            </a:r>
            <a:r>
              <a:rPr lang="en-US" altLang="en-US" sz="2400" b="1" dirty="0" err="1">
                <a:solidFill>
                  <a:srgbClr val="3366FF"/>
                </a:solidFill>
                <a:latin typeface="Courier New" pitchFamily="49" charset="0"/>
                <a:cs typeface="Courier New" pitchFamily="49" charset="0"/>
              </a:rPr>
              <a:t>saleco</a:t>
            </a:r>
            <a:r>
              <a:rPr lang="en-US" altLang="en-US" sz="2400" b="1" dirty="0">
                <a:solidFill>
                  <a:srgbClr val="3366FF"/>
                </a:solidFill>
                <a:latin typeface="Courier New" pitchFamily="49" charset="0"/>
                <a:cs typeface="Courier New" pitchFamily="49" charset="0"/>
              </a:rPr>
              <a:t>"</a:t>
            </a:r>
          </a:p>
          <a:p>
            <a:pPr>
              <a:spcBef>
                <a:spcPct val="50000"/>
              </a:spcBef>
            </a:pPr>
            <a:r>
              <a:rPr lang="en-US" altLang="en-US" sz="2400" b="1" dirty="0">
                <a:solidFill>
                  <a:srgbClr val="3366FF"/>
                </a:solidFill>
                <a:latin typeface="Courier New" pitchFamily="49" charset="0"/>
                <a:cs typeface="Courier New" pitchFamily="49" charset="0"/>
              </a:rPr>
              <a:t>	"</a:t>
            </a:r>
            <a:r>
              <a:rPr lang="en-US" altLang="en-US" sz="2400" b="1" dirty="0" err="1">
                <a:solidFill>
                  <a:srgbClr val="3366FF"/>
                </a:solidFill>
                <a:latin typeface="Courier New" pitchFamily="49" charset="0"/>
                <a:cs typeface="Courier New" pitchFamily="49" charset="0"/>
              </a:rPr>
              <a:t>jdbc:mysql</a:t>
            </a:r>
            <a:r>
              <a:rPr lang="en-US" altLang="en-US" sz="2400" b="1" dirty="0">
                <a:solidFill>
                  <a:srgbClr val="3366FF"/>
                </a:solidFill>
                <a:latin typeface="Courier New" pitchFamily="49" charset="0"/>
                <a:cs typeface="Courier New" pitchFamily="49" charset="0"/>
              </a:rPr>
              <a:t>:///</a:t>
            </a:r>
            <a:r>
              <a:rPr lang="en-US" altLang="en-US" sz="2400" b="1" dirty="0" err="1">
                <a:solidFill>
                  <a:srgbClr val="3366FF"/>
                </a:solidFill>
                <a:latin typeface="Courier New" pitchFamily="49" charset="0"/>
                <a:cs typeface="Courier New" pitchFamily="49" charset="0"/>
              </a:rPr>
              <a:t>saleco</a:t>
            </a:r>
            <a:r>
              <a:rPr lang="en-US" altLang="en-US" sz="2400" b="1" dirty="0">
                <a:solidFill>
                  <a:srgbClr val="3366FF"/>
                </a:solidFill>
                <a:latin typeface="Courier New" pitchFamily="49" charset="0"/>
                <a:cs typeface="Courier New" pitchFamily="49" charset="0"/>
              </a:rPr>
              <a:t>"</a:t>
            </a:r>
          </a:p>
          <a:p>
            <a:pPr>
              <a:spcBef>
                <a:spcPct val="50000"/>
              </a:spcBef>
            </a:pPr>
            <a:r>
              <a:rPr lang="en-US" altLang="en-US" sz="2400" b="1" dirty="0">
                <a:solidFill>
                  <a:srgbClr val="3366FF"/>
                </a:solidFill>
                <a:latin typeface="Courier New" pitchFamily="49" charset="0"/>
                <a:cs typeface="Courier New" pitchFamily="49" charset="0"/>
              </a:rPr>
              <a:t>	"</a:t>
            </a:r>
            <a:r>
              <a:rPr lang="en-US" altLang="en-US" sz="2400" b="1" dirty="0" err="1">
                <a:solidFill>
                  <a:srgbClr val="3366FF"/>
                </a:solidFill>
                <a:latin typeface="Courier New" pitchFamily="49" charset="0"/>
                <a:cs typeface="Courier New" pitchFamily="49" charset="0"/>
              </a:rPr>
              <a:t>jdbc:mysql</a:t>
            </a:r>
            <a:r>
              <a:rPr lang="en-US" altLang="en-US" sz="2400" b="1" dirty="0">
                <a:solidFill>
                  <a:srgbClr val="3366FF"/>
                </a:solidFill>
                <a:latin typeface="Courier New" pitchFamily="49" charset="0"/>
                <a:cs typeface="Courier New" pitchFamily="49" charset="0"/>
              </a:rPr>
              <a:t>:/</a:t>
            </a:r>
            <a:r>
              <a:rPr lang="en-US" altLang="en-US" sz="2400" b="1" dirty="0" err="1">
                <a:solidFill>
                  <a:srgbClr val="3366FF"/>
                </a:solidFill>
                <a:latin typeface="Courier New" pitchFamily="49" charset="0"/>
                <a:cs typeface="Courier New" pitchFamily="49" charset="0"/>
              </a:rPr>
              <a:t>saleco</a:t>
            </a:r>
            <a:r>
              <a:rPr lang="en-US" altLang="en-US" sz="2400" b="1" dirty="0">
                <a:solidFill>
                  <a:srgbClr val="3366FF"/>
                </a:solidFill>
                <a:latin typeface="Courier New" pitchFamily="49" charset="0"/>
                <a:cs typeface="Courier New" pitchFamily="49" charset="0"/>
              </a:rPr>
              <a:t>"</a:t>
            </a:r>
          </a:p>
        </p:txBody>
      </p:sp>
      <p:sp>
        <p:nvSpPr>
          <p:cNvPr id="242692" name="Text Box 4"/>
          <p:cNvSpPr txBox="1">
            <a:spLocks noChangeArrowheads="1"/>
          </p:cNvSpPr>
          <p:nvPr/>
        </p:nvSpPr>
        <p:spPr bwMode="auto">
          <a:xfrm>
            <a:off x="552450" y="1468438"/>
            <a:ext cx="80057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latin typeface="Arial" charset="0"/>
              </a:rPr>
              <a:t>The hostname and port are </a:t>
            </a:r>
            <a:r>
              <a:rPr lang="en-US" altLang="en-US" sz="2400" dirty="0">
                <a:solidFill>
                  <a:srgbClr val="3366FF"/>
                </a:solidFill>
                <a:latin typeface="Arial" charset="0"/>
              </a:rPr>
              <a:t>optional</a:t>
            </a:r>
            <a:r>
              <a:rPr lang="en-US" altLang="en-US" sz="2400" dirty="0">
                <a:latin typeface="Arial" charset="0"/>
              </a:rPr>
              <a:t>. MySQL driver </a:t>
            </a:r>
            <a:r>
              <a:rPr lang="en-US" altLang="en-US" sz="2400" dirty="0">
                <a:solidFill>
                  <a:srgbClr val="3366FF"/>
                </a:solidFill>
                <a:latin typeface="Arial" charset="0"/>
              </a:rPr>
              <a:t>defaults </a:t>
            </a:r>
            <a:r>
              <a:rPr lang="en-US" altLang="en-US" sz="2400" dirty="0">
                <a:latin typeface="Arial" charset="0"/>
              </a:rPr>
              <a:t>are </a:t>
            </a:r>
            <a:r>
              <a:rPr lang="en-US" altLang="en-US" sz="2400" dirty="0">
                <a:solidFill>
                  <a:schemeClr val="tx2"/>
                </a:solidFill>
                <a:latin typeface="Arial" charset="0"/>
              </a:rPr>
              <a:t>localhost</a:t>
            </a:r>
            <a:r>
              <a:rPr lang="en-US" altLang="en-US" sz="2400" dirty="0">
                <a:latin typeface="Arial" charset="0"/>
              </a:rPr>
              <a:t> and port </a:t>
            </a:r>
            <a:r>
              <a:rPr lang="en-US" altLang="en-US" sz="2400" u="sng" dirty="0">
                <a:solidFill>
                  <a:schemeClr val="tx2"/>
                </a:solidFill>
                <a:latin typeface="Arial" charset="0"/>
              </a:rPr>
              <a:t>3306</a:t>
            </a:r>
            <a:endParaRPr lang="th-TH" altLang="en-US" sz="2400" u="sng" dirty="0">
              <a:solidFill>
                <a:schemeClr val="tx2"/>
              </a:solidFill>
              <a:latin typeface="Arial"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14</a:t>
            </a:fld>
            <a:endParaRPr lang="en-US"/>
          </a:p>
        </p:txBody>
      </p:sp>
    </p:spTree>
    <p:extLst>
      <p:ext uri="{BB962C8B-B14F-4D97-AF65-F5344CB8AC3E}">
        <p14:creationId xmlns:p14="http://schemas.microsoft.com/office/powerpoint/2010/main" val="335694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dirty="0"/>
              <a:t>Establishing the Connection</a:t>
            </a:r>
            <a:endParaRPr lang="th-TH" altLang="en-US" dirty="0"/>
          </a:p>
        </p:txBody>
      </p:sp>
      <p:sp>
        <p:nvSpPr>
          <p:cNvPr id="163843" name="Rectangle 3"/>
          <p:cNvSpPr>
            <a:spLocks noGrp="1" noChangeArrowheads="1"/>
          </p:cNvSpPr>
          <p:nvPr>
            <p:ph type="body" idx="1"/>
          </p:nvPr>
        </p:nvSpPr>
        <p:spPr>
          <a:xfrm>
            <a:off x="611188" y="1543050"/>
            <a:ext cx="7921625" cy="1720850"/>
          </a:xfrm>
        </p:spPr>
        <p:txBody>
          <a:bodyPr/>
          <a:lstStyle/>
          <a:p>
            <a:r>
              <a:rPr lang="en-US" altLang="en-US" sz="2400" dirty="0"/>
              <a:t>To execute an SQL command, use the </a:t>
            </a:r>
            <a:r>
              <a:rPr lang="en-US" altLang="en-US" sz="2400" b="1" dirty="0">
                <a:solidFill>
                  <a:schemeClr val="tx2"/>
                </a:solidFill>
                <a:latin typeface="Courier New" pitchFamily="49" charset="0"/>
                <a:cs typeface="Courier New" pitchFamily="49" charset="0"/>
              </a:rPr>
              <a:t>Connection</a:t>
            </a:r>
            <a:r>
              <a:rPr lang="en-US" altLang="en-US" sz="2400" dirty="0"/>
              <a:t> object to create an SQL </a:t>
            </a:r>
            <a:r>
              <a:rPr lang="en-US" altLang="en-US" sz="2400" b="1" dirty="0">
                <a:solidFill>
                  <a:schemeClr val="tx2"/>
                </a:solidFill>
                <a:latin typeface="Courier New" pitchFamily="49" charset="0"/>
                <a:cs typeface="Courier New" pitchFamily="49" charset="0"/>
              </a:rPr>
              <a:t>Statement</a:t>
            </a:r>
            <a:r>
              <a:rPr lang="en-US" altLang="en-US" sz="2400" dirty="0"/>
              <a:t> object.</a:t>
            </a:r>
          </a:p>
        </p:txBody>
      </p:sp>
      <p:sp>
        <p:nvSpPr>
          <p:cNvPr id="163844" name="Text Box 4"/>
          <p:cNvSpPr txBox="1">
            <a:spLocks noChangeArrowheads="1"/>
          </p:cNvSpPr>
          <p:nvPr/>
        </p:nvSpPr>
        <p:spPr bwMode="auto">
          <a:xfrm>
            <a:off x="574589" y="2895600"/>
            <a:ext cx="8018463" cy="2062103"/>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0850" algn="l"/>
              </a:tabLst>
              <a:defRPr>
                <a:solidFill>
                  <a:schemeClr val="tx1"/>
                </a:solidFill>
                <a:latin typeface="Arial Unicode MS" pitchFamily="34" charset="-128"/>
                <a:cs typeface="Angsana New" pitchFamily="18" charset="-34"/>
              </a:defRPr>
            </a:lvl1pPr>
            <a:lvl2pPr>
              <a:tabLst>
                <a:tab pos="450850" algn="l"/>
              </a:tabLst>
              <a:defRPr>
                <a:solidFill>
                  <a:schemeClr val="tx1"/>
                </a:solidFill>
                <a:latin typeface="Arial Unicode MS" pitchFamily="34" charset="-128"/>
                <a:cs typeface="Angsana New" pitchFamily="18" charset="-34"/>
              </a:defRPr>
            </a:lvl2pPr>
            <a:lvl3pPr>
              <a:tabLst>
                <a:tab pos="450850" algn="l"/>
              </a:tabLst>
              <a:defRPr>
                <a:solidFill>
                  <a:schemeClr val="tx1"/>
                </a:solidFill>
                <a:latin typeface="Arial Unicode MS" pitchFamily="34" charset="-128"/>
                <a:cs typeface="Angsana New" pitchFamily="18" charset="-34"/>
              </a:defRPr>
            </a:lvl3pPr>
            <a:lvl4pPr>
              <a:tabLst>
                <a:tab pos="450850" algn="l"/>
              </a:tabLst>
              <a:defRPr>
                <a:solidFill>
                  <a:schemeClr val="tx1"/>
                </a:solidFill>
                <a:latin typeface="Arial Unicode MS" pitchFamily="34" charset="-128"/>
                <a:cs typeface="Angsana New" pitchFamily="18" charset="-34"/>
              </a:defRPr>
            </a:lvl4pPr>
            <a:lvl5pPr>
              <a:tabLst>
                <a:tab pos="450850"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Lst>
              <a:defRPr>
                <a:solidFill>
                  <a:schemeClr val="tx1"/>
                </a:solidFill>
                <a:latin typeface="Arial Unicode MS" pitchFamily="34" charset="-128"/>
                <a:cs typeface="Angsana New" pitchFamily="18" charset="-34"/>
              </a:defRPr>
            </a:lvl9pPr>
          </a:lstStyle>
          <a:p>
            <a:pPr>
              <a:spcBef>
                <a:spcPct val="10000"/>
              </a:spcBef>
            </a:pPr>
            <a:r>
              <a:rPr lang="en-US" altLang="en-US" sz="2000" b="1" dirty="0">
                <a:latin typeface="Courier New" pitchFamily="49" charset="0"/>
                <a:cs typeface="Courier New" pitchFamily="49" charset="0"/>
              </a:rPr>
              <a:t>String DB_URL =</a:t>
            </a:r>
            <a:r>
              <a:rPr lang="en-US" altLang="en-US" sz="2000" b="1" dirty="0">
                <a:solidFill>
                  <a:schemeClr val="tx2"/>
                </a:solidFill>
                <a:latin typeface="Courier New" pitchFamily="49" charset="0"/>
                <a:cs typeface="Courier New" pitchFamily="49" charset="0"/>
              </a:rPr>
              <a:t>"</a:t>
            </a:r>
            <a:r>
              <a:rPr lang="en-US" altLang="en-US" sz="2000" b="1" dirty="0" err="1">
                <a:solidFill>
                  <a:schemeClr val="tx2"/>
                </a:solidFill>
                <a:latin typeface="Courier New" pitchFamily="49" charset="0"/>
                <a:cs typeface="Courier New" pitchFamily="49" charset="0"/>
              </a:rPr>
              <a:t>jdbc:mysql</a:t>
            </a:r>
            <a:r>
              <a:rPr lang="en-US" altLang="en-US" sz="2000" b="1" dirty="0">
                <a:solidFill>
                  <a:schemeClr val="tx2"/>
                </a:solidFill>
                <a:latin typeface="Courier New" pitchFamily="49" charset="0"/>
                <a:cs typeface="Courier New" pitchFamily="49" charset="0"/>
              </a:rPr>
              <a:t>:///</a:t>
            </a:r>
            <a:r>
              <a:rPr lang="en-US" altLang="en-US" sz="2000" b="1" dirty="0" err="1">
                <a:solidFill>
                  <a:schemeClr val="tx2"/>
                </a:solidFill>
                <a:latin typeface="Courier New" pitchFamily="49" charset="0"/>
                <a:cs typeface="Courier New" pitchFamily="49" charset="0"/>
              </a:rPr>
              <a:t>saleco</a:t>
            </a:r>
            <a:r>
              <a:rPr lang="en-US" altLang="en-US" sz="2000" b="1" dirty="0">
                <a:solidFill>
                  <a:schemeClr val="tx2"/>
                </a:solidFill>
                <a:latin typeface="Courier New" pitchFamily="49" charset="0"/>
                <a:cs typeface="Courier New" pitchFamily="49" charset="0"/>
              </a:rPr>
              <a:t>", "root","";</a:t>
            </a:r>
            <a:endParaRPr lang="en-US" altLang="en-US" sz="2000" b="1" dirty="0">
              <a:latin typeface="Courier New" pitchFamily="49" charset="0"/>
              <a:cs typeface="Courier New" pitchFamily="49" charset="0"/>
            </a:endParaRPr>
          </a:p>
          <a:p>
            <a:pPr>
              <a:spcBef>
                <a:spcPct val="10000"/>
              </a:spcBef>
            </a:pPr>
            <a:r>
              <a:rPr lang="en-US" altLang="en-US" sz="2000" b="1" dirty="0">
                <a:latin typeface="Courier New" pitchFamily="49" charset="0"/>
                <a:cs typeface="Courier New" pitchFamily="49" charset="0"/>
              </a:rPr>
              <a:t>Connection </a:t>
            </a:r>
            <a:r>
              <a:rPr lang="en-US" altLang="en-US" sz="2000" b="1" dirty="0" err="1">
                <a:latin typeface="Courier New" pitchFamily="49" charset="0"/>
                <a:cs typeface="Courier New" pitchFamily="49" charset="0"/>
              </a:rPr>
              <a:t>connection</a:t>
            </a:r>
            <a:r>
              <a:rPr lang="en-US" altLang="en-US" sz="2000" b="1" dirty="0">
                <a:latin typeface="Courier New" pitchFamily="49" charset="0"/>
                <a:cs typeface="Courier New" pitchFamily="49" charset="0"/>
              </a:rPr>
              <a:t> = </a:t>
            </a:r>
          </a:p>
          <a:p>
            <a:pPr>
              <a:spcBef>
                <a:spcPct val="10000"/>
              </a:spcBef>
            </a:pPr>
            <a:r>
              <a:rPr lang="en-US" altLang="en-US" sz="2000" b="1" dirty="0">
                <a:latin typeface="Courier New" pitchFamily="49" charset="0"/>
                <a:cs typeface="Courier New" pitchFamily="49" charset="0"/>
              </a:rPr>
              <a:t>		</a:t>
            </a:r>
            <a:r>
              <a:rPr lang="en-US" altLang="en-US" sz="2000" b="1" dirty="0" err="1">
                <a:solidFill>
                  <a:schemeClr val="tx2"/>
                </a:solidFill>
                <a:latin typeface="Courier New" pitchFamily="49" charset="0"/>
                <a:cs typeface="Courier New" pitchFamily="49" charset="0"/>
              </a:rPr>
              <a:t>DriverManager.getConnection</a:t>
            </a:r>
            <a:r>
              <a:rPr lang="en-US" altLang="en-US" sz="2000" b="1" dirty="0">
                <a:solidFill>
                  <a:schemeClr val="tx2"/>
                </a:solidFill>
                <a:latin typeface="Courier New" pitchFamily="49" charset="0"/>
                <a:cs typeface="Courier New" pitchFamily="49" charset="0"/>
              </a:rPr>
              <a:t>(</a:t>
            </a:r>
            <a:r>
              <a:rPr lang="en-US" altLang="en-US" sz="2000" b="1" dirty="0">
                <a:latin typeface="Courier New" pitchFamily="49" charset="0"/>
                <a:cs typeface="Courier New" pitchFamily="49" charset="0"/>
              </a:rPr>
              <a:t>DB_URL</a:t>
            </a:r>
            <a:r>
              <a:rPr lang="en-US" altLang="en-US" sz="2000" b="1" dirty="0">
                <a:solidFill>
                  <a:schemeClr val="tx2"/>
                </a:solidFill>
                <a:latin typeface="Courier New" pitchFamily="49" charset="0"/>
                <a:cs typeface="Courier New" pitchFamily="49" charset="0"/>
              </a:rPr>
              <a:t>);</a:t>
            </a:r>
            <a:endParaRPr lang="en-US" altLang="en-US" sz="2000" b="1" dirty="0">
              <a:latin typeface="Courier New" pitchFamily="49" charset="0"/>
              <a:cs typeface="Courier New" pitchFamily="49" charset="0"/>
            </a:endParaRPr>
          </a:p>
          <a:p>
            <a:pPr>
              <a:spcBef>
                <a:spcPct val="10000"/>
              </a:spcBef>
            </a:pPr>
            <a:r>
              <a:rPr lang="en-US" altLang="en-US" sz="2000" b="1" dirty="0">
                <a:solidFill>
                  <a:srgbClr val="006600"/>
                </a:solidFill>
                <a:latin typeface="Courier New" pitchFamily="49" charset="0"/>
                <a:cs typeface="Courier New" pitchFamily="49" charset="0"/>
              </a:rPr>
              <a:t>if (!</a:t>
            </a:r>
            <a:r>
              <a:rPr lang="en-US" altLang="en-US" sz="2000" b="1" dirty="0" err="1">
                <a:solidFill>
                  <a:srgbClr val="006600"/>
                </a:solidFill>
                <a:latin typeface="Courier New" pitchFamily="49" charset="0"/>
                <a:cs typeface="Courier New" pitchFamily="49" charset="0"/>
              </a:rPr>
              <a:t>con.isClosed</a:t>
            </a:r>
            <a:r>
              <a:rPr lang="en-US" altLang="en-US" sz="2000" b="1" dirty="0">
                <a:solidFill>
                  <a:srgbClr val="006600"/>
                </a:solidFill>
                <a:latin typeface="Courier New" pitchFamily="49" charset="0"/>
                <a:cs typeface="Courier New" pitchFamily="49" charset="0"/>
              </a:rPr>
              <a:t>())</a:t>
            </a:r>
          </a:p>
          <a:p>
            <a:pPr>
              <a:spcBef>
                <a:spcPct val="10000"/>
              </a:spcBef>
            </a:pPr>
            <a:r>
              <a:rPr lang="en-US" altLang="en-US" sz="2000" b="1" dirty="0">
                <a:solidFill>
                  <a:srgbClr val="006600"/>
                </a:solidFill>
                <a:latin typeface="Courier New" pitchFamily="49" charset="0"/>
                <a:cs typeface="Courier New" pitchFamily="49" charset="0"/>
              </a:rPr>
              <a:t>	</a:t>
            </a:r>
            <a:r>
              <a:rPr lang="en-US" altLang="en-US" sz="2000" b="1" dirty="0" err="1">
                <a:solidFill>
                  <a:srgbClr val="006600"/>
                </a:solidFill>
                <a:latin typeface="Courier New" pitchFamily="49" charset="0"/>
                <a:cs typeface="Courier New" pitchFamily="49" charset="0"/>
              </a:rPr>
              <a:t>System.out.println</a:t>
            </a:r>
            <a:r>
              <a:rPr lang="en-US" altLang="en-US" sz="2000" b="1" dirty="0">
                <a:solidFill>
                  <a:srgbClr val="006600"/>
                </a:solidFill>
                <a:latin typeface="Courier New" pitchFamily="49" charset="0"/>
                <a:cs typeface="Courier New" pitchFamily="49" charset="0"/>
              </a:rPr>
              <a:t>("Successfully connected to 		MySQL server ...");</a:t>
            </a:r>
            <a:endParaRPr lang="th-TH" altLang="en-US" sz="20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15</a:t>
            </a:fld>
            <a:endParaRPr lang="en-US"/>
          </a:p>
        </p:txBody>
      </p:sp>
    </p:spTree>
    <p:extLst>
      <p:ext uri="{BB962C8B-B14F-4D97-AF65-F5344CB8AC3E}">
        <p14:creationId xmlns:p14="http://schemas.microsoft.com/office/powerpoint/2010/main" val="294293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Executing SQL Commands</a:t>
            </a:r>
            <a:endParaRPr lang="th-TH" altLang="en-US"/>
          </a:p>
        </p:txBody>
      </p:sp>
      <p:sp>
        <p:nvSpPr>
          <p:cNvPr id="163843" name="Rectangle 3"/>
          <p:cNvSpPr>
            <a:spLocks noGrp="1" noChangeArrowheads="1"/>
          </p:cNvSpPr>
          <p:nvPr>
            <p:ph type="body" idx="1"/>
          </p:nvPr>
        </p:nvSpPr>
        <p:spPr>
          <a:xfrm>
            <a:off x="571500" y="1543050"/>
            <a:ext cx="8018463" cy="1720850"/>
          </a:xfrm>
        </p:spPr>
        <p:txBody>
          <a:bodyPr/>
          <a:lstStyle/>
          <a:p>
            <a:r>
              <a:rPr lang="en-US" altLang="en-US" sz="2400" dirty="0"/>
              <a:t>To execute an SQL command, use the </a:t>
            </a:r>
            <a:r>
              <a:rPr lang="en-US" altLang="en-US" sz="2400" b="1" dirty="0">
                <a:solidFill>
                  <a:schemeClr val="tx2"/>
                </a:solidFill>
                <a:latin typeface="Courier New" pitchFamily="49" charset="0"/>
                <a:cs typeface="Courier New" pitchFamily="49" charset="0"/>
              </a:rPr>
              <a:t>Connection</a:t>
            </a:r>
            <a:r>
              <a:rPr lang="en-US" altLang="en-US" sz="2400" dirty="0"/>
              <a:t> object to create an SQL </a:t>
            </a:r>
            <a:r>
              <a:rPr lang="en-US" altLang="en-US" sz="2400" b="1" dirty="0">
                <a:solidFill>
                  <a:schemeClr val="tx2"/>
                </a:solidFill>
                <a:latin typeface="Courier New" pitchFamily="49" charset="0"/>
                <a:cs typeface="Courier New" pitchFamily="49" charset="0"/>
              </a:rPr>
              <a:t>Statement</a:t>
            </a:r>
            <a:r>
              <a:rPr lang="en-US" altLang="en-US" sz="2400" dirty="0"/>
              <a:t> object.</a:t>
            </a:r>
          </a:p>
          <a:p>
            <a:r>
              <a:rPr lang="en-US" altLang="en-US" sz="2400" b="1" dirty="0">
                <a:solidFill>
                  <a:schemeClr val="tx2"/>
                </a:solidFill>
                <a:latin typeface="Courier New" pitchFamily="49" charset="0"/>
                <a:cs typeface="Courier New" pitchFamily="49" charset="0"/>
              </a:rPr>
              <a:t>Statement</a:t>
            </a:r>
            <a:r>
              <a:rPr lang="en-US" altLang="en-US" sz="2400" dirty="0"/>
              <a:t> interface defines methods for executing commands.</a:t>
            </a:r>
            <a:endParaRPr lang="th-TH" altLang="en-US" sz="2400" dirty="0"/>
          </a:p>
        </p:txBody>
      </p:sp>
      <p:sp>
        <p:nvSpPr>
          <p:cNvPr id="163844" name="Text Box 4"/>
          <p:cNvSpPr txBox="1">
            <a:spLocks noChangeArrowheads="1"/>
          </p:cNvSpPr>
          <p:nvPr/>
        </p:nvSpPr>
        <p:spPr bwMode="auto">
          <a:xfrm>
            <a:off x="571500" y="3280589"/>
            <a:ext cx="8018463" cy="3077766"/>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0850" algn="l"/>
              </a:tabLst>
              <a:defRPr>
                <a:solidFill>
                  <a:schemeClr val="tx1"/>
                </a:solidFill>
                <a:latin typeface="Arial Unicode MS" pitchFamily="34" charset="-128"/>
                <a:cs typeface="Angsana New" pitchFamily="18" charset="-34"/>
              </a:defRPr>
            </a:lvl1pPr>
            <a:lvl2pPr>
              <a:tabLst>
                <a:tab pos="450850" algn="l"/>
              </a:tabLst>
              <a:defRPr>
                <a:solidFill>
                  <a:schemeClr val="tx1"/>
                </a:solidFill>
                <a:latin typeface="Arial Unicode MS" pitchFamily="34" charset="-128"/>
                <a:cs typeface="Angsana New" pitchFamily="18" charset="-34"/>
              </a:defRPr>
            </a:lvl2pPr>
            <a:lvl3pPr>
              <a:tabLst>
                <a:tab pos="450850" algn="l"/>
              </a:tabLst>
              <a:defRPr>
                <a:solidFill>
                  <a:schemeClr val="tx1"/>
                </a:solidFill>
                <a:latin typeface="Arial Unicode MS" pitchFamily="34" charset="-128"/>
                <a:cs typeface="Angsana New" pitchFamily="18" charset="-34"/>
              </a:defRPr>
            </a:lvl3pPr>
            <a:lvl4pPr>
              <a:tabLst>
                <a:tab pos="450850" algn="l"/>
              </a:tabLst>
              <a:defRPr>
                <a:solidFill>
                  <a:schemeClr val="tx1"/>
                </a:solidFill>
                <a:latin typeface="Arial Unicode MS" pitchFamily="34" charset="-128"/>
                <a:cs typeface="Angsana New" pitchFamily="18" charset="-34"/>
              </a:defRPr>
            </a:lvl4pPr>
            <a:lvl5pPr>
              <a:tabLst>
                <a:tab pos="450850"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Lst>
              <a:defRPr>
                <a:solidFill>
                  <a:schemeClr val="tx1"/>
                </a:solidFill>
                <a:latin typeface="Arial Unicode MS" pitchFamily="34" charset="-128"/>
                <a:cs typeface="Angsana New" pitchFamily="18" charset="-34"/>
              </a:defRPr>
            </a:lvl9pPr>
          </a:lstStyle>
          <a:p>
            <a:pPr>
              <a:spcBef>
                <a:spcPct val="10000"/>
              </a:spcBef>
            </a:pPr>
            <a:r>
              <a:rPr lang="en-US" altLang="en-US" sz="2000" b="1" dirty="0">
                <a:latin typeface="Courier New" pitchFamily="49" charset="0"/>
                <a:cs typeface="Courier New" pitchFamily="49" charset="0"/>
              </a:rPr>
              <a:t>Statement </a:t>
            </a:r>
            <a:r>
              <a:rPr lang="en-US" altLang="en-US" sz="2000" b="1" dirty="0">
                <a:solidFill>
                  <a:schemeClr val="tx2"/>
                </a:solidFill>
                <a:latin typeface="Courier New" pitchFamily="49" charset="0"/>
                <a:cs typeface="Courier New" pitchFamily="49" charset="0"/>
              </a:rPr>
              <a:t>statement</a:t>
            </a:r>
            <a:r>
              <a:rPr lang="en-US" altLang="en-US" sz="2000" b="1" dirty="0">
                <a:latin typeface="Courier New" pitchFamily="49" charset="0"/>
                <a:cs typeface="Courier New" pitchFamily="49" charset="0"/>
              </a:rPr>
              <a:t>=</a:t>
            </a:r>
            <a:r>
              <a:rPr lang="en-US" altLang="en-US" sz="2000" b="1" dirty="0" err="1">
                <a:solidFill>
                  <a:schemeClr val="tx2"/>
                </a:solidFill>
                <a:latin typeface="Courier New" pitchFamily="49" charset="0"/>
                <a:cs typeface="Courier New" pitchFamily="49" charset="0"/>
              </a:rPr>
              <a:t>connection.</a:t>
            </a:r>
            <a:r>
              <a:rPr lang="en-US" altLang="en-US" sz="2000" b="1" dirty="0" err="1">
                <a:solidFill>
                  <a:srgbClr val="A50021"/>
                </a:solidFill>
                <a:latin typeface="Courier New" pitchFamily="49" charset="0"/>
                <a:cs typeface="Courier New" pitchFamily="49" charset="0"/>
              </a:rPr>
              <a:t>createStatement</a:t>
            </a:r>
            <a:r>
              <a:rPr lang="en-US" altLang="en-US" sz="2000" b="1" dirty="0">
                <a:solidFill>
                  <a:schemeClr val="tx2"/>
                </a:solidFill>
                <a:latin typeface="Courier New" pitchFamily="49" charset="0"/>
                <a:cs typeface="Courier New" pitchFamily="49" charset="0"/>
              </a:rPr>
              <a:t>( )</a:t>
            </a:r>
            <a:r>
              <a:rPr lang="en-US" altLang="en-US" sz="2000" b="1" dirty="0">
                <a:latin typeface="Courier New" pitchFamily="49" charset="0"/>
                <a:cs typeface="Courier New" pitchFamily="49" charset="0"/>
              </a:rPr>
              <a:t>;</a:t>
            </a:r>
          </a:p>
          <a:p>
            <a:pPr>
              <a:spcBef>
                <a:spcPct val="10000"/>
              </a:spcBef>
            </a:pPr>
            <a:r>
              <a:rPr lang="en-US" altLang="en-US" sz="2000" b="1" dirty="0">
                <a:solidFill>
                  <a:srgbClr val="006600"/>
                </a:solidFill>
                <a:latin typeface="Courier New" pitchFamily="49" charset="0"/>
                <a:cs typeface="Courier New" pitchFamily="49" charset="0"/>
              </a:rPr>
              <a:t>// execute an UPDATE command </a:t>
            </a:r>
          </a:p>
          <a:p>
            <a:pPr>
              <a:spcBef>
                <a:spcPct val="10000"/>
              </a:spcBef>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a:t>
            </a:r>
            <a:r>
              <a:rPr lang="en-US" altLang="en-US" sz="2000" b="1" dirty="0">
                <a:solidFill>
                  <a:schemeClr val="tx2"/>
                </a:solidFill>
                <a:latin typeface="Courier New" pitchFamily="49" charset="0"/>
                <a:cs typeface="Courier New" pitchFamily="49" charset="0"/>
              </a:rPr>
              <a:t>count</a:t>
            </a:r>
            <a:r>
              <a:rPr lang="en-US" altLang="en-US" sz="2000" b="1" dirty="0">
                <a:latin typeface="Courier New" pitchFamily="49" charset="0"/>
                <a:cs typeface="Courier New" pitchFamily="49" charset="0"/>
              </a:rPr>
              <a:t> = </a:t>
            </a:r>
            <a:r>
              <a:rPr lang="en-US" altLang="en-US" sz="2000" b="1" dirty="0" err="1">
                <a:solidFill>
                  <a:schemeClr val="tx2"/>
                </a:solidFill>
                <a:latin typeface="Courier New" pitchFamily="49" charset="0"/>
                <a:cs typeface="Courier New" pitchFamily="49" charset="0"/>
              </a:rPr>
              <a:t>statement.executeUpdate</a:t>
            </a:r>
            <a:r>
              <a:rPr lang="en-US" altLang="en-US" sz="2000" b="1" dirty="0">
                <a:latin typeface="Courier New" pitchFamily="49" charset="0"/>
                <a:cs typeface="Courier New" pitchFamily="49" charset="0"/>
              </a:rPr>
              <a:t>(</a:t>
            </a:r>
          </a:p>
          <a:p>
            <a:pPr>
              <a:spcBef>
                <a:spcPct val="10000"/>
              </a:spcBef>
            </a:pPr>
            <a:r>
              <a:rPr lang="en-US" altLang="en-US" sz="2000" b="1" dirty="0">
                <a:solidFill>
                  <a:srgbClr val="9900CC"/>
                </a:solidFill>
                <a:latin typeface="Courier New" pitchFamily="49" charset="0"/>
                <a:cs typeface="Courier New" pitchFamily="49" charset="0"/>
              </a:rPr>
              <a:t>	</a:t>
            </a:r>
            <a:r>
              <a:rPr lang="en-US" altLang="en-US" sz="2000" b="1" dirty="0">
                <a:solidFill>
                  <a:srgbClr val="3366FF"/>
                </a:solidFill>
                <a:latin typeface="Courier New" pitchFamily="49" charset="0"/>
                <a:cs typeface="Courier New" pitchFamily="49" charset="0"/>
              </a:rPr>
              <a:t>"UPDATE VENDOR </a:t>
            </a:r>
          </a:p>
          <a:p>
            <a:pPr>
              <a:spcBef>
                <a:spcPct val="10000"/>
              </a:spcBef>
            </a:pPr>
            <a:r>
              <a:rPr lang="en-US" altLang="en-US" sz="2000" b="1" dirty="0">
                <a:solidFill>
                  <a:srgbClr val="3366FF"/>
                </a:solidFill>
                <a:latin typeface="Courier New" pitchFamily="49" charset="0"/>
                <a:cs typeface="Courier New" pitchFamily="49" charset="0"/>
              </a:rPr>
              <a:t>		SET VEND_CONTACT=‘</a:t>
            </a:r>
            <a:r>
              <a:rPr lang="en-US" altLang="en-US" sz="2000" b="1" dirty="0" err="1">
                <a:solidFill>
                  <a:srgbClr val="3366FF"/>
                </a:solidFill>
                <a:latin typeface="Courier New" pitchFamily="49" charset="0"/>
                <a:cs typeface="Courier New" pitchFamily="49" charset="0"/>
              </a:rPr>
              <a:t>Smitty</a:t>
            </a:r>
            <a:r>
              <a:rPr lang="en-US" altLang="en-US" sz="2000" b="1" dirty="0">
                <a:solidFill>
                  <a:srgbClr val="3366FF"/>
                </a:solidFill>
                <a:latin typeface="Courier New" pitchFamily="49" charset="0"/>
                <a:cs typeface="Courier New" pitchFamily="49" charset="0"/>
              </a:rPr>
              <a:t>’ WHERE 				VEND_NUMBER=21225"</a:t>
            </a:r>
            <a:r>
              <a:rPr lang="en-US" altLang="en-US" sz="2000" b="1" dirty="0">
                <a:latin typeface="Courier New" pitchFamily="49" charset="0"/>
                <a:cs typeface="Courier New" pitchFamily="49" charset="0"/>
              </a:rPr>
              <a:t> );</a:t>
            </a:r>
          </a:p>
          <a:p>
            <a:pPr>
              <a:spcBef>
                <a:spcPct val="10000"/>
              </a:spcBef>
            </a:pPr>
            <a:r>
              <a:rPr lang="en-US" altLang="en-US" sz="2000" b="1" dirty="0" err="1">
                <a:latin typeface="Courier New" pitchFamily="49" charset="0"/>
                <a:cs typeface="Courier New" pitchFamily="49" charset="0"/>
              </a:rPr>
              <a:t>System.out.println</a:t>
            </a:r>
            <a:r>
              <a:rPr lang="en-US" altLang="en-US" sz="2000" b="1" dirty="0">
                <a:latin typeface="Courier New" pitchFamily="49" charset="0"/>
                <a:cs typeface="Courier New" pitchFamily="49" charset="0"/>
              </a:rPr>
              <a:t>(</a:t>
            </a:r>
          </a:p>
          <a:p>
            <a:pPr>
              <a:spcBef>
                <a:spcPct val="10000"/>
              </a:spcBef>
            </a:pPr>
            <a:r>
              <a:rPr lang="en-US" altLang="en-US" sz="2000" b="1" dirty="0">
                <a:latin typeface="Courier New" pitchFamily="49" charset="0"/>
                <a:cs typeface="Courier New" pitchFamily="49" charset="0"/>
              </a:rPr>
              <a:t>          "Modified " + </a:t>
            </a:r>
            <a:r>
              <a:rPr lang="en-US" altLang="en-US" sz="2000" b="1" dirty="0">
                <a:solidFill>
                  <a:schemeClr val="tx2"/>
                </a:solidFill>
                <a:latin typeface="Courier New" pitchFamily="49" charset="0"/>
                <a:cs typeface="Courier New" pitchFamily="49" charset="0"/>
              </a:rPr>
              <a:t>count</a:t>
            </a:r>
            <a:r>
              <a:rPr lang="en-US" altLang="en-US" sz="2000" b="1" dirty="0">
                <a:latin typeface="Courier New" pitchFamily="49" charset="0"/>
                <a:cs typeface="Courier New" pitchFamily="49" charset="0"/>
              </a:rPr>
              <a:t> + " records");</a:t>
            </a:r>
          </a:p>
          <a:p>
            <a:pPr>
              <a:spcBef>
                <a:spcPct val="10000"/>
              </a:spcBef>
            </a:pPr>
            <a:endParaRPr lang="th-TH" altLang="en-US" sz="20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16</a:t>
            </a:fld>
            <a:endParaRPr lang="en-US"/>
          </a:p>
        </p:txBody>
      </p:sp>
    </p:spTree>
    <p:extLst>
      <p:ext uri="{BB962C8B-B14F-4D97-AF65-F5344CB8AC3E}">
        <p14:creationId xmlns:p14="http://schemas.microsoft.com/office/powerpoint/2010/main" val="134810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E409-2482-494A-8F9A-4B674847BD50}"/>
              </a:ext>
            </a:extLst>
          </p:cNvPr>
          <p:cNvSpPr>
            <a:spLocks noGrp="1"/>
          </p:cNvSpPr>
          <p:nvPr>
            <p:ph type="title"/>
          </p:nvPr>
        </p:nvSpPr>
        <p:spPr/>
        <p:txBody>
          <a:bodyPr/>
          <a:lstStyle/>
          <a:p>
            <a:r>
              <a:rPr lang="en-US" dirty="0"/>
              <a:t>Java Statement Class</a:t>
            </a:r>
          </a:p>
        </p:txBody>
      </p:sp>
      <p:pic>
        <p:nvPicPr>
          <p:cNvPr id="5" name="Content Placeholder 4">
            <a:hlinkClick r:id="rId2"/>
            <a:extLst>
              <a:ext uri="{FF2B5EF4-FFF2-40B4-BE49-F238E27FC236}">
                <a16:creationId xmlns:a16="http://schemas.microsoft.com/office/drawing/2014/main" id="{C747806C-61B2-4889-9162-8C772FA1F15B}"/>
              </a:ext>
            </a:extLst>
          </p:cNvPr>
          <p:cNvPicPr>
            <a:picLocks noGrp="1" noChangeAspect="1"/>
          </p:cNvPicPr>
          <p:nvPr>
            <p:ph idx="1"/>
          </p:nvPr>
        </p:nvPicPr>
        <p:blipFill>
          <a:blip r:embed="rId3"/>
          <a:stretch>
            <a:fillRect/>
          </a:stretch>
        </p:blipFill>
        <p:spPr>
          <a:xfrm>
            <a:off x="1100609" y="1600200"/>
            <a:ext cx="6942782" cy="4897438"/>
          </a:xfrm>
          <a:prstGeom prst="rect">
            <a:avLst/>
          </a:prstGeom>
        </p:spPr>
      </p:pic>
      <p:sp>
        <p:nvSpPr>
          <p:cNvPr id="4" name="Slide Number Placeholder 3">
            <a:extLst>
              <a:ext uri="{FF2B5EF4-FFF2-40B4-BE49-F238E27FC236}">
                <a16:creationId xmlns:a16="http://schemas.microsoft.com/office/drawing/2014/main" id="{8DD9029E-9BCC-4846-B97B-F84AA6013014}"/>
              </a:ext>
            </a:extLst>
          </p:cNvPr>
          <p:cNvSpPr>
            <a:spLocks noGrp="1"/>
          </p:cNvSpPr>
          <p:nvPr>
            <p:ph type="sldNum" sz="quarter" idx="12"/>
          </p:nvPr>
        </p:nvSpPr>
        <p:spPr/>
        <p:txBody>
          <a:bodyPr/>
          <a:lstStyle/>
          <a:p>
            <a:pPr>
              <a:defRPr/>
            </a:pPr>
            <a:fld id="{DF77230E-34CA-4C75-8D7E-DA08CD4B44BA}" type="slidenum">
              <a:rPr lang="en-US" smtClean="0"/>
              <a:pPr>
                <a:defRPr/>
              </a:pPr>
              <a:t>17</a:t>
            </a:fld>
            <a:endParaRPr lang="en-US"/>
          </a:p>
        </p:txBody>
      </p:sp>
    </p:spTree>
    <p:extLst>
      <p:ext uri="{BB962C8B-B14F-4D97-AF65-F5344CB8AC3E}">
        <p14:creationId xmlns:p14="http://schemas.microsoft.com/office/powerpoint/2010/main" val="292882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dirty="0"/>
              <a:t>Executing SQL Queries</a:t>
            </a:r>
            <a:endParaRPr lang="th-TH" altLang="en-US" dirty="0"/>
          </a:p>
        </p:txBody>
      </p:sp>
      <p:sp>
        <p:nvSpPr>
          <p:cNvPr id="276483" name="Rectangle 3"/>
          <p:cNvSpPr>
            <a:spLocks noGrp="1" noChangeArrowheads="1"/>
          </p:cNvSpPr>
          <p:nvPr>
            <p:ph type="body" idx="1"/>
          </p:nvPr>
        </p:nvSpPr>
        <p:spPr>
          <a:xfrm>
            <a:off x="611188" y="1543050"/>
            <a:ext cx="7921625" cy="1103313"/>
          </a:xfrm>
        </p:spPr>
        <p:txBody>
          <a:bodyPr/>
          <a:lstStyle/>
          <a:p>
            <a:r>
              <a:rPr lang="en-US" altLang="en-US"/>
              <a:t>A statement.executeQuery( ) returns a ResultSet.</a:t>
            </a:r>
          </a:p>
          <a:p>
            <a:r>
              <a:rPr lang="en-US" altLang="en-US"/>
              <a:t>ResultSet is a scrollable set of values.</a:t>
            </a:r>
          </a:p>
        </p:txBody>
      </p:sp>
      <p:sp>
        <p:nvSpPr>
          <p:cNvPr id="276484" name="Text Box 4"/>
          <p:cNvSpPr txBox="1">
            <a:spLocks noChangeArrowheads="1"/>
          </p:cNvSpPr>
          <p:nvPr/>
        </p:nvSpPr>
        <p:spPr bwMode="auto">
          <a:xfrm>
            <a:off x="563563" y="2714625"/>
            <a:ext cx="8018462" cy="3416320"/>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0850" algn="l"/>
              </a:tabLst>
              <a:defRPr>
                <a:solidFill>
                  <a:schemeClr val="tx1"/>
                </a:solidFill>
                <a:latin typeface="Arial Unicode MS" pitchFamily="34" charset="-128"/>
                <a:cs typeface="Angsana New" pitchFamily="18" charset="-34"/>
              </a:defRPr>
            </a:lvl1pPr>
            <a:lvl2pPr>
              <a:tabLst>
                <a:tab pos="450850" algn="l"/>
              </a:tabLst>
              <a:defRPr>
                <a:solidFill>
                  <a:schemeClr val="tx1"/>
                </a:solidFill>
                <a:latin typeface="Arial Unicode MS" pitchFamily="34" charset="-128"/>
                <a:cs typeface="Angsana New" pitchFamily="18" charset="-34"/>
              </a:defRPr>
            </a:lvl2pPr>
            <a:lvl3pPr>
              <a:tabLst>
                <a:tab pos="450850" algn="l"/>
              </a:tabLst>
              <a:defRPr>
                <a:solidFill>
                  <a:schemeClr val="tx1"/>
                </a:solidFill>
                <a:latin typeface="Arial Unicode MS" pitchFamily="34" charset="-128"/>
                <a:cs typeface="Angsana New" pitchFamily="18" charset="-34"/>
              </a:defRPr>
            </a:lvl3pPr>
            <a:lvl4pPr>
              <a:tabLst>
                <a:tab pos="450850" algn="l"/>
              </a:tabLst>
              <a:defRPr>
                <a:solidFill>
                  <a:schemeClr val="tx1"/>
                </a:solidFill>
                <a:latin typeface="Arial Unicode MS" pitchFamily="34" charset="-128"/>
                <a:cs typeface="Angsana New" pitchFamily="18" charset="-34"/>
              </a:defRPr>
            </a:lvl4pPr>
            <a:lvl5pPr>
              <a:tabLst>
                <a:tab pos="450850"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Lst>
              <a:defRPr>
                <a:solidFill>
                  <a:schemeClr val="tx1"/>
                </a:solidFill>
                <a:latin typeface="Arial Unicode MS" pitchFamily="34" charset="-128"/>
                <a:cs typeface="Angsana New" pitchFamily="18" charset="-34"/>
              </a:defRPr>
            </a:lvl9pPr>
          </a:lstStyle>
          <a:p>
            <a:pPr>
              <a:spcBef>
                <a:spcPct val="10000"/>
              </a:spcBef>
            </a:pPr>
            <a:r>
              <a:rPr lang="en-US" altLang="en-US" b="1" dirty="0">
                <a:latin typeface="Courier New" pitchFamily="49" charset="0"/>
                <a:cs typeface="Courier New" pitchFamily="49" charset="0"/>
              </a:rPr>
              <a:t>Statement </a:t>
            </a:r>
            <a:r>
              <a:rPr lang="en-US" altLang="en-US" b="1" dirty="0" err="1">
                <a:solidFill>
                  <a:schemeClr val="tx2"/>
                </a:solidFill>
                <a:latin typeface="Courier New" pitchFamily="49" charset="0"/>
                <a:cs typeface="Courier New" pitchFamily="49" charset="0"/>
              </a:rPr>
              <a:t>statement</a:t>
            </a:r>
            <a:r>
              <a:rPr lang="en-US" altLang="en-US" b="1" dirty="0">
                <a:latin typeface="Courier New" pitchFamily="49" charset="0"/>
                <a:cs typeface="Courier New" pitchFamily="49" charset="0"/>
              </a:rPr>
              <a:t> = </a:t>
            </a:r>
            <a:r>
              <a:rPr lang="en-US" altLang="en-US" b="1" dirty="0" err="1">
                <a:latin typeface="Courier New" pitchFamily="49" charset="0"/>
                <a:cs typeface="Courier New" pitchFamily="49" charset="0"/>
              </a:rPr>
              <a:t>connection</a:t>
            </a:r>
            <a:r>
              <a:rPr lang="en-US" altLang="en-US" b="1" dirty="0" err="1">
                <a:solidFill>
                  <a:schemeClr val="tx2"/>
                </a:solidFill>
                <a:latin typeface="Courier New" pitchFamily="49" charset="0"/>
                <a:cs typeface="Courier New" pitchFamily="49" charset="0"/>
              </a:rPr>
              <a:t>.createStatement</a:t>
            </a:r>
            <a:r>
              <a:rPr lang="en-US" altLang="en-US" b="1" dirty="0">
                <a:latin typeface="Courier New" pitchFamily="49" charset="0"/>
                <a:cs typeface="Courier New" pitchFamily="49" charset="0"/>
              </a:rPr>
              <a:t>(); </a:t>
            </a:r>
          </a:p>
          <a:p>
            <a:pPr>
              <a:spcBef>
                <a:spcPct val="10000"/>
              </a:spcBef>
            </a:pPr>
            <a:r>
              <a:rPr lang="en-US" altLang="en-US" sz="2000" b="1" dirty="0">
                <a:solidFill>
                  <a:srgbClr val="006600"/>
                </a:solidFill>
                <a:latin typeface="Courier New" pitchFamily="49" charset="0"/>
                <a:cs typeface="Courier New" pitchFamily="49" charset="0"/>
              </a:rPr>
              <a:t>// execute a SELECT command </a:t>
            </a:r>
          </a:p>
          <a:p>
            <a:pPr>
              <a:spcBef>
                <a:spcPct val="10000"/>
              </a:spcBef>
            </a:pPr>
            <a:r>
              <a:rPr lang="en-US" altLang="en-US" sz="2000" b="1" dirty="0" err="1">
                <a:latin typeface="Courier New" pitchFamily="49" charset="0"/>
                <a:cs typeface="Courier New" pitchFamily="49" charset="0"/>
              </a:rPr>
              <a:t>ResultSet</a:t>
            </a:r>
            <a:r>
              <a:rPr lang="en-US" altLang="en-US" sz="2000" b="1" dirty="0">
                <a:latin typeface="Courier New" pitchFamily="49" charset="0"/>
                <a:cs typeface="Courier New" pitchFamily="49" charset="0"/>
              </a:rPr>
              <a:t> </a:t>
            </a:r>
            <a:r>
              <a:rPr lang="en-US" altLang="en-US" sz="2000" b="1" dirty="0" err="1">
                <a:solidFill>
                  <a:schemeClr val="tx2"/>
                </a:solidFill>
                <a:latin typeface="Courier New" pitchFamily="49" charset="0"/>
                <a:cs typeface="Courier New" pitchFamily="49" charset="0"/>
              </a:rPr>
              <a:t>rs</a:t>
            </a:r>
            <a:r>
              <a:rPr lang="en-US" altLang="en-US" sz="2000" b="1" dirty="0">
                <a:latin typeface="Courier New" pitchFamily="49" charset="0"/>
                <a:cs typeface="Courier New" pitchFamily="49" charset="0"/>
              </a:rPr>
              <a:t> = </a:t>
            </a:r>
            <a:r>
              <a:rPr lang="en-US" altLang="en-US" sz="2000" b="1" dirty="0" err="1">
                <a:solidFill>
                  <a:schemeClr val="tx2"/>
                </a:solidFill>
                <a:latin typeface="Courier New" pitchFamily="49" charset="0"/>
                <a:cs typeface="Courier New" pitchFamily="49" charset="0"/>
              </a:rPr>
              <a:t>statement.executeQuery</a:t>
            </a:r>
            <a:r>
              <a:rPr lang="en-US" altLang="en-US" sz="2000" b="1" dirty="0">
                <a:latin typeface="Courier New" pitchFamily="49" charset="0"/>
                <a:cs typeface="Courier New" pitchFamily="49" charset="0"/>
              </a:rPr>
              <a:t>( </a:t>
            </a:r>
          </a:p>
          <a:p>
            <a:pPr>
              <a:spcBef>
                <a:spcPct val="10000"/>
              </a:spcBef>
            </a:pPr>
            <a:r>
              <a:rPr lang="en-US" altLang="en-US" sz="2000" b="1" dirty="0">
                <a:latin typeface="Courier New" pitchFamily="49" charset="0"/>
                <a:cs typeface="Courier New" pitchFamily="49" charset="0"/>
              </a:rPr>
              <a:t>	        </a:t>
            </a:r>
            <a:r>
              <a:rPr lang="en-US" altLang="en-US" sz="2000" b="1" dirty="0">
                <a:solidFill>
                  <a:srgbClr val="3366FF"/>
                </a:solidFill>
                <a:latin typeface="Courier New" pitchFamily="49" charset="0"/>
                <a:cs typeface="Courier New" pitchFamily="49" charset="0"/>
              </a:rPr>
              <a:t>"SELECT * FROM VENDOR;"</a:t>
            </a:r>
            <a:r>
              <a:rPr lang="en-US" altLang="en-US" sz="2000" b="1" dirty="0">
                <a:latin typeface="Courier New" pitchFamily="49" charset="0"/>
                <a:cs typeface="Courier New" pitchFamily="49" charset="0"/>
              </a:rPr>
              <a:t>);</a:t>
            </a:r>
            <a:r>
              <a:rPr lang="en-US" altLang="en-US" b="1" dirty="0">
                <a:solidFill>
                  <a:srgbClr val="A50021"/>
                </a:solidFill>
                <a:latin typeface="Courier New" pitchFamily="49" charset="0"/>
                <a:cs typeface="Courier New" pitchFamily="49" charset="0"/>
              </a:rPr>
              <a:t> </a:t>
            </a:r>
            <a:endParaRPr lang="en-US" altLang="en-US" b="1" dirty="0">
              <a:latin typeface="Courier New" pitchFamily="49" charset="0"/>
              <a:cs typeface="Courier New" pitchFamily="49" charset="0"/>
            </a:endParaRPr>
          </a:p>
          <a:p>
            <a:pPr>
              <a:spcBef>
                <a:spcPct val="10000"/>
              </a:spcBef>
            </a:pPr>
            <a:r>
              <a:rPr lang="en-US" altLang="en-US" sz="2000" b="1" dirty="0" err="1">
                <a:solidFill>
                  <a:schemeClr val="folHlink"/>
                </a:solidFill>
                <a:latin typeface="Courier New" pitchFamily="49" charset="0"/>
                <a:cs typeface="Courier New" pitchFamily="49" charset="0"/>
              </a:rPr>
              <a:t>rs.first</a:t>
            </a:r>
            <a:r>
              <a:rPr lang="en-US" altLang="en-US" sz="2000" b="1" dirty="0">
                <a:solidFill>
                  <a:schemeClr val="folHlink"/>
                </a:solidFill>
                <a:latin typeface="Courier New" pitchFamily="49" charset="0"/>
                <a:cs typeface="Courier New" pitchFamily="49" charset="0"/>
              </a:rPr>
              <a:t>()</a:t>
            </a:r>
            <a:r>
              <a:rPr lang="en-US" altLang="en-US" sz="2000" b="1" dirty="0">
                <a:latin typeface="Courier New" pitchFamily="49" charset="0"/>
                <a:cs typeface="Courier New" pitchFamily="49" charset="0"/>
              </a:rPr>
              <a:t>; </a:t>
            </a:r>
            <a:r>
              <a:rPr lang="en-US" altLang="en-US" sz="2000" b="1" dirty="0">
                <a:solidFill>
                  <a:srgbClr val="006600"/>
                </a:solidFill>
                <a:latin typeface="Courier New" pitchFamily="49" charset="0"/>
                <a:cs typeface="Courier New" pitchFamily="49" charset="0"/>
              </a:rPr>
              <a:t>// scroll to first result</a:t>
            </a:r>
          </a:p>
          <a:p>
            <a:pPr>
              <a:spcBef>
                <a:spcPct val="10000"/>
              </a:spcBef>
            </a:pPr>
            <a:r>
              <a:rPr lang="en-US" altLang="en-US" sz="2000" b="1" dirty="0">
                <a:latin typeface="Courier New" pitchFamily="49" charset="0"/>
                <a:cs typeface="Courier New" pitchFamily="49" charset="0"/>
              </a:rPr>
              <a:t>do {</a:t>
            </a:r>
          </a:p>
          <a:p>
            <a:pPr>
              <a:spcBef>
                <a:spcPct val="10000"/>
              </a:spcBef>
            </a:pPr>
            <a:r>
              <a:rPr lang="en-US" altLang="en-US" sz="2000" b="1" dirty="0">
                <a:latin typeface="Courier New" pitchFamily="49" charset="0"/>
                <a:cs typeface="Courier New" pitchFamily="49" charset="0"/>
              </a:rPr>
              <a:t>	String name = </a:t>
            </a:r>
            <a:r>
              <a:rPr lang="en-US" altLang="en-US" sz="2000" b="1" dirty="0" err="1">
                <a:solidFill>
                  <a:schemeClr val="folHlink"/>
                </a:solidFill>
                <a:latin typeface="Courier New" pitchFamily="49" charset="0"/>
                <a:cs typeface="Courier New" pitchFamily="49" charset="0"/>
              </a:rPr>
              <a:t>rs</a:t>
            </a:r>
            <a:r>
              <a:rPr lang="en-US" altLang="en-US" sz="2000" b="1" dirty="0" err="1">
                <a:latin typeface="Courier New" pitchFamily="49" charset="0"/>
                <a:cs typeface="Courier New" pitchFamily="49" charset="0"/>
              </a:rPr>
              <a:t>.</a:t>
            </a:r>
            <a:r>
              <a:rPr lang="en-US" altLang="en-US" sz="2000" b="1" dirty="0" err="1">
                <a:solidFill>
                  <a:schemeClr val="folHlink"/>
                </a:solidFill>
                <a:latin typeface="Courier New" pitchFamily="49" charset="0"/>
                <a:cs typeface="Courier New" pitchFamily="49" charset="0"/>
              </a:rPr>
              <a:t>getString</a:t>
            </a:r>
            <a:r>
              <a:rPr lang="en-US" altLang="en-US" sz="2000" b="1" dirty="0">
                <a:latin typeface="Courier New" pitchFamily="49" charset="0"/>
                <a:cs typeface="Courier New" pitchFamily="49" charset="0"/>
              </a:rPr>
              <a:t>(1);</a:t>
            </a:r>
            <a:r>
              <a:rPr lang="en-US" altLang="en-US" sz="2000" b="1" dirty="0">
                <a:solidFill>
                  <a:srgbClr val="006600"/>
                </a:solidFill>
                <a:latin typeface="Courier New" pitchFamily="49" charset="0"/>
                <a:cs typeface="Courier New" pitchFamily="49" charset="0"/>
              </a:rPr>
              <a:t>// get 1st field</a:t>
            </a:r>
          </a:p>
          <a:p>
            <a:pPr>
              <a:spcBef>
                <a:spcPct val="10000"/>
              </a:spcBef>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vend_num</a:t>
            </a:r>
            <a:r>
              <a:rPr lang="en-US" altLang="en-US" sz="2000" b="1" dirty="0">
                <a:latin typeface="Courier New" pitchFamily="49" charset="0"/>
                <a:cs typeface="Courier New" pitchFamily="49" charset="0"/>
              </a:rPr>
              <a:t> = </a:t>
            </a:r>
            <a:r>
              <a:rPr lang="en-US" altLang="en-US" sz="2000" b="1" dirty="0" err="1">
                <a:solidFill>
                  <a:schemeClr val="folHlink"/>
                </a:solidFill>
                <a:latin typeface="Courier New" pitchFamily="49" charset="0"/>
                <a:cs typeface="Courier New" pitchFamily="49" charset="0"/>
              </a:rPr>
              <a:t>rs</a:t>
            </a:r>
            <a:r>
              <a:rPr lang="en-US" altLang="en-US" sz="2000" b="1" dirty="0" err="1">
                <a:latin typeface="Courier New" pitchFamily="49" charset="0"/>
                <a:cs typeface="Courier New" pitchFamily="49" charset="0"/>
              </a:rPr>
              <a:t>.</a:t>
            </a:r>
            <a:r>
              <a:rPr lang="en-US" altLang="en-US" sz="2000" b="1" dirty="0" err="1">
                <a:solidFill>
                  <a:schemeClr val="folHlink"/>
                </a:solidFill>
                <a:latin typeface="Courier New" pitchFamily="49" charset="0"/>
                <a:cs typeface="Courier New" pitchFamily="49" charset="0"/>
              </a:rPr>
              <a:t>getInt</a:t>
            </a:r>
            <a:r>
              <a:rPr lang="en-US" altLang="en-US" sz="2000" b="1" dirty="0">
                <a:latin typeface="Courier New" pitchFamily="49" charset="0"/>
                <a:cs typeface="Courier New" pitchFamily="49" charset="0"/>
              </a:rPr>
              <a:t>("VEND_NUMBER"); </a:t>
            </a:r>
          </a:p>
          <a:p>
            <a:pPr>
              <a:spcBef>
                <a:spcPct val="10000"/>
              </a:spcBef>
            </a:pPr>
            <a:r>
              <a:rPr lang="en-US" altLang="en-US" sz="2000" b="1" dirty="0">
                <a:latin typeface="Courier New" pitchFamily="49" charset="0"/>
                <a:cs typeface="Courier New" pitchFamily="49" charset="0"/>
              </a:rPr>
              <a:t>	...</a:t>
            </a:r>
          </a:p>
          <a:p>
            <a:pPr>
              <a:spcBef>
                <a:spcPct val="10000"/>
              </a:spcBef>
            </a:pPr>
            <a:r>
              <a:rPr lang="en-US" altLang="en-US" sz="2000" b="1" dirty="0">
                <a:latin typeface="Courier New" pitchFamily="49" charset="0"/>
                <a:cs typeface="Courier New" pitchFamily="49" charset="0"/>
              </a:rPr>
              <a:t>} while( </a:t>
            </a:r>
            <a:r>
              <a:rPr lang="en-US" altLang="en-US" sz="2000" b="1" dirty="0" err="1">
                <a:solidFill>
                  <a:schemeClr val="folHlink"/>
                </a:solidFill>
                <a:latin typeface="Courier New" pitchFamily="49" charset="0"/>
                <a:cs typeface="Courier New" pitchFamily="49" charset="0"/>
              </a:rPr>
              <a:t>rs.next</a:t>
            </a:r>
            <a:r>
              <a:rPr lang="en-US" altLang="en-US" sz="2000" b="1" dirty="0">
                <a:solidFill>
                  <a:schemeClr val="folHlink"/>
                </a:solidFill>
                <a:latin typeface="Courier New" pitchFamily="49" charset="0"/>
                <a:cs typeface="Courier New" pitchFamily="49" charset="0"/>
              </a:rPr>
              <a:t>()</a:t>
            </a:r>
            <a:r>
              <a:rPr lang="en-US" altLang="en-US" sz="2000" b="1" dirty="0">
                <a:latin typeface="Courier New" pitchFamily="49" charset="0"/>
                <a:cs typeface="Courier New" pitchFamily="49" charset="0"/>
              </a:rPr>
              <a:t> ); </a:t>
            </a:r>
            <a:endParaRPr lang="th-TH" altLang="en-US" sz="20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18</a:t>
            </a:fld>
            <a:endParaRPr lang="en-US"/>
          </a:p>
        </p:txBody>
      </p:sp>
    </p:spTree>
    <p:extLst>
      <p:ext uri="{BB962C8B-B14F-4D97-AF65-F5344CB8AC3E}">
        <p14:creationId xmlns:p14="http://schemas.microsoft.com/office/powerpoint/2010/main" val="1212218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en-US" dirty="0"/>
              <a:t>Search for a VENDOR</a:t>
            </a:r>
            <a:endParaRPr lang="th-TH" altLang="en-US" dirty="0"/>
          </a:p>
        </p:txBody>
      </p:sp>
      <p:sp>
        <p:nvSpPr>
          <p:cNvPr id="325635" name="Rectangle 3"/>
          <p:cNvSpPr>
            <a:spLocks noGrp="1" noChangeArrowheads="1"/>
          </p:cNvSpPr>
          <p:nvPr>
            <p:ph type="body" idx="1"/>
          </p:nvPr>
        </p:nvSpPr>
        <p:spPr>
          <a:xfrm>
            <a:off x="687388" y="1519238"/>
            <a:ext cx="7921625" cy="3709987"/>
          </a:xfrm>
          <a:solidFill>
            <a:srgbClr val="FFFFCC"/>
          </a:solidFill>
          <a:ln>
            <a:solidFill>
              <a:schemeClr val="tx2"/>
            </a:solidFill>
            <a:miter lim="800000"/>
            <a:headEnd/>
            <a:tailEnd/>
          </a:ln>
        </p:spPr>
        <p:txBody>
          <a:bodyPr/>
          <a:lstStyle/>
          <a:p>
            <a:pPr>
              <a:buFont typeface="Wingdings" pitchFamily="2" charset="2"/>
              <a:buNone/>
            </a:pPr>
            <a:r>
              <a:rPr lang="en-US" altLang="zh-TW" dirty="0">
                <a:ea typeface="PMingLiU" pitchFamily="18" charset="-120"/>
              </a:rPr>
              <a:t>Scanner console = </a:t>
            </a:r>
            <a:r>
              <a:rPr lang="en-US" altLang="zh-TW" b="1" dirty="0">
                <a:ea typeface="PMingLiU" pitchFamily="18" charset="-120"/>
              </a:rPr>
              <a:t>new</a:t>
            </a:r>
            <a:r>
              <a:rPr lang="en-US" altLang="zh-TW" dirty="0">
                <a:ea typeface="PMingLiU" pitchFamily="18" charset="-120"/>
              </a:rPr>
              <a:t> Scanner(System.in);</a:t>
            </a:r>
          </a:p>
          <a:p>
            <a:pPr>
              <a:buFont typeface="Wingdings" pitchFamily="2" charset="2"/>
              <a:buNone/>
            </a:pPr>
            <a:r>
              <a:rPr lang="en-US" altLang="zh-TW" dirty="0" err="1">
                <a:ea typeface="PMingLiU" pitchFamily="18" charset="-120"/>
              </a:rPr>
              <a:t>System.out.print</a:t>
            </a:r>
            <a:r>
              <a:rPr lang="en-US" altLang="zh-TW" dirty="0">
                <a:ea typeface="PMingLiU" pitchFamily="18" charset="-120"/>
              </a:rPr>
              <a:t>( "Name of city to find? " );</a:t>
            </a:r>
          </a:p>
          <a:p>
            <a:pPr>
              <a:buFont typeface="Wingdings" pitchFamily="2" charset="2"/>
              <a:buNone/>
            </a:pPr>
            <a:r>
              <a:rPr lang="en-US" altLang="zh-TW" dirty="0">
                <a:ea typeface="PMingLiU" pitchFamily="18" charset="-120"/>
              </a:rPr>
              <a:t>String name = </a:t>
            </a:r>
            <a:r>
              <a:rPr lang="en-US" altLang="zh-TW" dirty="0" err="1">
                <a:ea typeface="PMingLiU" pitchFamily="18" charset="-120"/>
              </a:rPr>
              <a:t>console.nextLine</a:t>
            </a:r>
            <a:r>
              <a:rPr lang="en-US" altLang="zh-TW" dirty="0">
                <a:ea typeface="PMingLiU" pitchFamily="18" charset="-120"/>
              </a:rPr>
              <a:t>().trim();</a:t>
            </a:r>
          </a:p>
          <a:p>
            <a:pPr>
              <a:buFont typeface="Wingdings" pitchFamily="2" charset="2"/>
              <a:buNone/>
            </a:pPr>
            <a:r>
              <a:rPr lang="en-US" altLang="zh-TW" dirty="0">
                <a:ea typeface="PMingLiU" pitchFamily="18" charset="-120"/>
              </a:rPr>
              <a:t>String query = </a:t>
            </a:r>
          </a:p>
          <a:p>
            <a:pPr>
              <a:buFont typeface="Wingdings" pitchFamily="2" charset="2"/>
              <a:buNone/>
            </a:pPr>
            <a:r>
              <a:rPr lang="en-US" altLang="zh-TW" dirty="0">
                <a:ea typeface="PMingLiU" pitchFamily="18" charset="-120"/>
              </a:rPr>
              <a:t>  </a:t>
            </a:r>
            <a:r>
              <a:rPr lang="en-US" altLang="zh-TW" dirty="0">
                <a:solidFill>
                  <a:srgbClr val="3366FF"/>
                </a:solidFill>
                <a:ea typeface="PMingLiU" pitchFamily="18" charset="-120"/>
              </a:rPr>
              <a:t>“SELECT * FROM VENDOR WHERE VEND_NAME=‘” + name </a:t>
            </a:r>
            <a:r>
              <a:rPr lang="en-US" altLang="zh-TW">
                <a:solidFill>
                  <a:srgbClr val="3366FF"/>
                </a:solidFill>
                <a:ea typeface="PMingLiU" pitchFamily="18" charset="-120"/>
              </a:rPr>
              <a:t>+ “’”</a:t>
            </a:r>
            <a:r>
              <a:rPr lang="en-US" altLang="zh-TW">
                <a:ea typeface="PMingLiU" pitchFamily="18" charset="-120"/>
              </a:rPr>
              <a:t>;</a:t>
            </a:r>
            <a:endParaRPr lang="en-US" altLang="zh-TW" dirty="0">
              <a:ea typeface="PMingLiU" pitchFamily="18" charset="-120"/>
            </a:endParaRPr>
          </a:p>
          <a:p>
            <a:pPr>
              <a:buFont typeface="Wingdings" pitchFamily="2" charset="2"/>
              <a:buNone/>
            </a:pPr>
            <a:endParaRPr lang="en-US" altLang="zh-TW" dirty="0">
              <a:ea typeface="PMingLiU" pitchFamily="18" charset="-120"/>
            </a:endParaRPr>
          </a:p>
          <a:p>
            <a:pPr>
              <a:buFont typeface="Wingdings" pitchFamily="2" charset="2"/>
              <a:buNone/>
            </a:pPr>
            <a:r>
              <a:rPr lang="en-US" altLang="zh-TW" dirty="0" err="1">
                <a:ea typeface="PMingLiU" pitchFamily="18" charset="-120"/>
              </a:rPr>
              <a:t>ResultSet</a:t>
            </a:r>
            <a:r>
              <a:rPr lang="en-US" altLang="zh-TW" dirty="0">
                <a:ea typeface="PMingLiU" pitchFamily="18" charset="-120"/>
              </a:rPr>
              <a:t> </a:t>
            </a:r>
            <a:r>
              <a:rPr lang="en-US" altLang="zh-TW" b="1" dirty="0" err="1">
                <a:ea typeface="PMingLiU" pitchFamily="18" charset="-120"/>
              </a:rPr>
              <a:t>rs</a:t>
            </a:r>
            <a:r>
              <a:rPr lang="en-US" altLang="zh-TW" dirty="0">
                <a:ea typeface="PMingLiU" pitchFamily="18" charset="-120"/>
              </a:rPr>
              <a:t> = </a:t>
            </a:r>
            <a:r>
              <a:rPr lang="en-US" altLang="zh-TW" dirty="0" err="1">
                <a:solidFill>
                  <a:schemeClr val="tx2"/>
                </a:solidFill>
                <a:ea typeface="PMingLiU" pitchFamily="18" charset="-120"/>
              </a:rPr>
              <a:t>statement.</a:t>
            </a:r>
            <a:r>
              <a:rPr lang="en-US" altLang="zh-TW" b="1" dirty="0" err="1">
                <a:solidFill>
                  <a:schemeClr val="tx2"/>
                </a:solidFill>
                <a:ea typeface="PMingLiU" pitchFamily="18" charset="-120"/>
              </a:rPr>
              <a:t>executeQuery</a:t>
            </a:r>
            <a:r>
              <a:rPr lang="en-US" altLang="zh-TW" dirty="0">
                <a:ea typeface="PMingLiU" pitchFamily="18" charset="-120"/>
              </a:rPr>
              <a:t>( query );</a:t>
            </a:r>
            <a:endParaRPr lang="th-TH" altLang="en-US" dirty="0"/>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19</a:t>
            </a:fld>
            <a:endParaRPr lang="en-US"/>
          </a:p>
        </p:txBody>
      </p:sp>
    </p:spTree>
    <p:extLst>
      <p:ext uri="{BB962C8B-B14F-4D97-AF65-F5344CB8AC3E}">
        <p14:creationId xmlns:p14="http://schemas.microsoft.com/office/powerpoint/2010/main" val="18416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Learning Objectives (Ch. 14)</a:t>
            </a:r>
            <a:endParaRPr lang="en-US" altLang="en-US" dirty="0"/>
          </a:p>
        </p:txBody>
      </p:sp>
      <p:sp>
        <p:nvSpPr>
          <p:cNvPr id="14339" name="Content Placeholder 2"/>
          <p:cNvSpPr>
            <a:spLocks noGrp="1"/>
          </p:cNvSpPr>
          <p:nvPr>
            <p:ph idx="1"/>
          </p:nvPr>
        </p:nvSpPr>
        <p:spPr/>
        <p:txBody>
          <a:bodyPr/>
          <a:lstStyle/>
          <a:p>
            <a:r>
              <a:rPr lang="en-US" altLang="en-US" dirty="0"/>
              <a:t>Chapter 14 covers:</a:t>
            </a:r>
          </a:p>
          <a:p>
            <a:pPr lvl="1"/>
            <a:r>
              <a:rPr lang="en-US" altLang="en-US" dirty="0"/>
              <a:t>Java JDBC Architecture</a:t>
            </a:r>
          </a:p>
          <a:p>
            <a:pPr lvl="1"/>
            <a:r>
              <a:rPr lang="en-US" altLang="en-US" dirty="0"/>
              <a:t>Java SQL Statements, Prepared Statements and </a:t>
            </a:r>
            <a:r>
              <a:rPr lang="en-US" altLang="en-US" dirty="0" err="1"/>
              <a:t>ResultSets</a:t>
            </a:r>
            <a:endParaRPr lang="en-US" altLang="en-US" dirty="0"/>
          </a:p>
          <a:p>
            <a:pPr lvl="1"/>
            <a:r>
              <a:rPr lang="en-US" altLang="en-US" dirty="0"/>
              <a:t>MongoDB Driver / Architecture</a:t>
            </a:r>
          </a:p>
          <a:p>
            <a:pPr lvl="1"/>
            <a:r>
              <a:rPr lang="en-US" altLang="en-US" dirty="0"/>
              <a:t>Examples</a:t>
            </a:r>
          </a:p>
        </p:txBody>
      </p:sp>
      <p:sp>
        <p:nvSpPr>
          <p:cNvPr id="6" name="Slide Number Placeholder 5"/>
          <p:cNvSpPr>
            <a:spLocks noGrp="1"/>
          </p:cNvSpPr>
          <p:nvPr>
            <p:ph type="sldNum" sz="quarter" idx="12"/>
          </p:nvPr>
        </p:nvSpPr>
        <p:spPr/>
        <p:txBody>
          <a:bodyPr/>
          <a:lstStyle/>
          <a:p>
            <a:pPr>
              <a:defRPr/>
            </a:pPr>
            <a:fld id="{DF77230E-34CA-4C75-8D7E-DA08CD4B44BA}"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dirty="0" err="1"/>
              <a:t>ResultSet</a:t>
            </a:r>
            <a:r>
              <a:rPr lang="en-US" altLang="en-US" dirty="0"/>
              <a:t> Methods</a:t>
            </a:r>
            <a:endParaRPr lang="th-TH" altLang="en-US" dirty="0"/>
          </a:p>
        </p:txBody>
      </p:sp>
      <p:sp>
        <p:nvSpPr>
          <p:cNvPr id="307203" name="Rectangle 3"/>
          <p:cNvSpPr>
            <a:spLocks noGrp="1" noChangeArrowheads="1"/>
          </p:cNvSpPr>
          <p:nvPr>
            <p:ph type="body" idx="1"/>
          </p:nvPr>
        </p:nvSpPr>
        <p:spPr>
          <a:xfrm>
            <a:off x="612775" y="1476375"/>
            <a:ext cx="7921625" cy="2603500"/>
          </a:xfrm>
        </p:spPr>
        <p:txBody>
          <a:bodyPr/>
          <a:lstStyle/>
          <a:p>
            <a:r>
              <a:rPr lang="en-US" altLang="en-US" b="1" dirty="0" err="1">
                <a:latin typeface="Courier New" pitchFamily="49" charset="0"/>
                <a:cs typeface="Courier New" pitchFamily="49" charset="0"/>
              </a:rPr>
              <a:t>ResultSet</a:t>
            </a:r>
            <a:r>
              <a:rPr lang="en-US" altLang="en-US" dirty="0"/>
              <a:t> contains one "row" for each result returned from the query.</a:t>
            </a:r>
          </a:p>
          <a:p>
            <a:pPr>
              <a:spcBef>
                <a:spcPct val="50000"/>
              </a:spcBef>
            </a:pPr>
            <a:r>
              <a:rPr lang="en-US" altLang="en-US" b="1" dirty="0" err="1">
                <a:latin typeface="Courier New" pitchFamily="49" charset="0"/>
                <a:cs typeface="Courier New" pitchFamily="49" charset="0"/>
              </a:rPr>
              <a:t>ResultSet</a:t>
            </a:r>
            <a:r>
              <a:rPr lang="en-US" altLang="en-US" dirty="0"/>
              <a:t> contains get methods for column data: </a:t>
            </a:r>
          </a:p>
          <a:p>
            <a:pPr lvl="1">
              <a:spcBef>
                <a:spcPct val="50000"/>
              </a:spcBef>
            </a:pPr>
            <a:r>
              <a:rPr lang="en-US" altLang="en-US" dirty="0"/>
              <a:t>"get" by column number -- starts at 1 (not 0)!</a:t>
            </a:r>
          </a:p>
          <a:p>
            <a:pPr lvl="1">
              <a:spcBef>
                <a:spcPct val="50000"/>
              </a:spcBef>
            </a:pPr>
            <a:r>
              <a:rPr lang="en-US" altLang="en-US" dirty="0"/>
              <a:t>"get" by column name -- field names in table/query.</a:t>
            </a:r>
          </a:p>
          <a:p>
            <a:endParaRPr lang="en-US" altLang="en-US" dirty="0"/>
          </a:p>
        </p:txBody>
      </p:sp>
      <p:grpSp>
        <p:nvGrpSpPr>
          <p:cNvPr id="307204" name="Group 4"/>
          <p:cNvGrpSpPr>
            <a:grpSpLocks/>
          </p:cNvGrpSpPr>
          <p:nvPr/>
        </p:nvGrpSpPr>
        <p:grpSpPr bwMode="auto">
          <a:xfrm>
            <a:off x="555625" y="4324350"/>
            <a:ext cx="8034338" cy="2301875"/>
            <a:chOff x="451" y="2645"/>
            <a:chExt cx="5061" cy="1450"/>
          </a:xfrm>
        </p:grpSpPr>
        <p:sp>
          <p:nvSpPr>
            <p:cNvPr id="307205" name="Rectangle 5"/>
            <p:cNvSpPr>
              <a:spLocks noChangeArrowheads="1"/>
            </p:cNvSpPr>
            <p:nvPr/>
          </p:nvSpPr>
          <p:spPr bwMode="auto">
            <a:xfrm>
              <a:off x="451" y="2645"/>
              <a:ext cx="5061" cy="1450"/>
            </a:xfrm>
            <a:prstGeom prst="rect">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0850" algn="l"/>
                </a:tabLst>
                <a:defRPr>
                  <a:solidFill>
                    <a:schemeClr val="tx1"/>
                  </a:solidFill>
                  <a:latin typeface="Arial Unicode MS" pitchFamily="34" charset="-128"/>
                  <a:cs typeface="Angsana New" pitchFamily="18" charset="-34"/>
                </a:defRPr>
              </a:lvl1pPr>
              <a:lvl2pPr>
                <a:tabLst>
                  <a:tab pos="450850" algn="l"/>
                </a:tabLst>
                <a:defRPr>
                  <a:solidFill>
                    <a:schemeClr val="tx1"/>
                  </a:solidFill>
                  <a:latin typeface="Arial Unicode MS" pitchFamily="34" charset="-128"/>
                  <a:cs typeface="Angsana New" pitchFamily="18" charset="-34"/>
                </a:defRPr>
              </a:lvl2pPr>
              <a:lvl3pPr>
                <a:tabLst>
                  <a:tab pos="450850" algn="l"/>
                </a:tabLst>
                <a:defRPr>
                  <a:solidFill>
                    <a:schemeClr val="tx1"/>
                  </a:solidFill>
                  <a:latin typeface="Arial Unicode MS" pitchFamily="34" charset="-128"/>
                  <a:cs typeface="Angsana New" pitchFamily="18" charset="-34"/>
                </a:defRPr>
              </a:lvl3pPr>
              <a:lvl4pPr>
                <a:tabLst>
                  <a:tab pos="450850" algn="l"/>
                </a:tabLst>
                <a:defRPr>
                  <a:solidFill>
                    <a:schemeClr val="tx1"/>
                  </a:solidFill>
                  <a:latin typeface="Arial Unicode MS" pitchFamily="34" charset="-128"/>
                  <a:cs typeface="Angsana New" pitchFamily="18" charset="-34"/>
                </a:defRPr>
              </a:lvl4pPr>
              <a:lvl5pPr>
                <a:tabLst>
                  <a:tab pos="450850"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0850"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0850"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0850"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0850" algn="l"/>
                </a:tabLst>
                <a:defRPr>
                  <a:solidFill>
                    <a:schemeClr val="tx1"/>
                  </a:solidFill>
                  <a:latin typeface="Arial Unicode MS" pitchFamily="34" charset="-128"/>
                  <a:cs typeface="Angsana New" pitchFamily="18" charset="-34"/>
                </a:defRPr>
              </a:lvl9pPr>
            </a:lstStyle>
            <a:p>
              <a:r>
                <a:rPr lang="en-US" altLang="en-US" b="1" dirty="0">
                  <a:solidFill>
                    <a:srgbClr val="000000"/>
                  </a:solidFill>
                  <a:latin typeface="Courier New" pitchFamily="49" charset="0"/>
                  <a:cs typeface="Courier New" pitchFamily="49" charset="0"/>
                </a:rPr>
                <a:t>String </a:t>
              </a:r>
              <a:r>
                <a:rPr lang="en-US" altLang="en-US" b="1" dirty="0">
                  <a:solidFill>
                    <a:schemeClr val="tx2"/>
                  </a:solidFill>
                  <a:latin typeface="Courier New" pitchFamily="49" charset="0"/>
                  <a:cs typeface="Courier New" pitchFamily="49" charset="0"/>
                </a:rPr>
                <a:t>query</a:t>
              </a:r>
              <a:r>
                <a:rPr lang="en-US" altLang="en-US" b="1" dirty="0">
                  <a:solidFill>
                    <a:srgbClr val="000000"/>
                  </a:solidFill>
                  <a:latin typeface="Courier New" pitchFamily="49" charset="0"/>
                  <a:cs typeface="Courier New" pitchFamily="49" charset="0"/>
                </a:rPr>
                <a:t> = </a:t>
              </a:r>
              <a:r>
                <a:rPr lang="en-US" altLang="en-US" b="1" dirty="0">
                  <a:solidFill>
                    <a:srgbClr val="3366FF"/>
                  </a:solidFill>
                  <a:latin typeface="Courier New" pitchFamily="49" charset="0"/>
                  <a:cs typeface="Courier New" pitchFamily="49" charset="0"/>
                </a:rPr>
                <a:t>"SELECT * FROM Country WHERE ..."</a:t>
              </a:r>
              <a:r>
                <a:rPr lang="en-US" altLang="en-US" b="1" dirty="0">
                  <a:latin typeface="Courier New" pitchFamily="49" charset="0"/>
                  <a:cs typeface="Courier New" pitchFamily="49" charset="0"/>
                </a:rPr>
                <a:t>;</a:t>
              </a:r>
            </a:p>
            <a:p>
              <a:r>
                <a:rPr lang="en-US" altLang="en-US" b="1" dirty="0" err="1">
                  <a:solidFill>
                    <a:srgbClr val="000000"/>
                  </a:solidFill>
                  <a:latin typeface="Courier New" pitchFamily="49" charset="0"/>
                  <a:cs typeface="Courier New" pitchFamily="49" charset="0"/>
                </a:rPr>
                <a:t>ResultSet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rs</a:t>
              </a:r>
              <a:r>
                <a:rPr lang="en-US" altLang="en-US" b="1" dirty="0">
                  <a:solidFill>
                    <a:srgbClr val="000000"/>
                  </a:solidFill>
                  <a:latin typeface="Courier New" pitchFamily="49" charset="0"/>
                  <a:cs typeface="Courier New" pitchFamily="49" charset="0"/>
                </a:rPr>
                <a:t> = </a:t>
              </a:r>
              <a:r>
                <a:rPr lang="en-US" altLang="en-US" b="1" dirty="0" err="1">
                  <a:solidFill>
                    <a:srgbClr val="0000C0"/>
                  </a:solidFill>
                  <a:latin typeface="Courier New" pitchFamily="49" charset="0"/>
                  <a:cs typeface="Courier New" pitchFamily="49" charset="0"/>
                </a:rPr>
                <a:t>statement</a:t>
              </a:r>
              <a:r>
                <a:rPr lang="en-US" altLang="en-US" b="1" dirty="0" err="1">
                  <a:solidFill>
                    <a:srgbClr val="000000"/>
                  </a:solidFill>
                  <a:latin typeface="Courier New" pitchFamily="49" charset="0"/>
                  <a:cs typeface="Courier New" pitchFamily="49" charset="0"/>
                </a:rPr>
                <a:t>.</a:t>
              </a:r>
              <a:r>
                <a:rPr lang="en-US" altLang="en-US" b="1" dirty="0" err="1">
                  <a:solidFill>
                    <a:schemeClr val="tx2"/>
                  </a:solidFill>
                  <a:latin typeface="Courier New" pitchFamily="49" charset="0"/>
                  <a:cs typeface="Courier New" pitchFamily="49" charset="0"/>
                </a:rPr>
                <a:t>executeQuery</a:t>
              </a:r>
              <a:r>
                <a:rPr lang="en-US" altLang="en-US" b="1" dirty="0">
                  <a:solidFill>
                    <a:srgbClr val="000000"/>
                  </a:solidFill>
                  <a:latin typeface="Courier New" pitchFamily="49" charset="0"/>
                  <a:cs typeface="Courier New" pitchFamily="49" charset="0"/>
                </a:rPr>
                <a:t>( </a:t>
              </a:r>
              <a:r>
                <a:rPr lang="en-US" altLang="en-US" b="1" dirty="0">
                  <a:solidFill>
                    <a:schemeClr val="tx2"/>
                  </a:solidFill>
                  <a:latin typeface="Courier New" pitchFamily="49" charset="0"/>
                  <a:cs typeface="Courier New" pitchFamily="49" charset="0"/>
                </a:rPr>
                <a:t>query</a:t>
              </a:r>
              <a:r>
                <a:rPr lang="en-US" altLang="en-US" b="1" dirty="0">
                  <a:solidFill>
                    <a:srgbClr val="000000"/>
                  </a:solidFill>
                  <a:latin typeface="Courier New" pitchFamily="49" charset="0"/>
                  <a:cs typeface="Courier New" pitchFamily="49" charset="0"/>
                </a:rPr>
                <a:t> );</a:t>
              </a:r>
              <a:endParaRPr lang="en-US" altLang="en-US" b="1" dirty="0">
                <a:solidFill>
                  <a:srgbClr val="A50021"/>
                </a:solidFill>
                <a:latin typeface="Courier New" pitchFamily="49" charset="0"/>
                <a:cs typeface="Courier New" pitchFamily="49" charset="0"/>
              </a:endParaRPr>
            </a:p>
            <a:p>
              <a:endParaRPr lang="en-US" altLang="en-US" b="1" dirty="0">
                <a:solidFill>
                  <a:srgbClr val="7F0055"/>
                </a:solidFill>
                <a:latin typeface="Courier New" pitchFamily="49" charset="0"/>
                <a:cs typeface="Courier New" pitchFamily="49" charset="0"/>
              </a:endParaRPr>
            </a:p>
            <a:p>
              <a:r>
                <a:rPr lang="en-US" altLang="en-US" b="1" dirty="0">
                  <a:solidFill>
                    <a:srgbClr val="006600"/>
                  </a:solidFill>
                  <a:latin typeface="Courier New" pitchFamily="49" charset="0"/>
                  <a:cs typeface="Courier New" pitchFamily="49" charset="0"/>
                </a:rPr>
                <a:t>// go to first row of results</a:t>
              </a:r>
            </a:p>
            <a:p>
              <a:r>
                <a:rPr lang="en-US" altLang="en-US" b="1" dirty="0" err="1">
                  <a:solidFill>
                    <a:schemeClr val="tx2"/>
                  </a:solidFill>
                  <a:latin typeface="Courier New" pitchFamily="49" charset="0"/>
                  <a:cs typeface="Courier New" pitchFamily="49" charset="0"/>
                </a:rPr>
                <a:t>rs.first</a:t>
              </a:r>
              <a:r>
                <a:rPr lang="en-US" altLang="en-US" b="1" dirty="0">
                  <a:solidFill>
                    <a:schemeClr val="tx2"/>
                  </a:solidFill>
                  <a:latin typeface="Courier New" pitchFamily="49" charset="0"/>
                  <a:cs typeface="Courier New" pitchFamily="49" charset="0"/>
                </a:rPr>
                <a:t>( )</a:t>
              </a:r>
              <a:r>
                <a:rPr lang="en-US" altLang="en-US" b="1" dirty="0">
                  <a:solidFill>
                    <a:srgbClr val="7F0055"/>
                  </a:solidFill>
                  <a:latin typeface="Courier New" pitchFamily="49" charset="0"/>
                  <a:cs typeface="Courier New" pitchFamily="49" charset="0"/>
                </a:rPr>
                <a:t>;</a:t>
              </a:r>
            </a:p>
            <a:p>
              <a:r>
                <a:rPr lang="en-US" altLang="en-US" b="1" dirty="0">
                  <a:solidFill>
                    <a:srgbClr val="006600"/>
                  </a:solidFill>
                  <a:latin typeface="Courier New" pitchFamily="49" charset="0"/>
                  <a:cs typeface="Courier New" pitchFamily="49" charset="0"/>
                </a:rPr>
                <a:t>// display the values</a:t>
              </a:r>
            </a:p>
            <a:p>
              <a:r>
                <a:rPr lang="en-US" altLang="en-US" b="1" dirty="0" err="1">
                  <a:latin typeface="Courier New" pitchFamily="49" charset="0"/>
                  <a:cs typeface="Courier New" pitchFamily="49" charset="0"/>
                </a:rPr>
                <a:t>System.out.println</a:t>
              </a:r>
              <a:r>
                <a:rPr lang="en-US" altLang="en-US" b="1" dirty="0">
                  <a:latin typeface="Courier New" pitchFamily="49" charset="0"/>
                  <a:cs typeface="Courier New" pitchFamily="49" charset="0"/>
                </a:rPr>
                <a:t>( </a:t>
              </a:r>
              <a:r>
                <a:rPr lang="en-US" altLang="en-US" b="1" dirty="0" err="1">
                  <a:solidFill>
                    <a:schemeClr val="tx2"/>
                  </a:solidFill>
                  <a:latin typeface="Courier New" pitchFamily="49" charset="0"/>
                  <a:cs typeface="Courier New" pitchFamily="49" charset="0"/>
                </a:rPr>
                <a:t>rs.getString</a:t>
              </a:r>
              <a:r>
                <a:rPr lang="en-US" altLang="en-US" b="1" dirty="0">
                  <a:latin typeface="Courier New" pitchFamily="49" charset="0"/>
                  <a:cs typeface="Courier New" pitchFamily="49" charset="0"/>
                </a:rPr>
                <a:t>( 1 ) );</a:t>
              </a:r>
            </a:p>
            <a:p>
              <a:r>
                <a:rPr lang="en-US" altLang="en-US" b="1" dirty="0" err="1">
                  <a:latin typeface="Courier New" pitchFamily="49" charset="0"/>
                  <a:cs typeface="Courier New" pitchFamily="49" charset="0"/>
                </a:rPr>
                <a:t>System.out.println</a:t>
              </a:r>
              <a:r>
                <a:rPr lang="en-US" altLang="en-US" b="1" dirty="0">
                  <a:latin typeface="Courier New" pitchFamily="49" charset="0"/>
                  <a:cs typeface="Courier New" pitchFamily="49" charset="0"/>
                </a:rPr>
                <a:t>( </a:t>
              </a:r>
              <a:r>
                <a:rPr lang="en-US" altLang="en-US" b="1" dirty="0" err="1">
                  <a:solidFill>
                    <a:schemeClr val="tx2"/>
                  </a:solidFill>
                  <a:latin typeface="Courier New" pitchFamily="49" charset="0"/>
                  <a:cs typeface="Courier New" pitchFamily="49" charset="0"/>
                </a:rPr>
                <a:t>rs.getInt</a:t>
              </a:r>
              <a:r>
                <a:rPr lang="en-US" altLang="en-US" b="1" dirty="0">
                  <a:latin typeface="Courier New" pitchFamily="49" charset="0"/>
                  <a:cs typeface="Courier New" pitchFamily="49" charset="0"/>
                </a:rPr>
                <a:t>( "</a:t>
              </a:r>
              <a:r>
                <a:rPr lang="en-US" altLang="en-US" b="1" dirty="0">
                  <a:solidFill>
                    <a:srgbClr val="A50021"/>
                  </a:solidFill>
                  <a:latin typeface="Courier New" pitchFamily="49" charset="0"/>
                  <a:cs typeface="Courier New" pitchFamily="49" charset="0"/>
                </a:rPr>
                <a:t>population</a:t>
              </a:r>
              <a:r>
                <a:rPr lang="en-US" altLang="en-US" b="1" dirty="0">
                  <a:latin typeface="Courier New" pitchFamily="49" charset="0"/>
                  <a:cs typeface="Courier New" pitchFamily="49" charset="0"/>
                </a:rPr>
                <a:t>" ) );</a:t>
              </a:r>
            </a:p>
          </p:txBody>
        </p:sp>
        <p:sp>
          <p:nvSpPr>
            <p:cNvPr id="307206" name="Line 6"/>
            <p:cNvSpPr>
              <a:spLocks noChangeShapeType="1"/>
            </p:cNvSpPr>
            <p:nvPr/>
          </p:nvSpPr>
          <p:spPr bwMode="auto">
            <a:xfrm flipH="1">
              <a:off x="3135" y="3493"/>
              <a:ext cx="438" cy="26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7" name="Text Box 7"/>
            <p:cNvSpPr txBox="1">
              <a:spLocks noChangeArrowheads="1"/>
            </p:cNvSpPr>
            <p:nvPr/>
          </p:nvSpPr>
          <p:spPr bwMode="auto">
            <a:xfrm>
              <a:off x="3172" y="3252"/>
              <a:ext cx="1546" cy="23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get by column number</a:t>
              </a:r>
            </a:p>
          </p:txBody>
        </p:sp>
        <p:sp>
          <p:nvSpPr>
            <p:cNvPr id="307208" name="Text Box 8"/>
            <p:cNvSpPr txBox="1">
              <a:spLocks noChangeArrowheads="1"/>
            </p:cNvSpPr>
            <p:nvPr/>
          </p:nvSpPr>
          <p:spPr bwMode="auto">
            <a:xfrm>
              <a:off x="4573" y="3538"/>
              <a:ext cx="914" cy="23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get by name</a:t>
              </a:r>
            </a:p>
          </p:txBody>
        </p:sp>
        <p:sp>
          <p:nvSpPr>
            <p:cNvPr id="307209" name="Line 9"/>
            <p:cNvSpPr>
              <a:spLocks noChangeShapeType="1"/>
            </p:cNvSpPr>
            <p:nvPr/>
          </p:nvSpPr>
          <p:spPr bwMode="auto">
            <a:xfrm flipH="1">
              <a:off x="4135" y="3662"/>
              <a:ext cx="438" cy="26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20</a:t>
            </a:fld>
            <a:endParaRPr lang="en-US"/>
          </a:p>
        </p:txBody>
      </p:sp>
    </p:spTree>
    <p:extLst>
      <p:ext uri="{BB962C8B-B14F-4D97-AF65-F5344CB8AC3E}">
        <p14:creationId xmlns:p14="http://schemas.microsoft.com/office/powerpoint/2010/main" val="1805106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a:t>ResultSet Methods</a:t>
            </a:r>
            <a:endParaRPr lang="th-TH" altLang="en-US"/>
          </a:p>
        </p:txBody>
      </p:sp>
      <p:sp>
        <p:nvSpPr>
          <p:cNvPr id="308227" name="Rectangle 3"/>
          <p:cNvSpPr>
            <a:spLocks noGrp="1" noChangeArrowheads="1"/>
          </p:cNvSpPr>
          <p:nvPr>
            <p:ph type="body" idx="1"/>
          </p:nvPr>
        </p:nvSpPr>
        <p:spPr>
          <a:xfrm>
            <a:off x="611188" y="1543050"/>
            <a:ext cx="8228012" cy="922338"/>
          </a:xfrm>
        </p:spPr>
        <p:txBody>
          <a:bodyPr/>
          <a:lstStyle/>
          <a:p>
            <a:r>
              <a:rPr lang="en-US" altLang="en-US" dirty="0"/>
              <a:t>A </a:t>
            </a:r>
            <a:r>
              <a:rPr lang="en-US" altLang="en-US" b="1" dirty="0" err="1">
                <a:latin typeface="Courier New" pitchFamily="49" charset="0"/>
                <a:cs typeface="Courier New" pitchFamily="49" charset="0"/>
              </a:rPr>
              <a:t>ResultSet</a:t>
            </a:r>
            <a:r>
              <a:rPr lang="en-US" altLang="en-US" dirty="0"/>
              <a:t> contains one "row" for each result returned from the query.  Indices start from 1 (not 0)!</a:t>
            </a:r>
          </a:p>
        </p:txBody>
      </p:sp>
      <p:sp>
        <p:nvSpPr>
          <p:cNvPr id="308228" name="Rectangle 4"/>
          <p:cNvSpPr>
            <a:spLocks noChangeArrowheads="1"/>
          </p:cNvSpPr>
          <p:nvPr/>
        </p:nvSpPr>
        <p:spPr bwMode="auto">
          <a:xfrm>
            <a:off x="3630613" y="3135313"/>
            <a:ext cx="5513387"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Unicode MS" pitchFamily="34" charset="-128"/>
                <a:cs typeface="Angsana New" pitchFamily="18" charset="-34"/>
              </a:defRPr>
            </a:lvl1pPr>
            <a:lvl2pPr marL="742950" indent="-285750">
              <a:defRPr>
                <a:solidFill>
                  <a:schemeClr val="tx1"/>
                </a:solidFill>
                <a:latin typeface="Arial Unicode MS" pitchFamily="34" charset="-128"/>
                <a:cs typeface="Angsana New" pitchFamily="18" charset="-34"/>
              </a:defRPr>
            </a:lvl2pPr>
            <a:lvl3pPr marL="1143000" indent="-228600">
              <a:defRPr>
                <a:solidFill>
                  <a:schemeClr val="tx1"/>
                </a:solidFill>
                <a:latin typeface="Arial Unicode MS" pitchFamily="34" charset="-128"/>
                <a:cs typeface="Angsana New" pitchFamily="18" charset="-34"/>
              </a:defRPr>
            </a:lvl3pPr>
            <a:lvl4pPr marL="1600200" indent="-228600">
              <a:defRPr>
                <a:solidFill>
                  <a:schemeClr val="tx1"/>
                </a:solidFill>
                <a:latin typeface="Arial Unicode MS" pitchFamily="34" charset="-128"/>
                <a:cs typeface="Angsana New" pitchFamily="18" charset="-34"/>
              </a:defRPr>
            </a:lvl4pPr>
            <a:lvl5pPr marL="2057400" indent="-228600">
              <a:defRPr>
                <a:solidFill>
                  <a:schemeClr val="tx1"/>
                </a:solidFill>
                <a:latin typeface="Arial Unicode MS" pitchFamily="34" charset="-128"/>
                <a:cs typeface="Angsana New" pitchFamily="18" charset="-34"/>
              </a:defRPr>
            </a:lvl5pPr>
            <a:lvl6pPr marL="2514600" indent="-228600" fontAlgn="base">
              <a:spcBef>
                <a:spcPct val="0"/>
              </a:spcBef>
              <a:spcAft>
                <a:spcPct val="0"/>
              </a:spcAft>
              <a:defRPr>
                <a:solidFill>
                  <a:schemeClr val="tx1"/>
                </a:solidFill>
                <a:latin typeface="Arial Unicode MS" pitchFamily="34" charset="-128"/>
                <a:cs typeface="Angsana New" pitchFamily="18" charset="-34"/>
              </a:defRPr>
            </a:lvl6pPr>
            <a:lvl7pPr marL="2971800" indent="-228600" fontAlgn="base">
              <a:spcBef>
                <a:spcPct val="0"/>
              </a:spcBef>
              <a:spcAft>
                <a:spcPct val="0"/>
              </a:spcAft>
              <a:defRPr>
                <a:solidFill>
                  <a:schemeClr val="tx1"/>
                </a:solidFill>
                <a:latin typeface="Arial Unicode MS" pitchFamily="34" charset="-128"/>
                <a:cs typeface="Angsana New" pitchFamily="18" charset="-34"/>
              </a:defRPr>
            </a:lvl7pPr>
            <a:lvl8pPr marL="3429000" indent="-228600" fontAlgn="base">
              <a:spcBef>
                <a:spcPct val="0"/>
              </a:spcBef>
              <a:spcAft>
                <a:spcPct val="0"/>
              </a:spcAft>
              <a:defRPr>
                <a:solidFill>
                  <a:schemeClr val="tx1"/>
                </a:solidFill>
                <a:latin typeface="Arial Unicode MS" pitchFamily="34" charset="-128"/>
                <a:cs typeface="Angsana New" pitchFamily="18" charset="-34"/>
              </a:defRPr>
            </a:lvl8pPr>
            <a:lvl9pPr marL="3886200" indent="-228600" fontAlgn="base">
              <a:spcBef>
                <a:spcPct val="0"/>
              </a:spcBef>
              <a:spcAft>
                <a:spcPct val="0"/>
              </a:spcAft>
              <a:defRPr>
                <a:solidFill>
                  <a:schemeClr val="tx1"/>
                </a:solidFill>
                <a:latin typeface="Arial Unicode MS" pitchFamily="34" charset="-128"/>
                <a:cs typeface="Angsana New" pitchFamily="18" charset="-34"/>
              </a:defRPr>
            </a:lvl9pPr>
          </a:lstStyle>
          <a:p>
            <a:pPr>
              <a:spcBef>
                <a:spcPct val="20000"/>
              </a:spcBef>
              <a:buClr>
                <a:schemeClr val="folHlink"/>
              </a:buClr>
              <a:buSzPct val="60000"/>
              <a:buFont typeface="Wingdings" pitchFamily="2" charset="2"/>
              <a:buNone/>
            </a:pPr>
            <a:r>
              <a:rPr lang="en-US" altLang="en-US" sz="2000">
                <a:latin typeface="Arial" charset="0"/>
                <a:cs typeface="Arial" charset="0"/>
              </a:rPr>
              <a:t>	go to next row of results. "false" if no more.</a:t>
            </a:r>
          </a:p>
          <a:p>
            <a:pPr>
              <a:spcBef>
                <a:spcPct val="20000"/>
              </a:spcBef>
              <a:buClr>
                <a:schemeClr val="folHlink"/>
              </a:buClr>
              <a:buSzPct val="60000"/>
              <a:buFont typeface="Wingdings" pitchFamily="2" charset="2"/>
              <a:buNone/>
            </a:pPr>
            <a:r>
              <a:rPr lang="en-US" altLang="en-US" sz="2000">
                <a:latin typeface="Arial" charset="0"/>
                <a:cs typeface="Arial" charset="0"/>
              </a:rPr>
              <a:t>	go to previous row.  "false" if 1st result.</a:t>
            </a:r>
          </a:p>
          <a:p>
            <a:pPr>
              <a:spcBef>
                <a:spcPct val="20000"/>
              </a:spcBef>
              <a:buClr>
                <a:schemeClr val="folHlink"/>
              </a:buClr>
              <a:buSzPct val="60000"/>
              <a:buFont typeface="Wingdings" pitchFamily="2" charset="2"/>
              <a:buNone/>
            </a:pPr>
            <a:r>
              <a:rPr lang="en-US" altLang="en-US" sz="2000">
                <a:latin typeface="Arial" charset="0"/>
                <a:cs typeface="Arial" charset="0"/>
              </a:rPr>
              <a:t>	go to first row of results.</a:t>
            </a:r>
          </a:p>
          <a:p>
            <a:pPr>
              <a:spcBef>
                <a:spcPct val="20000"/>
              </a:spcBef>
              <a:buClr>
                <a:schemeClr val="folHlink"/>
              </a:buClr>
              <a:buSzPct val="60000"/>
              <a:buFont typeface="Wingdings" pitchFamily="2" charset="2"/>
              <a:buNone/>
            </a:pPr>
            <a:r>
              <a:rPr lang="en-US" altLang="en-US" sz="2000">
                <a:latin typeface="Arial" charset="0"/>
                <a:cs typeface="Arial" charset="0"/>
              </a:rPr>
              <a:t>	go to last row of results.</a:t>
            </a:r>
          </a:p>
          <a:p>
            <a:pPr>
              <a:spcBef>
                <a:spcPct val="20000"/>
              </a:spcBef>
              <a:buClr>
                <a:schemeClr val="folHlink"/>
              </a:buClr>
              <a:buSzPct val="60000"/>
              <a:buFont typeface="Wingdings" pitchFamily="2" charset="2"/>
              <a:buNone/>
            </a:pPr>
            <a:r>
              <a:rPr lang="en-US" altLang="en-US" sz="2000">
                <a:latin typeface="Arial" charset="0"/>
                <a:cs typeface="Arial" charset="0"/>
              </a:rPr>
              <a:t>	go to k-th row of results.</a:t>
            </a:r>
          </a:p>
          <a:p>
            <a:pPr>
              <a:spcBef>
                <a:spcPct val="20000"/>
              </a:spcBef>
              <a:buClr>
                <a:schemeClr val="folHlink"/>
              </a:buClr>
              <a:buSzPct val="60000"/>
              <a:buFont typeface="Wingdings" pitchFamily="2" charset="2"/>
              <a:buNone/>
            </a:pPr>
            <a:r>
              <a:rPr lang="en-US" altLang="en-US" sz="2000">
                <a:latin typeface="Arial" charset="0"/>
                <a:cs typeface="Arial" charset="0"/>
              </a:rPr>
              <a:t>	get int value of field "name"</a:t>
            </a:r>
          </a:p>
          <a:p>
            <a:pPr>
              <a:spcBef>
                <a:spcPct val="20000"/>
              </a:spcBef>
              <a:buClr>
                <a:schemeClr val="folHlink"/>
              </a:buClr>
              <a:buSzPct val="60000"/>
              <a:buFont typeface="Wingdings" pitchFamily="2" charset="2"/>
              <a:buNone/>
            </a:pPr>
            <a:r>
              <a:rPr lang="en-US" altLang="en-US" sz="2000">
                <a:latin typeface="Arial" charset="0"/>
                <a:cs typeface="Arial" charset="0"/>
              </a:rPr>
              <a:t>	get int value of k-th column in a record</a:t>
            </a:r>
            <a:endParaRPr lang="th-TH" altLang="en-US" sz="2000">
              <a:latin typeface="Arial" charset="0"/>
              <a:cs typeface="Arial" charset="0"/>
            </a:endParaRPr>
          </a:p>
        </p:txBody>
      </p:sp>
      <p:sp>
        <p:nvSpPr>
          <p:cNvPr id="308229" name="Text Box 5"/>
          <p:cNvSpPr txBox="1">
            <a:spLocks noChangeArrowheads="1"/>
          </p:cNvSpPr>
          <p:nvPr/>
        </p:nvSpPr>
        <p:spPr bwMode="auto">
          <a:xfrm>
            <a:off x="277813" y="2776538"/>
            <a:ext cx="3600450" cy="3327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err="1">
                <a:latin typeface="Courier New" pitchFamily="49" charset="0"/>
                <a:cs typeface="Courier New" pitchFamily="49" charset="0"/>
              </a:rPr>
              <a:t>ResultSet</a:t>
            </a:r>
            <a:endParaRPr lang="en-US" altLang="en-US" sz="2000" b="1" dirty="0">
              <a:latin typeface="Courier New" pitchFamily="49" charset="0"/>
              <a:cs typeface="Courier New" pitchFamily="49" charset="0"/>
            </a:endParaRPr>
          </a:p>
          <a:p>
            <a:pPr>
              <a:spcBef>
                <a:spcPct val="20000"/>
              </a:spcBef>
            </a:pPr>
            <a:r>
              <a:rPr lang="en-US" altLang="en-US" sz="2000" b="1" dirty="0">
                <a:solidFill>
                  <a:schemeClr val="tx2"/>
                </a:solidFill>
                <a:latin typeface="Courier New" pitchFamily="49" charset="0"/>
                <a:cs typeface="Courier New" pitchFamily="49" charset="0"/>
              </a:rPr>
              <a:t>next() : </a:t>
            </a:r>
            <a:r>
              <a:rPr lang="en-US" altLang="en-US" sz="2000" b="1" dirty="0" err="1">
                <a:solidFill>
                  <a:schemeClr val="tx2"/>
                </a:solidFill>
                <a:latin typeface="Courier New" pitchFamily="49" charset="0"/>
                <a:cs typeface="Courier New" pitchFamily="49" charset="0"/>
              </a:rPr>
              <a:t>boolean</a:t>
            </a:r>
            <a:endParaRPr lang="en-US" altLang="en-US" sz="2000" b="1" dirty="0">
              <a:solidFill>
                <a:schemeClr val="tx2"/>
              </a:solidFill>
              <a:latin typeface="Courier New" pitchFamily="49" charset="0"/>
              <a:cs typeface="Courier New" pitchFamily="49" charset="0"/>
            </a:endParaRPr>
          </a:p>
          <a:p>
            <a:pPr>
              <a:spcBef>
                <a:spcPct val="20000"/>
              </a:spcBef>
            </a:pPr>
            <a:r>
              <a:rPr lang="en-US" altLang="en-US" sz="2000" b="1" dirty="0">
                <a:solidFill>
                  <a:schemeClr val="tx2"/>
                </a:solidFill>
                <a:latin typeface="Courier New" pitchFamily="49" charset="0"/>
                <a:cs typeface="Courier New" pitchFamily="49" charset="0"/>
              </a:rPr>
              <a:t>previous() : </a:t>
            </a:r>
            <a:r>
              <a:rPr lang="en-US" altLang="en-US" sz="2000" b="1" dirty="0" err="1">
                <a:solidFill>
                  <a:schemeClr val="tx2"/>
                </a:solidFill>
                <a:latin typeface="Courier New" pitchFamily="49" charset="0"/>
                <a:cs typeface="Courier New" pitchFamily="49" charset="0"/>
              </a:rPr>
              <a:t>boolean</a:t>
            </a:r>
            <a:endParaRPr lang="en-US" altLang="en-US" sz="2000" b="1" dirty="0">
              <a:solidFill>
                <a:schemeClr val="tx2"/>
              </a:solidFill>
              <a:latin typeface="Courier New" pitchFamily="49" charset="0"/>
              <a:cs typeface="Courier New" pitchFamily="49" charset="0"/>
            </a:endParaRPr>
          </a:p>
          <a:p>
            <a:pPr>
              <a:spcBef>
                <a:spcPct val="20000"/>
              </a:spcBef>
            </a:pPr>
            <a:r>
              <a:rPr lang="en-US" altLang="en-US" sz="2000" b="1" dirty="0">
                <a:solidFill>
                  <a:schemeClr val="tx2"/>
                </a:solidFill>
                <a:latin typeface="Courier New" pitchFamily="49" charset="0"/>
                <a:cs typeface="Courier New" pitchFamily="49" charset="0"/>
              </a:rPr>
              <a:t>first() : </a:t>
            </a:r>
            <a:r>
              <a:rPr lang="en-US" altLang="en-US" sz="2000" b="1" dirty="0" err="1">
                <a:solidFill>
                  <a:schemeClr val="tx2"/>
                </a:solidFill>
                <a:latin typeface="Courier New" pitchFamily="49" charset="0"/>
                <a:cs typeface="Courier New" pitchFamily="49" charset="0"/>
              </a:rPr>
              <a:t>boolean</a:t>
            </a:r>
            <a:endParaRPr lang="en-US" altLang="en-US" sz="2000" b="1" dirty="0">
              <a:solidFill>
                <a:schemeClr val="tx2"/>
              </a:solidFill>
              <a:latin typeface="Courier New" pitchFamily="49" charset="0"/>
              <a:cs typeface="Courier New" pitchFamily="49" charset="0"/>
            </a:endParaRPr>
          </a:p>
          <a:p>
            <a:pPr>
              <a:spcBef>
                <a:spcPct val="20000"/>
              </a:spcBef>
            </a:pPr>
            <a:r>
              <a:rPr lang="en-US" altLang="en-US" sz="2000" b="1" dirty="0">
                <a:solidFill>
                  <a:schemeClr val="tx2"/>
                </a:solidFill>
                <a:latin typeface="Courier New" pitchFamily="49" charset="0"/>
                <a:cs typeface="Courier New" pitchFamily="49" charset="0"/>
              </a:rPr>
              <a:t>last() : </a:t>
            </a:r>
            <a:r>
              <a:rPr lang="en-US" altLang="en-US" sz="2000" b="1" dirty="0" err="1">
                <a:solidFill>
                  <a:schemeClr val="tx2"/>
                </a:solidFill>
                <a:latin typeface="Courier New" pitchFamily="49" charset="0"/>
                <a:cs typeface="Courier New" pitchFamily="49" charset="0"/>
              </a:rPr>
              <a:t>boolean</a:t>
            </a:r>
            <a:endParaRPr lang="en-US" altLang="en-US" sz="2000" b="1" dirty="0">
              <a:solidFill>
                <a:schemeClr val="tx2"/>
              </a:solidFill>
              <a:latin typeface="Courier New" pitchFamily="49" charset="0"/>
              <a:cs typeface="Courier New" pitchFamily="49" charset="0"/>
            </a:endParaRPr>
          </a:p>
          <a:p>
            <a:pPr>
              <a:spcBef>
                <a:spcPct val="20000"/>
              </a:spcBef>
            </a:pPr>
            <a:r>
              <a:rPr lang="en-US" altLang="en-US" sz="2000" b="1" dirty="0">
                <a:solidFill>
                  <a:schemeClr val="tx2"/>
                </a:solidFill>
                <a:latin typeface="Courier New" pitchFamily="49" charset="0"/>
                <a:cs typeface="Courier New" pitchFamily="49" charset="0"/>
              </a:rPr>
              <a:t>absolute( k )</a:t>
            </a:r>
          </a:p>
          <a:p>
            <a:pPr>
              <a:spcBef>
                <a:spcPct val="20000"/>
              </a:spcBef>
            </a:pPr>
            <a:r>
              <a:rPr lang="en-US" altLang="en-US" sz="2000" b="1" dirty="0" err="1">
                <a:solidFill>
                  <a:schemeClr val="tx2"/>
                </a:solidFill>
                <a:latin typeface="Courier New" pitchFamily="49" charset="0"/>
                <a:cs typeface="Courier New" pitchFamily="49" charset="0"/>
              </a:rPr>
              <a:t>getInt</a:t>
            </a:r>
            <a:r>
              <a:rPr lang="en-US" altLang="en-US" sz="2000" b="1" dirty="0">
                <a:solidFill>
                  <a:schemeClr val="tx2"/>
                </a:solidFill>
                <a:latin typeface="Courier New" pitchFamily="49" charset="0"/>
                <a:cs typeface="Courier New" pitchFamily="49" charset="0"/>
              </a:rPr>
              <a:t>( name: String )</a:t>
            </a:r>
          </a:p>
          <a:p>
            <a:pPr>
              <a:spcBef>
                <a:spcPct val="20000"/>
              </a:spcBef>
            </a:pPr>
            <a:r>
              <a:rPr lang="en-US" altLang="en-US" sz="2000" b="1" dirty="0" err="1">
                <a:solidFill>
                  <a:schemeClr val="tx2"/>
                </a:solidFill>
                <a:latin typeface="Courier New" pitchFamily="49" charset="0"/>
                <a:cs typeface="Courier New" pitchFamily="49" charset="0"/>
              </a:rPr>
              <a:t>getInt</a:t>
            </a:r>
            <a:r>
              <a:rPr lang="en-US" altLang="en-US" sz="2000" b="1" dirty="0">
                <a:solidFill>
                  <a:schemeClr val="tx2"/>
                </a:solidFill>
                <a:latin typeface="Courier New" pitchFamily="49" charset="0"/>
                <a:cs typeface="Courier New" pitchFamily="49" charset="0"/>
              </a:rPr>
              <a:t>( index: </a:t>
            </a:r>
            <a:r>
              <a:rPr lang="en-US" altLang="en-US" sz="2000" b="1" dirty="0" err="1">
                <a:solidFill>
                  <a:schemeClr val="tx2"/>
                </a:solidFill>
                <a:latin typeface="Courier New" pitchFamily="49" charset="0"/>
                <a:cs typeface="Courier New" pitchFamily="49" charset="0"/>
              </a:rPr>
              <a:t>int</a:t>
            </a:r>
            <a:r>
              <a:rPr lang="en-US" altLang="en-US" sz="2000" b="1" dirty="0">
                <a:solidFill>
                  <a:schemeClr val="tx2"/>
                </a:solidFill>
                <a:latin typeface="Courier New" pitchFamily="49" charset="0"/>
                <a:cs typeface="Courier New" pitchFamily="49" charset="0"/>
              </a:rPr>
              <a:t> )</a:t>
            </a:r>
          </a:p>
          <a:p>
            <a:pPr>
              <a:spcBef>
                <a:spcPct val="20000"/>
              </a:spcBef>
            </a:pPr>
            <a:r>
              <a:rPr lang="en-US" altLang="en-US" sz="2000" b="1" dirty="0">
                <a:solidFill>
                  <a:schemeClr val="tx2"/>
                </a:solidFill>
                <a:latin typeface="Courier New" pitchFamily="49" charset="0"/>
                <a:cs typeface="Courier New" pitchFamily="49" charset="0"/>
              </a:rPr>
              <a:t>...</a:t>
            </a:r>
            <a:endParaRPr lang="en-US" altLang="en-US" dirty="0">
              <a:latin typeface="Courier New" pitchFamily="49" charset="0"/>
              <a:cs typeface="Courier New" pitchFamily="49" charset="0"/>
            </a:endParaRPr>
          </a:p>
        </p:txBody>
      </p:sp>
      <p:sp>
        <p:nvSpPr>
          <p:cNvPr id="308230" name="Line 6"/>
          <p:cNvSpPr>
            <a:spLocks noChangeShapeType="1"/>
          </p:cNvSpPr>
          <p:nvPr/>
        </p:nvSpPr>
        <p:spPr bwMode="auto">
          <a:xfrm flipH="1">
            <a:off x="277813" y="3135313"/>
            <a:ext cx="3587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21</a:t>
            </a:fld>
            <a:endParaRPr lang="en-US"/>
          </a:p>
        </p:txBody>
      </p:sp>
    </p:spTree>
    <p:extLst>
      <p:ext uri="{BB962C8B-B14F-4D97-AF65-F5344CB8AC3E}">
        <p14:creationId xmlns:p14="http://schemas.microsoft.com/office/powerpoint/2010/main" val="139926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en-US" dirty="0" err="1"/>
              <a:t>ResultSet</a:t>
            </a:r>
            <a:endParaRPr lang="th-TH" altLang="en-US" dirty="0"/>
          </a:p>
        </p:txBody>
      </p:sp>
      <p:sp>
        <p:nvSpPr>
          <p:cNvPr id="334851" name="Rectangle 3"/>
          <p:cNvSpPr>
            <a:spLocks noGrp="1" noChangeArrowheads="1"/>
          </p:cNvSpPr>
          <p:nvPr>
            <p:ph type="body" idx="1"/>
          </p:nvPr>
        </p:nvSpPr>
        <p:spPr>
          <a:xfrm>
            <a:off x="687388" y="1519238"/>
            <a:ext cx="7921625" cy="4464050"/>
          </a:xfrm>
        </p:spPr>
        <p:txBody>
          <a:bodyPr/>
          <a:lstStyle/>
          <a:p>
            <a:r>
              <a:rPr lang="en-US" altLang="en-US" dirty="0" err="1"/>
              <a:t>ResultSet</a:t>
            </a:r>
            <a:r>
              <a:rPr lang="en-US" altLang="en-US" dirty="0"/>
              <a:t> lets you access the results one-by-one without knowing how the results are organized.</a:t>
            </a:r>
            <a:endParaRPr lang="th-TH" altLang="en-US" dirty="0"/>
          </a:p>
        </p:txBody>
      </p:sp>
      <p:sp>
        <p:nvSpPr>
          <p:cNvPr id="334852" name="Text Box 4"/>
          <p:cNvSpPr txBox="1">
            <a:spLocks noChangeArrowheads="1"/>
          </p:cNvSpPr>
          <p:nvPr/>
        </p:nvSpPr>
        <p:spPr bwMode="auto">
          <a:xfrm>
            <a:off x="685800" y="2743200"/>
            <a:ext cx="7597775" cy="2232025"/>
          </a:xfrm>
          <a:prstGeom prst="rect">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Unicode MS" pitchFamily="34" charset="-128"/>
                <a:cs typeface="Angsana New" pitchFamily="18" charset="-34"/>
              </a:defRPr>
            </a:lvl1pPr>
            <a:lvl2pPr>
              <a:tabLst>
                <a:tab pos="457200" algn="l"/>
              </a:tabLst>
              <a:defRPr>
                <a:solidFill>
                  <a:schemeClr val="tx1"/>
                </a:solidFill>
                <a:latin typeface="Arial Unicode MS" pitchFamily="34" charset="-128"/>
                <a:cs typeface="Angsana New" pitchFamily="18" charset="-34"/>
              </a:defRPr>
            </a:lvl2pPr>
            <a:lvl3pPr>
              <a:tabLst>
                <a:tab pos="457200" algn="l"/>
              </a:tabLst>
              <a:defRPr>
                <a:solidFill>
                  <a:schemeClr val="tx1"/>
                </a:solidFill>
                <a:latin typeface="Arial Unicode MS" pitchFamily="34" charset="-128"/>
                <a:cs typeface="Angsana New" pitchFamily="18" charset="-34"/>
              </a:defRPr>
            </a:lvl3pPr>
            <a:lvl4pPr>
              <a:tabLst>
                <a:tab pos="457200" algn="l"/>
              </a:tabLst>
              <a:defRPr>
                <a:solidFill>
                  <a:schemeClr val="tx1"/>
                </a:solidFill>
                <a:latin typeface="Arial Unicode MS" pitchFamily="34" charset="-128"/>
                <a:cs typeface="Angsana New" pitchFamily="18" charset="-34"/>
              </a:defRPr>
            </a:lvl4pPr>
            <a:lvl5pPr>
              <a:tabLst>
                <a:tab pos="457200" algn="l"/>
              </a:tabLst>
              <a:defRPr>
                <a:solidFill>
                  <a:schemeClr val="tx1"/>
                </a:solidFill>
                <a:latin typeface="Arial Unicode MS" pitchFamily="34" charset="-128"/>
                <a:cs typeface="Angsana New" pitchFamily="18" charset="-34"/>
              </a:defRPr>
            </a:lvl5pPr>
            <a:lvl6pPr fontAlgn="base">
              <a:spcBef>
                <a:spcPct val="0"/>
              </a:spcBef>
              <a:spcAft>
                <a:spcPct val="0"/>
              </a:spcAft>
              <a:tabLst>
                <a:tab pos="457200" algn="l"/>
              </a:tabLst>
              <a:defRPr>
                <a:solidFill>
                  <a:schemeClr val="tx1"/>
                </a:solidFill>
                <a:latin typeface="Arial Unicode MS" pitchFamily="34" charset="-128"/>
                <a:cs typeface="Angsana New" pitchFamily="18" charset="-34"/>
              </a:defRPr>
            </a:lvl6pPr>
            <a:lvl7pPr fontAlgn="base">
              <a:spcBef>
                <a:spcPct val="0"/>
              </a:spcBef>
              <a:spcAft>
                <a:spcPct val="0"/>
              </a:spcAft>
              <a:tabLst>
                <a:tab pos="457200" algn="l"/>
              </a:tabLst>
              <a:defRPr>
                <a:solidFill>
                  <a:schemeClr val="tx1"/>
                </a:solidFill>
                <a:latin typeface="Arial Unicode MS" pitchFamily="34" charset="-128"/>
                <a:cs typeface="Angsana New" pitchFamily="18" charset="-34"/>
              </a:defRPr>
            </a:lvl7pPr>
            <a:lvl8pPr fontAlgn="base">
              <a:spcBef>
                <a:spcPct val="0"/>
              </a:spcBef>
              <a:spcAft>
                <a:spcPct val="0"/>
              </a:spcAft>
              <a:tabLst>
                <a:tab pos="457200" algn="l"/>
              </a:tabLst>
              <a:defRPr>
                <a:solidFill>
                  <a:schemeClr val="tx1"/>
                </a:solidFill>
                <a:latin typeface="Arial Unicode MS" pitchFamily="34" charset="-128"/>
                <a:cs typeface="Angsana New" pitchFamily="18" charset="-34"/>
              </a:defRPr>
            </a:lvl8pPr>
            <a:lvl9pPr fontAlgn="base">
              <a:spcBef>
                <a:spcPct val="0"/>
              </a:spcBef>
              <a:spcAft>
                <a:spcPct val="0"/>
              </a:spcAft>
              <a:tabLst>
                <a:tab pos="457200" algn="l"/>
              </a:tabLst>
              <a:defRPr>
                <a:solidFill>
                  <a:schemeClr val="tx1"/>
                </a:solidFill>
                <a:latin typeface="Arial Unicode MS" pitchFamily="34" charset="-128"/>
                <a:cs typeface="Angsana New" pitchFamily="18" charset="-34"/>
              </a:defRPr>
            </a:lvl9pPr>
          </a:lstStyle>
          <a:p>
            <a:pPr>
              <a:spcBef>
                <a:spcPct val="20000"/>
              </a:spcBef>
            </a:pPr>
            <a:r>
              <a:rPr lang="en-US" altLang="en-US" sz="2000" dirty="0" err="1">
                <a:latin typeface="Courier New" pitchFamily="49" charset="0"/>
                <a:cs typeface="Courier New" pitchFamily="49" charset="0"/>
              </a:rPr>
              <a:t>ResultSet</a:t>
            </a: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rs</a:t>
            </a: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statement.executeQuery</a:t>
            </a:r>
            <a:r>
              <a:rPr lang="en-US" altLang="en-US" sz="2000" dirty="0">
                <a:latin typeface="Courier New" pitchFamily="49" charset="0"/>
                <a:cs typeface="Courier New" pitchFamily="49" charset="0"/>
              </a:rPr>
              <a:t>( "..." );</a:t>
            </a:r>
          </a:p>
          <a:p>
            <a:pPr>
              <a:spcBef>
                <a:spcPct val="20000"/>
              </a:spcBef>
            </a:pPr>
            <a:r>
              <a:rPr lang="en-US" altLang="en-US" sz="2000" dirty="0">
                <a:latin typeface="Courier New" pitchFamily="49" charset="0"/>
                <a:cs typeface="Courier New" pitchFamily="49" charset="0"/>
              </a:rPr>
              <a:t>while ( </a:t>
            </a:r>
            <a:r>
              <a:rPr lang="en-US" altLang="en-US" sz="2000" dirty="0" err="1">
                <a:latin typeface="Courier New" pitchFamily="49" charset="0"/>
                <a:cs typeface="Courier New" pitchFamily="49" charset="0"/>
              </a:rPr>
              <a:t>rs.next</a:t>
            </a:r>
            <a:r>
              <a:rPr lang="en-US" altLang="en-US" sz="2000" dirty="0">
                <a:latin typeface="Courier New" pitchFamily="49" charset="0"/>
                <a:cs typeface="Courier New" pitchFamily="49" charset="0"/>
              </a:rPr>
              <a:t>( ) ) {</a:t>
            </a:r>
          </a:p>
          <a:p>
            <a:pPr>
              <a:spcBef>
                <a:spcPct val="20000"/>
              </a:spcBef>
            </a:pPr>
            <a:r>
              <a:rPr lang="en-US" altLang="en-US" sz="2000" dirty="0">
                <a:latin typeface="Courier New" pitchFamily="49" charset="0"/>
                <a:cs typeface="Courier New" pitchFamily="49" charset="0"/>
              </a:rPr>
              <a:t>	String name = </a:t>
            </a:r>
            <a:r>
              <a:rPr lang="en-US" altLang="en-US" sz="2000" dirty="0" err="1">
                <a:latin typeface="Courier New" pitchFamily="49" charset="0"/>
                <a:cs typeface="Courier New" pitchFamily="49" charset="0"/>
              </a:rPr>
              <a:t>rs.getString</a:t>
            </a:r>
            <a:r>
              <a:rPr lang="en-US" altLang="en-US" sz="2000" dirty="0">
                <a:latin typeface="Courier New" pitchFamily="49" charset="0"/>
                <a:cs typeface="Courier New" pitchFamily="49" charset="0"/>
              </a:rPr>
              <a:t>("name");</a:t>
            </a:r>
          </a:p>
          <a:p>
            <a:pPr>
              <a:spcBef>
                <a:spcPct val="20000"/>
              </a:spcBef>
            </a:pP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int</a:t>
            </a:r>
            <a:r>
              <a:rPr lang="en-US" altLang="en-US" sz="2000" dirty="0">
                <a:latin typeface="Courier New" pitchFamily="49" charset="0"/>
                <a:cs typeface="Courier New" pitchFamily="49" charset="0"/>
              </a:rPr>
              <a:t> population = </a:t>
            </a:r>
            <a:r>
              <a:rPr lang="en-US" altLang="en-US" sz="2000" dirty="0" err="1">
                <a:latin typeface="Courier New" pitchFamily="49" charset="0"/>
                <a:cs typeface="Courier New" pitchFamily="49" charset="0"/>
              </a:rPr>
              <a:t>rs.getInt</a:t>
            </a:r>
            <a:r>
              <a:rPr lang="en-US" altLang="en-US" sz="2000" dirty="0">
                <a:latin typeface="Courier New" pitchFamily="49" charset="0"/>
                <a:cs typeface="Courier New" pitchFamily="49" charset="0"/>
              </a:rPr>
              <a:t>("</a:t>
            </a:r>
            <a:r>
              <a:rPr lang="en-US" altLang="en-US" sz="2000" dirty="0" err="1">
                <a:latin typeface="Courier New" pitchFamily="49" charset="0"/>
                <a:cs typeface="Courier New" pitchFamily="49" charset="0"/>
              </a:rPr>
              <a:t>popuation</a:t>
            </a:r>
            <a:r>
              <a:rPr lang="en-US" altLang="en-US" sz="2000" dirty="0">
                <a:latin typeface="Courier New" pitchFamily="49" charset="0"/>
                <a:cs typeface="Courier New" pitchFamily="49" charset="0"/>
              </a:rPr>
              <a:t>");</a:t>
            </a:r>
          </a:p>
          <a:p>
            <a:pPr>
              <a:spcBef>
                <a:spcPct val="20000"/>
              </a:spcBef>
            </a:pP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System.out.println</a:t>
            </a:r>
            <a:r>
              <a:rPr lang="en-US" altLang="en-US" sz="2000" dirty="0">
                <a:latin typeface="Courier New" pitchFamily="49" charset="0"/>
                <a:cs typeface="Courier New" pitchFamily="49" charset="0"/>
              </a:rPr>
              <a:t>( name +" "+population );</a:t>
            </a:r>
          </a:p>
          <a:p>
            <a:pPr>
              <a:spcBef>
                <a:spcPct val="20000"/>
              </a:spcBef>
            </a:pPr>
            <a:r>
              <a:rPr lang="en-US" altLang="en-US" sz="2000" dirty="0">
                <a:latin typeface="Courier New" pitchFamily="49" charset="0"/>
                <a:cs typeface="Courier New" pitchFamily="49" charset="0"/>
              </a:rPr>
              <a:t>}</a:t>
            </a:r>
            <a:endParaRPr lang="th-TH" altLang="en-US" sz="20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22</a:t>
            </a:fld>
            <a:endParaRPr lang="en-US"/>
          </a:p>
        </p:txBody>
      </p:sp>
    </p:spTree>
    <p:extLst>
      <p:ext uri="{BB962C8B-B14F-4D97-AF65-F5344CB8AC3E}">
        <p14:creationId xmlns:p14="http://schemas.microsoft.com/office/powerpoint/2010/main" val="149808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 complete program</a:t>
            </a:r>
          </a:p>
        </p:txBody>
      </p:sp>
      <p:sp>
        <p:nvSpPr>
          <p:cNvPr id="9220" name="Rectangle 4"/>
          <p:cNvSpPr>
            <a:spLocks noChangeArrowheads="1"/>
          </p:cNvSpPr>
          <p:nvPr/>
        </p:nvSpPr>
        <p:spPr bwMode="auto">
          <a:xfrm>
            <a:off x="1600200" y="6362700"/>
            <a:ext cx="731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solidFill>
                  <a:srgbClr val="000000"/>
                </a:solidFill>
                <a:latin typeface="Lucida Grande" charset="0"/>
              </a:rPr>
              <a:t>Adapted from http://www.stardeveloper.com/articles/display.html?article=2003090401</a:t>
            </a:r>
            <a:endParaRPr lang="en-US" altLang="en-US" sz="1000">
              <a:solidFill>
                <a:srgbClr val="000000"/>
              </a:solidFill>
              <a:latin typeface="Lucida Grande" charset="0"/>
            </a:endParaRPr>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1112" y="1710531"/>
            <a:ext cx="658177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DF77230E-34CA-4C75-8D7E-DA08CD4B44BA}" type="slidenum">
              <a:rPr lang="en-US" smtClean="0"/>
              <a:pPr>
                <a:defRPr/>
              </a:pPr>
              <a:t>23</a:t>
            </a:fld>
            <a:endParaRPr lang="en-US"/>
          </a:p>
        </p:txBody>
      </p:sp>
    </p:spTree>
    <p:extLst>
      <p:ext uri="{BB962C8B-B14F-4D97-AF65-F5344CB8AC3E}">
        <p14:creationId xmlns:p14="http://schemas.microsoft.com/office/powerpoint/2010/main" val="385953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Complete (JDBCExample.java)</a:t>
            </a:r>
          </a:p>
        </p:txBody>
      </p:sp>
      <p:sp>
        <p:nvSpPr>
          <p:cNvPr id="5" name="Slide Number Placeholder 4"/>
          <p:cNvSpPr>
            <a:spLocks noGrp="1"/>
          </p:cNvSpPr>
          <p:nvPr>
            <p:ph type="sldNum" sz="quarter" idx="12"/>
          </p:nvPr>
        </p:nvSpPr>
        <p:spPr/>
        <p:txBody>
          <a:bodyPr/>
          <a:lstStyle/>
          <a:p>
            <a:pPr>
              <a:defRPr/>
            </a:pPr>
            <a:fld id="{DF77230E-34CA-4C75-8D7E-DA08CD4B44BA}" type="slidenum">
              <a:rPr lang="en-US" smtClean="0"/>
              <a:pPr>
                <a:defRPr/>
              </a:pPr>
              <a:t>24</a:t>
            </a:fld>
            <a:endParaRPr lang="en-US"/>
          </a:p>
        </p:txBody>
      </p:sp>
      <p:pic>
        <p:nvPicPr>
          <p:cNvPr id="4" name="Content Placeholder 3"/>
          <p:cNvPicPr>
            <a:picLocks noGrp="1" noChangeAspect="1"/>
          </p:cNvPicPr>
          <p:nvPr>
            <p:ph idx="1"/>
          </p:nvPr>
        </p:nvPicPr>
        <p:blipFill>
          <a:blip r:embed="rId2"/>
          <a:stretch>
            <a:fillRect/>
          </a:stretch>
        </p:blipFill>
        <p:spPr>
          <a:xfrm>
            <a:off x="2598376" y="1600200"/>
            <a:ext cx="3947247" cy="4897438"/>
          </a:xfrm>
          <a:prstGeom prst="rect">
            <a:avLst/>
          </a:prstGeom>
        </p:spPr>
      </p:pic>
    </p:spTree>
    <p:extLst>
      <p:ext uri="{BB962C8B-B14F-4D97-AF65-F5344CB8AC3E}">
        <p14:creationId xmlns:p14="http://schemas.microsoft.com/office/powerpoint/2010/main" val="319720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5"/>
          <p:cNvSpPr>
            <a:spLocks noGrp="1" noChangeArrowheads="1"/>
          </p:cNvSpPr>
          <p:nvPr>
            <p:ph type="title"/>
          </p:nvPr>
        </p:nvSpPr>
        <p:spPr/>
        <p:txBody>
          <a:bodyPr/>
          <a:lstStyle/>
          <a:p>
            <a:r>
              <a:rPr lang="en-US" altLang="en-US"/>
              <a:t>Prepared </a:t>
            </a:r>
            <a:r>
              <a:rPr lang="en-US" altLang="en-US" dirty="0"/>
              <a:t>Statements</a:t>
            </a:r>
          </a:p>
        </p:txBody>
      </p:sp>
      <p:sp>
        <p:nvSpPr>
          <p:cNvPr id="113670" name="Rectangle 6"/>
          <p:cNvSpPr>
            <a:spLocks noGrp="1" noChangeArrowheads="1"/>
          </p:cNvSpPr>
          <p:nvPr>
            <p:ph type="body" idx="1"/>
          </p:nvPr>
        </p:nvSpPr>
        <p:spPr/>
        <p:txBody>
          <a:bodyPr/>
          <a:lstStyle/>
          <a:p>
            <a:pPr>
              <a:lnSpc>
                <a:spcPct val="110000"/>
              </a:lnSpc>
            </a:pPr>
            <a:r>
              <a:rPr lang="en-US" altLang="en-US" sz="2800" dirty="0"/>
              <a:t>Prepared Statements are used for queries that are executed many times</a:t>
            </a:r>
          </a:p>
          <a:p>
            <a:pPr>
              <a:lnSpc>
                <a:spcPct val="110000"/>
              </a:lnSpc>
            </a:pPr>
            <a:r>
              <a:rPr lang="en-US" altLang="en-US" sz="2800" dirty="0"/>
              <a:t>They are parsed (compiled) by the DBMS only once</a:t>
            </a:r>
          </a:p>
          <a:p>
            <a:pPr>
              <a:lnSpc>
                <a:spcPct val="110000"/>
              </a:lnSpc>
            </a:pPr>
            <a:r>
              <a:rPr lang="en-US" altLang="en-US" sz="2800" dirty="0"/>
              <a:t>Column values can be set </a:t>
            </a:r>
            <a:r>
              <a:rPr lang="en-US" altLang="en-US" sz="2800" dirty="0">
                <a:solidFill>
                  <a:srgbClr val="CC0000"/>
                </a:solidFill>
              </a:rPr>
              <a:t>after compilation</a:t>
            </a:r>
          </a:p>
          <a:p>
            <a:pPr>
              <a:lnSpc>
                <a:spcPct val="110000"/>
              </a:lnSpc>
            </a:pPr>
            <a:r>
              <a:rPr lang="en-US" altLang="en-US" sz="2800" dirty="0"/>
              <a:t>Instead of values, use ‘</a:t>
            </a:r>
            <a:r>
              <a:rPr lang="en-US" altLang="en-US" sz="2800" dirty="0">
                <a:solidFill>
                  <a:srgbClr val="CC0000"/>
                </a:solidFill>
              </a:rPr>
              <a:t>?</a:t>
            </a:r>
            <a:r>
              <a:rPr lang="en-US" altLang="en-US" sz="2800" dirty="0"/>
              <a:t>’</a:t>
            </a:r>
          </a:p>
          <a:p>
            <a:pPr>
              <a:lnSpc>
                <a:spcPct val="110000"/>
              </a:lnSpc>
            </a:pPr>
            <a:r>
              <a:rPr lang="en-US" altLang="en-US" sz="2800" dirty="0"/>
              <a:t>Hence, Prepared Statements can be thought of as statements that contain placeholders to be substituted later with actual values</a:t>
            </a: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25</a:t>
            </a:fld>
            <a:endParaRPr lang="en-US"/>
          </a:p>
        </p:txBody>
      </p:sp>
    </p:spTree>
    <p:extLst>
      <p:ext uri="{BB962C8B-B14F-4D97-AF65-F5344CB8AC3E}">
        <p14:creationId xmlns:p14="http://schemas.microsoft.com/office/powerpoint/2010/main" val="2955675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a:t>JTable</a:t>
            </a:r>
          </a:p>
        </p:txBody>
      </p:sp>
      <p:sp>
        <p:nvSpPr>
          <p:cNvPr id="270339" name="Rectangle 3"/>
          <p:cNvSpPr>
            <a:spLocks noGrp="1" noChangeArrowheads="1"/>
          </p:cNvSpPr>
          <p:nvPr>
            <p:ph type="body" idx="1"/>
          </p:nvPr>
        </p:nvSpPr>
        <p:spPr>
          <a:xfrm>
            <a:off x="612775" y="1435100"/>
            <a:ext cx="7921625" cy="601663"/>
          </a:xfrm>
        </p:spPr>
        <p:txBody>
          <a:bodyPr/>
          <a:lstStyle/>
          <a:p>
            <a:r>
              <a:rPr lang="en-US" altLang="en-US" dirty="0"/>
              <a:t>Swing object that converts result sets into looks spreadsheet-like table.</a:t>
            </a:r>
          </a:p>
        </p:txBody>
      </p:sp>
      <p:pic>
        <p:nvPicPr>
          <p:cNvPr id="2703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2300288"/>
            <a:ext cx="7935912"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347" name="Rectangle 11"/>
          <p:cNvSpPr>
            <a:spLocks noChangeArrowheads="1"/>
          </p:cNvSpPr>
          <p:nvPr/>
        </p:nvSpPr>
        <p:spPr bwMode="auto">
          <a:xfrm>
            <a:off x="469900" y="3135313"/>
            <a:ext cx="8351838" cy="2149475"/>
          </a:xfrm>
          <a:prstGeom prst="rect">
            <a:avLst/>
          </a:prstGeom>
          <a:noFill/>
          <a:ln w="19050">
            <a:solidFill>
              <a:schemeClr val="hlink"/>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8" name="Line 12"/>
          <p:cNvSpPr>
            <a:spLocks noChangeShapeType="1"/>
          </p:cNvSpPr>
          <p:nvPr/>
        </p:nvSpPr>
        <p:spPr bwMode="auto">
          <a:xfrm flipH="1" flipV="1">
            <a:off x="1384300" y="5284788"/>
            <a:ext cx="255588" cy="67151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9" name="Text Box 13"/>
          <p:cNvSpPr txBox="1">
            <a:spLocks noChangeArrowheads="1"/>
          </p:cNvSpPr>
          <p:nvPr/>
        </p:nvSpPr>
        <p:spPr bwMode="auto">
          <a:xfrm>
            <a:off x="1438275" y="5916613"/>
            <a:ext cx="2838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A50021"/>
                </a:solidFill>
                <a:latin typeface="Arial" charset="0"/>
              </a:rPr>
              <a:t>A JTable</a:t>
            </a: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26</a:t>
            </a:fld>
            <a:endParaRPr lang="en-US"/>
          </a:p>
        </p:txBody>
      </p:sp>
    </p:spTree>
    <p:extLst>
      <p:ext uri="{BB962C8B-B14F-4D97-AF65-F5344CB8AC3E}">
        <p14:creationId xmlns:p14="http://schemas.microsoft.com/office/powerpoint/2010/main" val="37100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Driver</a:t>
            </a:r>
          </a:p>
        </p:txBody>
      </p:sp>
      <p:sp>
        <p:nvSpPr>
          <p:cNvPr id="3" name="Content Placeholder 2"/>
          <p:cNvSpPr>
            <a:spLocks noGrp="1"/>
          </p:cNvSpPr>
          <p:nvPr>
            <p:ph idx="1"/>
          </p:nvPr>
        </p:nvSpPr>
        <p:spPr/>
        <p:txBody>
          <a:bodyPr/>
          <a:lstStyle/>
          <a:p>
            <a:r>
              <a:rPr lang="en-US" dirty="0"/>
              <a:t>The official MongoDB Java Driver providing both synchronous and asynchronous interaction with MongoDB. Powering the drivers is a new driver core and BSON library.</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27</a:t>
            </a:fld>
            <a:endParaRPr lang="en-US"/>
          </a:p>
        </p:txBody>
      </p:sp>
      <p:pic>
        <p:nvPicPr>
          <p:cNvPr id="5122" name="Picture 2" descr="Image result for mongodb java"/>
          <p:cNvPicPr>
            <a:picLocks noChangeAspect="1" noChangeArrowheads="1"/>
          </p:cNvPicPr>
          <p:nvPr/>
        </p:nvPicPr>
        <p:blipFill rotWithShape="1">
          <a:blip r:embed="rId2">
            <a:extLst>
              <a:ext uri="{28A0092B-C50C-407E-A947-70E740481C1C}">
                <a14:useLocalDpi xmlns:a14="http://schemas.microsoft.com/office/drawing/2010/main" val="0"/>
              </a:ext>
            </a:extLst>
          </a:blip>
          <a:srcRect l="9205" t="19615" r="3348" b="10909"/>
          <a:stretch/>
        </p:blipFill>
        <p:spPr bwMode="auto">
          <a:xfrm>
            <a:off x="3733800" y="3124200"/>
            <a:ext cx="4939998" cy="294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4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dirty="0"/>
              <a:t>MongoDB Architecture</a:t>
            </a: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28</a:t>
            </a:fld>
            <a:endParaRPr lang="en-US"/>
          </a:p>
        </p:txBody>
      </p:sp>
      <p:pic>
        <p:nvPicPr>
          <p:cNvPr id="4098" name="Picture 2" descr="Image result for mongodb java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2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Driver Features (1)</a:t>
            </a:r>
          </a:p>
        </p:txBody>
      </p:sp>
      <p:sp>
        <p:nvSpPr>
          <p:cNvPr id="3" name="Content Placeholder 2"/>
          <p:cNvSpPr>
            <a:spLocks noGrp="1"/>
          </p:cNvSpPr>
          <p:nvPr>
            <p:ph idx="1"/>
          </p:nvPr>
        </p:nvSpPr>
        <p:spPr/>
        <p:txBody>
          <a:bodyPr/>
          <a:lstStyle/>
          <a:p>
            <a:pPr marL="623887" indent="-514350">
              <a:buFont typeface="+mj-lt"/>
              <a:buAutoNum type="arabicPeriod"/>
            </a:pPr>
            <a:r>
              <a:rPr lang="en-US" dirty="0"/>
              <a:t>BSON Library</a:t>
            </a:r>
          </a:p>
          <a:p>
            <a:pPr lvl="1"/>
            <a:r>
              <a:rPr lang="en-US" dirty="0"/>
              <a:t>A standalone BSON library, with a new Codec infrastructure that you can use to build high-performance encoders and decoders without requiring an intermediate Map instance.</a:t>
            </a:r>
          </a:p>
          <a:p>
            <a:pPr marL="623887" indent="-514350">
              <a:buFont typeface="+mj-lt"/>
              <a:buAutoNum type="arabicPeriod"/>
            </a:pPr>
            <a:r>
              <a:rPr lang="en-US" dirty="0"/>
              <a:t>MongoDB Driver</a:t>
            </a:r>
          </a:p>
          <a:p>
            <a:pPr lvl="1"/>
            <a:r>
              <a:rPr lang="en-US" dirty="0"/>
              <a:t>Java driver that includes the legacy API as well as a new generic </a:t>
            </a:r>
            <a:r>
              <a:rPr lang="en-US" dirty="0" err="1"/>
              <a:t>MongoCollection</a:t>
            </a:r>
            <a:r>
              <a:rPr lang="en-US" dirty="0"/>
              <a:t> interface that complies with a new cross-driver CRUD specification.</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29</a:t>
            </a:fld>
            <a:endParaRPr lang="en-US"/>
          </a:p>
        </p:txBody>
      </p:sp>
    </p:spTree>
    <p:extLst>
      <p:ext uri="{BB962C8B-B14F-4D97-AF65-F5344CB8AC3E}">
        <p14:creationId xmlns:p14="http://schemas.microsoft.com/office/powerpoint/2010/main" val="31586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JDBC</a:t>
            </a:r>
            <a:endParaRPr lang="en-US" altLang="en-US" dirty="0"/>
          </a:p>
        </p:txBody>
      </p:sp>
      <p:sp>
        <p:nvSpPr>
          <p:cNvPr id="5123" name="Rectangle 3"/>
          <p:cNvSpPr>
            <a:spLocks noGrp="1" noChangeArrowheads="1"/>
          </p:cNvSpPr>
          <p:nvPr>
            <p:ph idx="1"/>
          </p:nvPr>
        </p:nvSpPr>
        <p:spPr/>
        <p:txBody>
          <a:bodyPr/>
          <a:lstStyle/>
          <a:p>
            <a:r>
              <a:rPr lang="en-US" altLang="en-US" dirty="0"/>
              <a:t>Java Database Connectivity (JDBC) was a Sun trademark (now owned by Oracle)</a:t>
            </a:r>
          </a:p>
          <a:p>
            <a:r>
              <a:rPr lang="en-US" altLang="en-US" dirty="0"/>
              <a:t>Standardized API for use by Java programs, but there are many versions of SQL</a:t>
            </a:r>
          </a:p>
          <a:p>
            <a:r>
              <a:rPr lang="en-US" altLang="en-US" dirty="0"/>
              <a:t>Allows access to databases to connect from Java</a:t>
            </a:r>
          </a:p>
          <a:p>
            <a:r>
              <a:rPr lang="en-US" altLang="en-US" dirty="0"/>
              <a:t>Also specifies how third-party vendors should write database drivers to access specific SQL versions</a:t>
            </a:r>
          </a:p>
        </p:txBody>
      </p:sp>
      <p:sp>
        <p:nvSpPr>
          <p:cNvPr id="4" name="Slide Number Placeholder 3"/>
          <p:cNvSpPr>
            <a:spLocks noGrp="1"/>
          </p:cNvSpPr>
          <p:nvPr>
            <p:ph type="sldNum" sz="quarter" idx="12"/>
          </p:nvPr>
        </p:nvSpPr>
        <p:spPr/>
        <p:txBody>
          <a:bodyPr/>
          <a:lstStyle/>
          <a:p>
            <a:fld id="{DF77230E-34CA-4C75-8D7E-DA08CD4B44BA}" type="slidenum">
              <a:rPr lang="en-US" smtClean="0"/>
              <a:pPr/>
              <a:t>3</a:t>
            </a:fld>
            <a:endParaRPr lang="en-US"/>
          </a:p>
        </p:txBody>
      </p:sp>
    </p:spTree>
    <p:extLst>
      <p:ext uri="{BB962C8B-B14F-4D97-AF65-F5344CB8AC3E}">
        <p14:creationId xmlns:p14="http://schemas.microsoft.com/office/powerpoint/2010/main" val="598337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Driver Features (2)</a:t>
            </a:r>
          </a:p>
        </p:txBody>
      </p:sp>
      <p:sp>
        <p:nvSpPr>
          <p:cNvPr id="3" name="Content Placeholder 2"/>
          <p:cNvSpPr>
            <a:spLocks noGrp="1"/>
          </p:cNvSpPr>
          <p:nvPr>
            <p:ph idx="1"/>
          </p:nvPr>
        </p:nvSpPr>
        <p:spPr/>
        <p:txBody>
          <a:bodyPr/>
          <a:lstStyle/>
          <a:p>
            <a:pPr marL="623887" indent="-514350">
              <a:buFont typeface="+mj-lt"/>
              <a:buAutoNum type="arabicPeriod" startAt="3"/>
            </a:pPr>
            <a:r>
              <a:rPr lang="en-US" dirty="0"/>
              <a:t>MongoDB </a:t>
            </a:r>
            <a:r>
              <a:rPr lang="en-US" dirty="0" err="1"/>
              <a:t>Async</a:t>
            </a:r>
            <a:r>
              <a:rPr lang="en-US" dirty="0"/>
              <a:t> Driver</a:t>
            </a:r>
          </a:p>
          <a:p>
            <a:pPr lvl="1"/>
            <a:r>
              <a:rPr lang="en-US" dirty="0"/>
              <a:t>Asynchronous API can leverage either </a:t>
            </a:r>
            <a:r>
              <a:rPr lang="en-US" dirty="0" err="1"/>
              <a:t>Netty</a:t>
            </a:r>
            <a:r>
              <a:rPr lang="en-US" dirty="0"/>
              <a:t> or Java 7's </a:t>
            </a:r>
            <a:r>
              <a:rPr lang="en-US" dirty="0" err="1"/>
              <a:t>AsynchronousSocketChannel</a:t>
            </a:r>
            <a:r>
              <a:rPr lang="en-US" dirty="0"/>
              <a:t> for fast and non-blocking IO.</a:t>
            </a:r>
          </a:p>
          <a:p>
            <a:pPr marL="623887" indent="-514350">
              <a:buFont typeface="+mj-lt"/>
              <a:buAutoNum type="arabicPeriod" startAt="3"/>
            </a:pPr>
            <a:r>
              <a:rPr lang="en-US" dirty="0"/>
              <a:t>Core driver</a:t>
            </a:r>
          </a:p>
          <a:p>
            <a:pPr lvl="1"/>
            <a:r>
              <a:rPr lang="en-US" dirty="0"/>
              <a:t>The MongoDB Driver and </a:t>
            </a:r>
            <a:r>
              <a:rPr lang="en-US" dirty="0" err="1"/>
              <a:t>Async</a:t>
            </a:r>
            <a:r>
              <a:rPr lang="en-US" dirty="0"/>
              <a:t> Driver are both built on top of a new core library, which anyone can use to build alternative or experimental high-level APIs.</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30</a:t>
            </a:fld>
            <a:endParaRPr lang="en-US"/>
          </a:p>
        </p:txBody>
      </p:sp>
    </p:spTree>
    <p:extLst>
      <p:ext uri="{BB962C8B-B14F-4D97-AF65-F5344CB8AC3E}">
        <p14:creationId xmlns:p14="http://schemas.microsoft.com/office/powerpoint/2010/main" val="734412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URL connection</a:t>
            </a:r>
            <a:endParaRPr lang="en-US" dirty="0"/>
          </a:p>
        </p:txBody>
      </p:sp>
      <p:sp>
        <p:nvSpPr>
          <p:cNvPr id="7" name="Content Placeholder 6"/>
          <p:cNvSpPr>
            <a:spLocks noGrp="1"/>
          </p:cNvSpPr>
          <p:nvPr>
            <p:ph idx="1"/>
          </p:nvPr>
        </p:nvSpPr>
        <p:spPr/>
        <p:txBody>
          <a:bodyPr/>
          <a:lstStyle/>
          <a:p>
            <a:r>
              <a:rPr lang="en-US" dirty="0"/>
              <a:t>The URL format is unified across official drivers from 10gen with some options not supported on some drivers due to natural reasons. The ones not supported by the Node.js driver are left out for simplicities sake.</a:t>
            </a:r>
          </a:p>
          <a:p>
            <a:r>
              <a:rPr lang="en-US" dirty="0"/>
              <a:t> </a:t>
            </a:r>
          </a:p>
        </p:txBody>
      </p:sp>
      <p:sp>
        <p:nvSpPr>
          <p:cNvPr id="4" name="Slide Number Placeholder 3"/>
          <p:cNvSpPr>
            <a:spLocks noGrp="1"/>
          </p:cNvSpPr>
          <p:nvPr>
            <p:ph type="sldNum" sz="quarter" idx="12"/>
          </p:nvPr>
        </p:nvSpPr>
        <p:spPr/>
        <p:txBody>
          <a:bodyPr/>
          <a:lstStyle/>
          <a:p>
            <a:fld id="{DF77230E-34CA-4C75-8D7E-DA08CD4B44BA}" type="slidenum">
              <a:rPr lang="en-US" smtClean="0"/>
              <a:pPr/>
              <a:t>31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514725"/>
            <a:ext cx="69818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6985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Parts</a:t>
            </a:r>
          </a:p>
        </p:txBody>
      </p:sp>
      <p:sp>
        <p:nvSpPr>
          <p:cNvPr id="3" name="Content Placeholder 2"/>
          <p:cNvSpPr>
            <a:spLocks noGrp="1"/>
          </p:cNvSpPr>
          <p:nvPr>
            <p:ph idx="1"/>
          </p:nvPr>
        </p:nvSpPr>
        <p:spPr/>
        <p:txBody>
          <a:bodyPr/>
          <a:lstStyle/>
          <a:p>
            <a:r>
              <a:rPr lang="en-US" sz="1800" b="1" dirty="0"/>
              <a:t>mongodb://</a:t>
            </a:r>
            <a:r>
              <a:rPr lang="en-US" sz="1800" dirty="0"/>
              <a:t> is a required prefix to identify that this is a string in the standard connection format.</a:t>
            </a:r>
          </a:p>
          <a:p>
            <a:r>
              <a:rPr lang="en-US" sz="1800" b="1" dirty="0" err="1"/>
              <a:t>username:password</a:t>
            </a:r>
            <a:r>
              <a:rPr lang="en-US" sz="1800" b="1" dirty="0"/>
              <a:t>@</a:t>
            </a:r>
            <a:r>
              <a:rPr lang="en-US" sz="1800" dirty="0"/>
              <a:t> is optional. If given, the driver will attempt to login to a database after connecting to a database server.</a:t>
            </a:r>
          </a:p>
          <a:p>
            <a:r>
              <a:rPr lang="en-US" sz="1800" b="1" dirty="0"/>
              <a:t>host1</a:t>
            </a:r>
            <a:r>
              <a:rPr lang="en-US" sz="1800" dirty="0"/>
              <a:t> is the only required part of the URI. It identifies either a hostname, IP address, or </a:t>
            </a:r>
            <a:r>
              <a:rPr lang="en-US" sz="1800" dirty="0" err="1"/>
              <a:t>unix</a:t>
            </a:r>
            <a:r>
              <a:rPr lang="en-US" sz="1800" dirty="0"/>
              <a:t> domain socket</a:t>
            </a:r>
          </a:p>
          <a:p>
            <a:r>
              <a:rPr lang="en-US" sz="1800" b="1" dirty="0"/>
              <a:t>:</a:t>
            </a:r>
            <a:r>
              <a:rPr lang="en-US" sz="1800" b="1" dirty="0" err="1"/>
              <a:t>portX</a:t>
            </a:r>
            <a:r>
              <a:rPr lang="en-US" sz="1800" dirty="0"/>
              <a:t> is optional and defaults to :27017 if not provided.</a:t>
            </a:r>
          </a:p>
          <a:p>
            <a:r>
              <a:rPr lang="en-US" sz="1800" b="1" dirty="0"/>
              <a:t>/database</a:t>
            </a:r>
            <a:r>
              <a:rPr lang="en-US" sz="1800" dirty="0"/>
              <a:t> is the name of the database to login to and thus is only relevant if the </a:t>
            </a:r>
            <a:r>
              <a:rPr lang="en-US" sz="1800" dirty="0" err="1"/>
              <a:t>username:password</a:t>
            </a:r>
            <a:r>
              <a:rPr lang="en-US" sz="1800" dirty="0"/>
              <a:t>@ syntax is used. If not specified the “admin” database will be used by default.</a:t>
            </a:r>
          </a:p>
          <a:p>
            <a:r>
              <a:rPr lang="en-US" sz="1800" b="1" dirty="0"/>
              <a:t>?options</a:t>
            </a:r>
            <a:r>
              <a:rPr lang="en-US" sz="1800" dirty="0"/>
              <a:t> are connection options. Note that if database is absent there is still a / required between the last host and the ? introducing the options. Options are name=value pairs and the pairs are separated by “&amp;”.</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32</a:t>
            </a:fld>
            <a:endParaRPr lang="en-US"/>
          </a:p>
        </p:txBody>
      </p:sp>
    </p:spTree>
    <p:extLst>
      <p:ext uri="{BB962C8B-B14F-4D97-AF65-F5344CB8AC3E}">
        <p14:creationId xmlns:p14="http://schemas.microsoft.com/office/powerpoint/2010/main" val="3653956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C144-1CC4-4596-9D48-944E629D090F}"/>
              </a:ext>
            </a:extLst>
          </p:cNvPr>
          <p:cNvSpPr>
            <a:spLocks noGrp="1"/>
          </p:cNvSpPr>
          <p:nvPr>
            <p:ph type="title"/>
          </p:nvPr>
        </p:nvSpPr>
        <p:spPr/>
        <p:txBody>
          <a:bodyPr/>
          <a:lstStyle/>
          <a:p>
            <a:r>
              <a:rPr lang="en-US" dirty="0"/>
              <a:t>Mongo Imports and DB Connection</a:t>
            </a:r>
          </a:p>
        </p:txBody>
      </p:sp>
      <p:sp>
        <p:nvSpPr>
          <p:cNvPr id="4" name="Slide Number Placeholder 3">
            <a:extLst>
              <a:ext uri="{FF2B5EF4-FFF2-40B4-BE49-F238E27FC236}">
                <a16:creationId xmlns:a16="http://schemas.microsoft.com/office/drawing/2014/main" id="{52B5D4F1-FCAF-4D6E-B42B-7548A5B7CD02}"/>
              </a:ext>
            </a:extLst>
          </p:cNvPr>
          <p:cNvSpPr>
            <a:spLocks noGrp="1"/>
          </p:cNvSpPr>
          <p:nvPr>
            <p:ph type="sldNum" sz="quarter" idx="12"/>
          </p:nvPr>
        </p:nvSpPr>
        <p:spPr/>
        <p:txBody>
          <a:bodyPr/>
          <a:lstStyle/>
          <a:p>
            <a:pPr>
              <a:defRPr/>
            </a:pPr>
            <a:fld id="{DF77230E-34CA-4C75-8D7E-DA08CD4B44BA}" type="slidenum">
              <a:rPr lang="en-US" smtClean="0"/>
              <a:pPr>
                <a:defRPr/>
              </a:pPr>
              <a:t>33</a:t>
            </a:fld>
            <a:endParaRPr lang="en-US"/>
          </a:p>
        </p:txBody>
      </p:sp>
      <p:pic>
        <p:nvPicPr>
          <p:cNvPr id="11" name="Content Placeholder 7">
            <a:extLst>
              <a:ext uri="{FF2B5EF4-FFF2-40B4-BE49-F238E27FC236}">
                <a16:creationId xmlns:a16="http://schemas.microsoft.com/office/drawing/2014/main" id="{007AF904-9B90-4D67-B383-06F95941611F}"/>
              </a:ext>
            </a:extLst>
          </p:cNvPr>
          <p:cNvPicPr>
            <a:picLocks noGrp="1" noChangeAspect="1"/>
          </p:cNvPicPr>
          <p:nvPr>
            <p:ph idx="1"/>
          </p:nvPr>
        </p:nvPicPr>
        <p:blipFill>
          <a:blip r:embed="rId2"/>
          <a:stretch>
            <a:fillRect/>
          </a:stretch>
        </p:blipFill>
        <p:spPr>
          <a:xfrm>
            <a:off x="1195387" y="2205831"/>
            <a:ext cx="6753225" cy="3686175"/>
          </a:xfrm>
          <a:prstGeom prst="rect">
            <a:avLst/>
          </a:prstGeom>
        </p:spPr>
      </p:pic>
    </p:spTree>
    <p:extLst>
      <p:ext uri="{BB962C8B-B14F-4D97-AF65-F5344CB8AC3E}">
        <p14:creationId xmlns:p14="http://schemas.microsoft.com/office/powerpoint/2010/main" val="179656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FA92-633A-47FC-89F2-69F267602CB2}"/>
              </a:ext>
            </a:extLst>
          </p:cNvPr>
          <p:cNvSpPr>
            <a:spLocks noGrp="1"/>
          </p:cNvSpPr>
          <p:nvPr>
            <p:ph type="title"/>
          </p:nvPr>
        </p:nvSpPr>
        <p:spPr/>
        <p:txBody>
          <a:bodyPr/>
          <a:lstStyle/>
          <a:p>
            <a:r>
              <a:rPr lang="en-US" dirty="0"/>
              <a:t>Mongo Insert</a:t>
            </a:r>
          </a:p>
        </p:txBody>
      </p:sp>
      <p:pic>
        <p:nvPicPr>
          <p:cNvPr id="5" name="Content Placeholder 4">
            <a:extLst>
              <a:ext uri="{FF2B5EF4-FFF2-40B4-BE49-F238E27FC236}">
                <a16:creationId xmlns:a16="http://schemas.microsoft.com/office/drawing/2014/main" id="{72F279C8-7531-4873-8FD4-F17F2EF1AEFF}"/>
              </a:ext>
            </a:extLst>
          </p:cNvPr>
          <p:cNvPicPr>
            <a:picLocks noGrp="1" noChangeAspect="1"/>
          </p:cNvPicPr>
          <p:nvPr>
            <p:ph idx="1"/>
          </p:nvPr>
        </p:nvPicPr>
        <p:blipFill>
          <a:blip r:embed="rId2"/>
          <a:stretch>
            <a:fillRect/>
          </a:stretch>
        </p:blipFill>
        <p:spPr>
          <a:xfrm>
            <a:off x="1176337" y="2220119"/>
            <a:ext cx="6791325" cy="3657600"/>
          </a:xfrm>
          <a:prstGeom prst="rect">
            <a:avLst/>
          </a:prstGeom>
        </p:spPr>
      </p:pic>
      <p:sp>
        <p:nvSpPr>
          <p:cNvPr id="4" name="Slide Number Placeholder 3">
            <a:extLst>
              <a:ext uri="{FF2B5EF4-FFF2-40B4-BE49-F238E27FC236}">
                <a16:creationId xmlns:a16="http://schemas.microsoft.com/office/drawing/2014/main" id="{4ABB2012-2985-4EE8-BD7C-F5AF038C954C}"/>
              </a:ext>
            </a:extLst>
          </p:cNvPr>
          <p:cNvSpPr>
            <a:spLocks noGrp="1"/>
          </p:cNvSpPr>
          <p:nvPr>
            <p:ph type="sldNum" sz="quarter" idx="12"/>
          </p:nvPr>
        </p:nvSpPr>
        <p:spPr/>
        <p:txBody>
          <a:bodyPr/>
          <a:lstStyle/>
          <a:p>
            <a:pPr>
              <a:defRPr/>
            </a:pPr>
            <a:fld id="{DF77230E-34CA-4C75-8D7E-DA08CD4B44BA}" type="slidenum">
              <a:rPr lang="en-US" smtClean="0"/>
              <a:pPr>
                <a:defRPr/>
              </a:pPr>
              <a:t>34</a:t>
            </a:fld>
            <a:endParaRPr lang="en-US"/>
          </a:p>
        </p:txBody>
      </p:sp>
      <p:pic>
        <p:nvPicPr>
          <p:cNvPr id="7" name="Picture 6">
            <a:extLst>
              <a:ext uri="{FF2B5EF4-FFF2-40B4-BE49-F238E27FC236}">
                <a16:creationId xmlns:a16="http://schemas.microsoft.com/office/drawing/2014/main" id="{4A48BDC1-6270-4924-88A8-0554D545C10C}"/>
              </a:ext>
            </a:extLst>
          </p:cNvPr>
          <p:cNvPicPr>
            <a:picLocks noChangeAspect="1"/>
          </p:cNvPicPr>
          <p:nvPr/>
        </p:nvPicPr>
        <p:blipFill>
          <a:blip r:embed="rId3"/>
          <a:stretch>
            <a:fillRect/>
          </a:stretch>
        </p:blipFill>
        <p:spPr>
          <a:xfrm>
            <a:off x="6532840" y="1219200"/>
            <a:ext cx="2382560" cy="751681"/>
          </a:xfrm>
          <a:prstGeom prst="rect">
            <a:avLst/>
          </a:prstGeom>
        </p:spPr>
      </p:pic>
    </p:spTree>
    <p:extLst>
      <p:ext uri="{BB962C8B-B14F-4D97-AF65-F5344CB8AC3E}">
        <p14:creationId xmlns:p14="http://schemas.microsoft.com/office/powerpoint/2010/main" val="2755913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2C1D-8153-41D5-AFF0-B100E4348FBB}"/>
              </a:ext>
            </a:extLst>
          </p:cNvPr>
          <p:cNvSpPr>
            <a:spLocks noGrp="1"/>
          </p:cNvSpPr>
          <p:nvPr>
            <p:ph type="title"/>
          </p:nvPr>
        </p:nvSpPr>
        <p:spPr/>
        <p:txBody>
          <a:bodyPr/>
          <a:lstStyle/>
          <a:p>
            <a:r>
              <a:rPr lang="en-US" dirty="0"/>
              <a:t>Mongo Search</a:t>
            </a:r>
          </a:p>
        </p:txBody>
      </p:sp>
      <p:pic>
        <p:nvPicPr>
          <p:cNvPr id="5" name="Content Placeholder 4">
            <a:extLst>
              <a:ext uri="{FF2B5EF4-FFF2-40B4-BE49-F238E27FC236}">
                <a16:creationId xmlns:a16="http://schemas.microsoft.com/office/drawing/2014/main" id="{1DBF4EA0-DE10-482D-8B31-1DCA8E003562}"/>
              </a:ext>
            </a:extLst>
          </p:cNvPr>
          <p:cNvPicPr>
            <a:picLocks noGrp="1" noChangeAspect="1"/>
          </p:cNvPicPr>
          <p:nvPr>
            <p:ph idx="1"/>
          </p:nvPr>
        </p:nvPicPr>
        <p:blipFill>
          <a:blip r:embed="rId2"/>
          <a:stretch>
            <a:fillRect/>
          </a:stretch>
        </p:blipFill>
        <p:spPr>
          <a:xfrm>
            <a:off x="1200150" y="2586831"/>
            <a:ext cx="6743700" cy="2924175"/>
          </a:xfrm>
          <a:prstGeom prst="rect">
            <a:avLst/>
          </a:prstGeom>
        </p:spPr>
      </p:pic>
      <p:sp>
        <p:nvSpPr>
          <p:cNvPr id="4" name="Slide Number Placeholder 3">
            <a:extLst>
              <a:ext uri="{FF2B5EF4-FFF2-40B4-BE49-F238E27FC236}">
                <a16:creationId xmlns:a16="http://schemas.microsoft.com/office/drawing/2014/main" id="{185F9B46-D6E4-454D-BA09-0588FED59D5D}"/>
              </a:ext>
            </a:extLst>
          </p:cNvPr>
          <p:cNvSpPr>
            <a:spLocks noGrp="1"/>
          </p:cNvSpPr>
          <p:nvPr>
            <p:ph type="sldNum" sz="quarter" idx="12"/>
          </p:nvPr>
        </p:nvSpPr>
        <p:spPr/>
        <p:txBody>
          <a:bodyPr/>
          <a:lstStyle/>
          <a:p>
            <a:pPr>
              <a:defRPr/>
            </a:pPr>
            <a:fld id="{DF77230E-34CA-4C75-8D7E-DA08CD4B44BA}" type="slidenum">
              <a:rPr lang="en-US" smtClean="0"/>
              <a:pPr>
                <a:defRPr/>
              </a:pPr>
              <a:t>35</a:t>
            </a:fld>
            <a:endParaRPr lang="en-US"/>
          </a:p>
        </p:txBody>
      </p:sp>
      <p:pic>
        <p:nvPicPr>
          <p:cNvPr id="6" name="Picture 5">
            <a:extLst>
              <a:ext uri="{FF2B5EF4-FFF2-40B4-BE49-F238E27FC236}">
                <a16:creationId xmlns:a16="http://schemas.microsoft.com/office/drawing/2014/main" id="{FFD49570-A690-46C6-AF88-A36032190809}"/>
              </a:ext>
            </a:extLst>
          </p:cNvPr>
          <p:cNvPicPr>
            <a:picLocks noChangeAspect="1"/>
          </p:cNvPicPr>
          <p:nvPr/>
        </p:nvPicPr>
        <p:blipFill>
          <a:blip r:embed="rId3"/>
          <a:stretch>
            <a:fillRect/>
          </a:stretch>
        </p:blipFill>
        <p:spPr>
          <a:xfrm>
            <a:off x="6532840" y="1219200"/>
            <a:ext cx="2382560" cy="751681"/>
          </a:xfrm>
          <a:prstGeom prst="rect">
            <a:avLst/>
          </a:prstGeom>
        </p:spPr>
      </p:pic>
    </p:spTree>
    <p:extLst>
      <p:ext uri="{BB962C8B-B14F-4D97-AF65-F5344CB8AC3E}">
        <p14:creationId xmlns:p14="http://schemas.microsoft.com/office/powerpoint/2010/main" val="1454565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Interfaces: datatables.net</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36</a:t>
            </a:fld>
            <a:endParaRPr lang="en-US"/>
          </a:p>
        </p:txBody>
      </p:sp>
      <p:pic>
        <p:nvPicPr>
          <p:cNvPr id="5122" name="Picture 2">
            <a:hlinkClick r:id="rId2"/>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63574" y="1600200"/>
            <a:ext cx="6016852" cy="489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55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In-Class</a:t>
            </a:r>
            <a:endParaRPr lang="en-US" dirty="0"/>
          </a:p>
        </p:txBody>
      </p:sp>
      <p:sp>
        <p:nvSpPr>
          <p:cNvPr id="3" name="Content Placeholder 2"/>
          <p:cNvSpPr>
            <a:spLocks noGrp="1"/>
          </p:cNvSpPr>
          <p:nvPr>
            <p:ph idx="1"/>
          </p:nvPr>
        </p:nvSpPr>
        <p:spPr/>
        <p:txBody>
          <a:bodyPr/>
          <a:lstStyle/>
          <a:p>
            <a:r>
              <a:rPr lang="en-US" dirty="0"/>
              <a:t>Let’s build a java program to output product information from </a:t>
            </a:r>
            <a:r>
              <a:rPr lang="en-US" dirty="0" err="1"/>
              <a:t>saleco</a:t>
            </a:r>
            <a:r>
              <a:rPr lang="en-US" dirty="0"/>
              <a:t> to a comma separated file products.csv.</a:t>
            </a:r>
          </a:p>
          <a:p>
            <a:pPr lvl="1"/>
            <a:r>
              <a:rPr lang="en-US" dirty="0"/>
              <a:t>Product Id</a:t>
            </a:r>
          </a:p>
          <a:p>
            <a:pPr lvl="1"/>
            <a:r>
              <a:rPr lang="en-US" dirty="0"/>
              <a:t>Product Name</a:t>
            </a:r>
          </a:p>
          <a:p>
            <a:pPr lvl="1"/>
            <a:r>
              <a:rPr lang="en-US" dirty="0"/>
              <a:t>Product Description</a:t>
            </a:r>
          </a:p>
          <a:p>
            <a:pPr lvl="1"/>
            <a:r>
              <a:rPr lang="en-US" dirty="0"/>
              <a:t>Product Price</a:t>
            </a:r>
          </a:p>
          <a:p>
            <a:pPr lvl="1"/>
            <a:r>
              <a:rPr lang="en-US" dirty="0"/>
              <a:t>Vendor</a:t>
            </a:r>
          </a:p>
        </p:txBody>
      </p:sp>
      <p:sp>
        <p:nvSpPr>
          <p:cNvPr id="4" name="Slide Number Placeholder 3"/>
          <p:cNvSpPr>
            <a:spLocks noGrp="1"/>
          </p:cNvSpPr>
          <p:nvPr>
            <p:ph type="sldNum" sz="quarter" idx="12"/>
          </p:nvPr>
        </p:nvSpPr>
        <p:spPr/>
        <p:txBody>
          <a:bodyPr/>
          <a:lstStyle/>
          <a:p>
            <a:pPr>
              <a:defRPr/>
            </a:pPr>
            <a:fld id="{DF77230E-34CA-4C75-8D7E-DA08CD4B44BA}" type="slidenum">
              <a:rPr lang="en-US" smtClean="0"/>
              <a:pPr>
                <a:defRPr/>
              </a:pPr>
              <a:t>37</a:t>
            </a:fld>
            <a:endParaRPr lang="en-US"/>
          </a:p>
        </p:txBody>
      </p:sp>
    </p:spTree>
    <p:extLst>
      <p:ext uri="{BB962C8B-B14F-4D97-AF65-F5344CB8AC3E}">
        <p14:creationId xmlns:p14="http://schemas.microsoft.com/office/powerpoint/2010/main" val="38411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JDBC Architecture</a:t>
            </a:r>
          </a:p>
        </p:txBody>
      </p:sp>
      <p:sp>
        <p:nvSpPr>
          <p:cNvPr id="178185" name="Oval 9"/>
          <p:cNvSpPr>
            <a:spLocks noChangeArrowheads="1"/>
          </p:cNvSpPr>
          <p:nvPr/>
        </p:nvSpPr>
        <p:spPr bwMode="auto">
          <a:xfrm>
            <a:off x="228600" y="3200400"/>
            <a:ext cx="1905000" cy="1066800"/>
          </a:xfrm>
          <a:prstGeom prst="ellipse">
            <a:avLst/>
          </a:prstGeom>
          <a:solidFill>
            <a:srgbClr val="FF99CC"/>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Text Box 10"/>
          <p:cNvSpPr txBox="1">
            <a:spLocks noChangeArrowheads="1"/>
          </p:cNvSpPr>
          <p:nvPr/>
        </p:nvSpPr>
        <p:spPr bwMode="auto">
          <a:xfrm>
            <a:off x="152400" y="3276600"/>
            <a:ext cx="2133600" cy="7078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buSzTx/>
            </a:pPr>
            <a:r>
              <a:rPr lang="en-US" altLang="en-US" sz="2000" b="1" dirty="0">
                <a:solidFill>
                  <a:schemeClr val="tx1"/>
                </a:solidFill>
                <a:cs typeface="Arial" charset="0"/>
              </a:rPr>
              <a:t>Java Application</a:t>
            </a:r>
          </a:p>
        </p:txBody>
      </p:sp>
      <p:sp>
        <p:nvSpPr>
          <p:cNvPr id="178236" name="Oval 60"/>
          <p:cNvSpPr>
            <a:spLocks noChangeArrowheads="1"/>
          </p:cNvSpPr>
          <p:nvPr/>
        </p:nvSpPr>
        <p:spPr bwMode="auto">
          <a:xfrm>
            <a:off x="2743200" y="3200400"/>
            <a:ext cx="1524000" cy="1066800"/>
          </a:xfrm>
          <a:prstGeom prst="ellipse">
            <a:avLst/>
          </a:prstGeom>
          <a:solidFill>
            <a:srgbClr val="00FFFF"/>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37" name="Text Box 61"/>
          <p:cNvSpPr txBox="1">
            <a:spLocks noChangeArrowheads="1"/>
          </p:cNvSpPr>
          <p:nvPr/>
        </p:nvSpPr>
        <p:spPr bwMode="auto">
          <a:xfrm>
            <a:off x="2438400" y="3505200"/>
            <a:ext cx="2133600" cy="4270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buSzTx/>
            </a:pPr>
            <a:r>
              <a:rPr lang="en-US" altLang="en-US" sz="2200" b="1" dirty="0">
                <a:solidFill>
                  <a:srgbClr val="FF0000"/>
                </a:solidFill>
                <a:cs typeface="Arial" charset="0"/>
              </a:rPr>
              <a:t>JDBC</a:t>
            </a:r>
          </a:p>
        </p:txBody>
      </p:sp>
      <p:grpSp>
        <p:nvGrpSpPr>
          <p:cNvPr id="178190" name="Group 14"/>
          <p:cNvGrpSpPr>
            <a:grpSpLocks/>
          </p:cNvGrpSpPr>
          <p:nvPr/>
        </p:nvGrpSpPr>
        <p:grpSpPr bwMode="auto">
          <a:xfrm>
            <a:off x="7848600" y="1524000"/>
            <a:ext cx="939800" cy="1016000"/>
            <a:chOff x="4576" y="1120"/>
            <a:chExt cx="592" cy="640"/>
          </a:xfrm>
        </p:grpSpPr>
        <p:sp>
          <p:nvSpPr>
            <p:cNvPr id="178191" name="Oval 15"/>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2" name="Oval 16"/>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3" name="Oval 17"/>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4" name="Oval 18"/>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5" name="Oval 19"/>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6" name="Oval 20"/>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7" name="Oval 21"/>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8" name="Oval 22"/>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9" name="Oval 23"/>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0" name="Oval 24"/>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1" name="Oval 25"/>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2" name="Oval 26"/>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3" name="Oval 27"/>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204" name="Group 28"/>
          <p:cNvGrpSpPr>
            <a:grpSpLocks/>
          </p:cNvGrpSpPr>
          <p:nvPr/>
        </p:nvGrpSpPr>
        <p:grpSpPr bwMode="auto">
          <a:xfrm>
            <a:off x="7848600" y="3200400"/>
            <a:ext cx="939800" cy="1016000"/>
            <a:chOff x="4576" y="1120"/>
            <a:chExt cx="592" cy="640"/>
          </a:xfrm>
        </p:grpSpPr>
        <p:sp>
          <p:nvSpPr>
            <p:cNvPr id="178205" name="Oval 29"/>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6" name="Oval 30"/>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7" name="Oval 31"/>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8" name="Oval 32"/>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9" name="Oval 33"/>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0" name="Oval 34"/>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1" name="Oval 35"/>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2" name="Oval 36"/>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3" name="Oval 37"/>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4" name="Oval 38"/>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5" name="Oval 39"/>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6" name="Oval 40"/>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7" name="Oval 41"/>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218" name="Group 42"/>
          <p:cNvGrpSpPr>
            <a:grpSpLocks/>
          </p:cNvGrpSpPr>
          <p:nvPr/>
        </p:nvGrpSpPr>
        <p:grpSpPr bwMode="auto">
          <a:xfrm>
            <a:off x="7848600" y="4953000"/>
            <a:ext cx="939800" cy="1016000"/>
            <a:chOff x="4576" y="1120"/>
            <a:chExt cx="592" cy="640"/>
          </a:xfrm>
        </p:grpSpPr>
        <p:sp>
          <p:nvSpPr>
            <p:cNvPr id="178219" name="Oval 43"/>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0" name="Oval 44"/>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1" name="Oval 45"/>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2" name="Oval 46"/>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3" name="Oval 47"/>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4" name="Oval 48"/>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5" name="Oval 49"/>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6" name="Oval 50"/>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7" name="Oval 51"/>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8" name="Oval 52"/>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9" name="Oval 53"/>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30" name="Oval 54"/>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31" name="Oval 55"/>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232" name="Text Box 56"/>
          <p:cNvSpPr txBox="1">
            <a:spLocks noChangeArrowheads="1"/>
          </p:cNvSpPr>
          <p:nvPr/>
        </p:nvSpPr>
        <p:spPr bwMode="auto">
          <a:xfrm>
            <a:off x="7467600" y="2514600"/>
            <a:ext cx="1676400" cy="9302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SzTx/>
            </a:pPr>
            <a:r>
              <a:rPr lang="en-US" altLang="en-US" sz="2200" b="1">
                <a:solidFill>
                  <a:schemeClr val="tx1"/>
                </a:solidFill>
                <a:cs typeface="Arial" charset="0"/>
              </a:rPr>
              <a:t>Oracle</a:t>
            </a:r>
          </a:p>
          <a:p>
            <a:pPr>
              <a:lnSpc>
                <a:spcPct val="100000"/>
              </a:lnSpc>
              <a:buSzTx/>
            </a:pPr>
            <a:endParaRPr lang="en-US" altLang="en-US" sz="2200" b="1">
              <a:solidFill>
                <a:schemeClr val="tx1"/>
              </a:solidFill>
              <a:cs typeface="Arial" charset="0"/>
            </a:endParaRPr>
          </a:p>
        </p:txBody>
      </p:sp>
      <p:sp>
        <p:nvSpPr>
          <p:cNvPr id="178233" name="Text Box 57"/>
          <p:cNvSpPr txBox="1">
            <a:spLocks noChangeArrowheads="1"/>
          </p:cNvSpPr>
          <p:nvPr/>
        </p:nvSpPr>
        <p:spPr bwMode="auto">
          <a:xfrm>
            <a:off x="7391400" y="4191000"/>
            <a:ext cx="1905000" cy="4270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SzTx/>
            </a:pPr>
            <a:r>
              <a:rPr lang="en-US" altLang="en-US" sz="2200" b="1" dirty="0">
                <a:solidFill>
                  <a:schemeClr val="tx1"/>
                </a:solidFill>
                <a:cs typeface="Arial" charset="0"/>
              </a:rPr>
              <a:t>Sequel</a:t>
            </a:r>
          </a:p>
        </p:txBody>
      </p:sp>
      <p:sp>
        <p:nvSpPr>
          <p:cNvPr id="178234" name="Text Box 58"/>
          <p:cNvSpPr txBox="1">
            <a:spLocks noChangeArrowheads="1"/>
          </p:cNvSpPr>
          <p:nvPr/>
        </p:nvSpPr>
        <p:spPr bwMode="auto">
          <a:xfrm>
            <a:off x="7391400" y="5973763"/>
            <a:ext cx="1905000" cy="42703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SzTx/>
            </a:pPr>
            <a:r>
              <a:rPr lang="en-US" altLang="en-US" sz="2200" b="1">
                <a:solidFill>
                  <a:schemeClr val="tx1"/>
                </a:solidFill>
                <a:cs typeface="Arial" charset="0"/>
              </a:rPr>
              <a:t>MySQL</a:t>
            </a:r>
          </a:p>
        </p:txBody>
      </p:sp>
      <p:sp>
        <p:nvSpPr>
          <p:cNvPr id="178246" name="Line 70"/>
          <p:cNvSpPr>
            <a:spLocks noChangeShapeType="1"/>
          </p:cNvSpPr>
          <p:nvPr/>
        </p:nvSpPr>
        <p:spPr bwMode="auto">
          <a:xfrm>
            <a:off x="2133600" y="3733800"/>
            <a:ext cx="60960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180" name="Oval 4"/>
          <p:cNvSpPr>
            <a:spLocks noChangeArrowheads="1"/>
          </p:cNvSpPr>
          <p:nvPr/>
        </p:nvSpPr>
        <p:spPr bwMode="auto">
          <a:xfrm>
            <a:off x="5486400" y="1600200"/>
            <a:ext cx="1295400" cy="1066800"/>
          </a:xfrm>
          <a:prstGeom prst="ellipse">
            <a:avLst/>
          </a:prstGeom>
          <a:solidFill>
            <a:srgbClr val="CCFFCC"/>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Text Box 5"/>
          <p:cNvSpPr txBox="1">
            <a:spLocks noChangeArrowheads="1"/>
          </p:cNvSpPr>
          <p:nvPr/>
        </p:nvSpPr>
        <p:spPr bwMode="auto">
          <a:xfrm>
            <a:off x="5105400" y="1752600"/>
            <a:ext cx="2133600" cy="64633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buSzTx/>
            </a:pPr>
            <a:r>
              <a:rPr lang="en-US" altLang="en-US" sz="1800" b="1" dirty="0">
                <a:solidFill>
                  <a:schemeClr val="tx1"/>
                </a:solidFill>
                <a:cs typeface="Arial" charset="0"/>
              </a:rPr>
              <a:t>Oracle </a:t>
            </a:r>
          </a:p>
          <a:p>
            <a:pPr algn="ctr">
              <a:lnSpc>
                <a:spcPct val="100000"/>
              </a:lnSpc>
              <a:buSzTx/>
            </a:pPr>
            <a:r>
              <a:rPr lang="en-US" altLang="en-US" sz="1800" b="1" dirty="0">
                <a:solidFill>
                  <a:schemeClr val="tx1"/>
                </a:solidFill>
                <a:cs typeface="Arial" charset="0"/>
              </a:rPr>
              <a:t>Driver</a:t>
            </a:r>
          </a:p>
        </p:txBody>
      </p:sp>
      <p:sp>
        <p:nvSpPr>
          <p:cNvPr id="178240" name="Oval 64"/>
          <p:cNvSpPr>
            <a:spLocks noChangeArrowheads="1"/>
          </p:cNvSpPr>
          <p:nvPr/>
        </p:nvSpPr>
        <p:spPr bwMode="auto">
          <a:xfrm>
            <a:off x="5486400" y="3276600"/>
            <a:ext cx="1295400" cy="1066800"/>
          </a:xfrm>
          <a:prstGeom prst="ellipse">
            <a:avLst/>
          </a:prstGeom>
          <a:solidFill>
            <a:srgbClr val="CCFFCC"/>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41" name="Text Box 65"/>
          <p:cNvSpPr txBox="1">
            <a:spLocks noChangeArrowheads="1"/>
          </p:cNvSpPr>
          <p:nvPr/>
        </p:nvSpPr>
        <p:spPr bwMode="auto">
          <a:xfrm>
            <a:off x="5105400" y="3429000"/>
            <a:ext cx="2133600" cy="64633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buSzTx/>
            </a:pPr>
            <a:r>
              <a:rPr lang="en-US" altLang="en-US" sz="1800" b="1" dirty="0">
                <a:solidFill>
                  <a:schemeClr val="tx1"/>
                </a:solidFill>
                <a:cs typeface="Arial" charset="0"/>
              </a:rPr>
              <a:t>MSSQL</a:t>
            </a:r>
          </a:p>
          <a:p>
            <a:pPr algn="ctr">
              <a:lnSpc>
                <a:spcPct val="100000"/>
              </a:lnSpc>
              <a:buSzTx/>
            </a:pPr>
            <a:r>
              <a:rPr lang="en-US" altLang="en-US" sz="1800" b="1" dirty="0">
                <a:solidFill>
                  <a:schemeClr val="tx1"/>
                </a:solidFill>
                <a:cs typeface="Arial" charset="0"/>
              </a:rPr>
              <a:t>Driver</a:t>
            </a:r>
          </a:p>
        </p:txBody>
      </p:sp>
      <p:sp>
        <p:nvSpPr>
          <p:cNvPr id="178243" name="Oval 67"/>
          <p:cNvSpPr>
            <a:spLocks noChangeArrowheads="1"/>
          </p:cNvSpPr>
          <p:nvPr/>
        </p:nvSpPr>
        <p:spPr bwMode="auto">
          <a:xfrm>
            <a:off x="5486400" y="4953000"/>
            <a:ext cx="1295400" cy="1066800"/>
          </a:xfrm>
          <a:prstGeom prst="ellipse">
            <a:avLst/>
          </a:prstGeom>
          <a:solidFill>
            <a:srgbClr val="CCFFCC"/>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44" name="Text Box 68"/>
          <p:cNvSpPr txBox="1">
            <a:spLocks noChangeArrowheads="1"/>
          </p:cNvSpPr>
          <p:nvPr/>
        </p:nvSpPr>
        <p:spPr bwMode="auto">
          <a:xfrm>
            <a:off x="5105400" y="5105400"/>
            <a:ext cx="2133600" cy="64633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buSzTx/>
            </a:pPr>
            <a:r>
              <a:rPr lang="en-US" altLang="en-US" sz="1800" b="1" dirty="0">
                <a:solidFill>
                  <a:schemeClr val="tx1"/>
                </a:solidFill>
                <a:cs typeface="Arial" charset="0"/>
              </a:rPr>
              <a:t>MySQL </a:t>
            </a:r>
          </a:p>
          <a:p>
            <a:pPr algn="ctr">
              <a:lnSpc>
                <a:spcPct val="100000"/>
              </a:lnSpc>
              <a:buSzTx/>
            </a:pPr>
            <a:r>
              <a:rPr lang="en-US" altLang="en-US" sz="1800" b="1" dirty="0">
                <a:solidFill>
                  <a:schemeClr val="tx1"/>
                </a:solidFill>
                <a:cs typeface="Arial" charset="0"/>
              </a:rPr>
              <a:t>Driver</a:t>
            </a:r>
          </a:p>
        </p:txBody>
      </p:sp>
      <p:sp>
        <p:nvSpPr>
          <p:cNvPr id="178247" name="Line 71"/>
          <p:cNvSpPr>
            <a:spLocks noChangeShapeType="1"/>
          </p:cNvSpPr>
          <p:nvPr/>
        </p:nvSpPr>
        <p:spPr bwMode="auto">
          <a:xfrm>
            <a:off x="6781800" y="2133600"/>
            <a:ext cx="106680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248" name="Line 72"/>
          <p:cNvSpPr>
            <a:spLocks noChangeShapeType="1"/>
          </p:cNvSpPr>
          <p:nvPr/>
        </p:nvSpPr>
        <p:spPr bwMode="auto">
          <a:xfrm>
            <a:off x="6781800" y="3810000"/>
            <a:ext cx="106680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249" name="Line 73"/>
          <p:cNvSpPr>
            <a:spLocks noChangeShapeType="1"/>
          </p:cNvSpPr>
          <p:nvPr/>
        </p:nvSpPr>
        <p:spPr bwMode="auto">
          <a:xfrm>
            <a:off x="6781800" y="5486400"/>
            <a:ext cx="106680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251" name="Line 75"/>
          <p:cNvSpPr>
            <a:spLocks noChangeShapeType="1"/>
          </p:cNvSpPr>
          <p:nvPr/>
        </p:nvSpPr>
        <p:spPr bwMode="auto">
          <a:xfrm flipV="1">
            <a:off x="4114800" y="2514600"/>
            <a:ext cx="1524000" cy="914400"/>
          </a:xfrm>
          <a:prstGeom prst="line">
            <a:avLst/>
          </a:prstGeom>
          <a:noFill/>
          <a:ln w="38100" cap="rnd">
            <a:solidFill>
              <a:srgbClr val="0000FF"/>
            </a:solidFill>
            <a:prstDash val="sysDot"/>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257" name="Rectangle 81" descr="Large confetti"/>
          <p:cNvSpPr>
            <a:spLocks noChangeArrowheads="1"/>
          </p:cNvSpPr>
          <p:nvPr/>
        </p:nvSpPr>
        <p:spPr bwMode="auto">
          <a:xfrm>
            <a:off x="7239000" y="1295400"/>
            <a:ext cx="228600" cy="5257800"/>
          </a:xfrm>
          <a:prstGeom prst="rect">
            <a:avLst/>
          </a:prstGeom>
          <a:pattFill prst="lgConfetti">
            <a:fgClr>
              <a:srgbClr val="800080"/>
            </a:fgClr>
            <a:bgClr>
              <a:srgbClr val="FFFFFF"/>
            </a:bgClr>
          </a:patt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58" name="Rectangle 82"/>
          <p:cNvSpPr>
            <a:spLocks noChangeArrowheads="1"/>
          </p:cNvSpPr>
          <p:nvPr/>
        </p:nvSpPr>
        <p:spPr bwMode="auto">
          <a:xfrm>
            <a:off x="3505200" y="4495800"/>
            <a:ext cx="1676400" cy="635000"/>
          </a:xfrm>
          <a:prstGeom prst="rect">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SzTx/>
            </a:pPr>
            <a:r>
              <a:rPr lang="en-US" altLang="en-US" sz="2200" b="1" dirty="0">
                <a:solidFill>
                  <a:schemeClr val="tx1"/>
                </a:solidFill>
                <a:cs typeface="Arial" charset="0"/>
              </a:rPr>
              <a:t>Network </a:t>
            </a:r>
          </a:p>
          <a:p>
            <a:pPr algn="ctr">
              <a:lnSpc>
                <a:spcPct val="100000"/>
              </a:lnSpc>
              <a:buSzTx/>
            </a:pPr>
            <a:r>
              <a:rPr lang="en-US" altLang="en-US" sz="2200" b="1" dirty="0">
                <a:solidFill>
                  <a:schemeClr val="tx1"/>
                </a:solidFill>
                <a:cs typeface="Arial" charset="0"/>
              </a:rPr>
              <a:t>Services</a:t>
            </a:r>
          </a:p>
        </p:txBody>
      </p:sp>
      <p:sp>
        <p:nvSpPr>
          <p:cNvPr id="178259" name="Line 83"/>
          <p:cNvSpPr>
            <a:spLocks noChangeShapeType="1"/>
          </p:cNvSpPr>
          <p:nvPr/>
        </p:nvSpPr>
        <p:spPr bwMode="auto">
          <a:xfrm>
            <a:off x="5181600" y="4724400"/>
            <a:ext cx="20574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61" name="Line 85"/>
          <p:cNvSpPr>
            <a:spLocks noChangeShapeType="1"/>
          </p:cNvSpPr>
          <p:nvPr/>
        </p:nvSpPr>
        <p:spPr bwMode="auto">
          <a:xfrm>
            <a:off x="4038600" y="4114800"/>
            <a:ext cx="1447800" cy="1219200"/>
          </a:xfrm>
          <a:prstGeom prst="line">
            <a:avLst/>
          </a:prstGeom>
          <a:noFill/>
          <a:ln w="38100" cap="rnd">
            <a:solidFill>
              <a:srgbClr val="0000FF"/>
            </a:solidFill>
            <a:prstDash val="sysDot"/>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78262" name="Line 86"/>
          <p:cNvSpPr>
            <a:spLocks noChangeShapeType="1"/>
          </p:cNvSpPr>
          <p:nvPr/>
        </p:nvSpPr>
        <p:spPr bwMode="auto">
          <a:xfrm>
            <a:off x="4267200" y="3810000"/>
            <a:ext cx="1219200" cy="0"/>
          </a:xfrm>
          <a:prstGeom prst="line">
            <a:avLst/>
          </a:prstGeom>
          <a:noFill/>
          <a:ln w="38100" cap="rnd">
            <a:solidFill>
              <a:srgbClr val="0000FF"/>
            </a:solidFill>
            <a:prstDash val="sysDot"/>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4</a:t>
            </a:fld>
            <a:endParaRPr lang="en-US"/>
          </a:p>
        </p:txBody>
      </p:sp>
    </p:spTree>
    <p:extLst>
      <p:ext uri="{BB962C8B-B14F-4D97-AF65-F5344CB8AC3E}">
        <p14:creationId xmlns:p14="http://schemas.microsoft.com/office/powerpoint/2010/main" val="66632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a:ln/>
        </p:spPr>
        <p:txBody>
          <a:bodyPr lIns="92075" tIns="46038" rIns="92075" bIns="46038"/>
          <a:lstStyle/>
          <a:p>
            <a:r>
              <a:rPr lang="en-US" altLang="en-US"/>
              <a:t>JDBC Architecture (cont.)</a:t>
            </a:r>
          </a:p>
        </p:txBody>
      </p:sp>
      <p:sp>
        <p:nvSpPr>
          <p:cNvPr id="144387" name="Oval 3"/>
          <p:cNvSpPr>
            <a:spLocks noChangeArrowheads="1"/>
          </p:cNvSpPr>
          <p:nvPr/>
        </p:nvSpPr>
        <p:spPr bwMode="auto">
          <a:xfrm>
            <a:off x="685800" y="1422400"/>
            <a:ext cx="1930400" cy="939800"/>
          </a:xfrm>
          <a:prstGeom prst="ellipse">
            <a:avLst/>
          </a:prstGeom>
          <a:solidFill>
            <a:srgbClr val="CCFFFF"/>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buSzTx/>
            </a:pPr>
            <a:r>
              <a:rPr lang="en-US" altLang="en-US">
                <a:solidFill>
                  <a:schemeClr val="tx1"/>
                </a:solidFill>
                <a:latin typeface="Times New Roman" pitchFamily="18" charset="0"/>
              </a:rPr>
              <a:t>Application</a:t>
            </a:r>
          </a:p>
        </p:txBody>
      </p:sp>
      <p:sp>
        <p:nvSpPr>
          <p:cNvPr id="144388" name="Oval 4"/>
          <p:cNvSpPr>
            <a:spLocks noChangeArrowheads="1"/>
          </p:cNvSpPr>
          <p:nvPr/>
        </p:nvSpPr>
        <p:spPr bwMode="auto">
          <a:xfrm>
            <a:off x="3225800" y="1422400"/>
            <a:ext cx="1549400" cy="939800"/>
          </a:xfrm>
          <a:prstGeom prst="ellipse">
            <a:avLst/>
          </a:prstGeom>
          <a:solidFill>
            <a:srgbClr val="CCFFFF"/>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buSzTx/>
            </a:pPr>
            <a:r>
              <a:rPr lang="en-US" altLang="en-US">
                <a:solidFill>
                  <a:schemeClr val="tx1"/>
                </a:solidFill>
                <a:latin typeface="Times New Roman" pitchFamily="18" charset="0"/>
              </a:rPr>
              <a:t>JDBC</a:t>
            </a:r>
          </a:p>
        </p:txBody>
      </p:sp>
      <p:sp>
        <p:nvSpPr>
          <p:cNvPr id="144389" name="Oval 5"/>
          <p:cNvSpPr>
            <a:spLocks noChangeArrowheads="1"/>
          </p:cNvSpPr>
          <p:nvPr/>
        </p:nvSpPr>
        <p:spPr bwMode="auto">
          <a:xfrm>
            <a:off x="5359400" y="1422400"/>
            <a:ext cx="1473200" cy="939800"/>
          </a:xfrm>
          <a:prstGeom prst="ellipse">
            <a:avLst/>
          </a:prstGeom>
          <a:solidFill>
            <a:srgbClr val="CCFFFF"/>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buSzTx/>
            </a:pPr>
            <a:r>
              <a:rPr lang="en-US" altLang="en-US">
                <a:solidFill>
                  <a:schemeClr val="tx1"/>
                </a:solidFill>
                <a:latin typeface="Times New Roman" pitchFamily="18" charset="0"/>
              </a:rPr>
              <a:t>Driver</a:t>
            </a:r>
          </a:p>
        </p:txBody>
      </p:sp>
      <p:grpSp>
        <p:nvGrpSpPr>
          <p:cNvPr id="144390" name="Group 6"/>
          <p:cNvGrpSpPr>
            <a:grpSpLocks/>
          </p:cNvGrpSpPr>
          <p:nvPr/>
        </p:nvGrpSpPr>
        <p:grpSpPr bwMode="auto">
          <a:xfrm>
            <a:off x="7467600" y="1371600"/>
            <a:ext cx="939800" cy="1016000"/>
            <a:chOff x="4576" y="1120"/>
            <a:chExt cx="592" cy="640"/>
          </a:xfrm>
        </p:grpSpPr>
        <p:sp>
          <p:nvSpPr>
            <p:cNvPr id="144391" name="Oval 7"/>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2" name="Oval 8"/>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3" name="Oval 9"/>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4" name="Oval 10"/>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5" name="Oval 11"/>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6" name="Oval 12"/>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7" name="Oval 13"/>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8" name="Oval 14"/>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9" name="Oval 15"/>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0" name="Oval 16"/>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1" name="Oval 17"/>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2" name="Oval 18"/>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3" name="Oval 19"/>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404" name="Line 20"/>
          <p:cNvSpPr>
            <a:spLocks noChangeShapeType="1"/>
          </p:cNvSpPr>
          <p:nvPr/>
        </p:nvSpPr>
        <p:spPr bwMode="auto">
          <a:xfrm>
            <a:off x="2590800" y="1854200"/>
            <a:ext cx="609600" cy="0"/>
          </a:xfrm>
          <a:prstGeom prst="line">
            <a:avLst/>
          </a:prstGeom>
          <a:noFill/>
          <a:ln w="76200">
            <a:solidFill>
              <a:schemeClr val="tx1"/>
            </a:solidFill>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5" name="Line 21"/>
          <p:cNvSpPr>
            <a:spLocks noChangeShapeType="1"/>
          </p:cNvSpPr>
          <p:nvPr/>
        </p:nvSpPr>
        <p:spPr bwMode="auto">
          <a:xfrm>
            <a:off x="4800600" y="1854200"/>
            <a:ext cx="533400" cy="0"/>
          </a:xfrm>
          <a:prstGeom prst="line">
            <a:avLst/>
          </a:prstGeom>
          <a:noFill/>
          <a:ln w="76200">
            <a:solidFill>
              <a:schemeClr val="tx1"/>
            </a:solidFill>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6" name="Line 22"/>
          <p:cNvSpPr>
            <a:spLocks noChangeShapeType="1"/>
          </p:cNvSpPr>
          <p:nvPr/>
        </p:nvSpPr>
        <p:spPr bwMode="auto">
          <a:xfrm>
            <a:off x="6858000" y="1854200"/>
            <a:ext cx="5334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7" name="Rectangle 23"/>
          <p:cNvSpPr>
            <a:spLocks noGrp="1" noChangeArrowheads="1"/>
          </p:cNvSpPr>
          <p:nvPr>
            <p:ph type="body" idx="1"/>
          </p:nvPr>
        </p:nvSpPr>
        <p:spPr>
          <a:xfrm>
            <a:off x="304800" y="2622550"/>
            <a:ext cx="8610600" cy="3611563"/>
          </a:xfrm>
          <a:noFill/>
          <a:ln/>
        </p:spPr>
        <p:txBody>
          <a:bodyPr lIns="92075" tIns="46038" rIns="92075" bIns="46038"/>
          <a:lstStyle/>
          <a:p>
            <a:pPr>
              <a:lnSpc>
                <a:spcPct val="120000"/>
              </a:lnSpc>
            </a:pPr>
            <a:r>
              <a:rPr lang="en-US" altLang="en-US" sz="2800" dirty="0"/>
              <a:t>Java code calls JDBC library</a:t>
            </a:r>
          </a:p>
          <a:p>
            <a:pPr>
              <a:lnSpc>
                <a:spcPct val="120000"/>
              </a:lnSpc>
            </a:pPr>
            <a:r>
              <a:rPr lang="en-US" altLang="en-US" sz="2800" dirty="0"/>
              <a:t>JDBC loads the </a:t>
            </a:r>
            <a:r>
              <a:rPr lang="en-US" altLang="en-US" sz="2800" i="1" dirty="0">
                <a:solidFill>
                  <a:srgbClr val="3366FF"/>
                </a:solidFill>
              </a:rPr>
              <a:t>driver</a:t>
            </a:r>
            <a:r>
              <a:rPr lang="en-US" altLang="en-US" sz="2800" dirty="0">
                <a:solidFill>
                  <a:srgbClr val="3366FF"/>
                </a:solidFill>
              </a:rPr>
              <a:t> </a:t>
            </a:r>
          </a:p>
          <a:p>
            <a:pPr>
              <a:lnSpc>
                <a:spcPct val="120000"/>
              </a:lnSpc>
            </a:pPr>
            <a:r>
              <a:rPr lang="en-US" altLang="en-US" sz="2800" dirty="0"/>
              <a:t>Driver </a:t>
            </a:r>
            <a:r>
              <a:rPr lang="en-US" altLang="en-US" sz="2800" dirty="0">
                <a:solidFill>
                  <a:srgbClr val="3366FF"/>
                </a:solidFill>
              </a:rPr>
              <a:t>communicates </a:t>
            </a:r>
            <a:r>
              <a:rPr lang="en-US" altLang="en-US" sz="2800" dirty="0"/>
              <a:t>with the DBMS</a:t>
            </a:r>
          </a:p>
          <a:p>
            <a:pPr>
              <a:lnSpc>
                <a:spcPct val="120000"/>
              </a:lnSpc>
            </a:pPr>
            <a:r>
              <a:rPr lang="en-US" altLang="en-US" sz="2800" dirty="0"/>
              <a:t>Application can interact with several DBs by using all corresponding drivers</a:t>
            </a: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5</a:t>
            </a:fld>
            <a:endParaRPr lang="en-US"/>
          </a:p>
        </p:txBody>
      </p:sp>
    </p:spTree>
    <p:extLst>
      <p:ext uri="{BB962C8B-B14F-4D97-AF65-F5344CB8AC3E}">
        <p14:creationId xmlns:p14="http://schemas.microsoft.com/office/powerpoint/2010/main" val="370083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dirty="0"/>
              <a:t>JDBC Overview</a:t>
            </a:r>
            <a:endParaRPr lang="th-TH" altLang="en-US" dirty="0"/>
          </a:p>
        </p:txBody>
      </p:sp>
      <p:sp>
        <p:nvSpPr>
          <p:cNvPr id="315395" name="Rectangle 3"/>
          <p:cNvSpPr>
            <a:spLocks noGrp="1" noChangeArrowheads="1"/>
          </p:cNvSpPr>
          <p:nvPr>
            <p:ph type="body" idx="1"/>
          </p:nvPr>
        </p:nvSpPr>
        <p:spPr>
          <a:xfrm>
            <a:off x="611188" y="1543050"/>
            <a:ext cx="7921625" cy="1939925"/>
          </a:xfrm>
        </p:spPr>
        <p:txBody>
          <a:bodyPr/>
          <a:lstStyle/>
          <a:p>
            <a:r>
              <a:rPr lang="en-US" altLang="en-US" dirty="0">
                <a:solidFill>
                  <a:srgbClr val="3366FF"/>
                </a:solidFill>
              </a:rPr>
              <a:t>Connection to a database.</a:t>
            </a:r>
          </a:p>
          <a:p>
            <a:r>
              <a:rPr lang="en-US" altLang="en-US" dirty="0">
                <a:solidFill>
                  <a:srgbClr val="3366FF"/>
                </a:solidFill>
              </a:rPr>
              <a:t>Execute SQL</a:t>
            </a:r>
            <a:r>
              <a:rPr lang="en-US" altLang="en-US" dirty="0"/>
              <a:t>.</a:t>
            </a:r>
          </a:p>
          <a:p>
            <a:r>
              <a:rPr lang="en-US" altLang="en-US" dirty="0">
                <a:solidFill>
                  <a:srgbClr val="3366FF"/>
                </a:solidFill>
              </a:rPr>
              <a:t>Parse results</a:t>
            </a:r>
            <a:r>
              <a:rPr lang="en-US" altLang="en-US" dirty="0"/>
              <a:t>.</a:t>
            </a:r>
            <a:endParaRPr lang="th-TH" altLang="en-US" dirty="0"/>
          </a:p>
        </p:txBody>
      </p:sp>
      <p:pic>
        <p:nvPicPr>
          <p:cNvPr id="315397" name="Picture 5" descr="jdbc-connection"/>
          <p:cNvPicPr>
            <a:picLocks noChangeAspect="1" noChangeArrowheads="1"/>
          </p:cNvPicPr>
          <p:nvPr/>
        </p:nvPicPr>
        <p:blipFill>
          <a:blip r:embed="rId2">
            <a:extLst>
              <a:ext uri="{28A0092B-C50C-407E-A947-70E740481C1C}">
                <a14:useLocalDpi xmlns:a14="http://schemas.microsoft.com/office/drawing/2010/main" val="0"/>
              </a:ext>
            </a:extLst>
          </a:blip>
          <a:srcRect b="27701"/>
          <a:stretch>
            <a:fillRect/>
          </a:stretch>
        </p:blipFill>
        <p:spPr bwMode="auto">
          <a:xfrm>
            <a:off x="1600200" y="3352800"/>
            <a:ext cx="5843587" cy="282338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6</a:t>
            </a:fld>
            <a:endParaRPr lang="en-US"/>
          </a:p>
        </p:txBody>
      </p:sp>
    </p:spTree>
    <p:extLst>
      <p:ext uri="{BB962C8B-B14F-4D97-AF65-F5344CB8AC3E}">
        <p14:creationId xmlns:p14="http://schemas.microsoft.com/office/powerpoint/2010/main" val="22388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JDBC Overview</a:t>
            </a:r>
            <a:endParaRPr lang="th-TH" altLang="en-US"/>
          </a:p>
        </p:txBody>
      </p:sp>
      <p:pic>
        <p:nvPicPr>
          <p:cNvPr id="318468" name="Picture 4" descr="jdbc-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1295400"/>
            <a:ext cx="8005763" cy="5349875"/>
          </a:xfrm>
          <a:prstGeom prst="rect">
            <a:avLst/>
          </a:prstGeom>
          <a:noFill/>
          <a:extLst>
            <a:ext uri="{909E8E84-426E-40DD-AFC4-6F175D3DCCD1}">
              <a14:hiddenFill xmlns:a14="http://schemas.microsoft.com/office/drawing/2010/main">
                <a:solidFill>
                  <a:srgbClr val="FFFFFF"/>
                </a:solidFill>
              </a14:hiddenFill>
            </a:ext>
          </a:extLst>
        </p:spPr>
      </p:pic>
      <p:sp>
        <p:nvSpPr>
          <p:cNvPr id="318470" name="Text Box 6"/>
          <p:cNvSpPr txBox="1">
            <a:spLocks noChangeArrowheads="1"/>
          </p:cNvSpPr>
          <p:nvPr/>
        </p:nvSpPr>
        <p:spPr bwMode="auto">
          <a:xfrm>
            <a:off x="6388100" y="2790825"/>
            <a:ext cx="2309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2"/>
                </a:solidFill>
              </a:rPr>
              <a:t>creates Statements for database actions</a:t>
            </a:r>
            <a:endParaRPr lang="th-TH" altLang="en-US">
              <a:solidFill>
                <a:schemeClr val="tx2"/>
              </a:solidFill>
            </a:endParaRPr>
          </a:p>
        </p:txBody>
      </p:sp>
      <p:sp>
        <p:nvSpPr>
          <p:cNvPr id="318472" name="Text Box 8"/>
          <p:cNvSpPr txBox="1">
            <a:spLocks noChangeArrowheads="1"/>
          </p:cNvSpPr>
          <p:nvPr/>
        </p:nvSpPr>
        <p:spPr bwMode="auto">
          <a:xfrm>
            <a:off x="4065588" y="1519238"/>
            <a:ext cx="3729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2"/>
                </a:solidFill>
              </a:rPr>
              <a:t>selects a specific Connection type and instantiates it</a:t>
            </a:r>
            <a:endParaRPr lang="th-TH" altLang="en-US">
              <a:solidFill>
                <a:schemeClr val="tx2"/>
              </a:solidFill>
            </a:endParaRP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7</a:t>
            </a:fld>
            <a:endParaRPr lang="en-US"/>
          </a:p>
        </p:txBody>
      </p:sp>
    </p:spTree>
    <p:extLst>
      <p:ext uri="{BB962C8B-B14F-4D97-AF65-F5344CB8AC3E}">
        <p14:creationId xmlns:p14="http://schemas.microsoft.com/office/powerpoint/2010/main" val="7802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sz="3200" dirty="0"/>
              <a:t>Manipulating Databases with JDBC</a:t>
            </a:r>
          </a:p>
        </p:txBody>
      </p:sp>
      <p:sp>
        <p:nvSpPr>
          <p:cNvPr id="21508" name="Rectangle 3"/>
          <p:cNvSpPr>
            <a:spLocks noGrp="1" noChangeArrowheads="1"/>
          </p:cNvSpPr>
          <p:nvPr>
            <p:ph type="body" idx="1"/>
          </p:nvPr>
        </p:nvSpPr>
        <p:spPr/>
        <p:txBody>
          <a:bodyPr/>
          <a:lstStyle/>
          <a:p>
            <a:pPr marL="571500" indent="-571500">
              <a:buFontTx/>
              <a:buNone/>
            </a:pPr>
            <a:r>
              <a:rPr lang="en-US" altLang="en-US" dirty="0"/>
              <a:t>Complete Steps in Using JDBC</a:t>
            </a:r>
          </a:p>
          <a:p>
            <a:pPr marL="952500" lvl="1" indent="-495300">
              <a:buFontTx/>
              <a:buAutoNum type="arabicPeriod"/>
            </a:pPr>
            <a:r>
              <a:rPr lang="en-US" altLang="en-US" dirty="0"/>
              <a:t>Load the driver</a:t>
            </a:r>
          </a:p>
          <a:p>
            <a:pPr marL="952500" lvl="1" indent="-495300">
              <a:buFontTx/>
              <a:buAutoNum type="arabicPeriod"/>
            </a:pPr>
            <a:r>
              <a:rPr lang="en-US" altLang="en-US" dirty="0"/>
              <a:t>Define the Connection URL</a:t>
            </a:r>
          </a:p>
          <a:p>
            <a:pPr marL="952500" lvl="1" indent="-495300">
              <a:buFontTx/>
              <a:buAutoNum type="arabicPeriod"/>
            </a:pPr>
            <a:r>
              <a:rPr lang="en-US" altLang="en-US" dirty="0"/>
              <a:t>Establish the Connection</a:t>
            </a:r>
          </a:p>
          <a:p>
            <a:pPr marL="952500" lvl="1" indent="-495300">
              <a:buFontTx/>
              <a:buAutoNum type="arabicPeriod"/>
            </a:pPr>
            <a:r>
              <a:rPr lang="en-US" altLang="en-US" dirty="0"/>
              <a:t>Create a Statement object</a:t>
            </a:r>
          </a:p>
          <a:p>
            <a:pPr marL="952500" lvl="1" indent="-495300">
              <a:buFontTx/>
              <a:buAutoNum type="arabicPeriod"/>
            </a:pPr>
            <a:r>
              <a:rPr lang="en-US" altLang="en-US" dirty="0"/>
              <a:t>Execute a query</a:t>
            </a:r>
          </a:p>
          <a:p>
            <a:pPr marL="952500" lvl="1" indent="-495300">
              <a:buFontTx/>
              <a:buAutoNum type="arabicPeriod"/>
            </a:pPr>
            <a:r>
              <a:rPr lang="en-US" altLang="en-US" dirty="0"/>
              <a:t>Process the results</a:t>
            </a:r>
          </a:p>
          <a:p>
            <a:pPr marL="952500" lvl="1" indent="-495300">
              <a:buFontTx/>
              <a:buAutoNum type="arabicPeriod"/>
            </a:pPr>
            <a:r>
              <a:rPr lang="en-US" altLang="en-US" dirty="0"/>
              <a:t>Close the connection</a:t>
            </a:r>
          </a:p>
        </p:txBody>
      </p:sp>
      <p:sp>
        <p:nvSpPr>
          <p:cNvPr id="2" name="Slide Number Placeholder 1"/>
          <p:cNvSpPr>
            <a:spLocks noGrp="1"/>
          </p:cNvSpPr>
          <p:nvPr>
            <p:ph type="sldNum" sz="quarter" idx="12"/>
          </p:nvPr>
        </p:nvSpPr>
        <p:spPr/>
        <p:txBody>
          <a:bodyPr/>
          <a:lstStyle/>
          <a:p>
            <a:pPr>
              <a:defRPr/>
            </a:pPr>
            <a:fld id="{DF77230E-34CA-4C75-8D7E-DA08CD4B44BA}" type="slidenum">
              <a:rPr lang="en-US" smtClean="0"/>
              <a:pPr>
                <a:defRPr/>
              </a:pPr>
              <a:t>8</a:t>
            </a:fld>
            <a:endParaRPr lang="en-US"/>
          </a:p>
        </p:txBody>
      </p:sp>
    </p:spTree>
    <p:extLst>
      <p:ext uri="{BB962C8B-B14F-4D97-AF65-F5344CB8AC3E}">
        <p14:creationId xmlns:p14="http://schemas.microsoft.com/office/powerpoint/2010/main" val="158609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en-US" dirty="0"/>
              <a:t>JDBC Drivers</a:t>
            </a:r>
          </a:p>
        </p:txBody>
      </p:sp>
      <p:sp>
        <p:nvSpPr>
          <p:cNvPr id="2" name="Content Placeholder 1"/>
          <p:cNvSpPr>
            <a:spLocks noGrp="1"/>
          </p:cNvSpPr>
          <p:nvPr>
            <p:ph sz="half" idx="1"/>
          </p:nvPr>
        </p:nvSpPr>
        <p:spPr/>
        <p:txBody>
          <a:bodyPr/>
          <a:lstStyle/>
          <a:p>
            <a:r>
              <a:rPr lang="en-US" altLang="en-US" sz="2400" dirty="0"/>
              <a:t>JDBC consists of two parts:  </a:t>
            </a:r>
          </a:p>
          <a:p>
            <a:pPr lvl="1"/>
            <a:r>
              <a:rPr lang="en-US" altLang="en-US" sz="2400" dirty="0"/>
              <a:t>JDBC API</a:t>
            </a:r>
          </a:p>
          <a:p>
            <a:pPr lvl="1"/>
            <a:r>
              <a:rPr lang="en-US" altLang="en-US" sz="2400" dirty="0"/>
              <a:t>JDBC Driver Manager:</a:t>
            </a:r>
            <a:br>
              <a:rPr lang="en-US" altLang="en-US" sz="2400" dirty="0"/>
            </a:br>
            <a:r>
              <a:rPr lang="en-US" altLang="en-US" sz="2400" dirty="0"/>
              <a:t>Communicates with </a:t>
            </a:r>
            <a:br>
              <a:rPr lang="en-US" altLang="en-US" sz="2400" dirty="0"/>
            </a:br>
            <a:r>
              <a:rPr lang="en-US" altLang="en-US" sz="2400" dirty="0"/>
              <a:t>vendor-specific drivers (MySQL, Sequel, Oracle, etc.) that control access and communication</a:t>
            </a:r>
            <a:br>
              <a:rPr lang="en-US" altLang="en-US" sz="2400" dirty="0"/>
            </a:br>
            <a:r>
              <a:rPr lang="en-US" altLang="en-US" sz="2400" dirty="0"/>
              <a:t>with the DBMS. </a:t>
            </a:r>
          </a:p>
          <a:p>
            <a:endParaRPr lang="en-US" sz="2400" dirty="0"/>
          </a:p>
        </p:txBody>
      </p:sp>
      <p:sp>
        <p:nvSpPr>
          <p:cNvPr id="5" name="Slide Number Placeholder 4"/>
          <p:cNvSpPr>
            <a:spLocks noGrp="1"/>
          </p:cNvSpPr>
          <p:nvPr>
            <p:ph type="sldNum" sz="quarter" idx="12"/>
          </p:nvPr>
        </p:nvSpPr>
        <p:spPr/>
        <p:txBody>
          <a:bodyPr/>
          <a:lstStyle/>
          <a:p>
            <a:pPr>
              <a:defRPr/>
            </a:pPr>
            <a:fld id="{DF77230E-34CA-4C75-8D7E-DA08CD4B44BA}" type="slidenum">
              <a:rPr lang="en-US" smtClean="0"/>
              <a:pPr>
                <a:defRPr/>
              </a:pPr>
              <a:t>9</a:t>
            </a:fld>
            <a:endParaRPr lang="en-US"/>
          </a:p>
        </p:txBody>
      </p:sp>
      <p:sp>
        <p:nvSpPr>
          <p:cNvPr id="3078" name="Line 5"/>
          <p:cNvSpPr>
            <a:spLocks noChangeShapeType="1"/>
          </p:cNvSpPr>
          <p:nvPr/>
        </p:nvSpPr>
        <p:spPr bwMode="auto">
          <a:xfrm>
            <a:off x="8718550" y="3808413"/>
            <a:ext cx="0" cy="56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 name="Content Placeholder 3"/>
          <p:cNvGraphicFramePr>
            <a:graphicFrameLocks noGrp="1" noChangeAspect="1"/>
          </p:cNvGraphicFramePr>
          <p:nvPr>
            <p:ph sz="half" idx="2"/>
          </p:nvPr>
        </p:nvGraphicFramePr>
        <p:xfrm>
          <a:off x="5275189" y="2249488"/>
          <a:ext cx="2784622" cy="4525962"/>
        </p:xfrm>
        <a:graphic>
          <a:graphicData uri="http://schemas.openxmlformats.org/presentationml/2006/ole">
            <mc:AlternateContent xmlns:mc="http://schemas.openxmlformats.org/markup-compatibility/2006">
              <mc:Choice xmlns:v="urn:schemas-microsoft-com:vml" Requires="v">
                <p:oleObj spid="_x0000_s3185" name="Document" r:id="rId3" imgW="2906268" imgH="4724400" progId="Word.Document.8">
                  <p:embed/>
                </p:oleObj>
              </mc:Choice>
              <mc:Fallback>
                <p:oleObj name="Document" r:id="rId3" imgW="2906268" imgH="47244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189" y="2249488"/>
                        <a:ext cx="278462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2590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3654</TotalTime>
  <Words>1255</Words>
  <Application>Microsoft Office PowerPoint</Application>
  <PresentationFormat>On-screen Show (4:3)</PresentationFormat>
  <Paragraphs>255</Paragraphs>
  <Slides>37</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ＭＳ Ｐゴシック</vt:lpstr>
      <vt:lpstr>PMingLiU</vt:lpstr>
      <vt:lpstr>Arial</vt:lpstr>
      <vt:lpstr>Calibri</vt:lpstr>
      <vt:lpstr>Courier New</vt:lpstr>
      <vt:lpstr>Georgia</vt:lpstr>
      <vt:lpstr>Lucida Grande</vt:lpstr>
      <vt:lpstr>Times New Roman</vt:lpstr>
      <vt:lpstr>Wingdings</vt:lpstr>
      <vt:lpstr>Urban</vt:lpstr>
      <vt:lpstr>Document</vt:lpstr>
      <vt:lpstr>PowerPoint Presentation</vt:lpstr>
      <vt:lpstr>Learning Objectives (Ch. 14)</vt:lpstr>
      <vt:lpstr>JDBC</vt:lpstr>
      <vt:lpstr>JDBC Architecture</vt:lpstr>
      <vt:lpstr>JDBC Architecture (cont.)</vt:lpstr>
      <vt:lpstr>JDBC Overview</vt:lpstr>
      <vt:lpstr>JDBC Overview</vt:lpstr>
      <vt:lpstr>Manipulating Databases with JDBC</vt:lpstr>
      <vt:lpstr>JDBC Drivers</vt:lpstr>
      <vt:lpstr>Connecting to a Database</vt:lpstr>
      <vt:lpstr>Where is the Database Driver?</vt:lpstr>
      <vt:lpstr>JDBC Driver for MySQL (Connector/J)</vt:lpstr>
      <vt:lpstr>Database URL</vt:lpstr>
      <vt:lpstr>Database URL</vt:lpstr>
      <vt:lpstr>Establishing the Connection</vt:lpstr>
      <vt:lpstr>Executing SQL Commands</vt:lpstr>
      <vt:lpstr>Java Statement Class</vt:lpstr>
      <vt:lpstr>Executing SQL Queries</vt:lpstr>
      <vt:lpstr>Search for a VENDOR</vt:lpstr>
      <vt:lpstr>ResultSet Methods</vt:lpstr>
      <vt:lpstr>ResultSet Methods</vt:lpstr>
      <vt:lpstr>ResultSet</vt:lpstr>
      <vt:lpstr>A complete program</vt:lpstr>
      <vt:lpstr>More Complete (JDBCExample.java)</vt:lpstr>
      <vt:lpstr>Prepared Statements</vt:lpstr>
      <vt:lpstr>JTable</vt:lpstr>
      <vt:lpstr>MongoDB Driver</vt:lpstr>
      <vt:lpstr>MongoDB Architecture</vt:lpstr>
      <vt:lpstr>MongoDB Driver Features (1)</vt:lpstr>
      <vt:lpstr>MongoDB Driver Features (2)</vt:lpstr>
      <vt:lpstr>URL connection</vt:lpstr>
      <vt:lpstr>URL Parts</vt:lpstr>
      <vt:lpstr>Mongo Imports and DB Connection</vt:lpstr>
      <vt:lpstr>Mongo Insert</vt:lpstr>
      <vt:lpstr>Mongo Search</vt:lpstr>
      <vt:lpstr>Web Interfaces: datatables.net</vt:lpstr>
      <vt:lpstr>Simple In-Class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Thoms, Brian</cp:lastModifiedBy>
  <cp:revision>248</cp:revision>
  <dcterms:created xsi:type="dcterms:W3CDTF">2014-01-28T12:09:28Z</dcterms:created>
  <dcterms:modified xsi:type="dcterms:W3CDTF">2018-04-09T18:47:52Z</dcterms:modified>
</cp:coreProperties>
</file>