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2" r:id="rId4"/>
    <p:sldId id="259" r:id="rId5"/>
    <p:sldId id="260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7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41" d="100"/>
          <a:sy n="141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4061A-2465-4E96-B19C-70581B2D9C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66A9A1-F7AE-4615-827B-7DB58C15CECA}">
      <dgm:prSet custT="1"/>
      <dgm:spPr/>
      <dgm:t>
        <a:bodyPr/>
        <a:lstStyle/>
        <a:p>
          <a:pPr rtl="0"/>
          <a:r>
            <a:rPr lang="en-US" sz="2000" b="1" dirty="0"/>
            <a:t>Dirty data</a:t>
          </a:r>
          <a:endParaRPr lang="en-US" sz="2000" dirty="0"/>
        </a:p>
      </dgm:t>
    </dgm:pt>
    <dgm:pt modelId="{4C1E3C92-4BA1-49B0-B196-61B35B734CBC}" type="parTrans" cxnId="{EF4F85BE-76FC-489F-BB05-A46A4C35DF9D}">
      <dgm:prSet/>
      <dgm:spPr/>
      <dgm:t>
        <a:bodyPr/>
        <a:lstStyle/>
        <a:p>
          <a:endParaRPr lang="en-US"/>
        </a:p>
      </dgm:t>
    </dgm:pt>
    <dgm:pt modelId="{9799D2CD-6102-4B93-BA3B-C392C5D38A47}" type="sibTrans" cxnId="{EF4F85BE-76FC-489F-BB05-A46A4C35DF9D}">
      <dgm:prSet/>
      <dgm:spPr/>
      <dgm:t>
        <a:bodyPr/>
        <a:lstStyle/>
        <a:p>
          <a:endParaRPr lang="en-US"/>
        </a:p>
      </dgm:t>
    </dgm:pt>
    <dgm:pt modelId="{E1689731-DEC3-4ECB-BBEC-C7587F2EE193}">
      <dgm:prSet custT="1"/>
      <dgm:spPr/>
      <dgm:t>
        <a:bodyPr/>
        <a:lstStyle/>
        <a:p>
          <a:pPr rtl="0"/>
          <a:r>
            <a:rPr lang="en-US" sz="2000" dirty="0"/>
            <a:t>Data that suffer from inaccuracies and inconsistencies</a:t>
          </a:r>
        </a:p>
      </dgm:t>
    </dgm:pt>
    <dgm:pt modelId="{EFD2699A-BC26-419B-8307-FEC5D3227C12}" type="parTrans" cxnId="{C1B37682-A0DA-4B8A-B87D-5D0F2091FB1A}">
      <dgm:prSet/>
      <dgm:spPr/>
      <dgm:t>
        <a:bodyPr/>
        <a:lstStyle/>
        <a:p>
          <a:endParaRPr lang="en-US"/>
        </a:p>
      </dgm:t>
    </dgm:pt>
    <dgm:pt modelId="{1D4870B8-46A0-4912-B019-DE252905C6B4}" type="sibTrans" cxnId="{C1B37682-A0DA-4B8A-B87D-5D0F2091FB1A}">
      <dgm:prSet/>
      <dgm:spPr/>
      <dgm:t>
        <a:bodyPr/>
        <a:lstStyle/>
        <a:p>
          <a:endParaRPr lang="en-US"/>
        </a:p>
      </dgm:t>
    </dgm:pt>
    <dgm:pt modelId="{C8B595F7-452A-4D99-88E5-05BECE0070B0}">
      <dgm:prSet custT="1"/>
      <dgm:spPr/>
      <dgm:t>
        <a:bodyPr/>
        <a:lstStyle/>
        <a:p>
          <a:pPr rtl="0"/>
          <a:r>
            <a:rPr lang="en-US" sz="2000" b="1" dirty="0"/>
            <a:t>Data quality</a:t>
          </a:r>
          <a:endParaRPr lang="en-US" sz="2000" dirty="0"/>
        </a:p>
      </dgm:t>
    </dgm:pt>
    <dgm:pt modelId="{07B4837C-F75E-4386-AC31-D5470B6B0FF5}" type="parTrans" cxnId="{E69F2269-0C3B-49AD-BCB1-9DC64D40371E}">
      <dgm:prSet/>
      <dgm:spPr/>
      <dgm:t>
        <a:bodyPr/>
        <a:lstStyle/>
        <a:p>
          <a:endParaRPr lang="en-US"/>
        </a:p>
      </dgm:t>
    </dgm:pt>
    <dgm:pt modelId="{CD68C694-0990-42F8-9B07-F68190CCCCDB}" type="sibTrans" cxnId="{E69F2269-0C3B-49AD-BCB1-9DC64D40371E}">
      <dgm:prSet/>
      <dgm:spPr/>
      <dgm:t>
        <a:bodyPr/>
        <a:lstStyle/>
        <a:p>
          <a:endParaRPr lang="en-US"/>
        </a:p>
      </dgm:t>
    </dgm:pt>
    <dgm:pt modelId="{4AE4B864-5E54-455F-95E7-7EBE8F2BAAFA}">
      <dgm:prSet custT="1"/>
      <dgm:spPr/>
      <dgm:t>
        <a:bodyPr/>
        <a:lstStyle/>
        <a:p>
          <a:pPr rtl="0"/>
          <a:r>
            <a:rPr lang="en-US" sz="2000" dirty="0"/>
            <a:t>Ensuring accuracy, validity, and timeliness of data</a:t>
          </a:r>
        </a:p>
      </dgm:t>
    </dgm:pt>
    <dgm:pt modelId="{01892F4D-8BB1-467F-A936-C954F4A8572C}" type="parTrans" cxnId="{7A7DC6B3-2422-4F95-A016-7C2F6961EA73}">
      <dgm:prSet/>
      <dgm:spPr/>
      <dgm:t>
        <a:bodyPr/>
        <a:lstStyle/>
        <a:p>
          <a:endParaRPr lang="en-US"/>
        </a:p>
      </dgm:t>
    </dgm:pt>
    <dgm:pt modelId="{22EEFA03-A72E-47DA-9D46-309328413043}" type="sibTrans" cxnId="{7A7DC6B3-2422-4F95-A016-7C2F6961EA73}">
      <dgm:prSet/>
      <dgm:spPr/>
      <dgm:t>
        <a:bodyPr/>
        <a:lstStyle/>
        <a:p>
          <a:endParaRPr lang="en-US"/>
        </a:p>
      </dgm:t>
    </dgm:pt>
    <dgm:pt modelId="{39F088DF-8180-4B32-9060-D85CF30AF54A}">
      <dgm:prSet custT="1"/>
      <dgm:spPr/>
      <dgm:t>
        <a:bodyPr/>
        <a:lstStyle/>
        <a:p>
          <a:pPr rtl="0"/>
          <a:r>
            <a:rPr lang="en-US" sz="2000" b="1" dirty="0"/>
            <a:t>Data profiling software</a:t>
          </a:r>
          <a:endParaRPr lang="en-US" sz="2000" dirty="0"/>
        </a:p>
      </dgm:t>
    </dgm:pt>
    <dgm:pt modelId="{19BF037A-CC91-4BC1-B9B8-E99D470790C7}" type="parTrans" cxnId="{11FCFA10-FB13-425B-BDB9-B6F73B0AAD6A}">
      <dgm:prSet/>
      <dgm:spPr/>
      <dgm:t>
        <a:bodyPr/>
        <a:lstStyle/>
        <a:p>
          <a:endParaRPr lang="en-US"/>
        </a:p>
      </dgm:t>
    </dgm:pt>
    <dgm:pt modelId="{884AE11D-4566-4B71-BECB-94CDF6BBC8B3}" type="sibTrans" cxnId="{11FCFA10-FB13-425B-BDB9-B6F73B0AAD6A}">
      <dgm:prSet/>
      <dgm:spPr/>
      <dgm:t>
        <a:bodyPr/>
        <a:lstStyle/>
        <a:p>
          <a:endParaRPr lang="en-US"/>
        </a:p>
      </dgm:t>
    </dgm:pt>
    <dgm:pt modelId="{4D17C2B2-7ABF-4939-8B07-7402B901F361}">
      <dgm:prSet custT="1"/>
      <dgm:spPr/>
      <dgm:t>
        <a:bodyPr/>
        <a:lstStyle/>
        <a:p>
          <a:pPr rtl="0"/>
          <a:r>
            <a:rPr lang="en-US" sz="2000" dirty="0"/>
            <a:t>Determine data patterns and compare them against standards defined by the organization</a:t>
          </a:r>
        </a:p>
      </dgm:t>
    </dgm:pt>
    <dgm:pt modelId="{586239B0-88AB-4478-964B-86153390ACC2}" type="parTrans" cxnId="{2AA794BA-339F-4860-B750-8DF95B2B4EE9}">
      <dgm:prSet/>
      <dgm:spPr/>
      <dgm:t>
        <a:bodyPr/>
        <a:lstStyle/>
        <a:p>
          <a:endParaRPr lang="en-US"/>
        </a:p>
      </dgm:t>
    </dgm:pt>
    <dgm:pt modelId="{0915CA70-133E-4621-8C8F-45128D5DB273}" type="sibTrans" cxnId="{2AA794BA-339F-4860-B750-8DF95B2B4EE9}">
      <dgm:prSet/>
      <dgm:spPr/>
      <dgm:t>
        <a:bodyPr/>
        <a:lstStyle/>
        <a:p>
          <a:endParaRPr lang="en-US"/>
        </a:p>
      </dgm:t>
    </dgm:pt>
    <dgm:pt modelId="{9E14FB9C-E9BA-4D0E-BA37-ED57804BDE39}">
      <dgm:prSet custT="1"/>
      <dgm:spPr/>
      <dgm:t>
        <a:bodyPr/>
        <a:lstStyle/>
        <a:p>
          <a:pPr rtl="0"/>
          <a:r>
            <a:rPr lang="en-US" sz="2000" b="1" dirty="0"/>
            <a:t>Master data management (MDM) software</a:t>
          </a:r>
          <a:endParaRPr lang="en-US" sz="2000" dirty="0"/>
        </a:p>
      </dgm:t>
    </dgm:pt>
    <dgm:pt modelId="{9EB0E339-0A1D-4E40-AA78-5BEB1EEC6C3D}" type="parTrans" cxnId="{B88B94E3-3DFE-4152-BE8C-26F53E2896C3}">
      <dgm:prSet/>
      <dgm:spPr/>
      <dgm:t>
        <a:bodyPr/>
        <a:lstStyle/>
        <a:p>
          <a:endParaRPr lang="en-US"/>
        </a:p>
      </dgm:t>
    </dgm:pt>
    <dgm:pt modelId="{A9AB06AE-1735-4265-ADE4-A66A093CC2C0}" type="sibTrans" cxnId="{B88B94E3-3DFE-4152-BE8C-26F53E2896C3}">
      <dgm:prSet/>
      <dgm:spPr/>
      <dgm:t>
        <a:bodyPr/>
        <a:lstStyle/>
        <a:p>
          <a:endParaRPr lang="en-US"/>
        </a:p>
      </dgm:t>
    </dgm:pt>
    <dgm:pt modelId="{E4A0B4B7-B526-42EA-ABA5-5612535D7EFE}">
      <dgm:prSet custT="1"/>
      <dgm:spPr/>
      <dgm:t>
        <a:bodyPr/>
        <a:lstStyle/>
        <a:p>
          <a:pPr rtl="0"/>
          <a:r>
            <a:rPr lang="en-US" sz="2000" dirty="0"/>
            <a:t>Helps prevent dirty data by coordinating across multiple systems</a:t>
          </a:r>
        </a:p>
      </dgm:t>
    </dgm:pt>
    <dgm:pt modelId="{200B48A7-22AC-472E-96F6-CF8373F87D1B}" type="parTrans" cxnId="{BE9D14B8-A7DC-447E-95D3-3132B36C5ADD}">
      <dgm:prSet/>
      <dgm:spPr/>
      <dgm:t>
        <a:bodyPr/>
        <a:lstStyle/>
        <a:p>
          <a:endParaRPr lang="en-US"/>
        </a:p>
      </dgm:t>
    </dgm:pt>
    <dgm:pt modelId="{C4287DA2-7C6E-476E-ABAB-C568190BD37B}" type="sibTrans" cxnId="{BE9D14B8-A7DC-447E-95D3-3132B36C5ADD}">
      <dgm:prSet/>
      <dgm:spPr/>
      <dgm:t>
        <a:bodyPr/>
        <a:lstStyle/>
        <a:p>
          <a:endParaRPr lang="en-US"/>
        </a:p>
      </dgm:t>
    </dgm:pt>
    <dgm:pt modelId="{3DB7312C-6DCA-47E7-BCB8-0AE0558C9D37}" type="pres">
      <dgm:prSet presAssocID="{8C44061A-2465-4E96-B19C-70581B2D9C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D71EF7-C1B6-4513-AC0B-4A35DFEF5833}" type="pres">
      <dgm:prSet presAssocID="{EA66A9A1-F7AE-4615-827B-7DB58C15CEC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BE176-917D-4417-8B77-B6269AA37537}" type="pres">
      <dgm:prSet presAssocID="{EA66A9A1-F7AE-4615-827B-7DB58C15CECA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B8AF-8D05-4B09-B6FB-06773BFBD05A}" type="pres">
      <dgm:prSet presAssocID="{C8B595F7-452A-4D99-88E5-05BECE0070B0}" presName="parentText" presStyleLbl="node1" presStyleIdx="1" presStyleCnt="4" custLinFactNeighborY="-154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951BC-4F85-4391-BC2A-80CB46C496C1}" type="pres">
      <dgm:prSet presAssocID="{C8B595F7-452A-4D99-88E5-05BECE0070B0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DB740-7B9C-4FD1-8A5D-EE936A16A8D2}" type="pres">
      <dgm:prSet presAssocID="{39F088DF-8180-4B32-9060-D85CF30AF54A}" presName="parentText" presStyleLbl="node1" presStyleIdx="2" presStyleCnt="4" custLinFactNeighborY="-162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EF84-27FF-4141-B65E-8487A6987C70}" type="pres">
      <dgm:prSet presAssocID="{39F088DF-8180-4B32-9060-D85CF30AF54A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A966B-4C76-4791-A32F-01A45A92B92E}" type="pres">
      <dgm:prSet presAssocID="{9E14FB9C-E9BA-4D0E-BA37-ED57804BDE3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2FFE2-F490-42EC-BE19-15C172252649}" type="pres">
      <dgm:prSet presAssocID="{9E14FB9C-E9BA-4D0E-BA37-ED57804BDE3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7022A9-1667-49E4-AAEA-B748CAE18157}" type="presOf" srcId="{39F088DF-8180-4B32-9060-D85CF30AF54A}" destId="{AB3DB740-7B9C-4FD1-8A5D-EE936A16A8D2}" srcOrd="0" destOrd="0" presId="urn:microsoft.com/office/officeart/2005/8/layout/vList2"/>
    <dgm:cxn modelId="{11FCFA10-FB13-425B-BDB9-B6F73B0AAD6A}" srcId="{8C44061A-2465-4E96-B19C-70581B2D9CFA}" destId="{39F088DF-8180-4B32-9060-D85CF30AF54A}" srcOrd="2" destOrd="0" parTransId="{19BF037A-CC91-4BC1-B9B8-E99D470790C7}" sibTransId="{884AE11D-4566-4B71-BECB-94CDF6BBC8B3}"/>
    <dgm:cxn modelId="{29277053-A474-4C64-9EC4-5D614A4C5E04}" type="presOf" srcId="{E4A0B4B7-B526-42EA-ABA5-5612535D7EFE}" destId="{F502FFE2-F490-42EC-BE19-15C172252649}" srcOrd="0" destOrd="0" presId="urn:microsoft.com/office/officeart/2005/8/layout/vList2"/>
    <dgm:cxn modelId="{2CA68B4A-08FE-41C1-92FC-59307FC2A98B}" type="presOf" srcId="{4D17C2B2-7ABF-4939-8B07-7402B901F361}" destId="{6353EF84-27FF-4141-B65E-8487A6987C70}" srcOrd="0" destOrd="0" presId="urn:microsoft.com/office/officeart/2005/8/layout/vList2"/>
    <dgm:cxn modelId="{C1B37682-A0DA-4B8A-B87D-5D0F2091FB1A}" srcId="{EA66A9A1-F7AE-4615-827B-7DB58C15CECA}" destId="{E1689731-DEC3-4ECB-BBEC-C7587F2EE193}" srcOrd="0" destOrd="0" parTransId="{EFD2699A-BC26-419B-8307-FEC5D3227C12}" sibTransId="{1D4870B8-46A0-4912-B019-DE252905C6B4}"/>
    <dgm:cxn modelId="{70313495-CE70-4B07-8066-2DDEBBCF03E7}" type="presOf" srcId="{EA66A9A1-F7AE-4615-827B-7DB58C15CECA}" destId="{26D71EF7-C1B6-4513-AC0B-4A35DFEF5833}" srcOrd="0" destOrd="0" presId="urn:microsoft.com/office/officeart/2005/8/layout/vList2"/>
    <dgm:cxn modelId="{EF4F85BE-76FC-489F-BB05-A46A4C35DF9D}" srcId="{8C44061A-2465-4E96-B19C-70581B2D9CFA}" destId="{EA66A9A1-F7AE-4615-827B-7DB58C15CECA}" srcOrd="0" destOrd="0" parTransId="{4C1E3C92-4BA1-49B0-B196-61B35B734CBC}" sibTransId="{9799D2CD-6102-4B93-BA3B-C392C5D38A47}"/>
    <dgm:cxn modelId="{68708A0F-68DA-4497-9C7A-781BCCD081C7}" type="presOf" srcId="{9E14FB9C-E9BA-4D0E-BA37-ED57804BDE39}" destId="{067A966B-4C76-4791-A32F-01A45A92B92E}" srcOrd="0" destOrd="0" presId="urn:microsoft.com/office/officeart/2005/8/layout/vList2"/>
    <dgm:cxn modelId="{05D4C31A-60EE-4C20-94CF-A1C6D6F068EB}" type="presOf" srcId="{C8B595F7-452A-4D99-88E5-05BECE0070B0}" destId="{DF77B8AF-8D05-4B09-B6FB-06773BFBD05A}" srcOrd="0" destOrd="0" presId="urn:microsoft.com/office/officeart/2005/8/layout/vList2"/>
    <dgm:cxn modelId="{BE9D14B8-A7DC-447E-95D3-3132B36C5ADD}" srcId="{9E14FB9C-E9BA-4D0E-BA37-ED57804BDE39}" destId="{E4A0B4B7-B526-42EA-ABA5-5612535D7EFE}" srcOrd="0" destOrd="0" parTransId="{200B48A7-22AC-472E-96F6-CF8373F87D1B}" sibTransId="{C4287DA2-7C6E-476E-ABAB-C568190BD37B}"/>
    <dgm:cxn modelId="{E69F2269-0C3B-49AD-BCB1-9DC64D40371E}" srcId="{8C44061A-2465-4E96-B19C-70581B2D9CFA}" destId="{C8B595F7-452A-4D99-88E5-05BECE0070B0}" srcOrd="1" destOrd="0" parTransId="{07B4837C-F75E-4386-AC31-D5470B6B0FF5}" sibTransId="{CD68C694-0990-42F8-9B07-F68190CCCCDB}"/>
    <dgm:cxn modelId="{B88B94E3-3DFE-4152-BE8C-26F53E2896C3}" srcId="{8C44061A-2465-4E96-B19C-70581B2D9CFA}" destId="{9E14FB9C-E9BA-4D0E-BA37-ED57804BDE39}" srcOrd="3" destOrd="0" parTransId="{9EB0E339-0A1D-4E40-AA78-5BEB1EEC6C3D}" sibTransId="{A9AB06AE-1735-4265-ADE4-A66A093CC2C0}"/>
    <dgm:cxn modelId="{7A7DC6B3-2422-4F95-A016-7C2F6961EA73}" srcId="{C8B595F7-452A-4D99-88E5-05BECE0070B0}" destId="{4AE4B864-5E54-455F-95E7-7EBE8F2BAAFA}" srcOrd="0" destOrd="0" parTransId="{01892F4D-8BB1-467F-A936-C954F4A8572C}" sibTransId="{22EEFA03-A72E-47DA-9D46-309328413043}"/>
    <dgm:cxn modelId="{75155F03-522D-490C-9E51-EFFB5D1C55D6}" type="presOf" srcId="{4AE4B864-5E54-455F-95E7-7EBE8F2BAAFA}" destId="{BE0951BC-4F85-4391-BC2A-80CB46C496C1}" srcOrd="0" destOrd="0" presId="urn:microsoft.com/office/officeart/2005/8/layout/vList2"/>
    <dgm:cxn modelId="{83000C25-DA19-472C-B88C-AFFD14F205A2}" type="presOf" srcId="{E1689731-DEC3-4ECB-BBEC-C7587F2EE193}" destId="{40EBE176-917D-4417-8B77-B6269AA37537}" srcOrd="0" destOrd="0" presId="urn:microsoft.com/office/officeart/2005/8/layout/vList2"/>
    <dgm:cxn modelId="{2AA794BA-339F-4860-B750-8DF95B2B4EE9}" srcId="{39F088DF-8180-4B32-9060-D85CF30AF54A}" destId="{4D17C2B2-7ABF-4939-8B07-7402B901F361}" srcOrd="0" destOrd="0" parTransId="{586239B0-88AB-4478-964B-86153390ACC2}" sibTransId="{0915CA70-133E-4621-8C8F-45128D5DB273}"/>
    <dgm:cxn modelId="{EAEADC45-0AA6-413B-B268-6B825FA1619C}" type="presOf" srcId="{8C44061A-2465-4E96-B19C-70581B2D9CFA}" destId="{3DB7312C-6DCA-47E7-BCB8-0AE0558C9D37}" srcOrd="0" destOrd="0" presId="urn:microsoft.com/office/officeart/2005/8/layout/vList2"/>
    <dgm:cxn modelId="{A654BFCD-B13F-4754-B084-5B96A18AD736}" type="presParOf" srcId="{3DB7312C-6DCA-47E7-BCB8-0AE0558C9D37}" destId="{26D71EF7-C1B6-4513-AC0B-4A35DFEF5833}" srcOrd="0" destOrd="0" presId="urn:microsoft.com/office/officeart/2005/8/layout/vList2"/>
    <dgm:cxn modelId="{E3FCB2B8-0805-4CDB-8419-0570475EB63D}" type="presParOf" srcId="{3DB7312C-6DCA-47E7-BCB8-0AE0558C9D37}" destId="{40EBE176-917D-4417-8B77-B6269AA37537}" srcOrd="1" destOrd="0" presId="urn:microsoft.com/office/officeart/2005/8/layout/vList2"/>
    <dgm:cxn modelId="{D79AAC96-6660-4C83-AB11-588D893B7439}" type="presParOf" srcId="{3DB7312C-6DCA-47E7-BCB8-0AE0558C9D37}" destId="{DF77B8AF-8D05-4B09-B6FB-06773BFBD05A}" srcOrd="2" destOrd="0" presId="urn:microsoft.com/office/officeart/2005/8/layout/vList2"/>
    <dgm:cxn modelId="{90320AA6-48BF-4661-BC1E-B0D09EA88E96}" type="presParOf" srcId="{3DB7312C-6DCA-47E7-BCB8-0AE0558C9D37}" destId="{BE0951BC-4F85-4391-BC2A-80CB46C496C1}" srcOrd="3" destOrd="0" presId="urn:microsoft.com/office/officeart/2005/8/layout/vList2"/>
    <dgm:cxn modelId="{69B582DE-06A4-47DE-B250-7655C721563C}" type="presParOf" srcId="{3DB7312C-6DCA-47E7-BCB8-0AE0558C9D37}" destId="{AB3DB740-7B9C-4FD1-8A5D-EE936A16A8D2}" srcOrd="4" destOrd="0" presId="urn:microsoft.com/office/officeart/2005/8/layout/vList2"/>
    <dgm:cxn modelId="{57565D85-8A24-4BE4-AFC7-1D6634867AF0}" type="presParOf" srcId="{3DB7312C-6DCA-47E7-BCB8-0AE0558C9D37}" destId="{6353EF84-27FF-4141-B65E-8487A6987C70}" srcOrd="5" destOrd="0" presId="urn:microsoft.com/office/officeart/2005/8/layout/vList2"/>
    <dgm:cxn modelId="{B618F7F3-8FD7-417E-8D7B-DC42A6E71D3D}" type="presParOf" srcId="{3DB7312C-6DCA-47E7-BCB8-0AE0558C9D37}" destId="{067A966B-4C76-4791-A32F-01A45A92B92E}" srcOrd="6" destOrd="0" presId="urn:microsoft.com/office/officeart/2005/8/layout/vList2"/>
    <dgm:cxn modelId="{A48DF814-128E-4A60-85C5-39E4BFE12621}" type="presParOf" srcId="{3DB7312C-6DCA-47E7-BCB8-0AE0558C9D37}" destId="{F502FFE2-F490-42EC-BE19-15C17225264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71EF7-C1B6-4513-AC0B-4A35DFEF5833}">
      <dsp:nvSpPr>
        <dsp:cNvPr id="0" name=""/>
        <dsp:cNvSpPr/>
      </dsp:nvSpPr>
      <dsp:spPr>
        <a:xfrm>
          <a:off x="0" y="12967"/>
          <a:ext cx="8534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Dirty data</a:t>
          </a:r>
          <a:endParaRPr lang="en-US" sz="2000" kern="1200" dirty="0"/>
        </a:p>
      </dsp:txBody>
      <dsp:txXfrm>
        <a:off x="31070" y="44037"/>
        <a:ext cx="8472260" cy="574340"/>
      </dsp:txXfrm>
    </dsp:sp>
    <dsp:sp modelId="{40EBE176-917D-4417-8B77-B6269AA37537}">
      <dsp:nvSpPr>
        <dsp:cNvPr id="0" name=""/>
        <dsp:cNvSpPr/>
      </dsp:nvSpPr>
      <dsp:spPr>
        <a:xfrm>
          <a:off x="0" y="649447"/>
          <a:ext cx="8534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Data that suffer from inaccuracies and inconsistencies</a:t>
          </a:r>
        </a:p>
      </dsp:txBody>
      <dsp:txXfrm>
        <a:off x="0" y="649447"/>
        <a:ext cx="8534400" cy="563040"/>
      </dsp:txXfrm>
    </dsp:sp>
    <dsp:sp modelId="{DF77B8AF-8D05-4B09-B6FB-06773BFBD05A}">
      <dsp:nvSpPr>
        <dsp:cNvPr id="0" name=""/>
        <dsp:cNvSpPr/>
      </dsp:nvSpPr>
      <dsp:spPr>
        <a:xfrm>
          <a:off x="0" y="1125407"/>
          <a:ext cx="8534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Data quality</a:t>
          </a:r>
          <a:endParaRPr lang="en-US" sz="2000" kern="1200" dirty="0"/>
        </a:p>
      </dsp:txBody>
      <dsp:txXfrm>
        <a:off x="31070" y="1156477"/>
        <a:ext cx="8472260" cy="574340"/>
      </dsp:txXfrm>
    </dsp:sp>
    <dsp:sp modelId="{BE0951BC-4F85-4391-BC2A-80CB46C496C1}">
      <dsp:nvSpPr>
        <dsp:cNvPr id="0" name=""/>
        <dsp:cNvSpPr/>
      </dsp:nvSpPr>
      <dsp:spPr>
        <a:xfrm>
          <a:off x="0" y="1848967"/>
          <a:ext cx="8534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Ensuring accuracy, validity, and timeliness of data</a:t>
          </a:r>
        </a:p>
      </dsp:txBody>
      <dsp:txXfrm>
        <a:off x="0" y="1848967"/>
        <a:ext cx="8534400" cy="563040"/>
      </dsp:txXfrm>
    </dsp:sp>
    <dsp:sp modelId="{AB3DB740-7B9C-4FD1-8A5D-EE936A16A8D2}">
      <dsp:nvSpPr>
        <dsp:cNvPr id="0" name=""/>
        <dsp:cNvSpPr/>
      </dsp:nvSpPr>
      <dsp:spPr>
        <a:xfrm>
          <a:off x="0" y="2312009"/>
          <a:ext cx="8534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Data profiling software</a:t>
          </a:r>
          <a:endParaRPr lang="en-US" sz="2000" kern="1200" dirty="0"/>
        </a:p>
      </dsp:txBody>
      <dsp:txXfrm>
        <a:off x="31070" y="2343079"/>
        <a:ext cx="8472260" cy="574340"/>
      </dsp:txXfrm>
    </dsp:sp>
    <dsp:sp modelId="{6353EF84-27FF-4141-B65E-8487A6987C70}">
      <dsp:nvSpPr>
        <dsp:cNvPr id="0" name=""/>
        <dsp:cNvSpPr/>
      </dsp:nvSpPr>
      <dsp:spPr>
        <a:xfrm>
          <a:off x="0" y="3048487"/>
          <a:ext cx="8534400" cy="615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Determine data patterns and compare them against standards defined by the organization</a:t>
          </a:r>
        </a:p>
      </dsp:txBody>
      <dsp:txXfrm>
        <a:off x="0" y="3048487"/>
        <a:ext cx="8534400" cy="615825"/>
      </dsp:txXfrm>
    </dsp:sp>
    <dsp:sp modelId="{067A966B-4C76-4791-A32F-01A45A92B92E}">
      <dsp:nvSpPr>
        <dsp:cNvPr id="0" name=""/>
        <dsp:cNvSpPr/>
      </dsp:nvSpPr>
      <dsp:spPr>
        <a:xfrm>
          <a:off x="0" y="3664312"/>
          <a:ext cx="8534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Master data management (MDM) software</a:t>
          </a:r>
          <a:endParaRPr lang="en-US" sz="2000" kern="1200" dirty="0"/>
        </a:p>
      </dsp:txBody>
      <dsp:txXfrm>
        <a:off x="31070" y="3695382"/>
        <a:ext cx="8472260" cy="574340"/>
      </dsp:txXfrm>
    </dsp:sp>
    <dsp:sp modelId="{F502FFE2-F490-42EC-BE19-15C172252649}">
      <dsp:nvSpPr>
        <dsp:cNvPr id="0" name=""/>
        <dsp:cNvSpPr/>
      </dsp:nvSpPr>
      <dsp:spPr>
        <a:xfrm>
          <a:off x="0" y="4300792"/>
          <a:ext cx="8534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Helps prevent dirty data by coordinating across multiple systems</a:t>
          </a:r>
        </a:p>
      </dsp:txBody>
      <dsp:txXfrm>
        <a:off x="0" y="4300792"/>
        <a:ext cx="8534400" cy="56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EE40F-8485-40BF-A8B2-B6201C48DDE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8E1B2-44AD-417A-A997-19D664D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03AE5E-F267-46F9-8096-63993A61C43D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7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00CC"/>
                </a:solidFill>
              </a:rPr>
              <a:t>Confidentiality </a:t>
            </a:r>
            <a:r>
              <a:rPr lang="en-US" dirty="0"/>
              <a:t>– the property that electronic health information is not made available or disclosed to unauthorized persons or processes. 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Integrity</a:t>
            </a:r>
            <a:r>
              <a:rPr lang="en-US" dirty="0"/>
              <a:t> – the property that electronic health information have not been altered or destroyed in an unauthorized manner. 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Availability</a:t>
            </a:r>
            <a:r>
              <a:rPr lang="en-US" dirty="0"/>
              <a:t> – the property that electronic health information is accessible and useable upon demand by an authorized person.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3A35D-8128-411C-ABA5-38C340714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3A35D-8128-411C-ABA5-38C3407142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012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8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35E2-4498-4584-85F8-946B80F364B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6097-D146-47B1-9D99-3FBF9361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sz="3000"/>
              <a:t>Chapter 15</a:t>
            </a:r>
          </a:p>
          <a:p>
            <a:pPr marL="63500" eaLnBrk="1" hangingPunct="1"/>
            <a:r>
              <a:rPr lang="en-US" altLang="en-US" sz="3000"/>
              <a:t>Database Administration and Security</a:t>
            </a:r>
          </a:p>
          <a:p>
            <a:pPr marL="63500" eaLnBrk="1" hangingPunct="1"/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9804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Database Security </a:t>
            </a:r>
            <a:r>
              <a:rPr lang="en-US" altLang="en-US"/>
              <a:t>(Cont’d)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974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Ensure that the RDBMS starts automatically </a:t>
            </a:r>
          </a:p>
          <a:p>
            <a:pPr eaLnBrk="1" hangingPunct="1"/>
            <a:r>
              <a:rPr lang="en-US" altLang="en-US" dirty="0"/>
              <a:t>Create tablespaces and </a:t>
            </a:r>
            <a:r>
              <a:rPr lang="en-US" altLang="en-US" dirty="0" err="1"/>
              <a:t>datafiles</a:t>
            </a:r>
            <a:endParaRPr lang="en-US" altLang="en-US" dirty="0"/>
          </a:p>
          <a:p>
            <a:pPr lvl="1" eaLnBrk="1" hangingPunct="1"/>
            <a:r>
              <a:rPr lang="en-US" altLang="en-US" b="1" dirty="0"/>
              <a:t>Tablespace</a:t>
            </a:r>
            <a:r>
              <a:rPr lang="en-US" altLang="en-US" dirty="0"/>
              <a:t>: Logical storage space</a:t>
            </a:r>
          </a:p>
          <a:p>
            <a:pPr lvl="1" eaLnBrk="1" hangingPunct="1"/>
            <a:r>
              <a:rPr lang="en-US" altLang="en-US" b="1" dirty="0" err="1"/>
              <a:t>Datafile</a:t>
            </a:r>
            <a:r>
              <a:rPr lang="en-US" altLang="en-US" dirty="0"/>
              <a:t>: Physically stores the database’s data</a:t>
            </a:r>
          </a:p>
          <a:p>
            <a:pPr eaLnBrk="1" hangingPunct="1"/>
            <a:r>
              <a:rPr lang="en-US" altLang="en-US" dirty="0"/>
              <a:t>Manage users and establish security</a:t>
            </a:r>
          </a:p>
          <a:p>
            <a:pPr lvl="1" eaLnBrk="1" hangingPunct="1"/>
            <a:r>
              <a:rPr lang="en-US" altLang="en-US" b="1" dirty="0"/>
              <a:t>User</a:t>
            </a:r>
            <a:r>
              <a:rPr lang="en-US" altLang="en-US" dirty="0"/>
              <a:t>: Allows a given person to log on to the database</a:t>
            </a:r>
          </a:p>
          <a:p>
            <a:pPr lvl="1" eaLnBrk="1" hangingPunct="1"/>
            <a:r>
              <a:rPr lang="en-US" altLang="en-US" b="1" dirty="0"/>
              <a:t>Role</a:t>
            </a:r>
            <a:r>
              <a:rPr lang="en-US" altLang="en-US" dirty="0"/>
              <a:t>: Authorize a user to connect to the database and use its system resources (roles are not formal in MySQL)</a:t>
            </a:r>
          </a:p>
          <a:p>
            <a:pPr lvl="1" eaLnBrk="1" hangingPunct="1"/>
            <a:r>
              <a:rPr lang="en-US" altLang="en-US" b="1" dirty="0"/>
              <a:t>Profile</a:t>
            </a:r>
            <a:r>
              <a:rPr lang="en-US" altLang="en-US" dirty="0"/>
              <a:t>: Control how much database resource a user can use</a:t>
            </a:r>
          </a:p>
          <a:p>
            <a:pPr lvl="1"/>
            <a:r>
              <a:rPr lang="en-US" altLang="en-US" b="1" dirty="0">
                <a:solidFill>
                  <a:srgbClr val="0000FF"/>
                </a:solidFill>
              </a:rPr>
              <a:t>Least privilege</a:t>
            </a:r>
            <a:r>
              <a:rPr lang="en-US" altLang="en-US" dirty="0"/>
              <a:t>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6C345-3C49-46DD-875A-34D5356608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Duh! Never grant users access to </a:t>
            </a:r>
            <a:r>
              <a:rPr lang="en-US" dirty="0" err="1"/>
              <a:t>mysql.user</a:t>
            </a:r>
            <a:r>
              <a:rPr lang="en-US" dirty="0"/>
              <a:t> table. Instead:</a:t>
            </a:r>
          </a:p>
          <a:p>
            <a:pPr lvl="1"/>
            <a:r>
              <a:rPr lang="en-US" dirty="0"/>
              <a:t>CREATE USER '</a:t>
            </a:r>
            <a:r>
              <a:rPr lang="en-US" dirty="0" err="1"/>
              <a:t>testuser</a:t>
            </a:r>
            <a:r>
              <a:rPr lang="en-US" dirty="0"/>
              <a:t>'@'localhost 'IDENTIFIED BY 'password123';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0E-34CA-4C75-8D7E-DA08CD4B44B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630055"/>
            <a:ext cx="63817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1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root@localhost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0E-34CA-4C75-8D7E-DA08CD4B44B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66" y="2514600"/>
            <a:ext cx="768853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5867400"/>
            <a:ext cx="532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nice for development… But bad practice</a:t>
            </a:r>
            <a:r>
              <a:rPr lang="en-US" dirty="0" smtClean="0"/>
              <a:t>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9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testuser@localhost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0E-34CA-4C75-8D7E-DA08CD4B44B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8" y="2342795"/>
            <a:ext cx="7548662" cy="417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26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MySQL Encryption and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706392"/>
            <a:ext cx="7024395" cy="469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Bracket 6"/>
          <p:cNvSpPr/>
          <p:nvPr/>
        </p:nvSpPr>
        <p:spPr>
          <a:xfrm>
            <a:off x="685800" y="2286000"/>
            <a:ext cx="228600" cy="3276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2003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AES v SHA</a:t>
            </a:r>
          </a:p>
        </p:txBody>
      </p:sp>
    </p:spTree>
    <p:extLst>
      <p:ext uri="{BB962C8B-B14F-4D97-AF65-F5344CB8AC3E}">
        <p14:creationId xmlns:p14="http://schemas.microsoft.com/office/powerpoint/2010/main" val="223903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Full Disk Encryption (FDE) </a:t>
            </a:r>
            <a:r>
              <a:rPr lang="en-US" dirty="0"/>
              <a:t>means that the entire disk used by MySQL for storing the database is encrypted. </a:t>
            </a:r>
          </a:p>
          <a:p>
            <a:pPr lvl="1"/>
            <a:r>
              <a:rPr lang="en-US" dirty="0"/>
              <a:t>Simple, transparent and less error prone. </a:t>
            </a:r>
          </a:p>
          <a:p>
            <a:r>
              <a:rPr lang="en-US" dirty="0">
                <a:solidFill>
                  <a:srgbClr val="0000FF"/>
                </a:solidFill>
              </a:rPr>
              <a:t>Transparent Data Encryption </a:t>
            </a:r>
            <a:r>
              <a:rPr lang="en-US" dirty="0" smtClean="0"/>
              <a:t>encrypts </a:t>
            </a:r>
            <a:r>
              <a:rPr lang="en-US" dirty="0"/>
              <a:t>specific files since MySQL can be configured so that each DB table gets saved into a separate </a:t>
            </a:r>
            <a:r>
              <a:rPr lang="en-US" dirty="0" smtClean="0"/>
              <a:t>file.</a:t>
            </a:r>
            <a:endParaRPr lang="en-US" dirty="0"/>
          </a:p>
          <a:p>
            <a:r>
              <a:rPr lang="en-US" dirty="0"/>
              <a:t>Encrypting specific rows, fields or columns in MySQL through SQL or program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0E-34CA-4C75-8D7E-DA08CD4B44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AES</a:t>
            </a:r>
          </a:p>
          <a:p>
            <a:pPr lvl="1"/>
            <a:r>
              <a:rPr lang="en-US" dirty="0"/>
              <a:t>AES_ENCRYPT() and AES_DECRYPT() implement encryption and decryption of data using the official AES (Advanced Encryption Standard) algorithm, </a:t>
            </a:r>
          </a:p>
          <a:p>
            <a:r>
              <a:rPr lang="en-US" b="1" dirty="0"/>
              <a:t>DES</a:t>
            </a:r>
            <a:r>
              <a:rPr lang="en-US" dirty="0"/>
              <a:t> (no longer secure)</a:t>
            </a:r>
          </a:p>
          <a:p>
            <a:pPr lvl="1"/>
            <a:r>
              <a:rPr lang="en-US" dirty="0"/>
              <a:t>DES_ENCRYPT(</a:t>
            </a:r>
            <a:r>
              <a:rPr lang="en-US" b="1" i="1" dirty="0" err="1"/>
              <a:t>str</a:t>
            </a:r>
            <a:r>
              <a:rPr lang="en-US" dirty="0"/>
              <a:t>[,{</a:t>
            </a:r>
            <a:r>
              <a:rPr lang="en-US" b="1" i="1" dirty="0" err="1"/>
              <a:t>key_num</a:t>
            </a:r>
            <a:r>
              <a:rPr lang="en-US" dirty="0" err="1"/>
              <a:t>|</a:t>
            </a:r>
            <a:r>
              <a:rPr lang="en-US" b="1" i="1" dirty="0" err="1"/>
              <a:t>key_str</a:t>
            </a:r>
            <a:r>
              <a:rPr lang="en-US" dirty="0"/>
              <a:t>}])</a:t>
            </a:r>
          </a:p>
          <a:p>
            <a:pPr lvl="1"/>
            <a:r>
              <a:rPr lang="en-US" dirty="0"/>
              <a:t>Encrypts the string with the given key using the Triple-DES algorithm.</a:t>
            </a:r>
          </a:p>
          <a:p>
            <a:pPr lvl="1"/>
            <a:r>
              <a:rPr lang="en-US" dirty="0"/>
              <a:t>Works only if MySQL has been configured with SSL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57014" cy="79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23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7230E-34CA-4C75-8D7E-DA08CD4B44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356597" cy="26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42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About </a:t>
            </a:r>
            <a:r>
              <a:rPr lang="en-US" altLang="en-US" dirty="0"/>
              <a:t>data…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524000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A17B-8100-4797-9766-328C43E54B3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Information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31A4F8-39BF-4FE6-B433-44E0D59AC7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of information [systems] from unauthorized access, use, disclosure, disruption, modification or destruction. </a:t>
            </a:r>
          </a:p>
          <a:p>
            <a:r>
              <a:rPr lang="en-US" dirty="0"/>
              <a:t>Achieved through: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Confidentiality 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Integrity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Availability</a:t>
            </a:r>
            <a:endParaRPr lang="en-US" dirty="0"/>
          </a:p>
        </p:txBody>
      </p:sp>
      <p:pic>
        <p:nvPicPr>
          <p:cNvPr id="1026" name="Picture 2" descr="http://resources.infosecinstitute.com/wp-content/uploads/121211_1727_SecurityAwo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1"/>
          <a:stretch/>
        </p:blipFill>
        <p:spPr bwMode="auto">
          <a:xfrm>
            <a:off x="4876800" y="3276600"/>
            <a:ext cx="2305050" cy="21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Managerial Role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9743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FF"/>
                </a:solidFill>
              </a:rPr>
              <a:t>Disaster management</a:t>
            </a:r>
            <a:r>
              <a:rPr lang="en-US" altLang="en-US" dirty="0"/>
              <a:t>: Planning, organizing, and testing of database contingency plans and recovery procedures.</a:t>
            </a:r>
          </a:p>
          <a:p>
            <a:pPr eaLnBrk="1" hangingPunct="1"/>
            <a:r>
              <a:rPr lang="en-US" altLang="en-US" dirty="0"/>
              <a:t>DBA manages DB use and data distribution / </a:t>
            </a:r>
            <a:r>
              <a:rPr lang="en-US" altLang="en-US" dirty="0">
                <a:solidFill>
                  <a:srgbClr val="0000FF"/>
                </a:solidFill>
              </a:rPr>
              <a:t>replication</a:t>
            </a:r>
          </a:p>
          <a:p>
            <a:pPr eaLnBrk="1" hangingPunct="1"/>
            <a:r>
              <a:rPr lang="en-US" altLang="en-US" b="1" dirty="0">
                <a:solidFill>
                  <a:srgbClr val="0000FF"/>
                </a:solidFill>
              </a:rPr>
              <a:t>Backups</a:t>
            </a:r>
          </a:p>
          <a:p>
            <a:pPr lvl="1" eaLnBrk="1" hangingPunct="1"/>
            <a:r>
              <a:rPr lang="en-US" altLang="en-US" dirty="0"/>
              <a:t>Full backup</a:t>
            </a:r>
          </a:p>
          <a:p>
            <a:pPr lvl="1" eaLnBrk="1" hangingPunct="1"/>
            <a:r>
              <a:rPr lang="en-US" altLang="en-US" dirty="0"/>
              <a:t>Incremental</a:t>
            </a:r>
          </a:p>
          <a:p>
            <a:pPr lvl="1" eaLnBrk="1" hangingPunct="1"/>
            <a:r>
              <a:rPr lang="en-US" altLang="en-US" dirty="0"/>
              <a:t>Concurrent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6DD4E-75CA-4779-8AAE-3EF802AD374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Goals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Confidentiality</a:t>
            </a:r>
            <a:r>
              <a:rPr lang="en-US" altLang="en-US" dirty="0"/>
              <a:t>: Protecting data against unauthorized access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Integrity</a:t>
            </a:r>
            <a:r>
              <a:rPr lang="en-US" altLang="en-US" dirty="0"/>
              <a:t>: Keeping data consistent and free of errors or anomalies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Availability</a:t>
            </a:r>
            <a:r>
              <a:rPr lang="en-US" altLang="en-US" dirty="0"/>
              <a:t>: Accessibility of data whenever required by authorized users and for authorized purposes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Compliance</a:t>
            </a:r>
            <a:r>
              <a:rPr lang="en-US" altLang="en-US" dirty="0"/>
              <a:t>: Activities that meet data privacy and security reporting guidelines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B971C-6AD3-4F80-BAF3-53C3A07189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to secure information?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Criminals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Surveillance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Discrimination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Human error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Natural Disasters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Disk Failure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bugs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Human Threats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Non-Human Threats</a:t>
            </a:r>
          </a:p>
        </p:txBody>
      </p:sp>
    </p:spTree>
    <p:extLst>
      <p:ext uri="{BB962C8B-B14F-4D97-AF65-F5344CB8AC3E}">
        <p14:creationId xmlns:p14="http://schemas.microsoft.com/office/powerpoint/2010/main" val="1731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security fails can you spot?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31A4F8-39BF-4FE6-B433-44E0D59AC7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8" name="Picture 4" descr="https://www.channele2e.com/wp-content/uploads/2015/09/SecurityDeskPicture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924800" cy="527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1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13 Security Flaws</a:t>
            </a:r>
          </a:p>
        </p:txBody>
      </p:sp>
      <p:pic>
        <p:nvPicPr>
          <p:cNvPr id="2050" name="Picture 2" descr="SecurityDeskPicture-numbered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580703"/>
            <a:ext cx="3886200" cy="25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screen left on with no password protection – passer by has access to information on the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Unshredded</a:t>
            </a:r>
            <a:r>
              <a:rPr lang="en-US" dirty="0"/>
              <a:t> files in trash could contain sensitive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cabinet open - easy for someone to steal sensitive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Cell phone left out in the open - may display sensitive information and/or can be easily stolen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Notes left on whiteboard - could contain confidential product updates, information or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Backpack left out and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Usernames and passwords left out in the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 to locked drawer left out in the open - easy access to confidential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Calendar out in the open - could contain sensitive dates and/or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Credit card left out on desk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left out on desk that could </a:t>
            </a:r>
            <a:r>
              <a:rPr lang="en-US" dirty="0" err="1"/>
              <a:t>contatin</a:t>
            </a:r>
            <a:r>
              <a:rPr lang="en-US" dirty="0"/>
              <a:t> sensitive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USB drive left out in the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Wallet left on desk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605" y="5257800"/>
            <a:ext cx="395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tell you about InfoSec</a:t>
            </a:r>
          </a:p>
        </p:txBody>
      </p:sp>
    </p:spTree>
    <p:extLst>
      <p:ext uri="{BB962C8B-B14F-4D97-AF65-F5344CB8AC3E}">
        <p14:creationId xmlns:p14="http://schemas.microsoft.com/office/powerpoint/2010/main" val="25007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Database Security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DBMS features and related measures that comply with the </a:t>
            </a:r>
            <a:r>
              <a:rPr lang="en-US" altLang="en-US" dirty="0">
                <a:solidFill>
                  <a:srgbClr val="0000FF"/>
                </a:solidFill>
              </a:rPr>
              <a:t>security requirements</a:t>
            </a:r>
          </a:p>
          <a:p>
            <a:pPr eaLnBrk="1" hangingPunct="1"/>
            <a:r>
              <a:rPr lang="en-US" altLang="en-US" b="1" dirty="0">
                <a:solidFill>
                  <a:srgbClr val="0000FF"/>
                </a:solidFill>
              </a:rPr>
              <a:t>Authorization management</a:t>
            </a:r>
            <a:r>
              <a:rPr lang="en-US" altLang="en-US" dirty="0"/>
              <a:t>: Procedures to protect database security and integrity. </a:t>
            </a:r>
          </a:p>
          <a:p>
            <a:pPr lvl="1" eaLnBrk="1" hangingPunct="1"/>
            <a:r>
              <a:rPr lang="en-US" altLang="en-US" dirty="0"/>
              <a:t>User access management</a:t>
            </a:r>
          </a:p>
          <a:p>
            <a:pPr lvl="1" eaLnBrk="1" hangingPunct="1"/>
            <a:r>
              <a:rPr lang="en-US" altLang="en-US" dirty="0"/>
              <a:t>DB View definition</a:t>
            </a:r>
          </a:p>
          <a:p>
            <a:pPr lvl="1" eaLnBrk="1" hangingPunct="1"/>
            <a:r>
              <a:rPr lang="en-US" altLang="en-US" dirty="0"/>
              <a:t>DBMS access control</a:t>
            </a:r>
          </a:p>
          <a:p>
            <a:pPr lvl="1" eaLnBrk="1" hangingPunct="1"/>
            <a:r>
              <a:rPr lang="en-US" altLang="en-US" dirty="0"/>
              <a:t>DBMS usage monitoring</a:t>
            </a:r>
          </a:p>
          <a:p>
            <a:pPr lvl="2" eaLnBrk="1" hangingPunct="1"/>
            <a:r>
              <a:rPr lang="en-US" altLang="en-US" b="1" dirty="0"/>
              <a:t>Audit log</a:t>
            </a:r>
            <a:r>
              <a:rPr lang="en-US" altLang="en-US" dirty="0"/>
              <a:t>: Automatically records description of database operations performed by all 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42AAC-193F-4333-9D46-7956921347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662</Words>
  <Application>Microsoft Office PowerPoint</Application>
  <PresentationFormat>On-screen Show (4:3)</PresentationFormat>
  <Paragraphs>119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About data…</vt:lpstr>
      <vt:lpstr>Information Security</vt:lpstr>
      <vt:lpstr>DBA’s Managerial Role</vt:lpstr>
      <vt:lpstr>Security Goals</vt:lpstr>
      <vt:lpstr>Why do we need to secure information?</vt:lpstr>
      <vt:lpstr>How many security fails can you spot?</vt:lpstr>
      <vt:lpstr>Spot 13 Security Flaws</vt:lpstr>
      <vt:lpstr>Database Security</vt:lpstr>
      <vt:lpstr>Database Security (Cont’d)</vt:lpstr>
      <vt:lpstr>MySQL Security</vt:lpstr>
      <vt:lpstr>MySQL Security</vt:lpstr>
      <vt:lpstr>MySQL Security</vt:lpstr>
      <vt:lpstr>MySQL Encryption and Compression</vt:lpstr>
      <vt:lpstr>MySQL Encryption</vt:lpstr>
      <vt:lpstr>Encryption</vt:lpstr>
      <vt:lpstr>Run the following</vt:lpstr>
      <vt:lpstr>AES Example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Thoms</dc:creator>
  <cp:lastModifiedBy>Brian Thoms</cp:lastModifiedBy>
  <cp:revision>27</cp:revision>
  <dcterms:created xsi:type="dcterms:W3CDTF">2015-11-23T06:10:12Z</dcterms:created>
  <dcterms:modified xsi:type="dcterms:W3CDTF">2018-11-25T18:04:12Z</dcterms:modified>
</cp:coreProperties>
</file>