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59" r:id="rId1"/>
  </p:sldMasterIdLst>
  <p:notesMasterIdLst>
    <p:notesMasterId r:id="rId50"/>
  </p:notesMasterIdLst>
  <p:handoutMasterIdLst>
    <p:handoutMasterId r:id="rId51"/>
  </p:handoutMasterIdLst>
  <p:sldIdLst>
    <p:sldId id="447" r:id="rId2"/>
    <p:sldId id="325" r:id="rId3"/>
    <p:sldId id="481" r:id="rId4"/>
    <p:sldId id="453" r:id="rId5"/>
    <p:sldId id="408" r:id="rId6"/>
    <p:sldId id="480" r:id="rId7"/>
    <p:sldId id="451" r:id="rId8"/>
    <p:sldId id="410" r:id="rId9"/>
    <p:sldId id="454" r:id="rId10"/>
    <p:sldId id="411" r:id="rId11"/>
    <p:sldId id="449" r:id="rId12"/>
    <p:sldId id="412" r:id="rId13"/>
    <p:sldId id="414" r:id="rId14"/>
    <p:sldId id="467" r:id="rId15"/>
    <p:sldId id="413" r:id="rId16"/>
    <p:sldId id="335" r:id="rId17"/>
    <p:sldId id="415" r:id="rId18"/>
    <p:sldId id="455" r:id="rId19"/>
    <p:sldId id="443" r:id="rId20"/>
    <p:sldId id="445" r:id="rId21"/>
    <p:sldId id="417" r:id="rId22"/>
    <p:sldId id="418" r:id="rId23"/>
    <p:sldId id="482" r:id="rId24"/>
    <p:sldId id="419" r:id="rId25"/>
    <p:sldId id="422" r:id="rId26"/>
    <p:sldId id="428" r:id="rId27"/>
    <p:sldId id="461" r:id="rId28"/>
    <p:sldId id="429" r:id="rId29"/>
    <p:sldId id="430" r:id="rId30"/>
    <p:sldId id="462" r:id="rId31"/>
    <p:sldId id="421" r:id="rId32"/>
    <p:sldId id="423" r:id="rId33"/>
    <p:sldId id="424" r:id="rId34"/>
    <p:sldId id="446" r:id="rId35"/>
    <p:sldId id="463" r:id="rId36"/>
    <p:sldId id="476" r:id="rId37"/>
    <p:sldId id="471" r:id="rId38"/>
    <p:sldId id="472" r:id="rId39"/>
    <p:sldId id="473" r:id="rId40"/>
    <p:sldId id="474" r:id="rId41"/>
    <p:sldId id="475" r:id="rId42"/>
    <p:sldId id="433" r:id="rId43"/>
    <p:sldId id="435" r:id="rId44"/>
    <p:sldId id="437" r:id="rId45"/>
    <p:sldId id="439" r:id="rId46"/>
    <p:sldId id="440" r:id="rId47"/>
    <p:sldId id="456" r:id="rId48"/>
    <p:sldId id="457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FF"/>
    <a:srgbClr val="222222"/>
    <a:srgbClr val="0033CC"/>
    <a:srgbClr val="18B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14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6"/>
    </p:cViewPr>
  </p:sorterViewPr>
  <p:notesViewPr>
    <p:cSldViewPr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3861C7C3-70F3-44E3-BBAA-5E984CCD29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F568415F-E4C2-4822-8258-FAF0CB8F7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4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7445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96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20884" indent="-277263" defTabSz="91496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09053" indent="-221811" defTabSz="91496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552674" indent="-221811" defTabSz="91496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996295" indent="-221811" defTabSz="91496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39916" indent="-221811" defTabSz="91496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83538" indent="-221811" defTabSz="91496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27159" indent="-221811" defTabSz="91496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70780" indent="-221811" defTabSz="91496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B989DB2-DE74-4F1A-A3E9-A9B6B632B51D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41307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68415F-E4C2-4822-8258-FAF0CB8F716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57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68415F-E4C2-4822-8258-FAF0CB8F716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4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907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0C93-2A37-4A19-944B-E7A0AEDF210E}" type="slidenum">
              <a:rPr lang="en-US" altLang="en-US" smtClean="0">
                <a:latin typeface="Times New Roman" pitchFamily="18" charset="0"/>
              </a:rPr>
              <a:pPr/>
              <a:t>29</a:t>
            </a:fld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529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1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0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77788"/>
            <a:ext cx="66294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7"/>
          <p:cNvSpPr txBox="1">
            <a:spLocks noChangeArrowheads="1"/>
          </p:cNvSpPr>
          <p:nvPr userDrawn="1"/>
        </p:nvSpPr>
        <p:spPr bwMode="auto">
          <a:xfrm>
            <a:off x="1257300" y="117475"/>
            <a:ext cx="6629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2000" b="1" smtClean="0">
                <a:solidFill>
                  <a:schemeClr val="bg1"/>
                </a:solidFill>
              </a:rPr>
              <a:t>Database Systems</a:t>
            </a:r>
          </a:p>
          <a:p>
            <a:pPr algn="ctr">
              <a:defRPr/>
            </a:pPr>
            <a:r>
              <a:rPr lang="en-US" altLang="en-US" sz="2000" b="1" smtClean="0">
                <a:solidFill>
                  <a:schemeClr val="bg1"/>
                </a:solidFill>
              </a:rPr>
              <a:t>Design, Implementation, and Management</a:t>
            </a:r>
          </a:p>
        </p:txBody>
      </p:sp>
      <p:sp>
        <p:nvSpPr>
          <p:cNvPr id="12" name="TextBox 18"/>
          <p:cNvSpPr txBox="1">
            <a:spLocks noChangeArrowheads="1"/>
          </p:cNvSpPr>
          <p:nvPr userDrawn="1"/>
        </p:nvSpPr>
        <p:spPr bwMode="auto">
          <a:xfrm>
            <a:off x="5638800" y="3505200"/>
            <a:ext cx="219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b="1" smtClean="0">
                <a:solidFill>
                  <a:schemeClr val="bg1"/>
                </a:solidFill>
              </a:rPr>
              <a:t>Coronel | Morris</a:t>
            </a:r>
          </a:p>
        </p:txBody>
      </p:sp>
      <p:sp>
        <p:nvSpPr>
          <p:cNvPr id="13" name="TextBox 24"/>
          <p:cNvSpPr txBox="1">
            <a:spLocks noChangeArrowheads="1"/>
          </p:cNvSpPr>
          <p:nvPr userDrawn="1"/>
        </p:nvSpPr>
        <p:spPr bwMode="auto">
          <a:xfrm>
            <a:off x="76200" y="77788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6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9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751B7-28BC-41A8-8F32-264773FBE222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4964D-C5A0-4CFB-94B0-ED2025F49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7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DF6A9-C3A4-45A0-A2D1-922C8A2D7478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E2F92-7678-4489-A429-44E2EB3F9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4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C44EB-F01B-45AE-BC68-6722011C5C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4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14651-87A8-4ABC-A487-CF47E90C1AA8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ECFAE-B6DF-4F1D-93DA-5D5EE9884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9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44446-D4CD-43BE-97E8-CED7E465AE26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39E82-16C0-4F0E-92E7-7D3D1A209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D6AEA1-29FE-47E5-A2B0-83EDC54362D6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44BBADF-AD3D-435A-BDA1-D950F0109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6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B7630-6283-49F9-B7C2-778E142F9D00}" type="datetime1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56B76-0EDE-4A6F-82C9-A49D75F103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8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F7F56-3B3A-4C09-B199-C4F65E3BADA3}" type="datetime1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F1828-E15F-412C-BB35-89FC8E901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74637-C01A-4F75-BA5C-1686A6566081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5BDC0-94BB-4D56-A849-0F3B73F17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2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F3EC0-CA63-4FB1-9756-F24E333B5347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3FB9F-437A-4FAE-BFD4-2855E8F3C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4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39C44EB-F01B-45AE-BC68-6722011C5C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900" smtClean="0">
                <a:solidFill>
                  <a:srgbClr val="262626"/>
                </a:solidFill>
                <a:latin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324600" cy="1295400"/>
          </a:xfrm>
        </p:spPr>
        <p:txBody>
          <a:bodyPr/>
          <a:lstStyle/>
          <a:p>
            <a:pPr marL="63500" eaLnBrk="1" hangingPunct="1"/>
            <a:r>
              <a:rPr lang="en-US" altLang="en-US" dirty="0" smtClean="0"/>
              <a:t>Chapter 3</a:t>
            </a:r>
          </a:p>
          <a:p>
            <a:pPr marL="63500" eaLnBrk="1" hangingPunct="1"/>
            <a:r>
              <a:rPr lang="en-US" altLang="en-US" dirty="0" smtClean="0"/>
              <a:t>The Relational Database</a:t>
            </a:r>
          </a:p>
          <a:p>
            <a:pPr marL="63500"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Arial" charset="0"/>
              </a:rPr>
              <a:t>Keys are Powerful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28601" y="1600200"/>
            <a:ext cx="8915400" cy="489743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CC"/>
                </a:solidFill>
              </a:rPr>
              <a:t>Identify other attributes</a:t>
            </a:r>
          </a:p>
          <a:p>
            <a:pPr lvl="1" eaLnBrk="1" hangingPunct="1"/>
            <a:r>
              <a:rPr lang="en-US" altLang="en-US" dirty="0" smtClean="0"/>
              <a:t>Can Attribute X determine Attributes Y and Z? </a:t>
            </a:r>
          </a:p>
          <a:p>
            <a:pPr eaLnBrk="1" hangingPunct="1"/>
            <a:r>
              <a:rPr lang="en-CA" altLang="en-US" dirty="0" smtClean="0">
                <a:solidFill>
                  <a:srgbClr val="0000CC"/>
                </a:solidFill>
              </a:rPr>
              <a:t>Establish relationships. </a:t>
            </a:r>
            <a:r>
              <a:rPr lang="en-CA" altLang="en-US" dirty="0" smtClean="0"/>
              <a:t>For example, knowing your Dolphin ID, I can </a:t>
            </a:r>
            <a:r>
              <a:rPr lang="en-CA" altLang="en-US" b="1" i="1" dirty="0" smtClean="0">
                <a:solidFill>
                  <a:srgbClr val="0000CC"/>
                </a:solidFill>
              </a:rPr>
              <a:t>query </a:t>
            </a:r>
            <a:r>
              <a:rPr lang="en-CA" altLang="en-US" dirty="0" smtClean="0"/>
              <a:t>can:</a:t>
            </a:r>
          </a:p>
          <a:p>
            <a:pPr lvl="1" eaLnBrk="1" hangingPunct="1"/>
            <a:r>
              <a:rPr lang="en-CA" altLang="en-US" sz="2400" dirty="0" smtClean="0"/>
              <a:t>Get a list of your courses or grades (D-student vs. A-student)</a:t>
            </a:r>
          </a:p>
          <a:p>
            <a:pPr lvl="1" eaLnBrk="1" hangingPunct="1"/>
            <a:r>
              <a:rPr lang="en-CA" altLang="en-US" sz="2400" dirty="0" smtClean="0"/>
              <a:t>Locate your personal information and</a:t>
            </a:r>
            <a:r>
              <a:rPr lang="en-CA" altLang="en-US" sz="2400" b="1" dirty="0" smtClean="0"/>
              <a:t> </a:t>
            </a:r>
            <a:r>
              <a:rPr lang="en-CA" altLang="en-US" sz="2400" dirty="0" smtClean="0"/>
              <a:t>address.</a:t>
            </a:r>
          </a:p>
          <a:p>
            <a:pPr lvl="1" eaLnBrk="1" hangingPunct="1"/>
            <a:r>
              <a:rPr lang="en-CA" altLang="en-US" sz="2400" dirty="0" smtClean="0"/>
              <a:t>Discover unpaid </a:t>
            </a:r>
            <a:r>
              <a:rPr lang="en-CA" altLang="en-US" sz="2400" dirty="0"/>
              <a:t>CI </a:t>
            </a:r>
            <a:r>
              <a:rPr lang="en-CA" altLang="en-US" sz="2400" dirty="0" smtClean="0"/>
              <a:t>parking tickets </a:t>
            </a:r>
          </a:p>
          <a:p>
            <a:pPr lvl="1" eaLnBrk="1" hangingPunct="1"/>
            <a:r>
              <a:rPr lang="en-CA" altLang="en-US" sz="2400" dirty="0" smtClean="0"/>
              <a:t>Review your health information (Did a student really miss a test b/c he or she was sick?)</a:t>
            </a:r>
          </a:p>
        </p:txBody>
      </p:sp>
      <p:pic>
        <p:nvPicPr>
          <p:cNvPr id="6" name="Picture 2" descr="http://www.selikoff.net/blog-files/key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64056"/>
            <a:ext cx="1476957" cy="6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Determining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Discovering keys can be </a:t>
            </a:r>
            <a:r>
              <a:rPr lang="en-US" sz="2400" dirty="0" smtClean="0"/>
              <a:t>tricky, so keep it simple. </a:t>
            </a:r>
          </a:p>
          <a:p>
            <a:r>
              <a:rPr lang="en-US" sz="2400" dirty="0" smtClean="0"/>
              <a:t>What value(s) identify:</a:t>
            </a:r>
          </a:p>
          <a:p>
            <a:pPr lvl="1"/>
            <a:r>
              <a:rPr lang="en-US" sz="2400" dirty="0" smtClean="0"/>
              <a:t>Student or Faculty at CI?</a:t>
            </a:r>
          </a:p>
          <a:p>
            <a:pPr lvl="1"/>
            <a:r>
              <a:rPr lang="en-US" sz="2400" dirty="0" smtClean="0"/>
              <a:t>Book on Amazon?</a:t>
            </a:r>
          </a:p>
          <a:p>
            <a:pPr lvl="1"/>
            <a:r>
              <a:rPr lang="en-US" sz="2400" dirty="0" smtClean="0"/>
              <a:t>Facebook Account?</a:t>
            </a:r>
          </a:p>
          <a:p>
            <a:pPr eaLnBrk="1" hangingPunct="1"/>
            <a:r>
              <a:rPr lang="en-US" sz="2400" b="1" dirty="0">
                <a:solidFill>
                  <a:srgbClr val="0000CC"/>
                </a:solidFill>
              </a:rPr>
              <a:t>Natural</a:t>
            </a:r>
            <a:r>
              <a:rPr lang="en-US" sz="2400" dirty="0"/>
              <a:t> </a:t>
            </a:r>
            <a:r>
              <a:rPr lang="en-US" sz="2400" b="1" dirty="0" smtClean="0">
                <a:solidFill>
                  <a:srgbClr val="0000CC"/>
                </a:solidFill>
              </a:rPr>
              <a:t>Key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en-US" sz="2400" dirty="0" smtClean="0"/>
              <a:t>(SSN) vs</a:t>
            </a:r>
            <a:r>
              <a:rPr lang="en-US" sz="2400" dirty="0"/>
              <a:t>. </a:t>
            </a:r>
            <a:r>
              <a:rPr lang="en-US" sz="2400" b="1" dirty="0" smtClean="0">
                <a:solidFill>
                  <a:srgbClr val="0000CC"/>
                </a:solidFill>
              </a:rPr>
              <a:t>Surrogate Key </a:t>
            </a:r>
            <a:r>
              <a:rPr lang="en-US" sz="2400" dirty="0" smtClean="0"/>
              <a:t>(Dolphin ID)</a:t>
            </a:r>
            <a:endParaRPr lang="en-US" sz="2400" dirty="0"/>
          </a:p>
          <a:p>
            <a:pPr eaLnBrk="1" hangingPunct="1"/>
            <a:r>
              <a:rPr lang="en-US" altLang="en-US" sz="2400" b="1" dirty="0" smtClean="0">
                <a:solidFill>
                  <a:srgbClr val="0000CC"/>
                </a:solidFill>
              </a:rPr>
              <a:t>Composite Key</a:t>
            </a:r>
            <a:r>
              <a:rPr lang="en-US" altLang="en-US" sz="2400" dirty="0" smtClean="0"/>
              <a:t>: A Primary Key that is composed of more than one attribute. </a:t>
            </a:r>
          </a:p>
          <a:p>
            <a:pPr lvl="1" eaLnBrk="1" hangingPunct="1"/>
            <a:r>
              <a:rPr lang="en-US" altLang="en-US" sz="2400" dirty="0" smtClean="0"/>
              <a:t>Apartment Building </a:t>
            </a:r>
            <a:r>
              <a:rPr lang="en-US" altLang="en-US" sz="2400" dirty="0"/>
              <a:t>+ </a:t>
            </a:r>
            <a:r>
              <a:rPr lang="en-US" altLang="en-US" sz="2400" dirty="0" smtClean="0"/>
              <a:t>Unit Number </a:t>
            </a:r>
            <a:r>
              <a:rPr lang="en-US" altLang="en-US" sz="2400" dirty="0"/>
              <a:t>comprises a single </a:t>
            </a:r>
            <a:r>
              <a:rPr lang="en-US" altLang="en-US" sz="2400" dirty="0" smtClean="0"/>
              <a:t>apartment address.</a:t>
            </a:r>
          </a:p>
          <a:p>
            <a:pPr lvl="1"/>
            <a:endParaRPr lang="en-US" sz="2400" dirty="0" smtClean="0"/>
          </a:p>
        </p:txBody>
      </p:sp>
      <p:pic>
        <p:nvPicPr>
          <p:cNvPr id="4" name="Picture 2" descr="http://www.selikoff.net/blog-files/key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64056"/>
            <a:ext cx="1476957" cy="6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26" name="Picture 2" descr="Image result for isbn numb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000588"/>
            <a:ext cx="846667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51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altLang="en-US" dirty="0"/>
              <a:t>Functional </a:t>
            </a:r>
            <a:r>
              <a:rPr lang="en-US" altLang="en-US" dirty="0" smtClean="0"/>
              <a:t>Dependence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CC"/>
                </a:solidFill>
              </a:rPr>
              <a:t>Determinant</a:t>
            </a:r>
            <a:r>
              <a:rPr lang="en-US" altLang="en-US" dirty="0" smtClean="0"/>
              <a:t>: Attribute whose value determines another </a:t>
            </a:r>
          </a:p>
          <a:p>
            <a:pPr lvl="1"/>
            <a:r>
              <a:rPr lang="en-US" altLang="en-US" dirty="0" err="1" smtClean="0"/>
              <a:t>DolphinId</a:t>
            </a:r>
            <a:r>
              <a:rPr lang="en-US" altLang="en-US" dirty="0" smtClean="0"/>
              <a:t> can determine student info including address information.</a:t>
            </a:r>
          </a:p>
          <a:p>
            <a:r>
              <a:rPr lang="en-US" altLang="en-US" dirty="0" smtClean="0">
                <a:solidFill>
                  <a:srgbClr val="0000CC"/>
                </a:solidFill>
              </a:rPr>
              <a:t>Dependent</a:t>
            </a:r>
            <a:r>
              <a:rPr lang="en-US" altLang="en-US" dirty="0" smtClean="0"/>
              <a:t>: Attribute whose value is determined by the other attribute</a:t>
            </a:r>
          </a:p>
          <a:p>
            <a:pPr lvl="1"/>
            <a:r>
              <a:rPr lang="en-US" altLang="en-US" dirty="0" smtClean="0"/>
              <a:t>Student Name (FNAME + LNAME) or Address (STREET + </a:t>
            </a:r>
            <a:r>
              <a:rPr lang="en-US" altLang="en-US" dirty="0" smtClean="0"/>
              <a:t>APT + CITY </a:t>
            </a:r>
            <a:r>
              <a:rPr lang="en-US" altLang="en-US" dirty="0" smtClean="0"/>
              <a:t>+ STATE + ZIP) is determined by </a:t>
            </a:r>
            <a:r>
              <a:rPr lang="en-US" altLang="en-US" dirty="0" err="1" smtClean="0"/>
              <a:t>DolphinId</a:t>
            </a:r>
            <a:r>
              <a:rPr lang="en-US" altLang="en-US" dirty="0" smtClean="0"/>
              <a:t>.</a:t>
            </a:r>
          </a:p>
        </p:txBody>
      </p:sp>
      <p:pic>
        <p:nvPicPr>
          <p:cNvPr id="5" name="Picture 2" descr="http://www.selikoff.net/blog-files/key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64056"/>
            <a:ext cx="1476957" cy="6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Arial" charset="0"/>
              </a:rPr>
              <a:t>Relational Database Keys </a:t>
            </a:r>
          </a:p>
        </p:txBody>
      </p:sp>
      <p:pic>
        <p:nvPicPr>
          <p:cNvPr id="2355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89916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" y="44196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Is a social security number a [super, candidate, primary, foreign, secondary] key?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A primary distinction between candidate and primary key is done for DB optimization and </a:t>
            </a:r>
            <a:r>
              <a:rPr lang="en-US" sz="2400" dirty="0" smtClean="0"/>
              <a:t>searching and sometimes security (e.g. SSN vs. </a:t>
            </a:r>
            <a:r>
              <a:rPr lang="en-US" sz="2400" dirty="0" err="1" smtClean="0"/>
              <a:t>DolphinId</a:t>
            </a:r>
            <a:r>
              <a:rPr lang="en-US" sz="2400" dirty="0" smtClean="0"/>
              <a:t>).</a:t>
            </a: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2" descr="http://www.selikoff.net/blog-files/key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64056"/>
            <a:ext cx="1476957" cy="6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PK and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Keys have a special role within the RDBMS and are automatically </a:t>
            </a:r>
            <a:r>
              <a:rPr lang="en-US" dirty="0" smtClean="0">
                <a:solidFill>
                  <a:srgbClr val="0000CC"/>
                </a:solidFill>
              </a:rPr>
              <a:t>indexed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6231366" cy="133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183308"/>
              </p:ext>
            </p:extLst>
          </p:nvPr>
        </p:nvGraphicFramePr>
        <p:xfrm>
          <a:off x="2971800" y="4267200"/>
          <a:ext cx="2690813" cy="228600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620838"/>
                <a:gridCol w="106997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PROJECT_PCODE_INDEX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REC_LOCATION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21-5Z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25-2D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25-5A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25-9T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27-4Q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29-2D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31-7P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41-8C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42-9C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50-1B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52-9C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7" name="Elbow Connector 6"/>
          <p:cNvCxnSpPr>
            <a:stCxn id="3074" idx="1"/>
            <a:endCxn id="5" idx="1"/>
          </p:cNvCxnSpPr>
          <p:nvPr/>
        </p:nvCxnSpPr>
        <p:spPr>
          <a:xfrm rot="10800000" flipH="1" flipV="1">
            <a:off x="990600" y="3413030"/>
            <a:ext cx="1981200" cy="1997170"/>
          </a:xfrm>
          <a:prstGeom prst="bentConnector3">
            <a:avLst>
              <a:gd name="adj1" fmla="val -1153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95600" y="4036907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PROJECT_INDX</a:t>
            </a:r>
            <a:endParaRPr lang="en-US" sz="1000" b="1" dirty="0"/>
          </a:p>
        </p:txBody>
      </p:sp>
      <p:pic>
        <p:nvPicPr>
          <p:cNvPr id="9" name="Picture 2" descr="http://www.selikoff.net/blog-files/key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64056"/>
            <a:ext cx="1476957" cy="6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5486400"/>
            <a:ext cx="236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Adding project code 28-4F is sorted in the table index, but not the project table.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913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Arial" charset="0"/>
              </a:rPr>
              <a:t>Entity Integrity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Primary Key ensures </a:t>
            </a:r>
            <a:r>
              <a:rPr lang="en-US" altLang="en-US" dirty="0" smtClean="0">
                <a:solidFill>
                  <a:srgbClr val="0000CC"/>
                </a:solidFill>
              </a:rPr>
              <a:t>entity integrity</a:t>
            </a:r>
            <a:r>
              <a:rPr lang="en-US" altLang="en-US" dirty="0" smtClean="0"/>
              <a:t> or a record’s uniqueness (a.k.a. First Normal Form or 1NF)</a:t>
            </a:r>
          </a:p>
          <a:p>
            <a:pPr lvl="2" eaLnBrk="1" hangingPunct="1"/>
            <a:r>
              <a:rPr lang="en-US" altLang="en-US" dirty="0" smtClean="0"/>
              <a:t>Cannot contain duplicate values</a:t>
            </a:r>
          </a:p>
          <a:p>
            <a:pPr lvl="3" eaLnBrk="1" hangingPunct="1"/>
            <a:r>
              <a:rPr lang="en-US" altLang="en-US" dirty="0" smtClean="0"/>
              <a:t>One SSN per U.S. </a:t>
            </a:r>
            <a:r>
              <a:rPr lang="en-US" altLang="en-US" dirty="0" smtClean="0"/>
              <a:t>citizen</a:t>
            </a:r>
            <a:endParaRPr lang="en-US" altLang="en-US" dirty="0" smtClean="0"/>
          </a:p>
          <a:p>
            <a:pPr lvl="3" eaLnBrk="1" hangingPunct="1"/>
            <a:r>
              <a:rPr lang="en-US" altLang="en-US" dirty="0" smtClean="0"/>
              <a:t>One </a:t>
            </a:r>
            <a:r>
              <a:rPr lang="en-US" altLang="en-US" dirty="0" err="1" smtClean="0"/>
              <a:t>DolphinID</a:t>
            </a:r>
            <a:r>
              <a:rPr lang="en-US" altLang="en-US" dirty="0" smtClean="0"/>
              <a:t> per student</a:t>
            </a:r>
          </a:p>
          <a:p>
            <a:pPr lvl="2" eaLnBrk="1" hangingPunct="1"/>
            <a:r>
              <a:rPr lang="en-US" altLang="en-US" dirty="0" smtClean="0"/>
              <a:t>Cannot contain NULL values</a:t>
            </a:r>
          </a:p>
          <a:p>
            <a:pPr lvl="2" eaLnBrk="1" hangingPunct="1"/>
            <a:r>
              <a:rPr lang="en-US" altLang="en-US" b="1" dirty="0" smtClean="0"/>
              <a:t>FYI - </a:t>
            </a:r>
            <a:r>
              <a:rPr lang="en-US" altLang="en-US" b="1" dirty="0" smtClean="0">
                <a:solidFill>
                  <a:srgbClr val="0000CC"/>
                </a:solidFill>
              </a:rPr>
              <a:t>AUTO_INCREMENT</a:t>
            </a:r>
            <a:r>
              <a:rPr lang="en-US" altLang="en-US" dirty="0" smtClean="0"/>
              <a:t> is not always enough!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2" descr="http://www.selikoff.net/blog-files/key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64056"/>
            <a:ext cx="1476957" cy="6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Arial" charset="0"/>
              </a:rPr>
              <a:t>Referential Integrity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897438"/>
          </a:xfrm>
        </p:spPr>
        <p:txBody>
          <a:bodyPr>
            <a:normAutofit/>
          </a:bodyPr>
          <a:lstStyle/>
          <a:p>
            <a:pPr marL="342900" lvl="2" indent="-342900" eaLnBrk="1" fontAlgn="auto" hangingPunct="1">
              <a:defRPr/>
            </a:pPr>
            <a:r>
              <a:rPr lang="en-US" sz="2800" dirty="0" smtClean="0"/>
              <a:t>Every </a:t>
            </a:r>
            <a:r>
              <a:rPr lang="en-US" sz="2800" dirty="0" smtClean="0">
                <a:solidFill>
                  <a:srgbClr val="0000CC"/>
                </a:solidFill>
              </a:rPr>
              <a:t>reference</a:t>
            </a:r>
            <a:r>
              <a:rPr lang="en-US" sz="2800" dirty="0" smtClean="0"/>
              <a:t> to an entity instance by another entity instance is </a:t>
            </a:r>
            <a:r>
              <a:rPr lang="en-US" sz="2800" dirty="0" smtClean="0">
                <a:solidFill>
                  <a:srgbClr val="0000CC"/>
                </a:solidFill>
              </a:rPr>
              <a:t>valid</a:t>
            </a:r>
            <a:r>
              <a:rPr lang="en-US" sz="2800" dirty="0" smtClean="0"/>
              <a:t> (a.k.a. </a:t>
            </a:r>
            <a:r>
              <a:rPr lang="en-US" sz="2800" dirty="0" smtClean="0">
                <a:solidFill>
                  <a:srgbClr val="0000CC"/>
                </a:solidFill>
              </a:rPr>
              <a:t>Foreign Key</a:t>
            </a:r>
            <a:r>
              <a:rPr lang="en-US" sz="2800" dirty="0" smtClean="0"/>
              <a:t>).</a:t>
            </a:r>
          </a:p>
          <a:p>
            <a:pPr marL="657860" lvl="1" indent="-256032" eaLnBrk="1" fontAlgn="auto" hangingPunct="1">
              <a:defRPr/>
            </a:pPr>
            <a:r>
              <a:rPr lang="en-US" altLang="en-US" dirty="0" smtClean="0"/>
              <a:t>Course Enrollment Example </a:t>
            </a:r>
          </a:p>
          <a:p>
            <a:pPr marL="922973" lvl="2" indent="-256032" eaLnBrk="1" fontAlgn="auto" hangingPunct="1">
              <a:defRPr/>
            </a:pPr>
            <a:r>
              <a:rPr lang="en-US" altLang="en-US" dirty="0" smtClean="0"/>
              <a:t>If a student registers for a Fall 2017 section of CSIT 420, we know:</a:t>
            </a:r>
          </a:p>
          <a:p>
            <a:pPr marL="1381316" lvl="3" indent="-457200" eaLnBrk="1" fontAlgn="auto" hangingPunct="1">
              <a:buFont typeface="+mj-lt"/>
              <a:buAutoNum type="arabicPeriod"/>
              <a:defRPr/>
            </a:pPr>
            <a:r>
              <a:rPr lang="en-US" altLang="en-US" dirty="0" smtClean="0"/>
              <a:t>A student exists in table STUDENT. </a:t>
            </a:r>
          </a:p>
          <a:p>
            <a:pPr marL="1381316" lvl="3" indent="-457200" eaLnBrk="1" fontAlgn="auto" hangingPunct="1">
              <a:buFont typeface="+mj-lt"/>
              <a:buAutoNum type="arabicPeriod"/>
              <a:defRPr/>
            </a:pPr>
            <a:r>
              <a:rPr lang="en-US" altLang="en-US" dirty="0" smtClean="0"/>
              <a:t>A course exists in table COURSE.</a:t>
            </a:r>
          </a:p>
        </p:txBody>
      </p:sp>
      <p:pic>
        <p:nvPicPr>
          <p:cNvPr id="5" name="Picture 2" descr="http://www.selikoff.net/blog-files/key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64056"/>
            <a:ext cx="1476957" cy="6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tx1"/>
                </a:solidFill>
              </a:rPr>
              <a:t>Relational Integrity: Vendor Products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897438"/>
          </a:xfrm>
        </p:spPr>
        <p:txBody>
          <a:bodyPr/>
          <a:lstStyle/>
          <a:p>
            <a:r>
              <a:rPr lang="en-US" dirty="0" smtClean="0"/>
              <a:t>Consider our E-COMMERCE database where products sold are provided by an external </a:t>
            </a:r>
            <a:r>
              <a:rPr lang="en-US" b="1" dirty="0" smtClean="0"/>
              <a:t>vendor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Represented as an ERD?</a:t>
            </a:r>
          </a:p>
          <a:p>
            <a:r>
              <a:rPr lang="en-US" dirty="0" smtClean="0"/>
              <a:t>At the very least, we need two tables: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dirty="0" smtClean="0"/>
              <a:t>products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dirty="0" smtClean="0"/>
              <a:t>vendors</a:t>
            </a:r>
          </a:p>
          <a:p>
            <a:r>
              <a:rPr lang="en-US" dirty="0" smtClean="0"/>
              <a:t>How do these tables relate?</a:t>
            </a:r>
            <a:endParaRPr lang="en-US" dirty="0"/>
          </a:p>
          <a:p>
            <a:r>
              <a:rPr lang="en-US" b="1" dirty="0">
                <a:solidFill>
                  <a:srgbClr val="0000CC"/>
                </a:solidFill>
              </a:rPr>
              <a:t>SalesCo.mdb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57600"/>
            <a:ext cx="1681099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>
                <a:solidFill>
                  <a:schemeClr val="tx1"/>
                </a:solidFill>
              </a:rPr>
              <a:t>Relational Integrity: Vendor </a:t>
            </a:r>
            <a:r>
              <a:rPr lang="en-US" altLang="en-US" dirty="0" smtClean="0">
                <a:solidFill>
                  <a:schemeClr val="tx1"/>
                </a:solidFill>
              </a:rPr>
              <a:t>Products</a:t>
            </a:r>
            <a:br>
              <a:rPr lang="en-US" altLang="en-US" dirty="0" smtClean="0">
                <a:solidFill>
                  <a:schemeClr val="tx1"/>
                </a:solidFill>
              </a:rPr>
            </a:br>
            <a:endParaRPr lang="en-US" altLang="en-US" dirty="0" smtClean="0">
              <a:solidFill>
                <a:schemeClr val="tx1"/>
              </a:solidFill>
            </a:endParaRPr>
          </a:p>
        </p:txBody>
      </p:sp>
      <p:pic>
        <p:nvPicPr>
          <p:cNvPr id="2458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28776"/>
            <a:ext cx="7239000" cy="378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Arial" charset="0"/>
              </a:rPr>
              <a:t>Integrity Rules (PK)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845555"/>
              </p:ext>
            </p:extLst>
          </p:nvPr>
        </p:nvGraphicFramePr>
        <p:xfrm>
          <a:off x="762000" y="1752600"/>
          <a:ext cx="7315200" cy="27279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99018"/>
                <a:gridCol w="5016182"/>
              </a:tblGrid>
              <a:tr h="36578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Entity</a:t>
                      </a:r>
                      <a:r>
                        <a:rPr lang="en-US" sz="2400" baseline="0" dirty="0" smtClean="0"/>
                        <a:t> Integrity</a:t>
                      </a:r>
                      <a:endParaRPr lang="en-US" sz="2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 marT="45723" marB="45723"/>
                </a:tc>
              </a:tr>
              <a:tr h="9144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Requirement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All primary key entries</a:t>
                      </a:r>
                      <a:r>
                        <a:rPr lang="en-US" sz="2400" baseline="0" dirty="0" smtClean="0"/>
                        <a:t> are unique, and no part of a primary key may be null</a:t>
                      </a:r>
                      <a:endParaRPr lang="en-US" sz="2400" dirty="0"/>
                    </a:p>
                  </a:txBody>
                  <a:tcPr marT="45723" marB="45723"/>
                </a:tc>
              </a:tr>
              <a:tr h="53333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Purpose</a:t>
                      </a:r>
                      <a:endParaRPr lang="en-US" sz="2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Entity integrity and all rows</a:t>
                      </a:r>
                      <a:r>
                        <a:rPr lang="en-US" sz="2400" baseline="0" dirty="0" smtClean="0"/>
                        <a:t> are unique</a:t>
                      </a:r>
                      <a:endParaRPr lang="en-US" sz="2400" dirty="0"/>
                    </a:p>
                  </a:txBody>
                  <a:tcPr marT="45723" marB="45723"/>
                </a:tc>
              </a:tr>
              <a:tr h="640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Vendor Code 235 represents Henry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Ortozo</a:t>
                      </a:r>
                      <a:r>
                        <a:rPr lang="en-US" sz="2400" baseline="0" dirty="0" smtClean="0"/>
                        <a:t> and only Henry </a:t>
                      </a:r>
                      <a:r>
                        <a:rPr lang="en-US" sz="2400" baseline="0" dirty="0" err="1" smtClean="0"/>
                        <a:t>Ortozo</a:t>
                      </a:r>
                      <a:endParaRPr lang="en-US" sz="2400" baseline="0" dirty="0" smtClean="0"/>
                    </a:p>
                  </a:txBody>
                  <a:tcPr marT="45723" marB="45723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77777"/>
            <a:ext cx="34956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029200"/>
            <a:ext cx="43243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71600" y="4707015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Design: Metadata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4658438"/>
            <a:ext cx="128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6172200"/>
            <a:ext cx="4248150" cy="172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9624" y="5530663"/>
            <a:ext cx="3384176" cy="1805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Arial" charset="0"/>
              </a:rPr>
              <a:t>Learning Objectives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This chapter covers the relational model’s:</a:t>
            </a:r>
          </a:p>
          <a:p>
            <a:pPr marL="925512" lvl="1" indent="-514350" eaLnBrk="1" hangingPunct="1">
              <a:buFont typeface="+mj-lt"/>
              <a:buAutoNum type="arabicPeriod"/>
            </a:pPr>
            <a:r>
              <a:rPr lang="en-US" altLang="en-US" dirty="0" smtClean="0"/>
              <a:t>Conceptual Model</a:t>
            </a:r>
          </a:p>
          <a:p>
            <a:pPr marL="925512" lvl="1" indent="-514350" eaLnBrk="1" hangingPunct="1">
              <a:buFont typeface="+mj-lt"/>
              <a:buAutoNum type="arabicPeriod"/>
            </a:pPr>
            <a:r>
              <a:rPr lang="en-US" altLang="en-US" dirty="0" smtClean="0"/>
              <a:t>Relations (aka Tables)</a:t>
            </a:r>
          </a:p>
          <a:p>
            <a:pPr marL="925512" lvl="1" indent="-514350" eaLnBrk="1" hangingPunct="1">
              <a:buFont typeface="+mj-lt"/>
              <a:buAutoNum type="arabicPeriod"/>
            </a:pPr>
            <a:r>
              <a:rPr lang="en-US" altLang="en-US" dirty="0" smtClean="0"/>
              <a:t>Keys (Primary, Foreign)</a:t>
            </a:r>
          </a:p>
          <a:p>
            <a:pPr marL="925512" lvl="1" indent="-514350" eaLnBrk="1" hangingPunct="1">
              <a:buFont typeface="+mj-lt"/>
              <a:buAutoNum type="arabicPeriod"/>
            </a:pPr>
            <a:r>
              <a:rPr lang="en-US" altLang="en-US" dirty="0" smtClean="0"/>
              <a:t>Relational Algebra (Intro to SQL)</a:t>
            </a:r>
          </a:p>
          <a:p>
            <a:pPr marL="925512" lvl="1" indent="-514350" eaLnBrk="1" hangingPunct="1">
              <a:buFont typeface="+mj-lt"/>
              <a:buAutoNum type="arabicPeriod"/>
            </a:pPr>
            <a:r>
              <a:rPr lang="en-US" altLang="en-US" dirty="0" smtClean="0"/>
              <a:t>Data Dictionary (power of metadata)</a:t>
            </a:r>
            <a:endParaRPr lang="en-US" altLang="en-US" dirty="0">
              <a:solidFill>
                <a:srgbClr val="222222"/>
              </a:solidFill>
            </a:endParaRP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Arial" charset="0"/>
              </a:rPr>
              <a:t>Integrity Rules (FK)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27072"/>
              </p:ext>
            </p:extLst>
          </p:nvPr>
        </p:nvGraphicFramePr>
        <p:xfrm>
          <a:off x="762000" y="1752600"/>
          <a:ext cx="7315200" cy="36574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99018"/>
                <a:gridCol w="5016182"/>
              </a:tblGrid>
              <a:tr h="36570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Entity</a:t>
                      </a:r>
                      <a:r>
                        <a:rPr lang="en-US" sz="2400" baseline="0" dirty="0" smtClean="0"/>
                        <a:t> Integrity</a:t>
                      </a:r>
                      <a:endParaRPr lang="en-US" sz="24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 marT="45701" marB="45701"/>
                </a:tc>
              </a:tr>
              <a:tr h="74664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Requirement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foreign key must link with a primary key in another table or be NULL</a:t>
                      </a:r>
                      <a:endParaRPr lang="en-US" sz="2400" dirty="0"/>
                    </a:p>
                  </a:txBody>
                  <a:tcPr marT="45701" marB="45701"/>
                </a:tc>
              </a:tr>
              <a:tr h="76192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Purpose</a:t>
                      </a:r>
                      <a:endParaRPr lang="en-US" sz="24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Prevents update anomalies</a:t>
                      </a:r>
                      <a:r>
                        <a:rPr lang="en-US" sz="2400" baseline="0" dirty="0" smtClean="0"/>
                        <a:t> where data in FK-table is modified and no longer matches values in PK-table.</a:t>
                      </a:r>
                      <a:endParaRPr lang="en-US" sz="2400" dirty="0"/>
                    </a:p>
                  </a:txBody>
                  <a:tcPr marT="45701" marB="45701"/>
                </a:tc>
              </a:tr>
              <a:tr h="6400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/>
                        <a:t>123-UUY (</a:t>
                      </a:r>
                      <a:r>
                        <a:rPr lang="en-US" sz="2400" dirty="0" err="1" smtClean="0"/>
                        <a:t>houselite</a:t>
                      </a:r>
                      <a:r>
                        <a:rPr lang="en-US" sz="2400" dirty="0" smtClean="0"/>
                        <a:t> chainsaw)</a:t>
                      </a:r>
                      <a:r>
                        <a:rPr lang="en-US" sz="2400" baseline="0" dirty="0" smtClean="0"/>
                        <a:t> is sold by a </a:t>
                      </a:r>
                      <a:r>
                        <a:rPr lang="en-US" sz="2400" u="sng" baseline="0" dirty="0" smtClean="0"/>
                        <a:t>valid</a:t>
                      </a:r>
                      <a:r>
                        <a:rPr lang="en-US" sz="2400" baseline="0" dirty="0" smtClean="0"/>
                        <a:t> vendor in VENDOR (Henry </a:t>
                      </a:r>
                      <a:r>
                        <a:rPr lang="en-US" sz="2400" baseline="0" dirty="0" err="1" smtClean="0"/>
                        <a:t>Ortozo</a:t>
                      </a:r>
                      <a:r>
                        <a:rPr lang="en-US" sz="2400" baseline="0" dirty="0" smtClean="0"/>
                        <a:t>).</a:t>
                      </a:r>
                      <a:endParaRPr lang="en-US" sz="2400" dirty="0" smtClean="0"/>
                    </a:p>
                  </a:txBody>
                  <a:tcPr marT="45701" marB="45701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tx1"/>
                </a:solidFill>
              </a:rPr>
              <a:t>An Illustration of Integrity Rules</a:t>
            </a:r>
            <a:r>
              <a:rPr lang="en-US" altLang="en-US" dirty="0" smtClean="0">
                <a:solidFill>
                  <a:srgbClr val="FF0000"/>
                </a:solidFill>
              </a:rPr>
              <a:t/>
            </a:r>
            <a:br>
              <a:rPr lang="en-US" altLang="en-US" dirty="0" smtClean="0">
                <a:solidFill>
                  <a:srgbClr val="FF0000"/>
                </a:solidFill>
              </a:rPr>
            </a:b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3629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53000"/>
            <a:ext cx="42767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Elbow Connector 5"/>
          <p:cNvCxnSpPr/>
          <p:nvPr/>
        </p:nvCxnSpPr>
        <p:spPr>
          <a:xfrm rot="5400000">
            <a:off x="3390900" y="3543300"/>
            <a:ext cx="3648075" cy="523875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0000CC"/>
                </a:solidFill>
              </a:rPr>
              <a:t>Flags</a:t>
            </a:r>
            <a:r>
              <a:rPr lang="en-US" altLang="en-US" dirty="0" smtClean="0"/>
              <a:t>: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Special codes used to indicate the absence of some value </a:t>
            </a:r>
          </a:p>
          <a:p>
            <a:pPr eaLnBrk="1" hangingPunct="1"/>
            <a:r>
              <a:rPr lang="en-US" altLang="en-US" dirty="0" smtClean="0">
                <a:solidFill>
                  <a:srgbClr val="0000CC"/>
                </a:solidFill>
              </a:rPr>
              <a:t>NOT NULL </a:t>
            </a:r>
            <a:r>
              <a:rPr lang="en-US" altLang="en-US" dirty="0" smtClean="0"/>
              <a:t>constraint </a:t>
            </a:r>
          </a:p>
          <a:p>
            <a:pPr lvl="1" eaLnBrk="1" hangingPunct="1"/>
            <a:r>
              <a:rPr lang="en-US" altLang="en-US" dirty="0" smtClean="0"/>
              <a:t>Ensures that every row in a table has a value for that column </a:t>
            </a:r>
          </a:p>
          <a:p>
            <a:pPr lvl="1" eaLnBrk="1" hangingPunct="1"/>
            <a:r>
              <a:rPr lang="en-US" altLang="en-US" dirty="0" smtClean="0"/>
              <a:t>Example: </a:t>
            </a:r>
            <a:r>
              <a:rPr lang="en-US" altLang="en-US" dirty="0" err="1" smtClean="0"/>
              <a:t>FirstName</a:t>
            </a:r>
            <a:r>
              <a:rPr lang="en-US" altLang="en-US" dirty="0" smtClean="0"/>
              <a:t> field must be added -&gt; </a:t>
            </a:r>
            <a:r>
              <a:rPr lang="en-US" altLang="en-US" dirty="0" err="1" smtClean="0"/>
              <a:t>Nfn</a:t>
            </a:r>
            <a:endParaRPr lang="en-US" altLang="en-US" dirty="0" smtClean="0"/>
          </a:p>
          <a:p>
            <a:pPr eaLnBrk="1" hangingPunct="1"/>
            <a:r>
              <a:rPr lang="en-US" altLang="en-US" dirty="0" smtClean="0">
                <a:solidFill>
                  <a:srgbClr val="0000CC"/>
                </a:solidFill>
              </a:rPr>
              <a:t>UNIQUE</a:t>
            </a:r>
            <a:r>
              <a:rPr lang="en-US" altLang="en-US" dirty="0" smtClean="0"/>
              <a:t> constraint</a:t>
            </a:r>
          </a:p>
          <a:p>
            <a:pPr lvl="1" eaLnBrk="1" hangingPunct="1"/>
            <a:r>
              <a:rPr lang="en-US" altLang="en-US" dirty="0" smtClean="0"/>
              <a:t>Ensures that no duplicate values exist for that column</a:t>
            </a:r>
          </a:p>
          <a:p>
            <a:pPr lvl="1" eaLnBrk="1" hangingPunct="1"/>
            <a:r>
              <a:rPr lang="en-US" altLang="en-US" dirty="0" smtClean="0"/>
              <a:t>Example: 1 unique </a:t>
            </a:r>
            <a:r>
              <a:rPr lang="en-US" altLang="en-US" dirty="0" err="1" smtClean="0"/>
              <a:t>DolphinId</a:t>
            </a:r>
            <a:r>
              <a:rPr lang="en-US" altLang="en-US" dirty="0" smtClean="0"/>
              <a:t> can register for CSIT 420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5373521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Arial" charset="0"/>
              </a:rPr>
              <a:t>Handling Null Values</a:t>
            </a:r>
          </a:p>
        </p:txBody>
      </p:sp>
      <p:sp>
        <p:nvSpPr>
          <p:cNvPr id="2" name="Oval 1"/>
          <p:cNvSpPr/>
          <p:nvPr/>
        </p:nvSpPr>
        <p:spPr>
          <a:xfrm>
            <a:off x="1905000" y="5310468"/>
            <a:ext cx="2209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altLang="en-US" dirty="0" smtClean="0">
                <a:cs typeface="Arial" charset="0"/>
              </a:rPr>
              <a:t>Ex: Car Ownership</a:t>
            </a:r>
            <a:endParaRPr lang="en-US" dirty="0"/>
          </a:p>
        </p:txBody>
      </p:sp>
      <p:graphicFrame>
        <p:nvGraphicFramePr>
          <p:cNvPr id="15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948253"/>
              </p:ext>
            </p:extLst>
          </p:nvPr>
        </p:nvGraphicFramePr>
        <p:xfrm>
          <a:off x="2971800" y="3429000"/>
          <a:ext cx="56307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/>
                <a:gridCol w="2572639"/>
                <a:gridCol w="15608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TITLE_ID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VEHICLE_ID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OWNER_ID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62006234212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1GYFK36299R035007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5TDFHVPCG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62006441179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WAUCFAFR9EA386228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5TDFHVPCG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62006543316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YV1960AS2A1981766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6HRGFITSJ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868610"/>
              </p:ext>
            </p:extLst>
          </p:nvPr>
        </p:nvGraphicFramePr>
        <p:xfrm>
          <a:off x="228600" y="1503680"/>
          <a:ext cx="47362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630"/>
                <a:gridCol w="1090930"/>
                <a:gridCol w="1078230"/>
                <a:gridCol w="9554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LICENSE_ID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5TDFHVPCG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CA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6HRGFITSJ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CA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5MZINQEAT 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Elliot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0818" y="11430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59949" y="30480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898569"/>
              </p:ext>
            </p:extLst>
          </p:nvPr>
        </p:nvGraphicFramePr>
        <p:xfrm>
          <a:off x="381000" y="5029200"/>
          <a:ext cx="551522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639"/>
                <a:gridCol w="951230"/>
                <a:gridCol w="1103630"/>
                <a:gridCol w="8877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1GYFK36299R035007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WAUCFAFR9EA386228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YV1960AS2A1981766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Subaru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3151" y="4648200"/>
            <a:ext cx="133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VEHICLES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63190" y="5383015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Help me draw the ERD</a:t>
            </a:r>
            <a:endParaRPr lang="en-US" dirty="0"/>
          </a:p>
        </p:txBody>
      </p:sp>
      <p:pic>
        <p:nvPicPr>
          <p:cNvPr id="2050" name="Picture 2" descr="Image result for car ti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667" y="762000"/>
            <a:ext cx="2095102" cy="238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94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Arial" charset="0"/>
              </a:rPr>
              <a:t>Relational Algebra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Theoretical way of manipulating table contents using relational operators (i.e. </a:t>
            </a:r>
            <a:r>
              <a:rPr lang="en-US" altLang="en-US" u="sng" dirty="0" smtClean="0"/>
              <a:t>How to query relations</a:t>
            </a:r>
            <a:r>
              <a:rPr lang="en-US" altLang="en-US" dirty="0" smtClean="0"/>
              <a:t>)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914400" y="2700432"/>
            <a:ext cx="7290880" cy="3758022"/>
            <a:chOff x="533400" y="1815224"/>
            <a:chExt cx="8077200" cy="4294351"/>
          </a:xfrm>
        </p:grpSpPr>
        <p:sp>
          <p:nvSpPr>
            <p:cNvPr id="6" name="Freeform 5"/>
            <p:cNvSpPr/>
            <p:nvPr/>
          </p:nvSpPr>
          <p:spPr>
            <a:xfrm>
              <a:off x="533400" y="2036003"/>
              <a:ext cx="8077200" cy="626260"/>
            </a:xfrm>
            <a:custGeom>
              <a:avLst/>
              <a:gdLst>
                <a:gd name="connsiteX0" fmla="*/ 0 w 8077200"/>
                <a:gd name="connsiteY0" fmla="*/ 0 h 626062"/>
                <a:gd name="connsiteX1" fmla="*/ 8077200 w 8077200"/>
                <a:gd name="connsiteY1" fmla="*/ 0 h 626062"/>
                <a:gd name="connsiteX2" fmla="*/ 8077200 w 8077200"/>
                <a:gd name="connsiteY2" fmla="*/ 626062 h 626062"/>
                <a:gd name="connsiteX3" fmla="*/ 0 w 8077200"/>
                <a:gd name="connsiteY3" fmla="*/ 626062 h 626062"/>
                <a:gd name="connsiteX4" fmla="*/ 0 w 8077200"/>
                <a:gd name="connsiteY4" fmla="*/ 0 h 62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626062">
                  <a:moveTo>
                    <a:pt x="0" y="0"/>
                  </a:moveTo>
                  <a:lnTo>
                    <a:pt x="8077200" y="0"/>
                  </a:lnTo>
                  <a:lnTo>
                    <a:pt x="8077200" y="626062"/>
                  </a:lnTo>
                  <a:lnTo>
                    <a:pt x="0" y="6260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626880" tIns="312420" rIns="626880" bIns="106680" spcCol="1270"/>
            <a:lstStyle/>
            <a:p>
              <a:pPr marL="114300" lvl="1" indent="-114300" defTabSz="6667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400" dirty="0"/>
                <a:t>Unary operator that yields a horizontal subset of a table</a:t>
              </a:r>
              <a:endParaRPr lang="en-CA" sz="14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936625" y="1815224"/>
              <a:ext cx="5654675" cy="443000"/>
            </a:xfrm>
            <a:custGeom>
              <a:avLst/>
              <a:gdLst>
                <a:gd name="connsiteX0" fmla="*/ 0 w 5654040"/>
                <a:gd name="connsiteY0" fmla="*/ 73801 h 442800"/>
                <a:gd name="connsiteX1" fmla="*/ 73801 w 5654040"/>
                <a:gd name="connsiteY1" fmla="*/ 0 h 442800"/>
                <a:gd name="connsiteX2" fmla="*/ 5580239 w 5654040"/>
                <a:gd name="connsiteY2" fmla="*/ 0 h 442800"/>
                <a:gd name="connsiteX3" fmla="*/ 5654040 w 5654040"/>
                <a:gd name="connsiteY3" fmla="*/ 73801 h 442800"/>
                <a:gd name="connsiteX4" fmla="*/ 5654040 w 5654040"/>
                <a:gd name="connsiteY4" fmla="*/ 368999 h 442800"/>
                <a:gd name="connsiteX5" fmla="*/ 5580239 w 5654040"/>
                <a:gd name="connsiteY5" fmla="*/ 442800 h 442800"/>
                <a:gd name="connsiteX6" fmla="*/ 73801 w 5654040"/>
                <a:gd name="connsiteY6" fmla="*/ 442800 h 442800"/>
                <a:gd name="connsiteX7" fmla="*/ 0 w 5654040"/>
                <a:gd name="connsiteY7" fmla="*/ 368999 h 442800"/>
                <a:gd name="connsiteX8" fmla="*/ 0 w 5654040"/>
                <a:gd name="connsiteY8" fmla="*/ 73801 h 4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40" h="442800">
                  <a:moveTo>
                    <a:pt x="0" y="73801"/>
                  </a:moveTo>
                  <a:cubicBezTo>
                    <a:pt x="0" y="33042"/>
                    <a:pt x="33042" y="0"/>
                    <a:pt x="73801" y="0"/>
                  </a:cubicBezTo>
                  <a:lnTo>
                    <a:pt x="5580239" y="0"/>
                  </a:lnTo>
                  <a:cubicBezTo>
                    <a:pt x="5620998" y="0"/>
                    <a:pt x="5654040" y="33042"/>
                    <a:pt x="5654040" y="73801"/>
                  </a:cubicBezTo>
                  <a:lnTo>
                    <a:pt x="5654040" y="368999"/>
                  </a:lnTo>
                  <a:cubicBezTo>
                    <a:pt x="5654040" y="409758"/>
                    <a:pt x="5620998" y="442800"/>
                    <a:pt x="5580239" y="442800"/>
                  </a:cubicBezTo>
                  <a:lnTo>
                    <a:pt x="73801" y="442800"/>
                  </a:lnTo>
                  <a:cubicBezTo>
                    <a:pt x="33042" y="442800"/>
                    <a:pt x="0" y="409758"/>
                    <a:pt x="0" y="368999"/>
                  </a:cubicBezTo>
                  <a:lnTo>
                    <a:pt x="0" y="73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5325" tIns="21616" rIns="235325" bIns="21616" spcCol="1270" anchor="ctr"/>
            <a:lstStyle/>
            <a:p>
              <a:pPr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Select (Restrict) </a:t>
              </a:r>
              <a:endParaRPr lang="en-CA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3400" y="2965291"/>
              <a:ext cx="8077200" cy="626260"/>
            </a:xfrm>
            <a:custGeom>
              <a:avLst/>
              <a:gdLst>
                <a:gd name="connsiteX0" fmla="*/ 0 w 8077200"/>
                <a:gd name="connsiteY0" fmla="*/ 0 h 626062"/>
                <a:gd name="connsiteX1" fmla="*/ 8077200 w 8077200"/>
                <a:gd name="connsiteY1" fmla="*/ 0 h 626062"/>
                <a:gd name="connsiteX2" fmla="*/ 8077200 w 8077200"/>
                <a:gd name="connsiteY2" fmla="*/ 626062 h 626062"/>
                <a:gd name="connsiteX3" fmla="*/ 0 w 8077200"/>
                <a:gd name="connsiteY3" fmla="*/ 626062 h 626062"/>
                <a:gd name="connsiteX4" fmla="*/ 0 w 8077200"/>
                <a:gd name="connsiteY4" fmla="*/ 0 h 62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626062">
                  <a:moveTo>
                    <a:pt x="0" y="0"/>
                  </a:moveTo>
                  <a:lnTo>
                    <a:pt x="8077200" y="0"/>
                  </a:lnTo>
                  <a:lnTo>
                    <a:pt x="8077200" y="626062"/>
                  </a:lnTo>
                  <a:lnTo>
                    <a:pt x="0" y="6260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626880" tIns="312420" rIns="626880" bIns="106680" spcCol="1270"/>
            <a:lstStyle/>
            <a:p>
              <a:pPr marL="114300" lvl="1" indent="-114300" defTabSz="6667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400" dirty="0"/>
                <a:t>Unary operator that yields a vertical subset of a table  </a:t>
              </a:r>
              <a:endParaRPr lang="en-CA" sz="14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936625" y="2743070"/>
              <a:ext cx="5654675" cy="442999"/>
            </a:xfrm>
            <a:custGeom>
              <a:avLst/>
              <a:gdLst>
                <a:gd name="connsiteX0" fmla="*/ 0 w 5654040"/>
                <a:gd name="connsiteY0" fmla="*/ 73801 h 442800"/>
                <a:gd name="connsiteX1" fmla="*/ 73801 w 5654040"/>
                <a:gd name="connsiteY1" fmla="*/ 0 h 442800"/>
                <a:gd name="connsiteX2" fmla="*/ 5580239 w 5654040"/>
                <a:gd name="connsiteY2" fmla="*/ 0 h 442800"/>
                <a:gd name="connsiteX3" fmla="*/ 5654040 w 5654040"/>
                <a:gd name="connsiteY3" fmla="*/ 73801 h 442800"/>
                <a:gd name="connsiteX4" fmla="*/ 5654040 w 5654040"/>
                <a:gd name="connsiteY4" fmla="*/ 368999 h 442800"/>
                <a:gd name="connsiteX5" fmla="*/ 5580239 w 5654040"/>
                <a:gd name="connsiteY5" fmla="*/ 442800 h 442800"/>
                <a:gd name="connsiteX6" fmla="*/ 73801 w 5654040"/>
                <a:gd name="connsiteY6" fmla="*/ 442800 h 442800"/>
                <a:gd name="connsiteX7" fmla="*/ 0 w 5654040"/>
                <a:gd name="connsiteY7" fmla="*/ 368999 h 442800"/>
                <a:gd name="connsiteX8" fmla="*/ 0 w 5654040"/>
                <a:gd name="connsiteY8" fmla="*/ 73801 h 4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40" h="442800">
                  <a:moveTo>
                    <a:pt x="0" y="73801"/>
                  </a:moveTo>
                  <a:cubicBezTo>
                    <a:pt x="0" y="33042"/>
                    <a:pt x="33042" y="0"/>
                    <a:pt x="73801" y="0"/>
                  </a:cubicBezTo>
                  <a:lnTo>
                    <a:pt x="5580239" y="0"/>
                  </a:lnTo>
                  <a:cubicBezTo>
                    <a:pt x="5620998" y="0"/>
                    <a:pt x="5654040" y="33042"/>
                    <a:pt x="5654040" y="73801"/>
                  </a:cubicBezTo>
                  <a:lnTo>
                    <a:pt x="5654040" y="368999"/>
                  </a:lnTo>
                  <a:cubicBezTo>
                    <a:pt x="5654040" y="409758"/>
                    <a:pt x="5620998" y="442800"/>
                    <a:pt x="5580239" y="442800"/>
                  </a:cubicBezTo>
                  <a:lnTo>
                    <a:pt x="73801" y="442800"/>
                  </a:lnTo>
                  <a:cubicBezTo>
                    <a:pt x="33042" y="442800"/>
                    <a:pt x="0" y="409758"/>
                    <a:pt x="0" y="368999"/>
                  </a:cubicBezTo>
                  <a:lnTo>
                    <a:pt x="0" y="73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5325" tIns="21616" rIns="235325" bIns="21616" spcCol="1270" anchor="ctr"/>
            <a:lstStyle/>
            <a:p>
              <a:pPr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Project </a:t>
              </a:r>
              <a:endParaRPr lang="en-CA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33400" y="3893136"/>
              <a:ext cx="8077200" cy="1063487"/>
            </a:xfrm>
            <a:custGeom>
              <a:avLst/>
              <a:gdLst>
                <a:gd name="connsiteX0" fmla="*/ 0 w 8077200"/>
                <a:gd name="connsiteY0" fmla="*/ 0 h 1063125"/>
                <a:gd name="connsiteX1" fmla="*/ 8077200 w 8077200"/>
                <a:gd name="connsiteY1" fmla="*/ 0 h 1063125"/>
                <a:gd name="connsiteX2" fmla="*/ 8077200 w 8077200"/>
                <a:gd name="connsiteY2" fmla="*/ 1063125 h 1063125"/>
                <a:gd name="connsiteX3" fmla="*/ 0 w 8077200"/>
                <a:gd name="connsiteY3" fmla="*/ 1063125 h 1063125"/>
                <a:gd name="connsiteX4" fmla="*/ 0 w 8077200"/>
                <a:gd name="connsiteY4" fmla="*/ 0 h 106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1063125">
                  <a:moveTo>
                    <a:pt x="0" y="0"/>
                  </a:moveTo>
                  <a:lnTo>
                    <a:pt x="8077200" y="0"/>
                  </a:lnTo>
                  <a:lnTo>
                    <a:pt x="8077200" y="1063125"/>
                  </a:lnTo>
                  <a:lnTo>
                    <a:pt x="0" y="10631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626880" tIns="312420" rIns="626880" bIns="106680" spcCol="1270"/>
            <a:lstStyle/>
            <a:p>
              <a:pPr marL="114300" lvl="1" indent="-114300" defTabSz="6667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400" dirty="0"/>
                <a:t>Combines all rows from two tables, excluding duplicate rows</a:t>
              </a:r>
              <a:endParaRPr lang="en-CA" sz="1400" dirty="0"/>
            </a:p>
            <a:p>
              <a:pPr marL="114300" lvl="1" indent="-114300" defTabSz="6667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400" b="1" dirty="0"/>
                <a:t>Union-compatible</a:t>
              </a:r>
              <a:r>
                <a:rPr lang="en-US" sz="1400" dirty="0"/>
                <a:t>: Tables share the same number of columns, and their corresponding columns share compatible domains</a:t>
              </a:r>
              <a:endParaRPr lang="en-CA" sz="14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936625" y="3672358"/>
              <a:ext cx="5654675" cy="442999"/>
            </a:xfrm>
            <a:custGeom>
              <a:avLst/>
              <a:gdLst>
                <a:gd name="connsiteX0" fmla="*/ 0 w 5654040"/>
                <a:gd name="connsiteY0" fmla="*/ 73801 h 442800"/>
                <a:gd name="connsiteX1" fmla="*/ 73801 w 5654040"/>
                <a:gd name="connsiteY1" fmla="*/ 0 h 442800"/>
                <a:gd name="connsiteX2" fmla="*/ 5580239 w 5654040"/>
                <a:gd name="connsiteY2" fmla="*/ 0 h 442800"/>
                <a:gd name="connsiteX3" fmla="*/ 5654040 w 5654040"/>
                <a:gd name="connsiteY3" fmla="*/ 73801 h 442800"/>
                <a:gd name="connsiteX4" fmla="*/ 5654040 w 5654040"/>
                <a:gd name="connsiteY4" fmla="*/ 368999 h 442800"/>
                <a:gd name="connsiteX5" fmla="*/ 5580239 w 5654040"/>
                <a:gd name="connsiteY5" fmla="*/ 442800 h 442800"/>
                <a:gd name="connsiteX6" fmla="*/ 73801 w 5654040"/>
                <a:gd name="connsiteY6" fmla="*/ 442800 h 442800"/>
                <a:gd name="connsiteX7" fmla="*/ 0 w 5654040"/>
                <a:gd name="connsiteY7" fmla="*/ 368999 h 442800"/>
                <a:gd name="connsiteX8" fmla="*/ 0 w 5654040"/>
                <a:gd name="connsiteY8" fmla="*/ 73801 h 4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40" h="442800">
                  <a:moveTo>
                    <a:pt x="0" y="73801"/>
                  </a:moveTo>
                  <a:cubicBezTo>
                    <a:pt x="0" y="33042"/>
                    <a:pt x="33042" y="0"/>
                    <a:pt x="73801" y="0"/>
                  </a:cubicBezTo>
                  <a:lnTo>
                    <a:pt x="5580239" y="0"/>
                  </a:lnTo>
                  <a:cubicBezTo>
                    <a:pt x="5620998" y="0"/>
                    <a:pt x="5654040" y="33042"/>
                    <a:pt x="5654040" y="73801"/>
                  </a:cubicBezTo>
                  <a:lnTo>
                    <a:pt x="5654040" y="368999"/>
                  </a:lnTo>
                  <a:cubicBezTo>
                    <a:pt x="5654040" y="409758"/>
                    <a:pt x="5620998" y="442800"/>
                    <a:pt x="5580239" y="442800"/>
                  </a:cubicBezTo>
                  <a:lnTo>
                    <a:pt x="73801" y="442800"/>
                  </a:lnTo>
                  <a:cubicBezTo>
                    <a:pt x="33042" y="442800"/>
                    <a:pt x="0" y="409758"/>
                    <a:pt x="0" y="368999"/>
                  </a:cubicBezTo>
                  <a:lnTo>
                    <a:pt x="0" y="73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5325" tIns="21616" rIns="235325" bIns="21616" spcCol="1270" anchor="ctr"/>
            <a:lstStyle/>
            <a:p>
              <a:pPr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Union </a:t>
              </a:r>
              <a:endParaRPr lang="en-CA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33400" y="5259652"/>
              <a:ext cx="8077200" cy="849923"/>
            </a:xfrm>
            <a:custGeom>
              <a:avLst/>
              <a:gdLst>
                <a:gd name="connsiteX0" fmla="*/ 0 w 8077200"/>
                <a:gd name="connsiteY0" fmla="*/ 0 h 850500"/>
                <a:gd name="connsiteX1" fmla="*/ 8077200 w 8077200"/>
                <a:gd name="connsiteY1" fmla="*/ 0 h 850500"/>
                <a:gd name="connsiteX2" fmla="*/ 8077200 w 8077200"/>
                <a:gd name="connsiteY2" fmla="*/ 850500 h 850500"/>
                <a:gd name="connsiteX3" fmla="*/ 0 w 8077200"/>
                <a:gd name="connsiteY3" fmla="*/ 850500 h 850500"/>
                <a:gd name="connsiteX4" fmla="*/ 0 w 8077200"/>
                <a:gd name="connsiteY4" fmla="*/ 0 h 85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850500">
                  <a:moveTo>
                    <a:pt x="0" y="0"/>
                  </a:moveTo>
                  <a:lnTo>
                    <a:pt x="8077200" y="0"/>
                  </a:lnTo>
                  <a:lnTo>
                    <a:pt x="8077200" y="850500"/>
                  </a:lnTo>
                  <a:lnTo>
                    <a:pt x="0" y="850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626880" tIns="312420" rIns="626880" bIns="106680" spcCol="1270"/>
            <a:lstStyle/>
            <a:p>
              <a:pPr marL="114300" lvl="1" indent="-114300" defTabSz="6667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400"/>
                <a:t>Yields only the rows that appear in both tables</a:t>
              </a:r>
              <a:endParaRPr lang="en-CA" sz="1400"/>
            </a:p>
            <a:p>
              <a:pPr marL="114300" lvl="1" indent="-114300" defTabSz="6667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400"/>
                <a:t>Tables must be union-compatible to yield valid results</a:t>
              </a:r>
              <a:endParaRPr lang="en-CA" sz="14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936625" y="5037431"/>
              <a:ext cx="5654675" cy="442999"/>
            </a:xfrm>
            <a:custGeom>
              <a:avLst/>
              <a:gdLst>
                <a:gd name="connsiteX0" fmla="*/ 0 w 5654040"/>
                <a:gd name="connsiteY0" fmla="*/ 73801 h 442800"/>
                <a:gd name="connsiteX1" fmla="*/ 73801 w 5654040"/>
                <a:gd name="connsiteY1" fmla="*/ 0 h 442800"/>
                <a:gd name="connsiteX2" fmla="*/ 5580239 w 5654040"/>
                <a:gd name="connsiteY2" fmla="*/ 0 h 442800"/>
                <a:gd name="connsiteX3" fmla="*/ 5654040 w 5654040"/>
                <a:gd name="connsiteY3" fmla="*/ 73801 h 442800"/>
                <a:gd name="connsiteX4" fmla="*/ 5654040 w 5654040"/>
                <a:gd name="connsiteY4" fmla="*/ 368999 h 442800"/>
                <a:gd name="connsiteX5" fmla="*/ 5580239 w 5654040"/>
                <a:gd name="connsiteY5" fmla="*/ 442800 h 442800"/>
                <a:gd name="connsiteX6" fmla="*/ 73801 w 5654040"/>
                <a:gd name="connsiteY6" fmla="*/ 442800 h 442800"/>
                <a:gd name="connsiteX7" fmla="*/ 0 w 5654040"/>
                <a:gd name="connsiteY7" fmla="*/ 368999 h 442800"/>
                <a:gd name="connsiteX8" fmla="*/ 0 w 5654040"/>
                <a:gd name="connsiteY8" fmla="*/ 73801 h 4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40" h="442800">
                  <a:moveTo>
                    <a:pt x="0" y="73801"/>
                  </a:moveTo>
                  <a:cubicBezTo>
                    <a:pt x="0" y="33042"/>
                    <a:pt x="33042" y="0"/>
                    <a:pt x="73801" y="0"/>
                  </a:cubicBezTo>
                  <a:lnTo>
                    <a:pt x="5580239" y="0"/>
                  </a:lnTo>
                  <a:cubicBezTo>
                    <a:pt x="5620998" y="0"/>
                    <a:pt x="5654040" y="33042"/>
                    <a:pt x="5654040" y="73801"/>
                  </a:cubicBezTo>
                  <a:lnTo>
                    <a:pt x="5654040" y="368999"/>
                  </a:lnTo>
                  <a:cubicBezTo>
                    <a:pt x="5654040" y="409758"/>
                    <a:pt x="5620998" y="442800"/>
                    <a:pt x="5580239" y="442800"/>
                  </a:cubicBezTo>
                  <a:lnTo>
                    <a:pt x="73801" y="442800"/>
                  </a:lnTo>
                  <a:cubicBezTo>
                    <a:pt x="33042" y="442800"/>
                    <a:pt x="0" y="409758"/>
                    <a:pt x="0" y="368999"/>
                  </a:cubicBezTo>
                  <a:lnTo>
                    <a:pt x="0" y="73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5325" tIns="21616" rIns="235325" bIns="21616" spcCol="1270" anchor="ctr"/>
            <a:lstStyle/>
            <a:p>
              <a:pPr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/>
                <a:t>Intersect</a:t>
              </a:r>
              <a:endParaRPr lang="en-CA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tx1"/>
                </a:solidFill>
              </a:rPr>
              <a:t>Select</a:t>
            </a:r>
            <a:br>
              <a:rPr lang="en-US" altLang="en-US" dirty="0" smtClean="0">
                <a:solidFill>
                  <a:schemeClr val="tx1"/>
                </a:solidFill>
              </a:rPr>
            </a:br>
            <a:endParaRPr lang="en-US" altLang="en-US" dirty="0" smtClean="0">
              <a:solidFill>
                <a:schemeClr val="tx1"/>
              </a:solidFill>
            </a:endParaRPr>
          </a:p>
        </p:txBody>
      </p:sp>
      <p:pic>
        <p:nvPicPr>
          <p:cNvPr id="3174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5813"/>
            <a:ext cx="8991600" cy="34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/>
                </a:solidFill>
              </a:rPr>
              <a:t>Project</a:t>
            </a:r>
          </a:p>
        </p:txBody>
      </p:sp>
      <p:pic>
        <p:nvPicPr>
          <p:cNvPr id="3277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698625"/>
            <a:ext cx="73914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SELECT and PROJECT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SQL PROJECT and SELECT are the same operation, SELECT.</a:t>
            </a:r>
          </a:p>
          <a:p>
            <a:pPr marL="676275" lvl="2" indent="0">
              <a:buNone/>
            </a:pPr>
            <a:r>
              <a:rPr lang="en-US" dirty="0" smtClean="0">
                <a:solidFill>
                  <a:srgbClr val="0033CC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i="1" dirty="0" err="1" smtClean="0"/>
              <a:t>VendorFName</a:t>
            </a:r>
            <a:r>
              <a:rPr lang="en-US" i="1" dirty="0" smtClean="0"/>
              <a:t>, </a:t>
            </a:r>
            <a:r>
              <a:rPr lang="en-US" i="1" dirty="0" err="1" smtClean="0"/>
              <a:t>VendorLName</a:t>
            </a:r>
            <a:endParaRPr lang="en-US" i="1" dirty="0" smtClean="0"/>
          </a:p>
          <a:p>
            <a:pPr marL="676275" lvl="2" indent="0">
              <a:buNone/>
            </a:pPr>
            <a:r>
              <a:rPr lang="en-US" dirty="0" smtClean="0">
                <a:solidFill>
                  <a:srgbClr val="0033CC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i="1" dirty="0" err="1" smtClean="0"/>
              <a:t>VendorTbl</a:t>
            </a:r>
            <a:endParaRPr lang="en-US" i="1" dirty="0" smtClean="0"/>
          </a:p>
          <a:p>
            <a:pPr marL="676275" lvl="2" indent="0">
              <a:buNone/>
            </a:pPr>
            <a:r>
              <a:rPr lang="en-US" dirty="0" smtClean="0">
                <a:solidFill>
                  <a:srgbClr val="0033CC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i="1" dirty="0" err="1" smtClean="0"/>
              <a:t>VendorID</a:t>
            </a:r>
            <a:r>
              <a:rPr lang="en-US" i="1" dirty="0" smtClean="0"/>
              <a:t>=123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5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tx1"/>
                </a:solidFill>
              </a:rPr>
              <a:t>Union (combine tables)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pic>
        <p:nvPicPr>
          <p:cNvPr id="3379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11438"/>
            <a:ext cx="89916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3" b="75394"/>
          <a:stretch/>
        </p:blipFill>
        <p:spPr bwMode="auto">
          <a:xfrm>
            <a:off x="123825" y="4619622"/>
            <a:ext cx="39147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14800" y="4619622"/>
            <a:ext cx="5029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text messages sent to all cell numbers listed in the CI database, which </a:t>
            </a:r>
            <a:r>
              <a:rPr lang="en-US" dirty="0" smtClean="0"/>
              <a:t>is a </a:t>
            </a:r>
            <a:r>
              <a:rPr lang="en-US" dirty="0" smtClean="0"/>
              <a:t>union of: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Students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Faculty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Administrators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tx1"/>
                </a:solidFill>
              </a:rPr>
              <a:t>Intersect (match on like data)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pic>
        <p:nvPicPr>
          <p:cNvPr id="3482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35263"/>
            <a:ext cx="8915400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Arial" charset="0"/>
              </a:rPr>
              <a:t>Conceptual Model</a:t>
            </a:r>
          </a:p>
        </p:txBody>
      </p:sp>
      <p:pic>
        <p:nvPicPr>
          <p:cNvPr id="5017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5850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67199" y="1477233"/>
            <a:ext cx="3886201" cy="14183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ysClr val="windowText" lastClr="000000"/>
                </a:solidFill>
              </a:rPr>
              <a:t>The ERD represents the conceptual model.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3200400"/>
            <a:ext cx="2438400" cy="571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97088"/>
            <a:ext cx="2807493" cy="104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67199" y="3352800"/>
            <a:ext cx="3810001" cy="571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4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UNION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SQL</a:t>
            </a:r>
          </a:p>
          <a:p>
            <a:pPr marL="676275" lvl="2" indent="0">
              <a:buNone/>
            </a:pPr>
            <a:r>
              <a:rPr lang="en-US" dirty="0" smtClean="0">
                <a:solidFill>
                  <a:srgbClr val="0033CC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i="1" dirty="0" err="1" smtClean="0"/>
              <a:t>LocationID</a:t>
            </a:r>
            <a:r>
              <a:rPr lang="en-US" dirty="0" smtClean="0"/>
              <a:t>, </a:t>
            </a:r>
            <a:r>
              <a:rPr lang="en-US" i="1" dirty="0" err="1" smtClean="0"/>
              <a:t>DepartmentName</a:t>
            </a:r>
            <a:r>
              <a:rPr lang="en-US" dirty="0" smtClean="0"/>
              <a:t> </a:t>
            </a:r>
          </a:p>
          <a:p>
            <a:pPr marL="676275" lvl="2" indent="0">
              <a:buNone/>
            </a:pPr>
            <a:r>
              <a:rPr lang="en-US" dirty="0" smtClean="0">
                <a:solidFill>
                  <a:srgbClr val="0033CC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i="1" dirty="0" smtClean="0"/>
              <a:t>Departments </a:t>
            </a:r>
          </a:p>
          <a:p>
            <a:pPr marL="676275" lvl="2" indent="0">
              <a:buNone/>
            </a:pPr>
            <a:r>
              <a:rPr lang="en-US" dirty="0" smtClean="0">
                <a:solidFill>
                  <a:srgbClr val="0033CC"/>
                </a:solidFill>
              </a:rPr>
              <a:t>UNION </a:t>
            </a:r>
          </a:p>
          <a:p>
            <a:pPr marL="676275" lvl="2" indent="0">
              <a:buNone/>
            </a:pPr>
            <a:r>
              <a:rPr lang="en-US" dirty="0" smtClean="0">
                <a:solidFill>
                  <a:srgbClr val="0033CC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i="1" dirty="0" err="1" smtClean="0"/>
              <a:t>LocationID</a:t>
            </a:r>
            <a:r>
              <a:rPr lang="en-US" dirty="0" smtClean="0"/>
              <a:t>, </a:t>
            </a:r>
            <a:r>
              <a:rPr lang="en-US" i="1" dirty="0" err="1" smtClean="0"/>
              <a:t>WarehouseName</a:t>
            </a:r>
            <a:r>
              <a:rPr lang="en-US" i="1" dirty="0" smtClean="0"/>
              <a:t> </a:t>
            </a:r>
          </a:p>
          <a:p>
            <a:pPr marL="676275" lvl="2" indent="0">
              <a:buNone/>
            </a:pPr>
            <a:r>
              <a:rPr lang="en-US" dirty="0" smtClean="0">
                <a:solidFill>
                  <a:srgbClr val="0033CC"/>
                </a:solidFill>
              </a:rPr>
              <a:t>FROM </a:t>
            </a:r>
            <a:r>
              <a:rPr lang="en-US" i="1" dirty="0" smtClean="0"/>
              <a:t>Warehouses</a:t>
            </a:r>
            <a:r>
              <a:rPr lang="en-US" dirty="0"/>
              <a:t>; </a:t>
            </a:r>
            <a:br>
              <a:rPr lang="en-US" dirty="0"/>
            </a:b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Arial" charset="0"/>
              </a:rPr>
              <a:t>Relational Set Operators</a:t>
            </a:r>
          </a:p>
        </p:txBody>
      </p:sp>
      <p:sp>
        <p:nvSpPr>
          <p:cNvPr id="3584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Difference </a:t>
            </a:r>
          </a:p>
          <a:p>
            <a:pPr lvl="1" eaLnBrk="1" hangingPunct="1"/>
            <a:r>
              <a:rPr lang="en-US" altLang="en-US" smtClean="0"/>
              <a:t>Yields all rows in one table that are not found in the other table</a:t>
            </a:r>
          </a:p>
          <a:p>
            <a:pPr lvl="1" eaLnBrk="1" hangingPunct="1"/>
            <a:r>
              <a:rPr lang="en-US" altLang="en-US" smtClean="0"/>
              <a:t>Tables must be union-compatible to yield valid results </a:t>
            </a:r>
          </a:p>
          <a:p>
            <a:pPr eaLnBrk="1" hangingPunct="1"/>
            <a:r>
              <a:rPr lang="en-US" altLang="en-US" b="1" smtClean="0"/>
              <a:t>Product </a:t>
            </a:r>
          </a:p>
          <a:p>
            <a:pPr lvl="1" eaLnBrk="1" hangingPunct="1"/>
            <a:r>
              <a:rPr lang="en-US" altLang="en-US" smtClean="0"/>
              <a:t>Yields all possible pairs of rows from two tables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>
                <a:solidFill>
                  <a:schemeClr val="tx1"/>
                </a:solidFill>
              </a:rPr>
              <a:t>Difference </a:t>
            </a:r>
            <a:r>
              <a:rPr lang="en-US" altLang="en-US" dirty="0" smtClean="0">
                <a:solidFill>
                  <a:schemeClr val="tx1"/>
                </a:solidFill>
              </a:rPr>
              <a:t/>
            </a:r>
            <a:br>
              <a:rPr lang="en-US" altLang="en-US" dirty="0" smtClean="0">
                <a:solidFill>
                  <a:schemeClr val="tx1"/>
                </a:solidFill>
              </a:rPr>
            </a:br>
            <a:endParaRPr lang="en-US" altLang="en-US" dirty="0" smtClean="0">
              <a:solidFill>
                <a:schemeClr val="tx1"/>
              </a:solidFill>
            </a:endParaRPr>
          </a:p>
        </p:txBody>
      </p:sp>
      <p:pic>
        <p:nvPicPr>
          <p:cNvPr id="3994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194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tx1"/>
                </a:solidFill>
              </a:rPr>
              <a:t>Product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pic>
        <p:nvPicPr>
          <p:cNvPr id="4096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03450"/>
            <a:ext cx="899160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5562600"/>
            <a:ext cx="7086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Kind of useless, unless you want a dump of all data from each table mapped with all data from another.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Arial" charset="0"/>
              </a:rPr>
              <a:t>Relational Set Operators</a:t>
            </a:r>
          </a:p>
        </p:txBody>
      </p:sp>
      <p:sp>
        <p:nvSpPr>
          <p:cNvPr id="3686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Join</a:t>
            </a:r>
          </a:p>
          <a:p>
            <a:pPr lvl="1" eaLnBrk="1" hangingPunct="1"/>
            <a:r>
              <a:rPr lang="en-US" altLang="en-US" dirty="0" smtClean="0"/>
              <a:t>Allows information to be intelligently combined from two or more tables </a:t>
            </a: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1" b="9711"/>
          <a:stretch/>
        </p:blipFill>
        <p:spPr bwMode="auto">
          <a:xfrm>
            <a:off x="457200" y="3107107"/>
            <a:ext cx="8229600" cy="188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5562600"/>
            <a:ext cx="7086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One of the most important abilities of SQL and RDMBS. Allows data from multiple tables to be combined to form new information.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Arial" charset="0"/>
              </a:rPr>
              <a:t>Joins in SQL</a:t>
            </a:r>
          </a:p>
        </p:txBody>
      </p:sp>
      <p:sp>
        <p:nvSpPr>
          <p:cNvPr id="36867" name="Content Placeholder 1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897438"/>
          </a:xfrm>
        </p:spPr>
        <p:txBody>
          <a:bodyPr/>
          <a:lstStyle/>
          <a:p>
            <a:pPr marL="676275" lvl="2" indent="0">
              <a:buNone/>
            </a:pPr>
            <a:r>
              <a:rPr lang="en-US" b="1" dirty="0" smtClean="0">
                <a:solidFill>
                  <a:srgbClr val="0033CC"/>
                </a:solidFill>
              </a:rPr>
              <a:t>SELECT</a:t>
            </a:r>
            <a:r>
              <a:rPr lang="en-US" b="1" dirty="0" smtClean="0"/>
              <a:t> </a:t>
            </a:r>
            <a:r>
              <a:rPr lang="en-US" i="1" dirty="0" smtClean="0"/>
              <a:t>CUS_LNAME, AGENT_PHONE</a:t>
            </a:r>
            <a:endParaRPr lang="en-US" i="1" dirty="0"/>
          </a:p>
          <a:p>
            <a:pPr marL="676275" lvl="2" indent="0">
              <a:buNone/>
            </a:pPr>
            <a:r>
              <a:rPr lang="en-US" b="1" dirty="0">
                <a:solidFill>
                  <a:srgbClr val="0033CC"/>
                </a:solidFill>
              </a:rPr>
              <a:t>FROM</a:t>
            </a:r>
            <a:r>
              <a:rPr lang="en-US" b="1" dirty="0"/>
              <a:t> </a:t>
            </a:r>
            <a:r>
              <a:rPr lang="en-US" i="1" dirty="0" smtClean="0"/>
              <a:t>CUSTOMER</a:t>
            </a:r>
          </a:p>
          <a:p>
            <a:pPr marL="676275" lvl="2" indent="0">
              <a:buNone/>
            </a:pPr>
            <a:r>
              <a:rPr lang="en-US" b="1" dirty="0" smtClean="0">
                <a:solidFill>
                  <a:srgbClr val="0033CC"/>
                </a:solidFill>
              </a:rPr>
              <a:t>LEFT JOIN </a:t>
            </a:r>
            <a:r>
              <a:rPr lang="en-US" i="1" dirty="0" smtClean="0"/>
              <a:t>AGENT </a:t>
            </a:r>
            <a:r>
              <a:rPr lang="en-US" b="1" dirty="0" smtClean="0">
                <a:solidFill>
                  <a:srgbClr val="0033CC"/>
                </a:solidFill>
              </a:rPr>
              <a:t>ON </a:t>
            </a:r>
            <a:r>
              <a:rPr lang="en-US" i="1" dirty="0" smtClean="0"/>
              <a:t>CUSTOMER.AGENT_CODE=AGENT.AGENT_CODE</a:t>
            </a:r>
            <a:endParaRPr lang="en-US" i="1" dirty="0"/>
          </a:p>
          <a:p>
            <a:pPr marL="411162" lvl="1" indent="0" eaLnBrk="1" hangingPunct="1">
              <a:buNone/>
            </a:pPr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6858000" y="15621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19900" y="2124075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93293" y="3810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Intersection</a:t>
            </a:r>
            <a:endParaRPr lang="en-US" dirty="0"/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H="1" flipV="1">
            <a:off x="6893293" y="3429000"/>
            <a:ext cx="10287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24400" y="2352675"/>
            <a:ext cx="1981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1"/>
          </p:cNvCxnSpPr>
          <p:nvPr/>
        </p:nvCxnSpPr>
        <p:spPr>
          <a:xfrm flipH="1">
            <a:off x="6115050" y="1790700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1" b="9711"/>
          <a:stretch/>
        </p:blipFill>
        <p:spPr bwMode="auto">
          <a:xfrm>
            <a:off x="381000" y="4419600"/>
            <a:ext cx="8229600" cy="188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cs typeface="Times New Roman" charset="0"/>
              </a:rPr>
              <a:t>SQL </a:t>
            </a:r>
            <a:r>
              <a:rPr lang="en-US" dirty="0">
                <a:latin typeface="Times New Roman" charset="0"/>
                <a:cs typeface="Times New Roman" charset="0"/>
              </a:rPr>
              <a:t>Join Expression Styles</a:t>
            </a:r>
          </a:p>
        </p:txBody>
      </p:sp>
      <p:pic>
        <p:nvPicPr>
          <p:cNvPr id="17411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752600"/>
            <a:ext cx="865663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3117" y="3609201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I’m old </a:t>
            </a:r>
            <a:r>
              <a:rPr lang="en-US" sz="1200" dirty="0" smtClean="0">
                <a:sym typeface="Wingdings" panose="05000000000000000000" pitchFamily="2" charset="2"/>
              </a:rPr>
              <a:t></a:t>
            </a:r>
            <a:endParaRPr lang="en-US" sz="1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753100" y="4629150"/>
            <a:ext cx="2819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49925" y="4841875"/>
            <a:ext cx="2098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3320" y="5562600"/>
            <a:ext cx="151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Popular with the kids these days…</a:t>
            </a:r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58763" y="6024265"/>
            <a:ext cx="11890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52663" y="5867400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ANSI-92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077200" y="3733800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ANSI-89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6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cs typeface="Times New Roman" charset="0"/>
              </a:rPr>
              <a:t>SQL </a:t>
            </a:r>
            <a:r>
              <a:rPr lang="en-US" dirty="0">
                <a:latin typeface="Times New Roman" charset="0"/>
                <a:cs typeface="Times New Roman" charset="0"/>
              </a:rPr>
              <a:t>Join Expression Styles</a:t>
            </a:r>
          </a:p>
        </p:txBody>
      </p:sp>
      <p:pic>
        <p:nvPicPr>
          <p:cNvPr id="18435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95500"/>
            <a:ext cx="88392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0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.stack.imgur.com/1UKp7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7736237" cy="608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8F1828-E15F-412C-BB35-89FC8E90169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0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pic>
        <p:nvPicPr>
          <p:cNvPr id="8" name="Picture 2" descr="INNER JOIN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54"/>
          <a:stretch/>
        </p:blipFill>
        <p:spPr bwMode="auto">
          <a:xfrm>
            <a:off x="1028700" y="2438400"/>
            <a:ext cx="7086600" cy="260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47800" y="5105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  Customers C </a:t>
            </a:r>
          </a:p>
          <a:p>
            <a:r>
              <a:rPr lang="en-US" dirty="0"/>
              <a:t>        INNER JOIN Orders O</a:t>
            </a:r>
          </a:p>
          <a:p>
            <a:r>
              <a:rPr lang="en-US" dirty="0"/>
              <a:t>            ON </a:t>
            </a:r>
            <a:r>
              <a:rPr lang="en-US" dirty="0" err="1"/>
              <a:t>O.CustomerId</a:t>
            </a:r>
            <a:r>
              <a:rPr lang="en-US" dirty="0"/>
              <a:t> = </a:t>
            </a:r>
            <a:r>
              <a:rPr lang="en-US" dirty="0" err="1"/>
              <a:t>C.CustomerId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4343400"/>
            <a:ext cx="548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67600" y="458573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Result?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469659" y="552089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Syntax?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1447931"/>
            <a:ext cx="7067550" cy="10191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5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Puts the </a:t>
            </a:r>
            <a:r>
              <a:rPr lang="en-US" dirty="0" smtClean="0">
                <a:solidFill>
                  <a:srgbClr val="0000CC"/>
                </a:solidFill>
              </a:rPr>
              <a:t>relation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0000CC"/>
                </a:solidFill>
              </a:rPr>
              <a:t>relational databases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Persistent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CC"/>
                </a:solidFill>
              </a:rPr>
              <a:t>representation</a:t>
            </a:r>
            <a:r>
              <a:rPr lang="en-US" dirty="0" smtClean="0"/>
              <a:t> of an entity. </a:t>
            </a:r>
          </a:p>
          <a:p>
            <a:r>
              <a:rPr lang="en-US" dirty="0" smtClean="0"/>
              <a:t>Groups </a:t>
            </a:r>
            <a:r>
              <a:rPr lang="en-US" dirty="0" smtClean="0">
                <a:solidFill>
                  <a:srgbClr val="0000CC"/>
                </a:solidFill>
              </a:rPr>
              <a:t>related entity occurrences </a:t>
            </a:r>
            <a:r>
              <a:rPr lang="en-US" dirty="0" smtClean="0"/>
              <a:t>(instances of an entity)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A Relation (aka table, file)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84" y="3657600"/>
            <a:ext cx="1681099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5800" y="5217162"/>
            <a:ext cx="1676400" cy="1276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079240"/>
            <a:ext cx="55530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6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pic>
        <p:nvPicPr>
          <p:cNvPr id="8" name="Picture 2" descr="http://sqlhints.com/wp-content/uploads/2014/01/LEFT-OUTER-JOIN1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0"/>
          <a:stretch/>
        </p:blipFill>
        <p:spPr bwMode="auto">
          <a:xfrm>
            <a:off x="981075" y="1447800"/>
            <a:ext cx="7181850" cy="364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71600" y="51242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  Customers C </a:t>
            </a:r>
          </a:p>
          <a:p>
            <a:r>
              <a:rPr lang="en-US" dirty="0"/>
              <a:t>        LEFT OUTER JOIN Orders O</a:t>
            </a:r>
          </a:p>
          <a:p>
            <a:r>
              <a:rPr lang="en-US" dirty="0"/>
              <a:t>            ON </a:t>
            </a:r>
            <a:r>
              <a:rPr lang="en-US" dirty="0" err="1"/>
              <a:t>O.CustomerId</a:t>
            </a:r>
            <a:r>
              <a:rPr lang="en-US" dirty="0"/>
              <a:t> = </a:t>
            </a:r>
            <a:r>
              <a:rPr lang="en-US" dirty="0" err="1"/>
              <a:t>C.CustomerId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47800" y="4191000"/>
            <a:ext cx="548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67600" y="458573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Result?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469659" y="552089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Syntax?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Full Outer Join</a:t>
            </a:r>
            <a:endParaRPr lang="en-US" dirty="0"/>
          </a:p>
        </p:txBody>
      </p:sp>
      <p:pic>
        <p:nvPicPr>
          <p:cNvPr id="7" name="Picture 2" descr="http://sqlhints.com/wp-content/uploads/2014/01/FULL-OUTER-JOIN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2"/>
          <a:stretch/>
        </p:blipFill>
        <p:spPr bwMode="auto">
          <a:xfrm>
            <a:off x="1047750" y="1314485"/>
            <a:ext cx="7048500" cy="386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47800" y="5105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  Customers C </a:t>
            </a:r>
          </a:p>
          <a:p>
            <a:r>
              <a:rPr lang="en-US" dirty="0"/>
              <a:t>        RIGHT OUTER JOIN Orders O</a:t>
            </a:r>
          </a:p>
          <a:p>
            <a:r>
              <a:rPr lang="en-US" dirty="0"/>
              <a:t>            ON </a:t>
            </a:r>
            <a:r>
              <a:rPr lang="en-US" dirty="0" err="1"/>
              <a:t>O.CustomerId</a:t>
            </a:r>
            <a:r>
              <a:rPr lang="en-US" dirty="0"/>
              <a:t> = </a:t>
            </a:r>
            <a:r>
              <a:rPr lang="en-US" dirty="0" err="1"/>
              <a:t>C.CustomerId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4267200"/>
            <a:ext cx="548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67600" y="458573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Result?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69659" y="552089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Syntax?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RDBMS Data Dictionary and the System Catalog 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Data dictionary</a:t>
            </a:r>
            <a:r>
              <a:rPr lang="en-US" altLang="en-US" smtClean="0"/>
              <a:t>:</a:t>
            </a:r>
            <a:r>
              <a:rPr lang="en-US" altLang="en-US" b="1" smtClean="0"/>
              <a:t> </a:t>
            </a:r>
            <a:r>
              <a:rPr lang="en-US" altLang="en-US" smtClean="0"/>
              <a:t>Description of all tables in the database created by the user and designer </a:t>
            </a:r>
          </a:p>
          <a:p>
            <a:pPr eaLnBrk="1" hangingPunct="1"/>
            <a:r>
              <a:rPr lang="en-US" altLang="en-US" b="1" smtClean="0"/>
              <a:t>System catalog</a:t>
            </a:r>
            <a:r>
              <a:rPr lang="en-US" altLang="en-US" smtClean="0"/>
              <a:t>: System data dictionary that describes all objects within the database </a:t>
            </a:r>
          </a:p>
          <a:p>
            <a:pPr eaLnBrk="1" hangingPunct="1"/>
            <a:r>
              <a:rPr lang="en-US" altLang="en-US" smtClean="0"/>
              <a:t>Homonyms and synonyms must be avoided to lessen confusion</a:t>
            </a:r>
          </a:p>
          <a:p>
            <a:pPr lvl="2" eaLnBrk="1" hangingPunct="1"/>
            <a:r>
              <a:rPr lang="en-US" altLang="en-US" b="1" smtClean="0"/>
              <a:t>Homonym</a:t>
            </a:r>
            <a:r>
              <a:rPr lang="en-US" altLang="en-US" smtClean="0"/>
              <a:t>: Same name is used to label different attributes </a:t>
            </a:r>
          </a:p>
          <a:p>
            <a:pPr lvl="2" eaLnBrk="1" hangingPunct="1"/>
            <a:r>
              <a:rPr lang="en-US" altLang="en-US" b="1" smtClean="0"/>
              <a:t>Synonym</a:t>
            </a:r>
            <a:r>
              <a:rPr lang="en-US" altLang="en-US" smtClean="0"/>
              <a:t>: Different names are used to describe the same attribute 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Relationships within the Relational Database 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1:M relationship - Norm for relational databases </a:t>
            </a:r>
          </a:p>
          <a:p>
            <a:pPr eaLnBrk="1" hangingPunct="1"/>
            <a:r>
              <a:rPr lang="en-US" altLang="en-US" dirty="0" smtClean="0"/>
              <a:t>1:1 relationship - One entity can be related to only one other entity and vice versa </a:t>
            </a:r>
          </a:p>
          <a:p>
            <a:pPr eaLnBrk="1" hangingPunct="1"/>
            <a:r>
              <a:rPr lang="en-US" altLang="en-US" dirty="0" smtClean="0"/>
              <a:t>Many-to-many (M:N) relationship - Implemented by creating a new entity in 1:M relationships with the original entities </a:t>
            </a:r>
          </a:p>
          <a:p>
            <a:pPr lvl="1" eaLnBrk="1" hangingPunct="1"/>
            <a:r>
              <a:rPr lang="en-US" altLang="en-US" b="1" dirty="0" smtClean="0"/>
              <a:t>Composite entity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Bridge </a:t>
            </a:r>
            <a:r>
              <a:rPr lang="en-US" altLang="en-US" dirty="0" smtClean="0"/>
              <a:t>or </a:t>
            </a:r>
            <a:r>
              <a:rPr lang="en-US" altLang="en-US" b="1" dirty="0" smtClean="0"/>
              <a:t>associative entity</a:t>
            </a:r>
            <a:r>
              <a:rPr lang="en-US" altLang="en-US" dirty="0" smtClean="0"/>
              <a:t>): Helps avoid problems inherent to M:N relationships, includes the primary keys of tables to be linked</a:t>
            </a:r>
          </a:p>
          <a:p>
            <a:pPr lvl="1" eaLnBrk="1" hangingPunct="1"/>
            <a:r>
              <a:rPr lang="en-US" altLang="en-US" dirty="0" smtClean="0"/>
              <a:t>AKA </a:t>
            </a:r>
            <a:r>
              <a:rPr lang="en-US" altLang="en-US" b="1" dirty="0" smtClean="0"/>
              <a:t>Intersection </a:t>
            </a:r>
            <a:r>
              <a:rPr lang="en-US" altLang="en-US" b="1" dirty="0"/>
              <a:t>Table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cs typeface="Arial" charset="0"/>
              </a:rPr>
              <a:t>The 1:1 Relationship between PROFESSOR and DEPARTMENT</a:t>
            </a:r>
          </a:p>
        </p:txBody>
      </p:sp>
      <p:pic>
        <p:nvPicPr>
          <p:cNvPr id="4608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14600"/>
            <a:ext cx="89598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Changing the M:N Relationship to Two 1:M Relationships 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pic>
        <p:nvPicPr>
          <p:cNvPr id="4710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43138"/>
            <a:ext cx="8229600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The Expanded ER Model 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pic>
        <p:nvPicPr>
          <p:cNvPr id="4813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35200"/>
            <a:ext cx="7600950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Tables are basic building blocks of a relational database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Keys are central to the use of relational tables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Keys define functional dependencies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Superkey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Candidate key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Primary key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Secondary key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Foreign key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altLang="en-US" smtClean="0"/>
              <a:t>Summary (cont’d.)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4572000"/>
          </a:xfrm>
        </p:spPr>
        <p:txBody>
          <a:bodyPr/>
          <a:lstStyle/>
          <a:p>
            <a:r>
              <a:rPr lang="en-US" altLang="en-US" dirty="0" smtClean="0"/>
              <a:t>Each table row must have a primary key that uniquely identifies all attributes </a:t>
            </a:r>
          </a:p>
          <a:p>
            <a:r>
              <a:rPr lang="en-US" altLang="en-US" smtClean="0"/>
              <a:t>Tables are linked by common attributes</a:t>
            </a:r>
          </a:p>
          <a:p>
            <a:r>
              <a:rPr lang="en-US" altLang="en-US" dirty="0" smtClean="0"/>
              <a:t>The relational model supports relational algebra functions</a:t>
            </a:r>
          </a:p>
          <a:p>
            <a:pPr lvl="1"/>
            <a:r>
              <a:rPr lang="en-US" altLang="en-US" dirty="0" smtClean="0"/>
              <a:t>SELECT, PROJECT, JOIN, INTERSECT UNION, DIFFERENCE, PRODUCT, DIVIDE</a:t>
            </a:r>
          </a:p>
          <a:p>
            <a:r>
              <a:rPr lang="en-US" altLang="en-US" dirty="0" smtClean="0"/>
              <a:t>Good design begins by identifying entities, attributes, and relationships</a:t>
            </a:r>
          </a:p>
          <a:p>
            <a:pPr lvl="1"/>
            <a:r>
              <a:rPr lang="en-US" altLang="en-US" dirty="0" smtClean="0"/>
              <a:t>1:1, 1:M, M:N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Characteristics of a Relational Table</a:t>
            </a:r>
          </a:p>
        </p:txBody>
      </p:sp>
      <p:pic>
        <p:nvPicPr>
          <p:cNvPr id="17412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72" b="10972"/>
          <a:stretch/>
        </p:blipFill>
        <p:spPr bwMode="auto">
          <a:xfrm>
            <a:off x="0" y="1661984"/>
            <a:ext cx="9068864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1676400"/>
            <a:ext cx="9068864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981200"/>
            <a:ext cx="9068864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226276"/>
            <a:ext cx="9068864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531076"/>
            <a:ext cx="9068864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819400"/>
            <a:ext cx="9068864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048000"/>
            <a:ext cx="9068864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3352800"/>
            <a:ext cx="9068864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3597876"/>
            <a:ext cx="9068864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91000"/>
            <a:ext cx="55530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897438"/>
          </a:xfrm>
        </p:spPr>
        <p:txBody>
          <a:bodyPr/>
          <a:lstStyle/>
          <a:p>
            <a:pPr marL="342900" lvl="2" indent="-342900" eaLnBrk="1" fontAlgn="auto" hangingPunct="1">
              <a:defRPr/>
            </a:pPr>
            <a:r>
              <a:rPr lang="en-US" dirty="0"/>
              <a:t>When the intersection of a row and a column is absent of data</a:t>
            </a:r>
            <a:r>
              <a:rPr lang="en-US" dirty="0" smtClean="0"/>
              <a:t>.</a:t>
            </a:r>
            <a:endParaRPr lang="en-US" dirty="0" smtClean="0"/>
          </a:p>
          <a:p>
            <a:pPr marL="342900" lvl="2" indent="-342900" eaLnBrk="1" fontAlgn="auto" hangingPunct="1">
              <a:defRPr/>
            </a:pPr>
            <a:endParaRPr lang="en-US" dirty="0"/>
          </a:p>
          <a:p>
            <a:pPr marL="342900" lvl="2" indent="-342900" eaLnBrk="1" fontAlgn="auto" hangingPunct="1">
              <a:defRPr/>
            </a:pPr>
            <a:endParaRPr lang="en-US" dirty="0" smtClean="0"/>
          </a:p>
          <a:p>
            <a:pPr marL="77787" lvl="1" indent="-342900" eaLnBrk="1" fontAlgn="auto" hangingPunct="1">
              <a:defRPr/>
            </a:pPr>
            <a:r>
              <a:rPr lang="en-US" sz="2400" dirty="0" smtClean="0"/>
              <a:t>Possibly </a:t>
            </a:r>
            <a:r>
              <a:rPr lang="en-US" sz="2400" dirty="0"/>
              <a:t>reasons:</a:t>
            </a:r>
          </a:p>
          <a:p>
            <a:pPr marL="800100" lvl="3" indent="-342900" eaLnBrk="1" fontAlgn="auto" hangingPunct="1">
              <a:defRPr/>
            </a:pPr>
            <a:r>
              <a:rPr lang="en-US" sz="2000" dirty="0"/>
              <a:t>An unknown attribute value</a:t>
            </a:r>
            <a:r>
              <a:rPr lang="en-US" sz="1800" dirty="0"/>
              <a:t> </a:t>
            </a:r>
          </a:p>
          <a:p>
            <a:pPr marL="800100" lvl="3" indent="-342900" eaLnBrk="1" fontAlgn="auto" hangingPunct="1">
              <a:defRPr/>
            </a:pPr>
            <a:r>
              <a:rPr lang="en-US" sz="2000" dirty="0"/>
              <a:t>A known, but missing, attribute value  </a:t>
            </a:r>
          </a:p>
          <a:p>
            <a:pPr marL="800100" lvl="3" indent="-342900" eaLnBrk="1" fontAlgn="auto" hangingPunct="1">
              <a:defRPr/>
            </a:pPr>
            <a:r>
              <a:rPr lang="en-US" sz="2000" dirty="0"/>
              <a:t>A inapplicable condition (middle name/initial</a:t>
            </a:r>
            <a:r>
              <a:rPr lang="en-US" sz="2000" dirty="0" smtClean="0"/>
              <a:t>)</a:t>
            </a:r>
          </a:p>
          <a:p>
            <a:pPr marL="542925" lvl="2" indent="-342900" eaLnBrk="1" fontAlgn="auto" hangingPunct="1">
              <a:defRPr/>
            </a:pPr>
            <a:r>
              <a:rPr lang="en-US" sz="2000" b="1" dirty="0" smtClean="0">
                <a:solidFill>
                  <a:srgbClr val="0000CC"/>
                </a:solidFill>
              </a:rPr>
              <a:t>NOT NULL </a:t>
            </a:r>
            <a:r>
              <a:rPr lang="en-US" sz="2000" dirty="0" smtClean="0"/>
              <a:t>constraints enforce required data.</a:t>
            </a:r>
            <a:endParaRPr lang="en-US" sz="2000" dirty="0"/>
          </a:p>
          <a:p>
            <a:pPr marL="800100" lvl="3" indent="-342900" eaLnBrk="1" fontAlgn="auto" hangingPunct="1">
              <a:defRPr/>
            </a:pPr>
            <a:endParaRPr lang="en-US" sz="26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NULL Keyword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390034"/>
            <a:ext cx="5324475" cy="112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8077200" y="3346692"/>
            <a:ext cx="798945" cy="166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76800" y="3962400"/>
            <a:ext cx="3955310" cy="19841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75931"/>
              </p:ext>
            </p:extLst>
          </p:nvPr>
        </p:nvGraphicFramePr>
        <p:xfrm>
          <a:off x="4920879" y="5514135"/>
          <a:ext cx="3867151" cy="36766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9450"/>
                <a:gridCol w="541338"/>
                <a:gridCol w="701675"/>
                <a:gridCol w="1944688"/>
              </a:tblGrid>
              <a:tr h="53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ADDRESS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000001032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Nfn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Vidyaranya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388 Greenwich St. NY,NY10013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7" name="Picture 2" descr="Vidyaranya (Vidya) Anak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955" y="428711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301370" y="3983361"/>
            <a:ext cx="1115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Meet </a:t>
            </a:r>
            <a:r>
              <a:rPr lang="en-US" sz="1400" b="1" dirty="0" err="1" smtClean="0"/>
              <a:t>Vidya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4080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46" y="1600200"/>
            <a:ext cx="6198907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pic>
        <p:nvPicPr>
          <p:cNvPr id="6" name="Picture 2" descr="http://www.selikoff.net/blog-files/key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64056"/>
            <a:ext cx="1476957" cy="6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43200" y="3276600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DICTIONARY.COM (30+ definitions)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8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Arial" charset="0"/>
              </a:rPr>
              <a:t>Keys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97438"/>
          </a:xfrm>
        </p:spPr>
        <p:txBody>
          <a:bodyPr>
            <a:normAutofit lnSpcReduction="10000"/>
          </a:bodyPr>
          <a:lstStyle/>
          <a:p>
            <a:pPr marL="624078" indent="-514350" eaLnBrk="1" fontAlgn="auto" hangingPunct="1">
              <a:buFont typeface="+mj-lt"/>
              <a:buAutoNum type="arabicPeriod" startAt="19"/>
              <a:defRPr/>
            </a:pPr>
            <a:r>
              <a:rPr lang="en-US" i="1" dirty="0" smtClean="0"/>
              <a:t>Computers</a:t>
            </a:r>
            <a:r>
              <a:rPr lang="en-US" dirty="0" smtClean="0"/>
              <a:t>: a </a:t>
            </a:r>
            <a:r>
              <a:rPr lang="en-US" dirty="0"/>
              <a:t>field or group of characters within a record that identifies the record, establishing its position among sorted records, and/or provides information about its contents. </a:t>
            </a:r>
            <a:r>
              <a:rPr lang="en-US" b="1" i="1" u="sng" dirty="0" smtClean="0">
                <a:solidFill>
                  <a:srgbClr val="FF0000"/>
                </a:solidFill>
              </a:rPr>
              <a:t>One </a:t>
            </a:r>
            <a:r>
              <a:rPr lang="en-US" b="1" i="1" u="sng" dirty="0">
                <a:solidFill>
                  <a:srgbClr val="FF0000"/>
                </a:solidFill>
              </a:rPr>
              <a:t>or more attributes</a:t>
            </a:r>
            <a:r>
              <a:rPr lang="en-US" b="1" i="1" dirty="0">
                <a:solidFill>
                  <a:srgbClr val="FF0000"/>
                </a:solidFill>
              </a:rPr>
              <a:t> that determine other </a:t>
            </a:r>
            <a:r>
              <a:rPr lang="en-US" b="1" i="1" dirty="0" smtClean="0">
                <a:solidFill>
                  <a:srgbClr val="FF0000"/>
                </a:solidFill>
              </a:rPr>
              <a:t>attributes.</a:t>
            </a:r>
            <a:endParaRPr lang="en-US" altLang="en-US" b="1" i="1" dirty="0" smtClean="0">
              <a:solidFill>
                <a:srgbClr val="FF0000"/>
              </a:solidFill>
            </a:endParaRPr>
          </a:p>
          <a:p>
            <a:pPr marL="365760" indent="-256032" eaLnBrk="1" fontAlgn="auto" hangingPunct="1">
              <a:defRPr/>
            </a:pPr>
            <a:r>
              <a:rPr lang="en-US" dirty="0" smtClean="0"/>
              <a:t>Integral in DB design </a:t>
            </a:r>
            <a:r>
              <a:rPr lang="en-US" dirty="0"/>
              <a:t>and </a:t>
            </a:r>
            <a:r>
              <a:rPr lang="en-US" dirty="0" smtClean="0"/>
              <a:t>developing efficient relational databases.</a:t>
            </a:r>
            <a:endParaRPr lang="en-US" dirty="0"/>
          </a:p>
          <a:p>
            <a:pPr marL="365760" indent="-256032" eaLnBrk="1" fontAlgn="auto" hangingPunct="1">
              <a:defRPr/>
            </a:pPr>
            <a:r>
              <a:rPr lang="en-US" altLang="en-US" dirty="0" smtClean="0"/>
              <a:t>Used to: </a:t>
            </a:r>
          </a:p>
          <a:p>
            <a:pPr marL="925830" lvl="1" indent="-514350" eaLnBrk="1" fontAlgn="auto" hangingPunct="1">
              <a:buFont typeface="+mj-lt"/>
              <a:buAutoNum type="arabicPeriod"/>
              <a:defRPr/>
            </a:pPr>
            <a:r>
              <a:rPr lang="en-US" altLang="en-US" dirty="0" smtClean="0"/>
              <a:t>Ensure </a:t>
            </a:r>
            <a:r>
              <a:rPr lang="en-US" altLang="en-US" dirty="0"/>
              <a:t>table rows </a:t>
            </a:r>
            <a:r>
              <a:rPr lang="en-US" altLang="en-US" dirty="0" smtClean="0"/>
              <a:t>are unique (</a:t>
            </a:r>
            <a:r>
              <a:rPr lang="en-US" altLang="en-US" dirty="0" smtClean="0">
                <a:solidFill>
                  <a:srgbClr val="0000CC"/>
                </a:solidFill>
              </a:rPr>
              <a:t>Primary Key</a:t>
            </a:r>
            <a:r>
              <a:rPr lang="en-US" altLang="en-US" dirty="0" smtClean="0"/>
              <a:t>)</a:t>
            </a:r>
          </a:p>
          <a:p>
            <a:pPr marL="925830" lvl="1" indent="-514350" eaLnBrk="1" fontAlgn="auto" hangingPunct="1">
              <a:buFont typeface="+mj-lt"/>
              <a:buAutoNum type="arabicPeriod"/>
              <a:defRPr/>
            </a:pPr>
            <a:r>
              <a:rPr lang="en-US" altLang="en-US" dirty="0" smtClean="0"/>
              <a:t>Establish relationships (</a:t>
            </a:r>
            <a:r>
              <a:rPr lang="en-US" altLang="en-US" dirty="0" smtClean="0">
                <a:solidFill>
                  <a:srgbClr val="0000CC"/>
                </a:solidFill>
              </a:rPr>
              <a:t>Foreign Key</a:t>
            </a:r>
            <a:r>
              <a:rPr lang="en-US" altLang="en-US" dirty="0" smtClean="0"/>
              <a:t>)</a:t>
            </a:r>
          </a:p>
          <a:p>
            <a:pPr marL="925830" lvl="1" indent="-514350" eaLnBrk="1" fontAlgn="auto" hangingPunct="1">
              <a:buFont typeface="+mj-lt"/>
              <a:buAutoNum type="arabicPeriod"/>
              <a:defRPr/>
            </a:pPr>
            <a:r>
              <a:rPr lang="en-US" altLang="en-US" dirty="0" smtClean="0"/>
              <a:t>Ensures entity (1) and relational (2) integrity</a:t>
            </a:r>
          </a:p>
        </p:txBody>
      </p:sp>
      <p:pic>
        <p:nvPicPr>
          <p:cNvPr id="1026" name="Picture 2" descr="http://www.selikoff.net/blog-files/key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64056"/>
            <a:ext cx="1476957" cy="6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97438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 smtClean="0">
                <a:uFill>
                  <a:solidFill>
                    <a:srgbClr val="FF0000"/>
                  </a:solidFill>
                </a:uFill>
              </a:rPr>
              <a:t>A </a:t>
            </a:r>
            <a:r>
              <a:rPr lang="en-US" altLang="en-US" dirty="0" smtClean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</a:rPr>
              <a:t>designated </a:t>
            </a:r>
            <a:r>
              <a:rPr lang="en-US" altLang="en-US" dirty="0" smtClean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en-US" dirty="0" smtClean="0"/>
              <a:t>ttribute or combination of attributes that uniquely identifies a table instance.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/>
              <a:t>Help me identify a proper PK?</a:t>
            </a:r>
          </a:p>
          <a:p>
            <a:pPr marL="657860" lvl="1" indent="-256032" eaLnBrk="1" fontAlgn="auto" hangingPunct="1">
              <a:defRPr/>
            </a:pPr>
            <a:r>
              <a:rPr lang="en-US" altLang="en-US" dirty="0" smtClean="0"/>
              <a:t>STUDENT?</a:t>
            </a:r>
          </a:p>
          <a:p>
            <a:pPr marL="922973" lvl="2" indent="-256032" eaLnBrk="1" fontAlgn="auto" hangingPunct="1">
              <a:defRPr/>
            </a:pPr>
            <a:r>
              <a:rPr lang="en-US" altLang="en-US" dirty="0" smtClean="0"/>
              <a:t>Dolphin ID but not SSN (Why?)</a:t>
            </a:r>
          </a:p>
          <a:p>
            <a:pPr marL="1180148" lvl="3" indent="-256032" eaLnBrk="1" fontAlgn="auto" hangingPunct="1">
              <a:defRPr/>
            </a:pPr>
            <a:r>
              <a:rPr lang="en-US" altLang="en-US" dirty="0" smtClean="0"/>
              <a:t>FYI - SSN is </a:t>
            </a:r>
            <a:r>
              <a:rPr lang="en-US" altLang="en-US" b="1" dirty="0" smtClean="0">
                <a:solidFill>
                  <a:srgbClr val="0000CC"/>
                </a:solidFill>
              </a:rPr>
              <a:t>PII</a:t>
            </a:r>
            <a:r>
              <a:rPr lang="en-US" altLang="en-US" dirty="0" smtClean="0"/>
              <a:t>.</a:t>
            </a:r>
          </a:p>
          <a:p>
            <a:pPr marL="657860" lvl="1" indent="-256032" eaLnBrk="1" fontAlgn="auto" hangingPunct="1">
              <a:defRPr/>
            </a:pPr>
            <a:r>
              <a:rPr lang="en-US" altLang="en-US" dirty="0" smtClean="0"/>
              <a:t>CAR?</a:t>
            </a:r>
          </a:p>
          <a:p>
            <a:pPr marL="922973" lvl="2" indent="-256032" eaLnBrk="1" fontAlgn="auto" hangingPunct="1">
              <a:defRPr/>
            </a:pPr>
            <a:r>
              <a:rPr lang="en-US" altLang="en-US" dirty="0" smtClean="0"/>
              <a:t>VIN but not License Plate (Why?)</a:t>
            </a:r>
          </a:p>
          <a:p>
            <a:pPr marL="657860" lvl="1" indent="-256032" eaLnBrk="1" fontAlgn="auto" hangingPunct="1">
              <a:defRPr/>
            </a:pPr>
            <a:r>
              <a:rPr lang="en-US" altLang="en-US" dirty="0" smtClean="0"/>
              <a:t>TWITTER?</a:t>
            </a:r>
          </a:p>
          <a:p>
            <a:pPr marL="922973" lvl="2" indent="-256032" eaLnBrk="1" fontAlgn="auto" hangingPunct="1">
              <a:defRPr/>
            </a:pPr>
            <a:r>
              <a:rPr lang="en-US" altLang="en-US" dirty="0" smtClean="0"/>
              <a:t>Handle but not display name.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706" y="2743200"/>
            <a:ext cx="2987694" cy="314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Arial" charset="0"/>
              </a:rPr>
              <a:t>Primary Key (PK)</a:t>
            </a:r>
          </a:p>
        </p:txBody>
      </p:sp>
      <p:pic>
        <p:nvPicPr>
          <p:cNvPr id="1026" name="Picture 2" descr="http://www.selikoff.net/blog-files/key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64056"/>
            <a:ext cx="1476957" cy="6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67400" y="4182156"/>
            <a:ext cx="1066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ED1D048-9137-4D9F-B0AB-CAAD6AE6957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1585</Words>
  <Application>Microsoft Office PowerPoint</Application>
  <PresentationFormat>On-screen Show (4:3)</PresentationFormat>
  <Paragraphs>380</Paragraphs>
  <Slides>48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Urban</vt:lpstr>
      <vt:lpstr>PowerPoint Presentation</vt:lpstr>
      <vt:lpstr>Learning Objectives</vt:lpstr>
      <vt:lpstr>Conceptual Model</vt:lpstr>
      <vt:lpstr>A Relation (aka table, file)</vt:lpstr>
      <vt:lpstr>Characteristics of a Relational Table</vt:lpstr>
      <vt:lpstr>NULL Keyword</vt:lpstr>
      <vt:lpstr>Keys</vt:lpstr>
      <vt:lpstr>Keys</vt:lpstr>
      <vt:lpstr>Primary Key (PK)</vt:lpstr>
      <vt:lpstr>Keys are Powerful</vt:lpstr>
      <vt:lpstr>Determining Keys</vt:lpstr>
      <vt:lpstr>Functional Dependence</vt:lpstr>
      <vt:lpstr>Relational Database Keys </vt:lpstr>
      <vt:lpstr>PK and Indexing</vt:lpstr>
      <vt:lpstr>Entity Integrity</vt:lpstr>
      <vt:lpstr>Referential Integrity</vt:lpstr>
      <vt:lpstr> Relational Integrity: Vendor Products</vt:lpstr>
      <vt:lpstr>  Relational Integrity: Vendor Products </vt:lpstr>
      <vt:lpstr>Integrity Rules (PK) </vt:lpstr>
      <vt:lpstr>Integrity Rules (FK) </vt:lpstr>
      <vt:lpstr> An Illustration of Integrity Rules </vt:lpstr>
      <vt:lpstr>Handling Null Values</vt:lpstr>
      <vt:lpstr>Ex: Car Ownership</vt:lpstr>
      <vt:lpstr>Relational Algebra</vt:lpstr>
      <vt:lpstr> Select </vt:lpstr>
      <vt:lpstr>Project</vt:lpstr>
      <vt:lpstr>SELECT and PROJECT in SQL</vt:lpstr>
      <vt:lpstr> Union (combine tables)  </vt:lpstr>
      <vt:lpstr> Intersect (match on like data)  </vt:lpstr>
      <vt:lpstr>UNION in SQL</vt:lpstr>
      <vt:lpstr>Relational Set Operators</vt:lpstr>
      <vt:lpstr> Difference  </vt:lpstr>
      <vt:lpstr> Product  </vt:lpstr>
      <vt:lpstr>Relational Set Operators</vt:lpstr>
      <vt:lpstr>Joins in SQL</vt:lpstr>
      <vt:lpstr>SQL Join Expression Styles</vt:lpstr>
      <vt:lpstr>SQL Join Expression Styles</vt:lpstr>
      <vt:lpstr>PowerPoint Presentation</vt:lpstr>
      <vt:lpstr>Inner Join</vt:lpstr>
      <vt:lpstr>Left Outer Join</vt:lpstr>
      <vt:lpstr>Full Outer Join</vt:lpstr>
      <vt:lpstr>RDBMS Data Dictionary and the System Catalog </vt:lpstr>
      <vt:lpstr>Relationships within the Relational Database </vt:lpstr>
      <vt:lpstr>The 1:1 Relationship between PROFESSOR and DEPARTMENT</vt:lpstr>
      <vt:lpstr> Changing the M:N Relationship to Two 1:M Relationships  </vt:lpstr>
      <vt:lpstr> The Expanded ER Model  </vt:lpstr>
      <vt:lpstr>Summary</vt:lpstr>
      <vt:lpstr>Summary (cont’d.)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/>
  <cp:lastModifiedBy/>
  <cp:revision>417</cp:revision>
  <dcterms:created xsi:type="dcterms:W3CDTF">2009-10-29T14:03:08Z</dcterms:created>
  <dcterms:modified xsi:type="dcterms:W3CDTF">2018-09-10T16:21:10Z</dcterms:modified>
</cp:coreProperties>
</file>