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0" r:id="rId3"/>
    <p:sldId id="257" r:id="rId4"/>
    <p:sldId id="302" r:id="rId5"/>
    <p:sldId id="303" r:id="rId6"/>
    <p:sldId id="304" r:id="rId7"/>
    <p:sldId id="305" r:id="rId8"/>
    <p:sldId id="306" r:id="rId9"/>
    <p:sldId id="307" r:id="rId10"/>
    <p:sldId id="258" r:id="rId11"/>
    <p:sldId id="259" r:id="rId12"/>
    <p:sldId id="260" r:id="rId13"/>
    <p:sldId id="261" r:id="rId14"/>
    <p:sldId id="262" r:id="rId15"/>
    <p:sldId id="263" r:id="rId16"/>
    <p:sldId id="309" r:id="rId17"/>
    <p:sldId id="322" r:id="rId18"/>
    <p:sldId id="310" r:id="rId19"/>
    <p:sldId id="311" r:id="rId20"/>
    <p:sldId id="265" r:id="rId21"/>
    <p:sldId id="312" r:id="rId22"/>
    <p:sldId id="267" r:id="rId23"/>
    <p:sldId id="266" r:id="rId24"/>
    <p:sldId id="318" r:id="rId25"/>
    <p:sldId id="268" r:id="rId26"/>
    <p:sldId id="317" r:id="rId27"/>
    <p:sldId id="313" r:id="rId28"/>
    <p:sldId id="269" r:id="rId29"/>
    <p:sldId id="316" r:id="rId30"/>
    <p:sldId id="270" r:id="rId31"/>
    <p:sldId id="319" r:id="rId32"/>
    <p:sldId id="271" r:id="rId33"/>
    <p:sldId id="320" r:id="rId34"/>
    <p:sldId id="272" r:id="rId35"/>
    <p:sldId id="321" r:id="rId36"/>
    <p:sldId id="314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7" r:id="rId45"/>
    <p:sldId id="293" r:id="rId46"/>
    <p:sldId id="294" r:id="rId47"/>
    <p:sldId id="295" r:id="rId48"/>
    <p:sldId id="296" r:id="rId49"/>
    <p:sldId id="297" r:id="rId50"/>
    <p:sldId id="298" r:id="rId51"/>
    <p:sldId id="30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3366FF"/>
    <a:srgbClr val="66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1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B11-6662-9B4C-BABC-DACB56BD29E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116A-7AAD-4848-BB80-C71BDF3B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6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8CB4-BD86-1D43-8AD5-C81EFFB1CAC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F7712-31B4-F345-BED6-64357C9C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3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ea typeface="+mn-ea"/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ea typeface="+mn-ea"/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5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6E134-4AF6-0A43-8B25-E2C1CF0D8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C0027-C98E-6547-A9D1-DB2AA1489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CIS 564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64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41FE-DB72-2149-A072-8CF4451EB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20193-184F-7245-A417-D3B40B202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5EAD1-A86D-9D4A-BEA1-B2E4F0AA2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BC42D-39F4-3D4F-A425-0646766E90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AE398AB2-B483-7048-92A0-E73A23B968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82E-237F-1E45-B398-2DBC92170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01D0-7058-9840-B2F3-207DEA955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580F-04EC-ED4D-ADBB-74906880C6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553E09-E1F7-B34A-BDC0-875D59484C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olidFill>
                  <a:srgbClr val="262626"/>
                </a:solidFill>
                <a:latin typeface="Calibri" charset="0"/>
                <a:cs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0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Times New Roman" charset="0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sz="3200">
                <a:latin typeface="Times New Roman" charset="0"/>
                <a:cs typeface="Times New Roman" charset="0"/>
              </a:rPr>
              <a:t>Chapter 6</a:t>
            </a:r>
          </a:p>
          <a:p>
            <a:pPr marL="63500" eaLnBrk="1" hangingPunct="1"/>
            <a:r>
              <a:rPr lang="en-US" sz="3200">
                <a:latin typeface="Times New Roman" charset="0"/>
                <a:cs typeface="Times New Roman" charset="0"/>
              </a:rPr>
              <a:t>Normalization of Database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Normalization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Decomposing </a:t>
            </a:r>
            <a:r>
              <a:rPr lang="en-US" dirty="0"/>
              <a:t>a table </a:t>
            </a:r>
            <a:r>
              <a:rPr lang="en-US" dirty="0" smtClean="0"/>
              <a:t>(i.e. splitting it up) into </a:t>
            </a:r>
            <a:r>
              <a:rPr lang="en-US" dirty="0"/>
              <a:t>less redundant (and smaller) tables without losing information.</a:t>
            </a:r>
          </a:p>
          <a:p>
            <a:r>
              <a:rPr lang="en-US" dirty="0">
                <a:solidFill>
                  <a:srgbClr val="0000FF"/>
                </a:solidFill>
              </a:rPr>
              <a:t>Foreign keys</a:t>
            </a:r>
            <a:r>
              <a:rPr lang="en-US" dirty="0"/>
              <a:t> in the old table </a:t>
            </a:r>
            <a:r>
              <a:rPr lang="en-US" dirty="0">
                <a:solidFill>
                  <a:srgbClr val="0000FF"/>
                </a:solidFill>
              </a:rPr>
              <a:t>reference primary keys</a:t>
            </a:r>
            <a:r>
              <a:rPr lang="en-US" dirty="0"/>
              <a:t> of the new ones. 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Higher normal forms are better than lower normal </a:t>
            </a:r>
            <a:r>
              <a:rPr lang="en-US" dirty="0" smtClean="0">
                <a:latin typeface="Times New Roman" charset="0"/>
                <a:cs typeface="Times New Roman" charset="0"/>
              </a:rPr>
              <a:t>forms.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Denormalization</a:t>
            </a:r>
            <a:r>
              <a:rPr lang="en-US" dirty="0">
                <a:latin typeface="Times New Roman" charset="0"/>
                <a:cs typeface="Times New Roman" charset="0"/>
              </a:rPr>
              <a:t>: Produces a lower normal form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Results in increased performance and greater data redundancy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Need for Normalization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97438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Normally performed during </a:t>
            </a:r>
            <a:r>
              <a:rPr lang="en-US" dirty="0" smtClean="0">
                <a:latin typeface="Times New Roman" charset="0"/>
                <a:cs typeface="Times New Roman" charset="0"/>
              </a:rPr>
              <a:t>the DB Design process: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Analyze relationships among attributes and entities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Determine if a structure can be improved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Break down entities into multiple sub-entities 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Improve / Strengthen existing data structure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Normalizing existing databases is more difficult…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Normalization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Ensures each table conforms to the concept of </a:t>
            </a:r>
            <a:r>
              <a:rPr lang="en-US" u="sng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well-formed relations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Each table represents a single </a:t>
            </a:r>
            <a:r>
              <a:rPr lang="en-US" dirty="0" smtClean="0">
                <a:latin typeface="Times New Roman" charset="0"/>
                <a:cs typeface="Times New Roman" charset="0"/>
              </a:rPr>
              <a:t>object or intersection of objects.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No complete data item is unnecessarily stored in more than one table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All nonprime attributes in a table are dependent on the primary key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Each table is void of insertion, update, and deletion anomalies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Normalization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Goal is Third Normal Form (3NF).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Higher forms are not likely to be encountered in common business environments.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Works one relation at a time.</a:t>
            </a: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To begin: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Identify entity dependencies (table-level).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Progressively breaking the relation into new sets relations.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Normal Forms</a:t>
            </a:r>
          </a:p>
        </p:txBody>
      </p:sp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5"/>
          <a:stretch/>
        </p:blipFill>
        <p:spPr bwMode="auto">
          <a:xfrm>
            <a:off x="152400" y="2209800"/>
            <a:ext cx="8689382" cy="204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Functional Dependence Concepts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02046"/>
              </p:ext>
            </p:extLst>
          </p:nvPr>
        </p:nvGraphicFramePr>
        <p:xfrm>
          <a:off x="381000" y="1812925"/>
          <a:ext cx="8382000" cy="42068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 dirty="0"/>
                        <a:t>Concept 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Functional dependence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Attribute B is fully functionally dependent on the attribute A if each value of A determines one and only one value of B.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sngStrike" kern="1200" baseline="0" dirty="0"/>
                        <a:t>Functional dependence</a:t>
                      </a:r>
                    </a:p>
                    <a:p>
                      <a:r>
                        <a:rPr lang="en-US" sz="1800" u="none" strike="sngStrike" kern="1200" baseline="0" dirty="0"/>
                        <a:t>(Generalized definition)</a:t>
                      </a:r>
                      <a:endParaRPr lang="en-US" sz="1800" strike="sngStrike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sngStrike" kern="1200" baseline="0" dirty="0"/>
                        <a:t>Attribute A determines attribute B if all of the rows in the table that agree in value for attribute A also agree in value for </a:t>
                      </a:r>
                      <a:r>
                        <a:rPr lang="en-US" sz="1800" u="none" strike="sngStrike" kern="1200" baseline="0" dirty="0"/>
                        <a:t>attribute B.</a:t>
                      </a:r>
                      <a:endParaRPr lang="en-US" sz="1800" strike="sngStrike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6326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Full functional dependence</a:t>
                      </a:r>
                    </a:p>
                    <a:p>
                      <a:r>
                        <a:rPr lang="en-US" sz="1800" u="none" strike="noStrike" kern="1200" baseline="0" dirty="0"/>
                        <a:t>(composite key)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If attribute B is functionally dependent on a composite key A but not on any</a:t>
                      </a:r>
                    </a:p>
                    <a:p>
                      <a:r>
                        <a:rPr lang="en-US" sz="1800" u="none" strike="noStrike" kern="1200" baseline="0" dirty="0"/>
                        <a:t>Subset </a:t>
                      </a:r>
                      <a:r>
                        <a:rPr lang="en-CA" sz="1800" u="none" strike="noStrike" kern="1200" baseline="0" dirty="0"/>
                        <a:t>of that composite key, the attribute B is fully functionally dependent on A.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"Employee" 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a suitable determinant for this entity?</a:t>
            </a:r>
            <a:endParaRPr lang="en-US" dirty="0"/>
          </a:p>
          <a:p>
            <a:pPr lvl="2"/>
            <a:r>
              <a:rPr lang="en-US" sz="2000" dirty="0"/>
              <a:t>Functional dependency {Employee ID}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{Employee </a:t>
            </a:r>
            <a:r>
              <a:rPr lang="en-US" sz="2000" dirty="0" err="1"/>
              <a:t>Fname</a:t>
            </a:r>
            <a:r>
              <a:rPr lang="en-US" sz="2000" dirty="0"/>
              <a:t>} </a:t>
            </a:r>
          </a:p>
          <a:p>
            <a:pPr lvl="2"/>
            <a:r>
              <a:rPr lang="en-US" sz="2000" dirty="0"/>
              <a:t>Functional dependency {Employee ID}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{Employee </a:t>
            </a:r>
            <a:r>
              <a:rPr lang="en-US" sz="2000" dirty="0" err="1"/>
              <a:t>Lname</a:t>
            </a:r>
            <a:r>
              <a:rPr lang="en-US" sz="2000" dirty="0"/>
              <a:t>} </a:t>
            </a:r>
          </a:p>
          <a:p>
            <a:pPr lvl="2"/>
            <a:r>
              <a:rPr lang="en-US" sz="2000" dirty="0"/>
              <a:t>Functional dependency {Employee ID}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{Employee Address} </a:t>
            </a:r>
          </a:p>
          <a:p>
            <a:pPr lvl="2"/>
            <a:r>
              <a:rPr lang="en-US" sz="2000" dirty="0"/>
              <a:t>Functional dependency {Employee ID}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{Employee DOB}</a:t>
            </a:r>
          </a:p>
          <a:p>
            <a:pPr lvl="2"/>
            <a:r>
              <a:rPr lang="en-US" sz="2000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 (</a:t>
            </a:r>
            <a:r>
              <a:rPr lang="en-US" dirty="0" smtClean="0"/>
              <a:t>Example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“Course" </a:t>
            </a:r>
            <a:endParaRPr lang="en-US" dirty="0"/>
          </a:p>
          <a:p>
            <a:pPr lvl="1"/>
            <a:r>
              <a:rPr lang="en-US" dirty="0"/>
              <a:t>What is </a:t>
            </a:r>
            <a:r>
              <a:rPr lang="en-US" dirty="0" smtClean="0"/>
              <a:t>a suitable determinant for this entity?</a:t>
            </a:r>
            <a:endParaRPr lang="en-US" dirty="0"/>
          </a:p>
          <a:p>
            <a:pPr lvl="2"/>
            <a:r>
              <a:rPr lang="en-US" sz="2000" dirty="0"/>
              <a:t>Functional dependency </a:t>
            </a:r>
            <a:r>
              <a:rPr lang="en-US" sz="2000" dirty="0" smtClean="0"/>
              <a:t>{Course ID}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{Course Name} </a:t>
            </a:r>
            <a:endParaRPr lang="en-US" sz="2000" dirty="0"/>
          </a:p>
          <a:p>
            <a:pPr lvl="2"/>
            <a:r>
              <a:rPr lang="en-US" sz="2000" dirty="0"/>
              <a:t>Functional dependency </a:t>
            </a:r>
            <a:r>
              <a:rPr lang="en-US" sz="2000" dirty="0"/>
              <a:t>{Course ID</a:t>
            </a:r>
            <a:r>
              <a:rPr lang="en-US" sz="2000" dirty="0"/>
              <a:t>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{Course Credits} </a:t>
            </a:r>
            <a:endParaRPr lang="en-US" sz="2000" dirty="0"/>
          </a:p>
          <a:p>
            <a:pPr lvl="2"/>
            <a:r>
              <a:rPr lang="en-US" sz="2000" dirty="0"/>
              <a:t>Functional dependency </a:t>
            </a:r>
            <a:r>
              <a:rPr lang="en-US" sz="2000" dirty="0"/>
              <a:t>{Course ID</a:t>
            </a:r>
            <a:r>
              <a:rPr lang="en-US" sz="2000" dirty="0"/>
              <a:t>}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{Course Major} </a:t>
            </a:r>
            <a:endParaRPr lang="en-US" sz="2000" dirty="0"/>
          </a:p>
          <a:p>
            <a:pPr lvl="2"/>
            <a:r>
              <a:rPr lang="en-US" sz="2000" dirty="0" smtClean="0"/>
              <a:t>Etc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Dependencies: Definitions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Partial Dependency </a:t>
            </a:r>
            <a:r>
              <a:rPr lang="en-US" altLang="en-US" dirty="0"/>
              <a:t>– </a:t>
            </a:r>
            <a:r>
              <a:rPr lang="en-US" dirty="0">
                <a:latin typeface="Times New Roman" charset="0"/>
                <a:cs typeface="Times New Roman" charset="0"/>
              </a:rPr>
              <a:t>Functional dependence in which a determinant is only part of the primary key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Straight forward and easy to identify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79482"/>
              </p:ext>
            </p:extLst>
          </p:nvPr>
        </p:nvGraphicFramePr>
        <p:xfrm>
          <a:off x="981075" y="3455158"/>
          <a:ext cx="4162425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Worksheet" r:id="rId3" imgW="1838255" imgH="1171530" progId="Excel.Sheet.8">
                  <p:embed/>
                </p:oleObj>
              </mc:Choice>
              <mc:Fallback>
                <p:oleObj name="Worksheet" r:id="rId3" imgW="1838255" imgH="11715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455158"/>
                        <a:ext cx="4162425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rgbClr val="99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1514475" y="3950458"/>
            <a:ext cx="1600200" cy="228600"/>
            <a:chOff x="1200" y="2448"/>
            <a:chExt cx="816" cy="144"/>
          </a:xfrm>
        </p:grpSpPr>
        <p:sp>
          <p:nvSpPr>
            <p:cNvPr id="263174" name="Line 6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3267075" y="3381589"/>
            <a:ext cx="2819400" cy="762000"/>
          </a:xfrm>
          <a:prstGeom prst="wedgeEllipseCallout">
            <a:avLst>
              <a:gd name="adj1" fmla="val -47634"/>
              <a:gd name="adj2" fmla="val 69167"/>
            </a:avLst>
          </a:prstGeom>
          <a:solidFill>
            <a:schemeClr val="bg2">
              <a:alpha val="5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9999FF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altLang="en-US" sz="1800" b="1" dirty="0">
                <a:solidFill>
                  <a:schemeClr val="tx2"/>
                </a:solidFill>
              </a:rPr>
              <a:t>Partial 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Dependencies: Definitions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Transitive Dependency </a:t>
            </a:r>
            <a:r>
              <a:rPr lang="en-US" altLang="en-US" dirty="0"/>
              <a:t>– </a:t>
            </a:r>
            <a:r>
              <a:rPr lang="en-US" dirty="0"/>
              <a:t>An attribute depends on another non-key attribute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685800" y="3733800"/>
          <a:ext cx="75438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Worksheet" r:id="rId3" imgW="3752757" imgH="961937" progId="Excel.Sheet.8">
                  <p:embed/>
                </p:oleObj>
              </mc:Choice>
              <mc:Fallback>
                <p:oleObj name="Worksheet" r:id="rId3" imgW="3752757" imgH="96193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75438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rgbClr val="99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7" name="Group 5"/>
          <p:cNvGrpSpPr>
            <a:grpSpLocks/>
          </p:cNvGrpSpPr>
          <p:nvPr/>
        </p:nvGrpSpPr>
        <p:grpSpPr bwMode="auto">
          <a:xfrm>
            <a:off x="1295400" y="4114800"/>
            <a:ext cx="4343400" cy="304800"/>
            <a:chOff x="816" y="2592"/>
            <a:chExt cx="2736" cy="192"/>
          </a:xfrm>
        </p:grpSpPr>
        <p:grpSp>
          <p:nvGrpSpPr>
            <p:cNvPr id="264198" name="Group 6"/>
            <p:cNvGrpSpPr>
              <a:grpSpLocks/>
            </p:cNvGrpSpPr>
            <p:nvPr/>
          </p:nvGrpSpPr>
          <p:grpSpPr bwMode="auto">
            <a:xfrm>
              <a:off x="816" y="2592"/>
              <a:ext cx="1008" cy="192"/>
              <a:chOff x="1200" y="2448"/>
              <a:chExt cx="816" cy="144"/>
            </a:xfrm>
          </p:grpSpPr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264202" name="Group 10"/>
            <p:cNvGrpSpPr>
              <a:grpSpLocks/>
            </p:cNvGrpSpPr>
            <p:nvPr/>
          </p:nvGrpSpPr>
          <p:grpSpPr bwMode="auto">
            <a:xfrm>
              <a:off x="2832" y="2592"/>
              <a:ext cx="720" cy="192"/>
              <a:chOff x="1200" y="2448"/>
              <a:chExt cx="816" cy="144"/>
            </a:xfrm>
          </p:grpSpPr>
          <p:sp>
            <p:nvSpPr>
              <p:cNvPr id="264203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4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264206" name="Group 14"/>
            <p:cNvGrpSpPr>
              <a:grpSpLocks/>
            </p:cNvGrpSpPr>
            <p:nvPr/>
          </p:nvGrpSpPr>
          <p:grpSpPr bwMode="auto">
            <a:xfrm>
              <a:off x="1824" y="2592"/>
              <a:ext cx="1008" cy="192"/>
              <a:chOff x="1200" y="2448"/>
              <a:chExt cx="816" cy="144"/>
            </a:xfrm>
          </p:grpSpPr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45791" dir="2021404" algn="ctr" rotWithShape="0">
                        <a:srgbClr val="9999FF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grpSp>
        <p:nvGrpSpPr>
          <p:cNvPr id="264210" name="Group 18"/>
          <p:cNvGrpSpPr>
            <a:grpSpLocks/>
          </p:cNvGrpSpPr>
          <p:nvPr/>
        </p:nvGrpSpPr>
        <p:grpSpPr bwMode="auto">
          <a:xfrm>
            <a:off x="6096000" y="4114800"/>
            <a:ext cx="1219200" cy="304800"/>
            <a:chOff x="1200" y="2448"/>
            <a:chExt cx="816" cy="144"/>
          </a:xfrm>
        </p:grpSpPr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9999FF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64214" name="Oval 22"/>
          <p:cNvSpPr>
            <a:spLocks noChangeArrowheads="1"/>
          </p:cNvSpPr>
          <p:nvPr/>
        </p:nvSpPr>
        <p:spPr bwMode="auto">
          <a:xfrm>
            <a:off x="5067300" y="3886200"/>
            <a:ext cx="3314700" cy="117257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9999F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3886200" y="2895600"/>
            <a:ext cx="2819400" cy="762000"/>
          </a:xfrm>
          <a:prstGeom prst="wedgeEllipseCallout">
            <a:avLst>
              <a:gd name="adj1" fmla="val 46792"/>
              <a:gd name="adj2" fmla="val 73542"/>
            </a:avLst>
          </a:prstGeom>
          <a:solidFill>
            <a:schemeClr val="bg2">
              <a:alpha val="5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9999FF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altLang="en-US" sz="1800" b="1">
                <a:solidFill>
                  <a:schemeClr val="tx2"/>
                </a:solidFill>
              </a:rPr>
              <a:t>Transitive 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This chapter covers: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Advanced </a:t>
            </a:r>
            <a:r>
              <a:rPr lang="en-US">
                <a:latin typeface="Times New Roman" charset="0"/>
                <a:cs typeface="Times New Roman" charset="0"/>
              </a:rPr>
              <a:t>Data Modeling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Normalization and its role in DB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Normal forms: 1NF, 2NF, 3NF, BCNF, </a:t>
            </a:r>
            <a:br>
              <a:rPr lang="en-US" dirty="0">
                <a:latin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cs typeface="Times New Roman" charset="0"/>
              </a:rPr>
              <a:t>and 4NF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How normal forms can be transformed from lower normal forms to higher normal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Situations where </a:t>
            </a:r>
            <a:r>
              <a:rPr lang="en-US" dirty="0" err="1">
                <a:latin typeface="Times New Roman" charset="0"/>
                <a:cs typeface="Times New Roman" charset="0"/>
              </a:rPr>
              <a:t>denormalization</a:t>
            </a:r>
            <a:r>
              <a:rPr lang="en-US" dirty="0">
                <a:latin typeface="Times New Roman" charset="0"/>
                <a:cs typeface="Times New Roman" charset="0"/>
              </a:rPr>
              <a:t> is preferred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Conversion to First Normal Form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Identify and 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eliminate repeating groups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Group of multiple entries of same type can exist for any single key attribute occurrence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Steps: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Eliminate the repeating groups.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Identify a primary key. 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Identify dependencies.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1NF: ASSIGNMENT </a:t>
            </a:r>
            <a:r>
              <a:rPr lang="en-US" u="sng" dirty="0" smtClean="0"/>
              <a:t>Table</a:t>
            </a:r>
            <a:endParaRPr lang="en-US" u="sng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0" y="3124200"/>
            <a:ext cx="472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(1NF) All rows comprise a unique instance of an entity.</a:t>
            </a:r>
          </a:p>
        </p:txBody>
      </p:sp>
    </p:spTree>
    <p:extLst>
      <p:ext uri="{BB962C8B-B14F-4D97-AF65-F5344CB8AC3E}">
        <p14:creationId xmlns:p14="http://schemas.microsoft.com/office/powerpoint/2010/main" val="4771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Conversion to First Normal Form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1NF describes tabular format in which: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All key attributes are defined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There are no repeating groups in the table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All attributes are dependent on the primary key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All relational tables satisfy 1NF requirements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Tables may have partial and transitive dependencies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Subject to data redundancies and various anomalies</a:t>
            </a:r>
          </a:p>
          <a:p>
            <a:pPr eaLnBrk="1" hangingPunct="1"/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Conversion to First Normal Form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Dependency diagram</a:t>
            </a:r>
            <a:r>
              <a:rPr lang="en-US" dirty="0">
                <a:latin typeface="Times New Roman" charset="0"/>
                <a:cs typeface="Times New Roman" charset="0"/>
              </a:rPr>
              <a:t>: Depicts all dependencies found within given table structure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Overview of all relationships among table’s attributes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Makes it less likely that an important dependency will be overlooked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Determinants</a:t>
            </a:r>
            <a:r>
              <a:rPr lang="en-US" dirty="0"/>
              <a:t>?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charset="0"/>
                <a:cs typeface="Times New Roman" charset="0"/>
              </a:rPr>
              <a:t>1NF Dependency Diagram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6413"/>
            <a:ext cx="8686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Determinants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5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– Primary Keys Added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259435" cy="27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4502034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Practice writing the DDL to add composite key for </a:t>
            </a:r>
            <a:r>
              <a:rPr lang="en-US" sz="3200" dirty="0" err="1"/>
              <a:t>ProjectAssignment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092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Conversion to Second Normal Form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Steps 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Make new tables to eliminate partial dependencies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Reassign corresponding dependent attributes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Table is in 2NF when it: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Is in 1NF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dirty="0">
                <a:latin typeface="Times New Roman" charset="0"/>
                <a:cs typeface="Times New Roman" charset="0"/>
              </a:rPr>
              <a:t>Includes no partial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Partial Dependencies? 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7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Normalization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Evaluating table structures to minimize redundancy. 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Reduces data anomalies and correct table structures.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Types: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First normal form (1NF)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Second normal form (2NF)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Third normal form (3NF) 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Boyce-</a:t>
            </a:r>
            <a:r>
              <a:rPr lang="en-US" dirty="0" err="1">
                <a:latin typeface="Times New Roman" charset="0"/>
                <a:cs typeface="Times New Roman" charset="0"/>
              </a:rPr>
              <a:t>Codd</a:t>
            </a:r>
            <a:r>
              <a:rPr lang="en-US" dirty="0">
                <a:latin typeface="Times New Roman" charset="0"/>
                <a:cs typeface="Times New Roman" charset="0"/>
              </a:rPr>
              <a:t> normal form (BCNF)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Fourth normal form (4NF)</a:t>
            </a:r>
          </a:p>
          <a:p>
            <a:pPr lvl="1" eaLnBrk="1" hangingPunct="1"/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charset="0"/>
                <a:cs typeface="Times New Roman" charset="0"/>
              </a:rPr>
              <a:t>Second Normal Form (2NF) Conversion Results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Partial Dependencies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00200" y="1905000"/>
            <a:ext cx="1066800" cy="441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1924050"/>
            <a:ext cx="3962400" cy="441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Conversion to Third Normal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Steps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Make new tables to eliminate transitive dependencies </a:t>
            </a:r>
          </a:p>
          <a:p>
            <a:pPr lvl="2" eaLnBrk="1" hangingPunct="1"/>
            <a:r>
              <a:rPr lang="en-US" b="1">
                <a:latin typeface="Times New Roman" charset="0"/>
                <a:cs typeface="Times New Roman" charset="0"/>
              </a:rPr>
              <a:t>Determinant</a:t>
            </a:r>
            <a:r>
              <a:rPr lang="en-US">
                <a:latin typeface="Times New Roman" charset="0"/>
                <a:cs typeface="Times New Roman" charset="0"/>
              </a:rPr>
              <a:t>: Any attribute whose value determines other values within a row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Reassign corresponding dependent attributes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Table is in 3NF when it: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Is in 2NF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Contains no transitive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Dependencies?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9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Third Normal Form (3NF) Conversion Results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2788"/>
            <a:ext cx="86868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Partial Dependencies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38636" cy="44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924050"/>
            <a:ext cx="1143000" cy="441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21336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3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– Eliminate Transitive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AD1-A86D-9D4A-BEA1-B2E4F0AA2B0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76438"/>
            <a:ext cx="7542213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040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/>
            </a:r>
            <a:br>
              <a:rPr lang="en-US">
                <a:latin typeface="Times New Roman" charset="0"/>
                <a:cs typeface="Times New Roman" charset="0"/>
              </a:rPr>
            </a:br>
            <a:r>
              <a:rPr lang="en-US">
                <a:latin typeface="Times New Roman" charset="0"/>
                <a:cs typeface="Times New Roman" charset="0"/>
              </a:rPr>
              <a:t>Requirements for Good Normalized Set of Tables </a:t>
            </a:r>
            <a:br>
              <a:rPr lang="en-US">
                <a:latin typeface="Times New Roman" charset="0"/>
                <a:cs typeface="Times New Roman" charset="0"/>
              </a:rPr>
            </a:b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Evaluate PK assignments and naming conventions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Refine attribute atomicity</a:t>
            </a:r>
          </a:p>
          <a:p>
            <a:pPr lvl="1" eaLnBrk="1" hangingPunct="1"/>
            <a:r>
              <a:rPr lang="en-US" b="1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Atomic attribute</a:t>
            </a:r>
            <a:r>
              <a:rPr lang="en-US" dirty="0">
                <a:latin typeface="Times New Roman" charset="0"/>
                <a:cs typeface="Times New Roman" charset="0"/>
              </a:rPr>
              <a:t>: Cannot be further subdivided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Identify new attributes and relationships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Refine PKs for data granularity</a:t>
            </a:r>
          </a:p>
          <a:p>
            <a:pPr lvl="1" eaLnBrk="1" hangingPunct="1"/>
            <a:r>
              <a:rPr lang="en-US" b="1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Granularity</a:t>
            </a:r>
            <a:r>
              <a:rPr lang="en-US" dirty="0">
                <a:latin typeface="Times New Roman" charset="0"/>
                <a:cs typeface="Times New Roman" charset="0"/>
              </a:rPr>
              <a:t>: Level of detail represented by the values stored in a table’s row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Maintain historical accuracy and evaluate using derived attributes</a:t>
            </a:r>
          </a:p>
          <a:p>
            <a:pPr eaLnBrk="1" hangingPunct="1"/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The Completed Database</a:t>
            </a: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88791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The Completed Database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redundancy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Data anomalies (i.e. inconsistent data)</a:t>
            </a:r>
          </a:p>
          <a:p>
            <a:pPr lvl="1"/>
            <a:r>
              <a:rPr lang="en-US" altLang="en-US" dirty="0"/>
              <a:t>Insertion</a:t>
            </a:r>
          </a:p>
          <a:p>
            <a:pPr lvl="2"/>
            <a:r>
              <a:rPr lang="en-US" altLang="en-US" dirty="0"/>
              <a:t>Certain data cannot be inserted without the presence of other data. </a:t>
            </a:r>
          </a:p>
          <a:p>
            <a:pPr lvl="1"/>
            <a:r>
              <a:rPr lang="en-US" altLang="en-US" dirty="0"/>
              <a:t>Deletion</a:t>
            </a:r>
          </a:p>
          <a:p>
            <a:pPr lvl="2"/>
            <a:r>
              <a:rPr lang="en-US" dirty="0"/>
              <a:t>Certain data are lost because of the deletion of other data.</a:t>
            </a:r>
          </a:p>
          <a:p>
            <a:pPr lvl="1"/>
            <a:r>
              <a:rPr lang="en-US" altLang="en-US" dirty="0"/>
              <a:t>Update</a:t>
            </a:r>
          </a:p>
          <a:p>
            <a:pPr lvl="2"/>
            <a:r>
              <a:rPr lang="en-US" dirty="0"/>
              <a:t>One or more instances of duplicated data is updated, but not all.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2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The Completed Database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16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971800"/>
            <a:ext cx="762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The Completed Database</a:t>
            </a: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70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Surrogate Keys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System-defined attribute 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Used by designers when the primary key is considered to be unsuitable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Created an managed via the DBMS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Have a numeric value which is </a:t>
            </a:r>
            <a:r>
              <a:rPr lang="en-US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automatically incremented </a:t>
            </a:r>
            <a:r>
              <a:rPr lang="en-US" dirty="0">
                <a:latin typeface="Times New Roman" charset="0"/>
                <a:cs typeface="Times New Roman" charset="0"/>
              </a:rPr>
              <a:t>for each new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charset="0"/>
                <a:cs typeface="Times New Roman" charset="0"/>
              </a:rPr>
              <a:t>Boyce-</a:t>
            </a:r>
            <a:r>
              <a:rPr lang="en-US" sz="3600" dirty="0" err="1">
                <a:latin typeface="Times New Roman" charset="0"/>
                <a:cs typeface="Times New Roman" charset="0"/>
              </a:rPr>
              <a:t>Codd</a:t>
            </a:r>
            <a:r>
              <a:rPr lang="en-US" sz="3600" dirty="0">
                <a:latin typeface="Times New Roman" charset="0"/>
                <a:cs typeface="Times New Roman" charset="0"/>
              </a:rPr>
              <a:t> Normal Form (BCNF)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Every determinant in the table should be a candidate key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Candidate key - Same characteristics as primary key but not chosen to be the primary key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Equivalent to 3NF when the table contains only one candidate key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Violated only when the table contains more than one candidate key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Considered to be a special case of 3NF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Normalization and Database Design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Normalization should be part of the </a:t>
            </a:r>
            <a:r>
              <a:rPr lang="en-US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design process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Proposed entities must meet required normal forms before table structures are created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Principles and normalization procedures must be understood to redesign and modify databases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ERD is created through an </a:t>
            </a:r>
            <a:r>
              <a:rPr lang="en-US" dirty="0">
                <a:solidFill>
                  <a:srgbClr val="3366FF"/>
                </a:solidFill>
                <a:latin typeface="Times New Roman" charset="0"/>
                <a:cs typeface="Times New Roman" charset="0"/>
              </a:rPr>
              <a:t>iterative process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Normalization focuses on the characteristics of specific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Denormalization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Design goals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Creation of normalized relations.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Processing requirements and speed.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Number of database tables expands when tables are decomposed to conform to normalization requirements.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  <a:sym typeface="Wingdings" charset="0"/>
              </a:rPr>
              <a:t>Joining a larger number of tables: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  <a:sym typeface="Wingdings" charset="0"/>
              </a:rPr>
              <a:t>Takes additional input/output (I/O) operations and processing logic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  <a:sym typeface="Wingdings" charset="0"/>
              </a:rPr>
              <a:t>Reduces system speed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Denormalization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Defects in unnormalized tables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Data updates are less efficient because tables are larger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Indexing is more cumbersome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No simple strategies for creating virtual tables known as views.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Data-Modeling Checklist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7445375" y="41910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  <a:cs typeface="Times New Roman" charset="0"/>
              </a:rPr>
              <a:t>Cengage Learning © 2015</a:t>
            </a:r>
          </a:p>
        </p:txBody>
      </p:sp>
      <p:pic>
        <p:nvPicPr>
          <p:cNvPr id="54276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9550"/>
            <a:ext cx="899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Data-Modeling Checklist</a:t>
            </a: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7467600" y="5592763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  <a:cs typeface="Times New Roman" charset="0"/>
              </a:rPr>
              <a:t>Cengage Learning © 2015</a:t>
            </a: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76413"/>
            <a:ext cx="8991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Data-Modeling Checklist</a:t>
            </a:r>
          </a:p>
        </p:txBody>
      </p:sp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7467600" y="53340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  <a:cs typeface="Times New Roman" charset="0"/>
              </a:rPr>
              <a:t>Cengage Learning © 2015</a:t>
            </a:r>
          </a:p>
        </p:txBody>
      </p:sp>
      <p:pic>
        <p:nvPicPr>
          <p:cNvPr id="56324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89150"/>
            <a:ext cx="8991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Anomalies Examples</a:t>
            </a:r>
          </a:p>
        </p:txBody>
      </p:sp>
      <p:graphicFrame>
        <p:nvGraphicFramePr>
          <p:cNvPr id="50237" name="Group 6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53417070"/>
              </p:ext>
            </p:extLst>
          </p:nvPr>
        </p:nvGraphicFramePr>
        <p:xfrm>
          <a:off x="685800" y="1981200"/>
          <a:ext cx="8001001" cy="3688080"/>
        </p:xfrm>
        <a:graphic>
          <a:graphicData uri="http://schemas.openxmlformats.org/drawingml/2006/table">
            <a:tbl>
              <a:tblPr/>
              <a:tblGrid>
                <a:gridCol w="2359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5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528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CIS 564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118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39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Data-Modeling Checklist</a:t>
            </a: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7467600" y="4824413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  <a:cs typeface="Times New Roman" charset="0"/>
              </a:rPr>
              <a:t>Cengage Learning © 2015</a:t>
            </a: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916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10 </a:t>
            </a:r>
            <a:r>
              <a:rPr lang="en-US" dirty="0"/>
              <a:t>Lab – Convert to </a:t>
            </a:r>
            <a:r>
              <a:rPr lang="en-US" dirty="0" smtClean="0"/>
              <a:t>3NF and run </a:t>
            </a:r>
            <a:r>
              <a:rPr lang="en-US" smtClean="0"/>
              <a:t>some queries…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95" y="1600200"/>
            <a:ext cx="647861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3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Anomaly</a:t>
            </a:r>
          </a:p>
        </p:txBody>
      </p:sp>
      <p:graphicFrame>
        <p:nvGraphicFramePr>
          <p:cNvPr id="52257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220160"/>
              </p:ext>
            </p:extLst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 Design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468231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Suppose </a:t>
            </a:r>
            <a:r>
              <a:rPr lang="en-US" altLang="en-US" sz="2800" dirty="0" smtClean="0"/>
              <a:t>CS/IT approved a new course: 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smtClean="0"/>
              <a:t>CSIT421</a:t>
            </a:r>
            <a:r>
              <a:rPr lang="en-US" altLang="en-US" sz="2800" dirty="0"/>
              <a:t>: SQL &amp; </a:t>
            </a:r>
            <a:r>
              <a:rPr lang="en-US" altLang="en-US" sz="2800" dirty="0" smtClean="0"/>
              <a:t>PL/SQL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 smtClean="0"/>
          </a:p>
          <a:p>
            <a:r>
              <a:rPr lang="en-US" altLang="en-US" sz="2800" dirty="0" smtClean="0"/>
              <a:t>How, if possible, could this </a:t>
            </a:r>
            <a:r>
              <a:rPr lang="en-US" altLang="en-US" sz="2800" dirty="0"/>
              <a:t>information </a:t>
            </a:r>
            <a:r>
              <a:rPr lang="en-US" altLang="en-US" sz="2800" dirty="0" smtClean="0"/>
              <a:t>be </a:t>
            </a:r>
            <a:r>
              <a:rPr lang="en-US" altLang="en-US" sz="2800" dirty="0"/>
              <a:t>entered into </a:t>
            </a:r>
            <a:r>
              <a:rPr lang="en-US" altLang="en-US" sz="2800" dirty="0" smtClean="0"/>
              <a:t>the COURSE table in </a:t>
            </a:r>
            <a:r>
              <a:rPr lang="en-US" altLang="en-US" sz="2800" dirty="0"/>
              <a:t>its present form?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1307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Anomaly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09128"/>
              </p:ext>
            </p:extLst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3444657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Suppose not enough students enrolled for the course </a:t>
            </a:r>
            <a:r>
              <a:rPr lang="en-US" altLang="en-US" sz="2800" dirty="0" smtClean="0"/>
              <a:t>CSIT520 (minimum cardinality), which has only </a:t>
            </a:r>
            <a:r>
              <a:rPr lang="en-US" altLang="en-US" sz="2800" dirty="0"/>
              <a:t>one </a:t>
            </a:r>
            <a:r>
              <a:rPr lang="en-US" altLang="en-US" sz="2800" dirty="0" smtClean="0"/>
              <a:t>Section,072</a:t>
            </a:r>
            <a:r>
              <a:rPr lang="en-US" altLang="en-US" sz="2800" dirty="0"/>
              <a:t>. </a:t>
            </a:r>
            <a:r>
              <a:rPr lang="en-US" altLang="en-US" sz="2800" dirty="0"/>
              <a:t>CS/IT decides </a:t>
            </a:r>
            <a:r>
              <a:rPr lang="en-US" altLang="en-US" sz="2800" dirty="0"/>
              <a:t>to drop </a:t>
            </a:r>
            <a:r>
              <a:rPr lang="en-US" altLang="en-US" sz="2800" dirty="0" smtClean="0"/>
              <a:t>this.  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sz="2800" dirty="0"/>
              <a:t>Can this be accomplished? What are the consequences?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307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Anomaly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903062"/>
              </p:ext>
            </p:extLst>
          </p:nvPr>
        </p:nvGraphicFramePr>
        <p:xfrm>
          <a:off x="457200" y="17526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377303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Suppose course name for </a:t>
            </a:r>
            <a:r>
              <a:rPr lang="en-US" altLang="en-US" sz="2800" dirty="0">
                <a:latin typeface="Calibri" panose="020F0502020204030204" pitchFamily="34" charset="0"/>
              </a:rPr>
              <a:t>CSIT420 </a:t>
            </a:r>
            <a:r>
              <a:rPr lang="en-US" altLang="en-US" sz="2800" dirty="0"/>
              <a:t>is changed to Database Theory.</a:t>
            </a:r>
          </a:p>
          <a:p>
            <a:endParaRPr lang="en-US" altLang="en-US" sz="2800" dirty="0"/>
          </a:p>
          <a:p>
            <a:r>
              <a:rPr lang="en-US" altLang="en-US" sz="2800" dirty="0"/>
              <a:t>How many times do you have to make this change in the COURSE table in its current form?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1307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End Goal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table (relation) is stable (‘good’) only if it is free from any of these anomalies at any point in time.</a:t>
            </a:r>
          </a:p>
          <a:p>
            <a:r>
              <a:rPr lang="en-US" altLang="en-US" dirty="0"/>
              <a:t>Must ensure that each and every table is </a:t>
            </a:r>
            <a:r>
              <a:rPr lang="en-US" altLang="en-US" dirty="0">
                <a:solidFill>
                  <a:srgbClr val="3366FF"/>
                </a:solidFill>
              </a:rPr>
              <a:t>free from anomalies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Accomplished through </a:t>
            </a:r>
            <a:r>
              <a:rPr lang="en-US" altLang="en-US" dirty="0">
                <a:solidFill>
                  <a:srgbClr val="3366FF"/>
                </a:solidFill>
              </a:rPr>
              <a:t>normalization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1011</TotalTime>
  <Words>1473</Words>
  <Application>Microsoft Office PowerPoint</Application>
  <PresentationFormat>On-screen Show (4:3)</PresentationFormat>
  <Paragraphs>317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Urban</vt:lpstr>
      <vt:lpstr>Worksheet</vt:lpstr>
      <vt:lpstr>PowerPoint Presentation</vt:lpstr>
      <vt:lpstr>Learning Objectives</vt:lpstr>
      <vt:lpstr>Normalization</vt:lpstr>
      <vt:lpstr>Database Anomalies</vt:lpstr>
      <vt:lpstr>Anomalies Examples</vt:lpstr>
      <vt:lpstr>Insertion Anomaly</vt:lpstr>
      <vt:lpstr>Deletion Anomaly</vt:lpstr>
      <vt:lpstr>Update Anomaly</vt:lpstr>
      <vt:lpstr>Database End Goal</vt:lpstr>
      <vt:lpstr>Normalization</vt:lpstr>
      <vt:lpstr>Need for Normalization</vt:lpstr>
      <vt:lpstr>Normalization Process</vt:lpstr>
      <vt:lpstr>Normalization Process</vt:lpstr>
      <vt:lpstr>Normal Forms</vt:lpstr>
      <vt:lpstr>Functional Dependence Concepts</vt:lpstr>
      <vt:lpstr>Functional Dependence (Example)</vt:lpstr>
      <vt:lpstr>Functional Dependence (Example 2)</vt:lpstr>
      <vt:lpstr>Dependencies: Definitions</vt:lpstr>
      <vt:lpstr>Dependencies: Definitions</vt:lpstr>
      <vt:lpstr>Conversion to First Normal Form</vt:lpstr>
      <vt:lpstr>Moving to 1NF: ASSIGNMENT Table</vt:lpstr>
      <vt:lpstr>Conversion to First Normal Form</vt:lpstr>
      <vt:lpstr>Conversion to First Normal Form</vt:lpstr>
      <vt:lpstr>ASSIGNMENT Determinants?</vt:lpstr>
      <vt:lpstr>1NF Dependency Diagram</vt:lpstr>
      <vt:lpstr>ASSIGNMENT Determinants</vt:lpstr>
      <vt:lpstr>1NF – Primary Keys Added</vt:lpstr>
      <vt:lpstr>Conversion to Second Normal Form</vt:lpstr>
      <vt:lpstr>ASSIGNMENT Partial Dependencies? </vt:lpstr>
      <vt:lpstr>Second Normal Form (2NF) Conversion Results</vt:lpstr>
      <vt:lpstr>ASSIGNMENT Partial Dependencies</vt:lpstr>
      <vt:lpstr>Conversion to Third Normal Form</vt:lpstr>
      <vt:lpstr>Transitive Dependencies?</vt:lpstr>
      <vt:lpstr>Third Normal Form (3NF) Conversion Results</vt:lpstr>
      <vt:lpstr>ASSIGNMENT Partial Dependencies</vt:lpstr>
      <vt:lpstr>3NF – Eliminate Transitive Dependencies</vt:lpstr>
      <vt:lpstr> Requirements for Good Normalized Set of Tables  </vt:lpstr>
      <vt:lpstr>The Completed Database</vt:lpstr>
      <vt:lpstr>The Completed Database</vt:lpstr>
      <vt:lpstr>The Completed Database</vt:lpstr>
      <vt:lpstr>The Completed Database</vt:lpstr>
      <vt:lpstr>Surrogate Keys</vt:lpstr>
      <vt:lpstr>Boyce-Codd Normal Form (BCNF)</vt:lpstr>
      <vt:lpstr>Normalization and Database Design</vt:lpstr>
      <vt:lpstr>Denormalization</vt:lpstr>
      <vt:lpstr>Denormalization</vt:lpstr>
      <vt:lpstr>Data-Modeling Checklist</vt:lpstr>
      <vt:lpstr>Data-Modeling Checklist</vt:lpstr>
      <vt:lpstr>Data-Modeling Checklist</vt:lpstr>
      <vt:lpstr>Data-Modeling Checklist</vt:lpstr>
      <vt:lpstr>Week 10 Lab – Convert to 3NF and run some queries…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Brian Thoms</cp:lastModifiedBy>
  <cp:revision>176</cp:revision>
  <dcterms:created xsi:type="dcterms:W3CDTF">2014-01-28T12:09:28Z</dcterms:created>
  <dcterms:modified xsi:type="dcterms:W3CDTF">2018-03-26T15:33:43Z</dcterms:modified>
</cp:coreProperties>
</file>