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58" r:id="rId1"/>
  </p:sldMasterIdLst>
  <p:notesMasterIdLst>
    <p:notesMasterId r:id="rId28"/>
  </p:notesMasterIdLst>
  <p:handoutMasterIdLst>
    <p:handoutMasterId r:id="rId29"/>
  </p:handoutMasterIdLst>
  <p:sldIdLst>
    <p:sldId id="451" r:id="rId2"/>
    <p:sldId id="325" r:id="rId3"/>
    <p:sldId id="326" r:id="rId4"/>
    <p:sldId id="444" r:id="rId5"/>
    <p:sldId id="445" r:id="rId6"/>
    <p:sldId id="446" r:id="rId7"/>
    <p:sldId id="488" r:id="rId8"/>
    <p:sldId id="485" r:id="rId9"/>
    <p:sldId id="486" r:id="rId10"/>
    <p:sldId id="468" r:id="rId11"/>
    <p:sldId id="487" r:id="rId12"/>
    <p:sldId id="467" r:id="rId13"/>
    <p:sldId id="469" r:id="rId14"/>
    <p:sldId id="447" r:id="rId15"/>
    <p:sldId id="455" r:id="rId16"/>
    <p:sldId id="453" r:id="rId17"/>
    <p:sldId id="454" r:id="rId18"/>
    <p:sldId id="456" r:id="rId19"/>
    <p:sldId id="338" r:id="rId20"/>
    <p:sldId id="457" r:id="rId21"/>
    <p:sldId id="339" r:id="rId22"/>
    <p:sldId id="489" r:id="rId23"/>
    <p:sldId id="340" r:id="rId24"/>
    <p:sldId id="341" r:id="rId25"/>
    <p:sldId id="484" r:id="rId26"/>
    <p:sldId id="459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FF"/>
    <a:srgbClr val="222222"/>
    <a:srgbClr val="18B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1104" y="-10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09C123-325F-4EC6-8EDB-BC14D05CCE92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5E17EAE-2DB7-4436-AE5B-163DDFCA29DD}">
      <dgm:prSet custT="1"/>
      <dgm:spPr/>
      <dgm:t>
        <a:bodyPr/>
        <a:lstStyle/>
        <a:p>
          <a:pPr rtl="0"/>
          <a:r>
            <a:rPr lang="en-US" sz="2600"/>
            <a:t>Numeric</a:t>
          </a:r>
          <a:endParaRPr lang="en-CA" sz="2600"/>
        </a:p>
      </dgm:t>
    </dgm:pt>
    <dgm:pt modelId="{A975F3FF-05BE-475E-A0F0-75A583538B26}" type="parTrans" cxnId="{53E7CA57-D86B-48A5-BC45-01CAEF95CB35}">
      <dgm:prSet/>
      <dgm:spPr/>
      <dgm:t>
        <a:bodyPr/>
        <a:lstStyle/>
        <a:p>
          <a:endParaRPr lang="en-US"/>
        </a:p>
      </dgm:t>
    </dgm:pt>
    <dgm:pt modelId="{CC650C07-5B85-4697-8090-EF4C6B426A05}" type="sibTrans" cxnId="{53E7CA57-D86B-48A5-BC45-01CAEF95CB35}">
      <dgm:prSet/>
      <dgm:spPr/>
      <dgm:t>
        <a:bodyPr/>
        <a:lstStyle/>
        <a:p>
          <a:endParaRPr lang="en-US"/>
        </a:p>
      </dgm:t>
    </dgm:pt>
    <dgm:pt modelId="{89E3D209-F958-44CD-8546-BF0DE6423379}">
      <dgm:prSet/>
      <dgm:spPr/>
      <dgm:t>
        <a:bodyPr/>
        <a:lstStyle/>
        <a:p>
          <a:pPr rtl="0"/>
          <a:r>
            <a:rPr lang="en-US" dirty="0"/>
            <a:t>NUMBER(L,D) or NUMERIC(L,D)</a:t>
          </a:r>
          <a:endParaRPr lang="en-CA" dirty="0"/>
        </a:p>
      </dgm:t>
    </dgm:pt>
    <dgm:pt modelId="{CF16708D-6175-4B95-AFB6-439E42A50C9A}" type="parTrans" cxnId="{58A9F4D0-F2DC-47A5-B7FC-E87442B6E7D8}">
      <dgm:prSet/>
      <dgm:spPr/>
      <dgm:t>
        <a:bodyPr/>
        <a:lstStyle/>
        <a:p>
          <a:endParaRPr lang="en-US"/>
        </a:p>
      </dgm:t>
    </dgm:pt>
    <dgm:pt modelId="{7CFEA970-C9BA-491B-B132-48354F76675F}" type="sibTrans" cxnId="{58A9F4D0-F2DC-47A5-B7FC-E87442B6E7D8}">
      <dgm:prSet/>
      <dgm:spPr/>
      <dgm:t>
        <a:bodyPr/>
        <a:lstStyle/>
        <a:p>
          <a:endParaRPr lang="en-US"/>
        </a:p>
      </dgm:t>
    </dgm:pt>
    <dgm:pt modelId="{E4424736-17B8-4C92-95E6-6DD4D901D56F}">
      <dgm:prSet custT="1"/>
      <dgm:spPr/>
      <dgm:t>
        <a:bodyPr/>
        <a:lstStyle/>
        <a:p>
          <a:pPr rtl="0"/>
          <a:r>
            <a:rPr lang="en-US" sz="2600"/>
            <a:t>Character</a:t>
          </a:r>
          <a:endParaRPr lang="en-CA" sz="2600"/>
        </a:p>
      </dgm:t>
    </dgm:pt>
    <dgm:pt modelId="{641362F6-DD81-4407-8D9A-61C785DC73A0}" type="parTrans" cxnId="{0D6DB1BA-73D9-43A0-B928-555B31F23142}">
      <dgm:prSet/>
      <dgm:spPr/>
      <dgm:t>
        <a:bodyPr/>
        <a:lstStyle/>
        <a:p>
          <a:endParaRPr lang="en-US"/>
        </a:p>
      </dgm:t>
    </dgm:pt>
    <dgm:pt modelId="{C8476417-1B5E-4E48-BCFC-0A3C3318EA08}" type="sibTrans" cxnId="{0D6DB1BA-73D9-43A0-B928-555B31F23142}">
      <dgm:prSet/>
      <dgm:spPr/>
      <dgm:t>
        <a:bodyPr/>
        <a:lstStyle/>
        <a:p>
          <a:endParaRPr lang="en-US"/>
        </a:p>
      </dgm:t>
    </dgm:pt>
    <dgm:pt modelId="{3FE09CD2-86B9-4A9D-9CAF-B0518AEDECB9}">
      <dgm:prSet/>
      <dgm:spPr/>
      <dgm:t>
        <a:bodyPr/>
        <a:lstStyle/>
        <a:p>
          <a:pPr rtl="0"/>
          <a:r>
            <a:rPr lang="en-US"/>
            <a:t>CHAR(L)</a:t>
          </a:r>
          <a:endParaRPr lang="en-CA"/>
        </a:p>
      </dgm:t>
    </dgm:pt>
    <dgm:pt modelId="{D685F3F9-669A-4885-A389-3BA07AA33166}" type="parTrans" cxnId="{CE3EEBD7-2766-43DF-AF5B-9F7207C8329A}">
      <dgm:prSet/>
      <dgm:spPr/>
      <dgm:t>
        <a:bodyPr/>
        <a:lstStyle/>
        <a:p>
          <a:endParaRPr lang="en-US"/>
        </a:p>
      </dgm:t>
    </dgm:pt>
    <dgm:pt modelId="{B14B2EC1-4847-49AC-9F37-4D00A4ECFBC6}" type="sibTrans" cxnId="{CE3EEBD7-2766-43DF-AF5B-9F7207C8329A}">
      <dgm:prSet/>
      <dgm:spPr/>
      <dgm:t>
        <a:bodyPr/>
        <a:lstStyle/>
        <a:p>
          <a:endParaRPr lang="en-US"/>
        </a:p>
      </dgm:t>
    </dgm:pt>
    <dgm:pt modelId="{66302657-DAFE-4640-B400-5EE3447BC5E5}">
      <dgm:prSet/>
      <dgm:spPr/>
      <dgm:t>
        <a:bodyPr/>
        <a:lstStyle/>
        <a:p>
          <a:pPr rtl="0"/>
          <a:r>
            <a:rPr lang="en-US"/>
            <a:t>VARCHAR(L) or VARCHAR2(L)</a:t>
          </a:r>
          <a:endParaRPr lang="en-CA"/>
        </a:p>
      </dgm:t>
    </dgm:pt>
    <dgm:pt modelId="{04E622B7-1D90-4070-AB47-6B1C47134745}" type="parTrans" cxnId="{F8CD264A-C984-4E23-96C0-2C39D86C597C}">
      <dgm:prSet/>
      <dgm:spPr/>
      <dgm:t>
        <a:bodyPr/>
        <a:lstStyle/>
        <a:p>
          <a:endParaRPr lang="en-US"/>
        </a:p>
      </dgm:t>
    </dgm:pt>
    <dgm:pt modelId="{16BB9947-7CED-42A8-8830-C30E053F67D4}" type="sibTrans" cxnId="{F8CD264A-C984-4E23-96C0-2C39D86C597C}">
      <dgm:prSet/>
      <dgm:spPr/>
      <dgm:t>
        <a:bodyPr/>
        <a:lstStyle/>
        <a:p>
          <a:endParaRPr lang="en-US"/>
        </a:p>
      </dgm:t>
    </dgm:pt>
    <dgm:pt modelId="{B0BDD638-F76D-4174-95BB-02D1873DC6DB}">
      <dgm:prSet custT="1"/>
      <dgm:spPr/>
      <dgm:t>
        <a:bodyPr/>
        <a:lstStyle/>
        <a:p>
          <a:pPr rtl="0"/>
          <a:r>
            <a:rPr lang="en-US" sz="2600"/>
            <a:t>Date</a:t>
          </a:r>
          <a:endParaRPr lang="en-CA" sz="2600"/>
        </a:p>
      </dgm:t>
    </dgm:pt>
    <dgm:pt modelId="{BA811B6A-E5C2-4906-BEDE-F72C037B9E8E}" type="parTrans" cxnId="{B12CA9AD-1FA1-4F80-B36F-55AFDA7A7BBC}">
      <dgm:prSet/>
      <dgm:spPr/>
      <dgm:t>
        <a:bodyPr/>
        <a:lstStyle/>
        <a:p>
          <a:endParaRPr lang="en-US"/>
        </a:p>
      </dgm:t>
    </dgm:pt>
    <dgm:pt modelId="{F52DE3B2-381B-4FBE-89ED-0C73A1B19F7C}" type="sibTrans" cxnId="{B12CA9AD-1FA1-4F80-B36F-55AFDA7A7BBC}">
      <dgm:prSet/>
      <dgm:spPr/>
      <dgm:t>
        <a:bodyPr/>
        <a:lstStyle/>
        <a:p>
          <a:endParaRPr lang="en-US"/>
        </a:p>
      </dgm:t>
    </dgm:pt>
    <dgm:pt modelId="{8D408AB4-B38D-40AD-B6EC-63A02C5D4106}">
      <dgm:prSet/>
      <dgm:spPr/>
      <dgm:t>
        <a:bodyPr/>
        <a:lstStyle/>
        <a:p>
          <a:pPr rtl="0"/>
          <a:r>
            <a:rPr lang="en-US" dirty="0"/>
            <a:t>DATE</a:t>
          </a:r>
          <a:endParaRPr lang="en-CA" dirty="0"/>
        </a:p>
      </dgm:t>
    </dgm:pt>
    <dgm:pt modelId="{D0997D51-4FF2-4545-BE84-5247AFCCA244}" type="parTrans" cxnId="{EA86029F-D095-487D-A335-B957B500B868}">
      <dgm:prSet/>
      <dgm:spPr/>
      <dgm:t>
        <a:bodyPr/>
        <a:lstStyle/>
        <a:p>
          <a:endParaRPr lang="en-US"/>
        </a:p>
      </dgm:t>
    </dgm:pt>
    <dgm:pt modelId="{ABBFA868-4019-4A05-8B6C-81432BF62ECF}" type="sibTrans" cxnId="{EA86029F-D095-487D-A335-B957B500B868}">
      <dgm:prSet/>
      <dgm:spPr/>
      <dgm:t>
        <a:bodyPr/>
        <a:lstStyle/>
        <a:p>
          <a:endParaRPr lang="en-US"/>
        </a:p>
      </dgm:t>
    </dgm:pt>
    <dgm:pt modelId="{6E17FD7A-7198-4BA1-B5F8-17C0AF4683F6}">
      <dgm:prSet/>
      <dgm:spPr/>
      <dgm:t>
        <a:bodyPr/>
        <a:lstStyle/>
        <a:p>
          <a:pPr rtl="0"/>
          <a:r>
            <a:rPr lang="en-US" dirty="0"/>
            <a:t>Really just </a:t>
          </a:r>
          <a:r>
            <a:rPr lang="en-US" dirty="0" err="1"/>
            <a:t>int</a:t>
          </a:r>
          <a:r>
            <a:rPr lang="en-US" dirty="0"/>
            <a:t>(8), so why the fuss?</a:t>
          </a:r>
          <a:endParaRPr lang="en-CA" dirty="0"/>
        </a:p>
      </dgm:t>
    </dgm:pt>
    <dgm:pt modelId="{49C79F10-937C-4033-8F6F-C5D471DA9CC8}" type="parTrans" cxnId="{35A66227-798D-4831-BB90-8EAB87DC18A5}">
      <dgm:prSet/>
      <dgm:spPr/>
    </dgm:pt>
    <dgm:pt modelId="{661F23FD-0C0F-47CB-B00D-E13AA05FE810}" type="sibTrans" cxnId="{35A66227-798D-4831-BB90-8EAB87DC18A5}">
      <dgm:prSet/>
      <dgm:spPr/>
    </dgm:pt>
    <dgm:pt modelId="{C5EF1B8B-ACA2-41BF-93CD-CD436A0457D7}" type="pres">
      <dgm:prSet presAssocID="{A109C123-325F-4EC6-8EDB-BC14D05CCE9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397B88-BED7-4905-8B7F-B80455667FDC}" type="pres">
      <dgm:prSet presAssocID="{05E17EAE-2DB7-4436-AE5B-163DDFCA29DD}" presName="parentLin" presStyleCnt="0"/>
      <dgm:spPr/>
    </dgm:pt>
    <dgm:pt modelId="{73B1E6AE-DCCC-4D39-A0D8-25DC4A523271}" type="pres">
      <dgm:prSet presAssocID="{05E17EAE-2DB7-4436-AE5B-163DDFCA29D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EC3F4C6-A831-4AF7-A8BA-62A9C9EEC7D5}" type="pres">
      <dgm:prSet presAssocID="{05E17EAE-2DB7-4436-AE5B-163DDFCA29D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7D693C-2A79-4B5B-8E4C-738F54FC40DB}" type="pres">
      <dgm:prSet presAssocID="{05E17EAE-2DB7-4436-AE5B-163DDFCA29DD}" presName="negativeSpace" presStyleCnt="0"/>
      <dgm:spPr/>
    </dgm:pt>
    <dgm:pt modelId="{6E2F5B52-CDA3-40EA-8D17-26A40A60ACC8}" type="pres">
      <dgm:prSet presAssocID="{05E17EAE-2DB7-4436-AE5B-163DDFCA29D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01549-BCA1-4F26-B6AB-09B3D7CEAB96}" type="pres">
      <dgm:prSet presAssocID="{CC650C07-5B85-4697-8090-EF4C6B426A05}" presName="spaceBetweenRectangles" presStyleCnt="0"/>
      <dgm:spPr/>
    </dgm:pt>
    <dgm:pt modelId="{CDD981BD-B6DF-4B39-8DD4-468491E00E73}" type="pres">
      <dgm:prSet presAssocID="{E4424736-17B8-4C92-95E6-6DD4D901D56F}" presName="parentLin" presStyleCnt="0"/>
      <dgm:spPr/>
    </dgm:pt>
    <dgm:pt modelId="{E984D7F0-072B-49F7-AA61-1F2B67CED977}" type="pres">
      <dgm:prSet presAssocID="{E4424736-17B8-4C92-95E6-6DD4D901D56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01287D4-4ABD-428C-AA91-829675433796}" type="pres">
      <dgm:prSet presAssocID="{E4424736-17B8-4C92-95E6-6DD4D901D56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3ED0D-EBAF-413B-8A4F-1F7A537389E2}" type="pres">
      <dgm:prSet presAssocID="{E4424736-17B8-4C92-95E6-6DD4D901D56F}" presName="negativeSpace" presStyleCnt="0"/>
      <dgm:spPr/>
    </dgm:pt>
    <dgm:pt modelId="{47659735-EF0A-4E50-8064-79A50585F545}" type="pres">
      <dgm:prSet presAssocID="{E4424736-17B8-4C92-95E6-6DD4D901D56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11DF7-DD0C-451E-98A1-C66BCD5FFCCF}" type="pres">
      <dgm:prSet presAssocID="{C8476417-1B5E-4E48-BCFC-0A3C3318EA08}" presName="spaceBetweenRectangles" presStyleCnt="0"/>
      <dgm:spPr/>
    </dgm:pt>
    <dgm:pt modelId="{191AB14B-135E-418E-B7AE-3DC3606EA817}" type="pres">
      <dgm:prSet presAssocID="{B0BDD638-F76D-4174-95BB-02D1873DC6DB}" presName="parentLin" presStyleCnt="0"/>
      <dgm:spPr/>
    </dgm:pt>
    <dgm:pt modelId="{0E50A69B-6BCD-4F0B-9795-06F0A6908D47}" type="pres">
      <dgm:prSet presAssocID="{B0BDD638-F76D-4174-95BB-02D1873DC6DB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45A7212-29CF-4716-8094-99ABB63307D0}" type="pres">
      <dgm:prSet presAssocID="{B0BDD638-F76D-4174-95BB-02D1873DC6D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4A877-2178-460D-A9DD-D1BF936DC210}" type="pres">
      <dgm:prSet presAssocID="{B0BDD638-F76D-4174-95BB-02D1873DC6DB}" presName="negativeSpace" presStyleCnt="0"/>
      <dgm:spPr/>
    </dgm:pt>
    <dgm:pt modelId="{551D385B-227A-4D96-8038-93EA7B603BD8}" type="pres">
      <dgm:prSet presAssocID="{B0BDD638-F76D-4174-95BB-02D1873DC6DB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896D2F-8D66-4526-879E-18124008B65A}" type="presOf" srcId="{8D408AB4-B38D-40AD-B6EC-63A02C5D4106}" destId="{551D385B-227A-4D96-8038-93EA7B603BD8}" srcOrd="0" destOrd="0" presId="urn:microsoft.com/office/officeart/2005/8/layout/list1"/>
    <dgm:cxn modelId="{825C8DBC-15D9-4345-ABBF-F36C0CA0501F}" type="presOf" srcId="{05E17EAE-2DB7-4436-AE5B-163DDFCA29DD}" destId="{9EC3F4C6-A831-4AF7-A8BA-62A9C9EEC7D5}" srcOrd="1" destOrd="0" presId="urn:microsoft.com/office/officeart/2005/8/layout/list1"/>
    <dgm:cxn modelId="{FFD24438-7A35-40CD-A20A-2F6886583D7C}" type="presOf" srcId="{05E17EAE-2DB7-4436-AE5B-163DDFCA29DD}" destId="{73B1E6AE-DCCC-4D39-A0D8-25DC4A523271}" srcOrd="0" destOrd="0" presId="urn:microsoft.com/office/officeart/2005/8/layout/list1"/>
    <dgm:cxn modelId="{D121185D-31CE-41B0-9FDE-2EBBD5E119AF}" type="presOf" srcId="{B0BDD638-F76D-4174-95BB-02D1873DC6DB}" destId="{0E50A69B-6BCD-4F0B-9795-06F0A6908D47}" srcOrd="0" destOrd="0" presId="urn:microsoft.com/office/officeart/2005/8/layout/list1"/>
    <dgm:cxn modelId="{B12CA9AD-1FA1-4F80-B36F-55AFDA7A7BBC}" srcId="{A109C123-325F-4EC6-8EDB-BC14D05CCE92}" destId="{B0BDD638-F76D-4174-95BB-02D1873DC6DB}" srcOrd="2" destOrd="0" parTransId="{BA811B6A-E5C2-4906-BEDE-F72C037B9E8E}" sibTransId="{F52DE3B2-381B-4FBE-89ED-0C73A1B19F7C}"/>
    <dgm:cxn modelId="{5608B050-2FAE-4EF4-91FA-9D4026E84B6F}" type="presOf" srcId="{66302657-DAFE-4640-B400-5EE3447BC5E5}" destId="{47659735-EF0A-4E50-8064-79A50585F545}" srcOrd="0" destOrd="1" presId="urn:microsoft.com/office/officeart/2005/8/layout/list1"/>
    <dgm:cxn modelId="{CE3EEBD7-2766-43DF-AF5B-9F7207C8329A}" srcId="{E4424736-17B8-4C92-95E6-6DD4D901D56F}" destId="{3FE09CD2-86B9-4A9D-9CAF-B0518AEDECB9}" srcOrd="0" destOrd="0" parTransId="{D685F3F9-669A-4885-A389-3BA07AA33166}" sibTransId="{B14B2EC1-4847-49AC-9F37-4D00A4ECFBC6}"/>
    <dgm:cxn modelId="{EA86029F-D095-487D-A335-B957B500B868}" srcId="{B0BDD638-F76D-4174-95BB-02D1873DC6DB}" destId="{8D408AB4-B38D-40AD-B6EC-63A02C5D4106}" srcOrd="0" destOrd="0" parTransId="{D0997D51-4FF2-4545-BE84-5247AFCCA244}" sibTransId="{ABBFA868-4019-4A05-8B6C-81432BF62ECF}"/>
    <dgm:cxn modelId="{34A85F01-CBB0-4407-BC4B-294ACDF6BEC4}" type="presOf" srcId="{6E17FD7A-7198-4BA1-B5F8-17C0AF4683F6}" destId="{551D385B-227A-4D96-8038-93EA7B603BD8}" srcOrd="0" destOrd="1" presId="urn:microsoft.com/office/officeart/2005/8/layout/list1"/>
    <dgm:cxn modelId="{3C3B486F-16ED-46EE-9AAB-383EB551B247}" type="presOf" srcId="{E4424736-17B8-4C92-95E6-6DD4D901D56F}" destId="{701287D4-4ABD-428C-AA91-829675433796}" srcOrd="1" destOrd="0" presId="urn:microsoft.com/office/officeart/2005/8/layout/list1"/>
    <dgm:cxn modelId="{752B9309-63FC-460A-ABDC-32161F6E0ABB}" type="presOf" srcId="{E4424736-17B8-4C92-95E6-6DD4D901D56F}" destId="{E984D7F0-072B-49F7-AA61-1F2B67CED977}" srcOrd="0" destOrd="0" presId="urn:microsoft.com/office/officeart/2005/8/layout/list1"/>
    <dgm:cxn modelId="{D55F143B-F909-47DA-841C-6BF29F9832A7}" type="presOf" srcId="{3FE09CD2-86B9-4A9D-9CAF-B0518AEDECB9}" destId="{47659735-EF0A-4E50-8064-79A50585F545}" srcOrd="0" destOrd="0" presId="urn:microsoft.com/office/officeart/2005/8/layout/list1"/>
    <dgm:cxn modelId="{53E7CA57-D86B-48A5-BC45-01CAEF95CB35}" srcId="{A109C123-325F-4EC6-8EDB-BC14D05CCE92}" destId="{05E17EAE-2DB7-4436-AE5B-163DDFCA29DD}" srcOrd="0" destOrd="0" parTransId="{A975F3FF-05BE-475E-A0F0-75A583538B26}" sibTransId="{CC650C07-5B85-4697-8090-EF4C6B426A05}"/>
    <dgm:cxn modelId="{B4079799-26D9-49A6-80C7-41102F6713DF}" type="presOf" srcId="{A109C123-325F-4EC6-8EDB-BC14D05CCE92}" destId="{C5EF1B8B-ACA2-41BF-93CD-CD436A0457D7}" srcOrd="0" destOrd="0" presId="urn:microsoft.com/office/officeart/2005/8/layout/list1"/>
    <dgm:cxn modelId="{0D6DB1BA-73D9-43A0-B928-555B31F23142}" srcId="{A109C123-325F-4EC6-8EDB-BC14D05CCE92}" destId="{E4424736-17B8-4C92-95E6-6DD4D901D56F}" srcOrd="1" destOrd="0" parTransId="{641362F6-DD81-4407-8D9A-61C785DC73A0}" sibTransId="{C8476417-1B5E-4E48-BCFC-0A3C3318EA08}"/>
    <dgm:cxn modelId="{58A9F4D0-F2DC-47A5-B7FC-E87442B6E7D8}" srcId="{05E17EAE-2DB7-4436-AE5B-163DDFCA29DD}" destId="{89E3D209-F958-44CD-8546-BF0DE6423379}" srcOrd="0" destOrd="0" parTransId="{CF16708D-6175-4B95-AFB6-439E42A50C9A}" sibTransId="{7CFEA970-C9BA-491B-B132-48354F76675F}"/>
    <dgm:cxn modelId="{986717F2-4FEF-4FA0-A159-270080F523EC}" type="presOf" srcId="{B0BDD638-F76D-4174-95BB-02D1873DC6DB}" destId="{645A7212-29CF-4716-8094-99ABB63307D0}" srcOrd="1" destOrd="0" presId="urn:microsoft.com/office/officeart/2005/8/layout/list1"/>
    <dgm:cxn modelId="{F8CD264A-C984-4E23-96C0-2C39D86C597C}" srcId="{E4424736-17B8-4C92-95E6-6DD4D901D56F}" destId="{66302657-DAFE-4640-B400-5EE3447BC5E5}" srcOrd="1" destOrd="0" parTransId="{04E622B7-1D90-4070-AB47-6B1C47134745}" sibTransId="{16BB9947-7CED-42A8-8830-C30E053F67D4}"/>
    <dgm:cxn modelId="{35A66227-798D-4831-BB90-8EAB87DC18A5}" srcId="{8D408AB4-B38D-40AD-B6EC-63A02C5D4106}" destId="{6E17FD7A-7198-4BA1-B5F8-17C0AF4683F6}" srcOrd="0" destOrd="0" parTransId="{49C79F10-937C-4033-8F6F-C5D471DA9CC8}" sibTransId="{661F23FD-0C0F-47CB-B00D-E13AA05FE810}"/>
    <dgm:cxn modelId="{40E82807-737B-4595-8A2A-9748AACB8854}" type="presOf" srcId="{89E3D209-F958-44CD-8546-BF0DE6423379}" destId="{6E2F5B52-CDA3-40EA-8D17-26A40A60ACC8}" srcOrd="0" destOrd="0" presId="urn:microsoft.com/office/officeart/2005/8/layout/list1"/>
    <dgm:cxn modelId="{50BD75FC-5582-4288-9C86-960FE2B2E38F}" type="presParOf" srcId="{C5EF1B8B-ACA2-41BF-93CD-CD436A0457D7}" destId="{09397B88-BED7-4905-8B7F-B80455667FDC}" srcOrd="0" destOrd="0" presId="urn:microsoft.com/office/officeart/2005/8/layout/list1"/>
    <dgm:cxn modelId="{39563B0D-3856-4CDA-ABDC-1C69AEE6DFC0}" type="presParOf" srcId="{09397B88-BED7-4905-8B7F-B80455667FDC}" destId="{73B1E6AE-DCCC-4D39-A0D8-25DC4A523271}" srcOrd="0" destOrd="0" presId="urn:microsoft.com/office/officeart/2005/8/layout/list1"/>
    <dgm:cxn modelId="{E69D0D99-F239-470C-8B24-F61BC9A0C4E4}" type="presParOf" srcId="{09397B88-BED7-4905-8B7F-B80455667FDC}" destId="{9EC3F4C6-A831-4AF7-A8BA-62A9C9EEC7D5}" srcOrd="1" destOrd="0" presId="urn:microsoft.com/office/officeart/2005/8/layout/list1"/>
    <dgm:cxn modelId="{ECEFD8FB-5FE9-4FFA-88B8-5FFB7A7E24C5}" type="presParOf" srcId="{C5EF1B8B-ACA2-41BF-93CD-CD436A0457D7}" destId="{5A7D693C-2A79-4B5B-8E4C-738F54FC40DB}" srcOrd="1" destOrd="0" presId="urn:microsoft.com/office/officeart/2005/8/layout/list1"/>
    <dgm:cxn modelId="{FFA946C4-0180-4090-AB9D-77317C5DDEED}" type="presParOf" srcId="{C5EF1B8B-ACA2-41BF-93CD-CD436A0457D7}" destId="{6E2F5B52-CDA3-40EA-8D17-26A40A60ACC8}" srcOrd="2" destOrd="0" presId="urn:microsoft.com/office/officeart/2005/8/layout/list1"/>
    <dgm:cxn modelId="{E476668E-6DF9-48B9-A95B-70EB0A76830F}" type="presParOf" srcId="{C5EF1B8B-ACA2-41BF-93CD-CD436A0457D7}" destId="{6C101549-BCA1-4F26-B6AB-09B3D7CEAB96}" srcOrd="3" destOrd="0" presId="urn:microsoft.com/office/officeart/2005/8/layout/list1"/>
    <dgm:cxn modelId="{00DC10F9-AFDB-4348-A76F-1B2EE9716815}" type="presParOf" srcId="{C5EF1B8B-ACA2-41BF-93CD-CD436A0457D7}" destId="{CDD981BD-B6DF-4B39-8DD4-468491E00E73}" srcOrd="4" destOrd="0" presId="urn:microsoft.com/office/officeart/2005/8/layout/list1"/>
    <dgm:cxn modelId="{D188C70D-4BF5-40A7-9D7C-569AB5B25165}" type="presParOf" srcId="{CDD981BD-B6DF-4B39-8DD4-468491E00E73}" destId="{E984D7F0-072B-49F7-AA61-1F2B67CED977}" srcOrd="0" destOrd="0" presId="urn:microsoft.com/office/officeart/2005/8/layout/list1"/>
    <dgm:cxn modelId="{C77CACCC-4DD9-42B3-B6A5-79C34A885E89}" type="presParOf" srcId="{CDD981BD-B6DF-4B39-8DD4-468491E00E73}" destId="{701287D4-4ABD-428C-AA91-829675433796}" srcOrd="1" destOrd="0" presId="urn:microsoft.com/office/officeart/2005/8/layout/list1"/>
    <dgm:cxn modelId="{5EB7DB96-3D3B-416A-B7D4-CCD6643BD612}" type="presParOf" srcId="{C5EF1B8B-ACA2-41BF-93CD-CD436A0457D7}" destId="{72F3ED0D-EBAF-413B-8A4F-1F7A537389E2}" srcOrd="5" destOrd="0" presId="urn:microsoft.com/office/officeart/2005/8/layout/list1"/>
    <dgm:cxn modelId="{9C8BDE69-A9AE-4251-B4F6-71834E62AD4F}" type="presParOf" srcId="{C5EF1B8B-ACA2-41BF-93CD-CD436A0457D7}" destId="{47659735-EF0A-4E50-8064-79A50585F545}" srcOrd="6" destOrd="0" presId="urn:microsoft.com/office/officeart/2005/8/layout/list1"/>
    <dgm:cxn modelId="{7603DC2F-4825-434E-96E4-C617D1AE9A53}" type="presParOf" srcId="{C5EF1B8B-ACA2-41BF-93CD-CD436A0457D7}" destId="{58A11DF7-DD0C-451E-98A1-C66BCD5FFCCF}" srcOrd="7" destOrd="0" presId="urn:microsoft.com/office/officeart/2005/8/layout/list1"/>
    <dgm:cxn modelId="{EE638CB4-F659-425F-B795-4D22ABA4EE4F}" type="presParOf" srcId="{C5EF1B8B-ACA2-41BF-93CD-CD436A0457D7}" destId="{191AB14B-135E-418E-B7AE-3DC3606EA817}" srcOrd="8" destOrd="0" presId="urn:microsoft.com/office/officeart/2005/8/layout/list1"/>
    <dgm:cxn modelId="{20BD0152-4817-435A-B235-22F6B96E62A0}" type="presParOf" srcId="{191AB14B-135E-418E-B7AE-3DC3606EA817}" destId="{0E50A69B-6BCD-4F0B-9795-06F0A6908D47}" srcOrd="0" destOrd="0" presId="urn:microsoft.com/office/officeart/2005/8/layout/list1"/>
    <dgm:cxn modelId="{27A09B89-0D43-4D7D-B167-19F4E9CF9BFE}" type="presParOf" srcId="{191AB14B-135E-418E-B7AE-3DC3606EA817}" destId="{645A7212-29CF-4716-8094-99ABB63307D0}" srcOrd="1" destOrd="0" presId="urn:microsoft.com/office/officeart/2005/8/layout/list1"/>
    <dgm:cxn modelId="{76D71749-78D4-4DCB-B7B3-84896DBBEA8B}" type="presParOf" srcId="{C5EF1B8B-ACA2-41BF-93CD-CD436A0457D7}" destId="{8204A877-2178-460D-A9DD-D1BF936DC210}" srcOrd="9" destOrd="0" presId="urn:microsoft.com/office/officeart/2005/8/layout/list1"/>
    <dgm:cxn modelId="{4B16FFD2-A3B3-4A87-802D-68ADBCC9FB2A}" type="presParOf" srcId="{C5EF1B8B-ACA2-41BF-93CD-CD436A0457D7}" destId="{551D385B-227A-4D96-8038-93EA7B603BD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F5B52-CDA3-40EA-8D17-26A40A60ACC8}">
      <dsp:nvSpPr>
        <dsp:cNvPr id="0" name=""/>
        <dsp:cNvSpPr/>
      </dsp:nvSpPr>
      <dsp:spPr>
        <a:xfrm>
          <a:off x="0" y="379753"/>
          <a:ext cx="8229600" cy="9418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79044" rIns="638708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NUMBER(L,D) or NUMERIC(L,D)</a:t>
          </a:r>
          <a:endParaRPr lang="en-CA" sz="2300" kern="1200" dirty="0"/>
        </a:p>
      </dsp:txBody>
      <dsp:txXfrm>
        <a:off x="0" y="379753"/>
        <a:ext cx="8229600" cy="941850"/>
      </dsp:txXfrm>
    </dsp:sp>
    <dsp:sp modelId="{9EC3F4C6-A831-4AF7-A8BA-62A9C9EEC7D5}">
      <dsp:nvSpPr>
        <dsp:cNvPr id="0" name=""/>
        <dsp:cNvSpPr/>
      </dsp:nvSpPr>
      <dsp:spPr>
        <a:xfrm>
          <a:off x="411480" y="40273"/>
          <a:ext cx="5760720" cy="678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Numeric</a:t>
          </a:r>
          <a:endParaRPr lang="en-CA" sz="2600" kern="1200"/>
        </a:p>
      </dsp:txBody>
      <dsp:txXfrm>
        <a:off x="444624" y="73417"/>
        <a:ext cx="5694432" cy="612672"/>
      </dsp:txXfrm>
    </dsp:sp>
    <dsp:sp modelId="{47659735-EF0A-4E50-8064-79A50585F545}">
      <dsp:nvSpPr>
        <dsp:cNvPr id="0" name=""/>
        <dsp:cNvSpPr/>
      </dsp:nvSpPr>
      <dsp:spPr>
        <a:xfrm>
          <a:off x="0" y="1785284"/>
          <a:ext cx="8229600" cy="13041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79044" rIns="638708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/>
            <a:t>CHAR(L)</a:t>
          </a:r>
          <a:endParaRPr lang="en-CA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/>
            <a:t>VARCHAR(L) or VARCHAR2(L)</a:t>
          </a:r>
          <a:endParaRPr lang="en-CA" sz="2300" kern="1200"/>
        </a:p>
      </dsp:txBody>
      <dsp:txXfrm>
        <a:off x="0" y="1785284"/>
        <a:ext cx="8229600" cy="1304100"/>
      </dsp:txXfrm>
    </dsp:sp>
    <dsp:sp modelId="{701287D4-4ABD-428C-AA91-829675433796}">
      <dsp:nvSpPr>
        <dsp:cNvPr id="0" name=""/>
        <dsp:cNvSpPr/>
      </dsp:nvSpPr>
      <dsp:spPr>
        <a:xfrm>
          <a:off x="411480" y="1445804"/>
          <a:ext cx="5760720" cy="678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Character</a:t>
          </a:r>
          <a:endParaRPr lang="en-CA" sz="2600" kern="1200"/>
        </a:p>
      </dsp:txBody>
      <dsp:txXfrm>
        <a:off x="444624" y="1478948"/>
        <a:ext cx="5694432" cy="612672"/>
      </dsp:txXfrm>
    </dsp:sp>
    <dsp:sp modelId="{551D385B-227A-4D96-8038-93EA7B603BD8}">
      <dsp:nvSpPr>
        <dsp:cNvPr id="0" name=""/>
        <dsp:cNvSpPr/>
      </dsp:nvSpPr>
      <dsp:spPr>
        <a:xfrm>
          <a:off x="0" y="3553064"/>
          <a:ext cx="8229600" cy="13041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79044" rIns="638708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DATE</a:t>
          </a:r>
          <a:endParaRPr lang="en-CA" sz="2300" kern="1200" dirty="0"/>
        </a:p>
        <a:p>
          <a:pPr marL="457200" lvl="2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Really just </a:t>
          </a:r>
          <a:r>
            <a:rPr lang="en-US" sz="2300" kern="1200" dirty="0" err="1"/>
            <a:t>int</a:t>
          </a:r>
          <a:r>
            <a:rPr lang="en-US" sz="2300" kern="1200" dirty="0"/>
            <a:t>(8), so why the fuss?</a:t>
          </a:r>
          <a:endParaRPr lang="en-CA" sz="2300" kern="1200" dirty="0"/>
        </a:p>
      </dsp:txBody>
      <dsp:txXfrm>
        <a:off x="0" y="3553064"/>
        <a:ext cx="8229600" cy="1304100"/>
      </dsp:txXfrm>
    </dsp:sp>
    <dsp:sp modelId="{645A7212-29CF-4716-8094-99ABB63307D0}">
      <dsp:nvSpPr>
        <dsp:cNvPr id="0" name=""/>
        <dsp:cNvSpPr/>
      </dsp:nvSpPr>
      <dsp:spPr>
        <a:xfrm>
          <a:off x="411480" y="3213584"/>
          <a:ext cx="5760720" cy="678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Date</a:t>
          </a:r>
          <a:endParaRPr lang="en-CA" sz="2600" kern="1200"/>
        </a:p>
      </dsp:txBody>
      <dsp:txXfrm>
        <a:off x="444624" y="3246728"/>
        <a:ext cx="569443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73815CFD-3817-4534-A3C1-4EAC365DD9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200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A4826775-E859-40EC-843B-528D5D05C3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343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3C4E94B-D37F-4DD2-B69D-DFB5C7CB3D75}" type="slidenum">
              <a:rPr lang="en-US" altLang="en-US" smtClean="0">
                <a:latin typeface="Times New Roman" charset="0"/>
              </a:rPr>
              <a:pPr/>
              <a:t>2</a:t>
            </a:fld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983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9DF444D-8C58-4960-8D70-E9CEAD9B11A8}" type="slidenum">
              <a:rPr lang="en-US" altLang="en-US" smtClean="0">
                <a:latin typeface="Times New Roman" charset="0"/>
              </a:rPr>
              <a:pPr/>
              <a:t>21</a:t>
            </a:fld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646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82CBD07-2F49-4B6A-8D9D-E655A41649F8}" type="slidenum">
              <a:rPr lang="en-US" altLang="en-US" smtClean="0">
                <a:latin typeface="Times New Roman" charset="0"/>
              </a:rPr>
              <a:pPr/>
              <a:t>23</a:t>
            </a:fld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99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7939BB3-6A06-4E22-8DF7-59041F5A8E68}" type="slidenum">
              <a:rPr lang="en-US" altLang="en-US" smtClean="0">
                <a:latin typeface="Times New Roman" charset="0"/>
              </a:rPr>
              <a:pPr/>
              <a:t>24</a:t>
            </a:fld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77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55C52BD-7D62-411A-AC98-068AAE620EE5}" type="slidenum">
              <a:rPr lang="en-US" altLang="en-US" smtClean="0">
                <a:latin typeface="Times New Roman" charset="0"/>
              </a:rPr>
              <a:pPr/>
              <a:t>3</a:t>
            </a:fld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84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19E2728-E929-4DDC-88B2-B4D323AADA31}" type="slidenum">
              <a:rPr lang="en-US" altLang="en-US" smtClean="0">
                <a:latin typeface="Times New Roman" charset="0"/>
              </a:rPr>
              <a:pPr/>
              <a:t>6</a:t>
            </a:fld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79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5EACFDF-2088-45F9-8801-4D21ACC4847B}" type="slidenum">
              <a:rPr lang="en-US" altLang="en-US" smtClean="0">
                <a:latin typeface="Times New Roman" charset="0"/>
              </a:rPr>
              <a:pPr/>
              <a:t>7</a:t>
            </a:fld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452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CB2A791-05F6-4E57-B55B-BD205A2CD0F1}" type="slidenum">
              <a:rPr lang="en-US" altLang="en-US" smtClean="0">
                <a:latin typeface="Times New Roman" charset="0"/>
              </a:rPr>
              <a:pPr/>
              <a:t>8</a:t>
            </a:fld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680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19E2728-E929-4DDC-88B2-B4D323AADA31}" type="slidenum">
              <a:rPr lang="en-US" altLang="en-US" smtClean="0">
                <a:latin typeface="Times New Roman" charset="0"/>
              </a:rPr>
              <a:pPr/>
              <a:t>9</a:t>
            </a:fld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34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19E2728-E929-4DDC-88B2-B4D323AADA31}" type="slidenum">
              <a:rPr lang="en-US" altLang="en-US" smtClean="0">
                <a:latin typeface="Times New Roman" charset="0"/>
              </a:rPr>
              <a:pPr/>
              <a:t>11</a:t>
            </a:fld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21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673C062-1549-4D88-AE3B-CC08F74E27A8}" type="slidenum">
              <a:rPr lang="en-US" altLang="en-US" smtClean="0">
                <a:latin typeface="Times New Roman" charset="0"/>
              </a:rPr>
              <a:pPr/>
              <a:t>14</a:t>
            </a:fld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479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AC93C7A-7021-48F2-8C9B-2EDBC1EDA1B3}" type="slidenum">
              <a:rPr lang="en-US" altLang="en-US" smtClean="0">
                <a:latin typeface="Times New Roman" charset="0"/>
              </a:rPr>
              <a:pPr/>
              <a:t>19</a:t>
            </a:fld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6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0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77788"/>
            <a:ext cx="66294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7"/>
          <p:cNvSpPr txBox="1">
            <a:spLocks noChangeArrowheads="1"/>
          </p:cNvSpPr>
          <p:nvPr userDrawn="1"/>
        </p:nvSpPr>
        <p:spPr bwMode="auto">
          <a:xfrm>
            <a:off x="1257300" y="117475"/>
            <a:ext cx="6629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2000" b="1">
                <a:solidFill>
                  <a:schemeClr val="bg1"/>
                </a:solidFill>
              </a:rPr>
              <a:t>Database Systems</a:t>
            </a:r>
          </a:p>
          <a:p>
            <a:pPr algn="ctr">
              <a:defRPr/>
            </a:pPr>
            <a:r>
              <a:rPr lang="en-US" altLang="en-US" sz="2000" b="1">
                <a:solidFill>
                  <a:schemeClr val="bg1"/>
                </a:solidFill>
              </a:rPr>
              <a:t>Design, Implementation, and Management</a:t>
            </a:r>
          </a:p>
        </p:txBody>
      </p:sp>
      <p:sp>
        <p:nvSpPr>
          <p:cNvPr id="12" name="TextBox 18"/>
          <p:cNvSpPr txBox="1">
            <a:spLocks noChangeArrowheads="1"/>
          </p:cNvSpPr>
          <p:nvPr userDrawn="1"/>
        </p:nvSpPr>
        <p:spPr bwMode="auto">
          <a:xfrm>
            <a:off x="5638800" y="3505200"/>
            <a:ext cx="219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b="1">
                <a:solidFill>
                  <a:schemeClr val="bg1"/>
                </a:solidFill>
              </a:rPr>
              <a:t>Coronel | Morris</a:t>
            </a:r>
          </a:p>
        </p:txBody>
      </p:sp>
      <p:sp>
        <p:nvSpPr>
          <p:cNvPr id="13" name="TextBox 24"/>
          <p:cNvSpPr txBox="1">
            <a:spLocks noChangeArrowheads="1"/>
          </p:cNvSpPr>
          <p:nvPr userDrawn="1"/>
        </p:nvSpPr>
        <p:spPr bwMode="auto">
          <a:xfrm>
            <a:off x="76200" y="77788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6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11e</a:t>
            </a:r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900">
                <a:solidFill>
                  <a:srgbClr val="262626"/>
                </a:solidFill>
                <a:latin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0600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4B63A-2EA0-4271-88EA-858C24A01E9B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35669-0A47-49A8-B826-78B30A236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0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A2E18-85DC-4B4A-BE36-817DD1D80CF9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D6BB7-A09E-4D33-BAB0-1782575BD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8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B2786-EAC9-4F68-A3E6-EF90344A14A5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FCE1B-4C31-43BA-90B3-9B6B610C9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5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0F43C-0A59-49B1-9215-9408EA044D9C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8E7BF-09F3-45CD-BEA5-0BDD22785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6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4E653-3025-4A88-B0BB-BC79315B6A85}" type="datetime1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1B5ED-1F15-45A6-84DA-6F2B07DEC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8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7691D21-FFFF-41A0-B9DC-EBBB701F8256}" type="datetime1">
              <a:rPr lang="en-US" smtClean="0"/>
              <a:t>9/16/2018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D1C6AD8-F767-48A5-A3A6-E25718322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2AC12-02CE-40EF-BCAC-DB204F2C55C2}" type="datetime1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F1ED1-A4D7-4AED-8682-177126EA5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9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DC6C0-0374-4294-AC11-6BC8FF0601BE}" type="datetime1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3028-0C96-48E6-9CF6-C6247D650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8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A3354-6A55-4512-B8E9-CFEDF03C71C7}" type="datetime1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A298B-6F11-4473-9A4A-7BF4E6419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6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B51C5-839E-41F4-A6EB-41C5999208B4}" type="datetime1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8CCA4-B076-4CB1-B772-D59E87D62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2125DC5-9741-4BB9-BE0D-8D60ED2D9A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900">
                <a:solidFill>
                  <a:srgbClr val="262626"/>
                </a:solidFill>
                <a:latin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itchFamily="2" charset="2"/>
        <a:buChar char="§"/>
        <a:defRPr sz="2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itchFamily="2" charset="2"/>
        <a:buChar char="§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dev.mysql.com/doc/refman/5.0/en/numeric-type-attribute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dev.mysql.com/doc/refman/5.0/en/numeric-type-attribute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584325" y="4724400"/>
            <a:ext cx="6324600" cy="1295400"/>
          </a:xfrm>
        </p:spPr>
        <p:txBody>
          <a:bodyPr/>
          <a:lstStyle/>
          <a:p>
            <a:pPr marL="0" eaLnBrk="1" hangingPunct="1">
              <a:lnSpc>
                <a:spcPct val="90000"/>
              </a:lnSpc>
            </a:pPr>
            <a:r>
              <a:rPr lang="en-US" altLang="en-US" sz="2800">
                <a:latin typeface="Times New Roman" charset="0"/>
                <a:cs typeface="Times New Roman" charset="0"/>
              </a:rPr>
              <a:t>Chapter 7 – Part I</a:t>
            </a:r>
          </a:p>
          <a:p>
            <a:pPr marL="0"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charset="0"/>
                <a:cs typeface="Times New Roman" charset="0"/>
              </a:rPr>
              <a:t>Introduction to Structured Query Language (SQL)</a:t>
            </a:r>
            <a:endParaRPr lang="en-US" altLang="en-US" dirty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305844"/>
            <a:ext cx="54292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FCE1B-4C31-43BA-90B3-9B6B610C9FA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4546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30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Database Table (Product)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5C02A21-8221-49DB-A278-14C7D89551D5}" type="slidenum">
              <a:rPr lang="en-US" altLang="en-US" sz="1400" smtClean="0">
                <a:latin typeface="Times New Roman" charset="0"/>
              </a:rPr>
              <a:pPr/>
              <a:t>11</a:t>
            </a:fld>
            <a:endParaRPr lang="en-US" altLang="en-US" sz="1400">
              <a:latin typeface="Times New Roman" charset="0"/>
            </a:endParaRP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676400"/>
            <a:ext cx="79994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629400" y="4038600"/>
            <a:ext cx="16764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FCE1B-4C31-43BA-90B3-9B6B610C9FA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772444"/>
            <a:ext cx="597217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59" y="2819400"/>
            <a:ext cx="62388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43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FCE1B-4C31-43BA-90B3-9B6B610C9FA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0" t="53333" r="1449" b="5000"/>
          <a:stretch/>
        </p:blipFill>
        <p:spPr bwMode="auto">
          <a:xfrm>
            <a:off x="762000" y="1371600"/>
            <a:ext cx="3327230" cy="132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4434944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05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charset="0"/>
                <a:cs typeface="Times New Roman" charset="0"/>
              </a:rPr>
              <a:t>Common SQL Data Types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746948"/>
              </p:ext>
            </p:extLst>
          </p:nvPr>
        </p:nvGraphicFramePr>
        <p:xfrm>
          <a:off x="457200" y="1600200"/>
          <a:ext cx="8229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1563083-81AA-47D7-A23A-271710DC3F1E}" type="slidenum">
              <a:rPr lang="en-US" altLang="en-US" sz="1400" smtClean="0">
                <a:latin typeface="Times New Roman" charset="0"/>
              </a:rPr>
              <a:pPr/>
              <a:t>14</a:t>
            </a:fld>
            <a:endParaRPr lang="en-US" alt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</a:t>
            </a:r>
            <a:r>
              <a:rPr lang="en-US" dirty="0" err="1"/>
              <a:t>Datatypes</a:t>
            </a:r>
            <a:r>
              <a:rPr lang="en-US" dirty="0"/>
              <a:t> (DATE)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DATE, DATETIME, and TIMESTAMP </a:t>
            </a:r>
          </a:p>
          <a:p>
            <a:r>
              <a:rPr lang="en-US" dirty="0"/>
              <a:t>TIME </a:t>
            </a:r>
          </a:p>
          <a:p>
            <a:r>
              <a:rPr lang="en-US" dirty="0"/>
              <a:t>YEAR </a:t>
            </a:r>
          </a:p>
        </p:txBody>
      </p:sp>
      <p:pic>
        <p:nvPicPr>
          <p:cNvPr id="118790" name="Picture 6" descr="http://www.123newyear.com/images/calendars-2014/free-printable-calendars-20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09799"/>
            <a:ext cx="3505472" cy="339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3505200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Try to use timestamps that mirror application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FCE1B-4C31-43BA-90B3-9B6B610C9FA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7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</a:t>
            </a:r>
            <a:r>
              <a:rPr lang="en-US" dirty="0" err="1"/>
              <a:t>Datatypes</a:t>
            </a:r>
            <a:r>
              <a:rPr lang="en-US" dirty="0"/>
              <a:t> (NUMERIC)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Types </a:t>
            </a:r>
          </a:p>
          <a:p>
            <a:pPr lvl="1"/>
            <a:r>
              <a:rPr lang="en-US" dirty="0"/>
              <a:t>INTEGER, INT, SMALLINT, TINYINT, MEDIUMINT, BIGINT</a:t>
            </a:r>
          </a:p>
          <a:p>
            <a:r>
              <a:rPr lang="en-US" dirty="0"/>
              <a:t>Fixed-Point Types (Exact Value) </a:t>
            </a:r>
          </a:p>
          <a:p>
            <a:pPr lvl="1"/>
            <a:r>
              <a:rPr lang="en-US" dirty="0"/>
              <a:t>DECIMAL, NUMERIC</a:t>
            </a:r>
          </a:p>
          <a:p>
            <a:r>
              <a:rPr lang="en-US" dirty="0"/>
              <a:t>Floating-Point Types (Approximate Value) </a:t>
            </a:r>
          </a:p>
          <a:p>
            <a:pPr lvl="1"/>
            <a:r>
              <a:rPr lang="en-US" dirty="0"/>
              <a:t>FLOAT, DOUBLE</a:t>
            </a:r>
          </a:p>
          <a:p>
            <a:r>
              <a:rPr lang="en-US" dirty="0"/>
              <a:t>Bit-Value Type </a:t>
            </a:r>
          </a:p>
          <a:p>
            <a:pPr lvl="1"/>
            <a:r>
              <a:rPr lang="en-US" dirty="0"/>
              <a:t>BIT</a:t>
            </a:r>
            <a:endParaRPr lang="en-US" dirty="0">
              <a:hlinkClick r:id="rId2"/>
            </a:endParaRPr>
          </a:p>
        </p:txBody>
      </p:sp>
      <p:pic>
        <p:nvPicPr>
          <p:cNvPr id="115716" name="Picture 4" descr="http://thespiritscience.net/wp-content/uploads/2014/09/numberjumb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0"/>
            <a:ext cx="2044816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FCE1B-4C31-43BA-90B3-9B6B610C9FA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4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</a:t>
            </a:r>
            <a:r>
              <a:rPr lang="en-US" dirty="0" err="1"/>
              <a:t>Datatypes</a:t>
            </a:r>
            <a:r>
              <a:rPr lang="en-US" dirty="0"/>
              <a:t> (CHARACTER)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 and VARCHAR </a:t>
            </a:r>
          </a:p>
          <a:p>
            <a:r>
              <a:rPr lang="en-US" dirty="0"/>
              <a:t>BINARY and VARBINARY </a:t>
            </a:r>
          </a:p>
          <a:p>
            <a:r>
              <a:rPr lang="en-US" dirty="0"/>
              <a:t>BLOB and TEXT</a:t>
            </a:r>
          </a:p>
          <a:p>
            <a:r>
              <a:rPr lang="en-US" dirty="0"/>
              <a:t>ENUM </a:t>
            </a:r>
          </a:p>
          <a:p>
            <a:r>
              <a:rPr lang="en-US" dirty="0"/>
              <a:t>SET</a:t>
            </a:r>
            <a:endParaRPr lang="en-US" dirty="0">
              <a:hlinkClick r:id="rId2"/>
            </a:endParaRPr>
          </a:p>
        </p:txBody>
      </p:sp>
      <p:pic>
        <p:nvPicPr>
          <p:cNvPr id="119810" name="Picture 2" descr="http://sqldeveloper.solyp.com/screenshots/sql-editors/images/BlobViewerData_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447800"/>
            <a:ext cx="3309270" cy="265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FCE1B-4C31-43BA-90B3-9B6B610C9FA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2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</a:t>
            </a:r>
            <a:r>
              <a:rPr lang="en-US" dirty="0" err="1"/>
              <a:t>Datatypes</a:t>
            </a:r>
            <a:r>
              <a:rPr lang="en-US" dirty="0"/>
              <a:t> (SPATIAL)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GEOMETRY</a:t>
            </a:r>
          </a:p>
          <a:p>
            <a:r>
              <a:rPr lang="en-US" dirty="0"/>
              <a:t>POINT</a:t>
            </a:r>
          </a:p>
          <a:p>
            <a:r>
              <a:rPr lang="en-US" dirty="0"/>
              <a:t>LINESTRING</a:t>
            </a:r>
          </a:p>
          <a:p>
            <a:r>
              <a:rPr lang="en-US" dirty="0"/>
              <a:t>POLYGON</a:t>
            </a:r>
          </a:p>
        </p:txBody>
      </p:sp>
      <p:pic>
        <p:nvPicPr>
          <p:cNvPr id="117762" name="Picture 2" descr="http://spatial.ly/wp-content/uploads/2013/04/intro_R_map_e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76399"/>
            <a:ext cx="4295775" cy="426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FCE1B-4C31-43BA-90B3-9B6B610C9FA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charset="0"/>
                <a:cs typeface="Times New Roman" charset="0"/>
              </a:rPr>
              <a:t>Creating Table Structures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Syntax to create table</a:t>
            </a:r>
          </a:p>
          <a:p>
            <a:pPr lvl="1" eaLnBrk="1" hangingPunct="1"/>
            <a:r>
              <a:rPr lang="en-US" altLang="en-US" dirty="0">
                <a:solidFill>
                  <a:srgbClr val="0033CC"/>
                </a:solidFill>
                <a:latin typeface="Times New Roman" charset="0"/>
                <a:cs typeface="Times New Roman" charset="0"/>
              </a:rPr>
              <a:t>CREATE TABLE </a:t>
            </a:r>
            <a:r>
              <a:rPr lang="en-US" altLang="en-US" dirty="0" err="1">
                <a:latin typeface="Times New Roman" charset="0"/>
                <a:cs typeface="Times New Roman" charset="0"/>
              </a:rPr>
              <a:t>tablename</a:t>
            </a:r>
            <a:r>
              <a:rPr lang="en-US" altLang="en-US" i="1" dirty="0">
                <a:latin typeface="Times New Roman" charset="0"/>
                <a:cs typeface="Times New Roman" charset="0"/>
              </a:rPr>
              <a:t>(field metadata);</a:t>
            </a:r>
          </a:p>
          <a:p>
            <a:pPr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Formatting Technique</a:t>
            </a:r>
          </a:p>
          <a:p>
            <a:pPr lvl="1"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Use one line per field (attribute) definition</a:t>
            </a:r>
          </a:p>
          <a:p>
            <a:pPr lvl="1"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Capitalize SQL commands</a:t>
            </a:r>
          </a:p>
          <a:p>
            <a:pPr lvl="1"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Line up attribute characteristics and constraints and follow order precedence.</a:t>
            </a:r>
          </a:p>
          <a:p>
            <a:pPr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Features of table creating command sequence</a:t>
            </a:r>
          </a:p>
          <a:p>
            <a:pPr lvl="1"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NOT NULL specification</a:t>
            </a:r>
          </a:p>
          <a:p>
            <a:pPr lvl="1"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UNIQUE specification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C2EAEFD-40E3-4DE6-9A1A-42E5D11B9842}" type="slidenum">
              <a:rPr lang="en-US" altLang="en-US" sz="1400" smtClean="0">
                <a:latin typeface="Times New Roman" charset="0"/>
              </a:rPr>
              <a:pPr/>
              <a:t>19</a:t>
            </a:fld>
            <a:endParaRPr lang="en-US" alt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charset="0"/>
                <a:cs typeface="Times New Roman" charset="0"/>
              </a:rPr>
              <a:t>Learning Objectives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DDL</a:t>
            </a:r>
          </a:p>
          <a:p>
            <a:pPr lvl="1"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SQL as data definition (table creation and indexes)</a:t>
            </a:r>
          </a:p>
          <a:p>
            <a:pPr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DML</a:t>
            </a:r>
          </a:p>
          <a:p>
            <a:pPr lvl="1"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SQL as data manipulation (insert, modify, delete, and select data)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6B27D6E-CD37-4D11-B628-A762D2114A5B}" type="slidenum">
              <a:rPr lang="en-US" altLang="en-US" sz="1400" smtClean="0">
                <a:latin typeface="Times New Roman" charset="0"/>
              </a:rPr>
              <a:pPr/>
              <a:t>2</a:t>
            </a:fld>
            <a:endParaRPr lang="en-US" alt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USER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000" b="1" cap="all" dirty="0">
                <a:solidFill>
                  <a:srgbClr val="0033CC"/>
                </a:solidFill>
              </a:rPr>
              <a:t>CREATE</a:t>
            </a:r>
            <a:r>
              <a:rPr lang="en-US" sz="2000" dirty="0">
                <a:solidFill>
                  <a:srgbClr val="0033CC"/>
                </a:solidFill>
              </a:rPr>
              <a:t> </a:t>
            </a:r>
            <a:r>
              <a:rPr lang="en-US" sz="2000" b="1" cap="all" dirty="0">
                <a:solidFill>
                  <a:srgbClr val="0033CC"/>
                </a:solidFill>
              </a:rPr>
              <a:t>TABLE</a:t>
            </a:r>
            <a:r>
              <a:rPr lang="en-US" sz="2000" dirty="0"/>
              <a:t> </a:t>
            </a:r>
            <a:r>
              <a:rPr lang="en-US" sz="2000" dirty="0" smtClean="0"/>
              <a:t>USER</a:t>
            </a:r>
            <a:endParaRPr lang="en-US" sz="2000" dirty="0"/>
          </a:p>
          <a:p>
            <a:pPr marL="109537" indent="0">
              <a:buNone/>
            </a:pPr>
            <a:r>
              <a:rPr lang="en-US" sz="2000" dirty="0"/>
              <a:t>(</a:t>
            </a:r>
          </a:p>
          <a:p>
            <a:pPr marL="401637" lvl="1" indent="0">
              <a:buNone/>
            </a:pPr>
            <a:r>
              <a:rPr lang="en-US" sz="2000" dirty="0" smtClean="0"/>
              <a:t>UID </a:t>
            </a:r>
            <a:r>
              <a:rPr lang="en-US" sz="2000" cap="all" dirty="0" smtClean="0">
                <a:solidFill>
                  <a:srgbClr val="0033CC"/>
                </a:solidFill>
              </a:rPr>
              <a:t>INT(9</a:t>
            </a:r>
            <a:r>
              <a:rPr lang="en-US" sz="2000" cap="all" dirty="0">
                <a:solidFill>
                  <a:srgbClr val="0033CC"/>
                </a:solidFill>
              </a:rPr>
              <a:t>)</a:t>
            </a: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sz="2000" b="1" strike="sngStrike" cap="all" dirty="0">
                <a:solidFill>
                  <a:srgbClr val="0033CC"/>
                </a:solidFill>
              </a:rPr>
              <a:t>NOT</a:t>
            </a:r>
            <a:r>
              <a:rPr lang="en-US" sz="2000" strike="sngStrike" dirty="0">
                <a:solidFill>
                  <a:srgbClr val="0033CC"/>
                </a:solidFill>
              </a:rPr>
              <a:t> </a:t>
            </a:r>
            <a:r>
              <a:rPr lang="en-US" sz="2000" b="1" strike="sngStrike" cap="all" dirty="0">
                <a:solidFill>
                  <a:srgbClr val="0033CC"/>
                </a:solidFill>
              </a:rPr>
              <a:t>N</a:t>
            </a:r>
            <a:r>
              <a:rPr lang="en-US" sz="2000" b="1" cap="all" dirty="0">
                <a:solidFill>
                  <a:srgbClr val="0033CC"/>
                </a:solidFill>
              </a:rPr>
              <a:t>ULL</a:t>
            </a: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sz="2000" b="1" cap="all" dirty="0">
                <a:solidFill>
                  <a:srgbClr val="0033CC"/>
                </a:solidFill>
              </a:rPr>
              <a:t>AUTO_INCREMENT</a:t>
            </a: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sz="2000" b="1" cap="all" dirty="0">
                <a:solidFill>
                  <a:srgbClr val="0033CC"/>
                </a:solidFill>
              </a:rPr>
              <a:t>PRIMARY</a:t>
            </a:r>
            <a:r>
              <a:rPr lang="en-US" sz="2000" dirty="0">
                <a:solidFill>
                  <a:srgbClr val="0033CC"/>
                </a:solidFill>
              </a:rPr>
              <a:t> </a:t>
            </a:r>
            <a:r>
              <a:rPr lang="en-US" sz="2000" b="1" cap="all" dirty="0">
                <a:solidFill>
                  <a:srgbClr val="0033CC"/>
                </a:solidFill>
              </a:rPr>
              <a:t>KEY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 smtClean="0"/>
              <a:t>NAME </a:t>
            </a:r>
            <a:r>
              <a:rPr lang="en-US" sz="2000" cap="all" dirty="0" smtClean="0">
                <a:solidFill>
                  <a:srgbClr val="0033CC"/>
                </a:solidFill>
              </a:rPr>
              <a:t>VARCHAR</a:t>
            </a:r>
            <a:r>
              <a:rPr lang="en-US" sz="2000" cap="all" dirty="0" smtClean="0"/>
              <a:t> </a:t>
            </a:r>
            <a:r>
              <a:rPr lang="en-US" sz="2000" dirty="0"/>
              <a:t>(36) </a:t>
            </a:r>
            <a:r>
              <a:rPr lang="en-US" sz="2000" b="1" cap="all" dirty="0">
                <a:solidFill>
                  <a:srgbClr val="0033CC"/>
                </a:solidFill>
              </a:rPr>
              <a:t>NOT</a:t>
            </a: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sz="2000" b="1" cap="all" dirty="0">
                <a:solidFill>
                  <a:srgbClr val="0033CC"/>
                </a:solidFill>
              </a:rPr>
              <a:t>NULL</a:t>
            </a:r>
            <a:r>
              <a:rPr lang="en-US" sz="2000" dirty="0"/>
              <a:t>,</a:t>
            </a:r>
          </a:p>
          <a:p>
            <a:pPr marL="401637" lvl="1" indent="0">
              <a:buNone/>
            </a:pPr>
            <a:r>
              <a:rPr lang="en-US" sz="2000" dirty="0" smtClean="0"/>
              <a:t>CREATED_ON </a:t>
            </a:r>
            <a:r>
              <a:rPr lang="en-US" sz="2000" cap="all" dirty="0" smtClean="0">
                <a:solidFill>
                  <a:srgbClr val="0033CC"/>
                </a:solidFill>
              </a:rPr>
              <a:t>DATETIME</a:t>
            </a:r>
            <a:r>
              <a:rPr lang="en-US" sz="2000" dirty="0" smtClean="0">
                <a:solidFill>
                  <a:srgbClr val="0033CC"/>
                </a:solidFill>
              </a:rPr>
              <a:t> </a:t>
            </a:r>
            <a:r>
              <a:rPr lang="en-US" sz="2000" b="1" cap="all" dirty="0">
                <a:solidFill>
                  <a:srgbClr val="0033CC"/>
                </a:solidFill>
              </a:rPr>
              <a:t>NOT</a:t>
            </a: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sz="2000" b="1" cap="all" dirty="0">
                <a:solidFill>
                  <a:srgbClr val="0033CC"/>
                </a:solidFill>
              </a:rPr>
              <a:t>NULL</a:t>
            </a:r>
          </a:p>
          <a:p>
            <a:pPr marL="109537" indent="0">
              <a:buNone/>
            </a:pPr>
            <a:r>
              <a:rPr lang="en-US" sz="2000" dirty="0"/>
              <a:t>)</a:t>
            </a:r>
          </a:p>
          <a:p>
            <a:pPr marL="109537" indent="0">
              <a:buNone/>
            </a:pPr>
            <a:r>
              <a:rPr lang="en-US" sz="2000" b="1" cap="all" dirty="0">
                <a:solidFill>
                  <a:srgbClr val="0033CC"/>
                </a:solidFill>
              </a:rPr>
              <a:t>ENGINE</a:t>
            </a:r>
            <a:r>
              <a:rPr lang="en-US" sz="2000" dirty="0"/>
              <a:t>=</a:t>
            </a:r>
            <a:r>
              <a:rPr lang="en-US" sz="2000" cap="all" dirty="0"/>
              <a:t>INNODB</a:t>
            </a:r>
            <a:r>
              <a:rPr lang="en-US" sz="2000" dirty="0"/>
              <a:t>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458562" y="4416230"/>
            <a:ext cx="222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19600" y="3775501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SQL statements end with a semicolon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71800" y="4191000"/>
            <a:ext cx="130856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FCE1B-4C31-43BA-90B3-9B6B610C9FA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9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Primary Key and Foreign Key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  <a:latin typeface="Times New Roman" charset="0"/>
                <a:cs typeface="Times New Roman" charset="0"/>
              </a:rPr>
              <a:t>Primary Keys </a:t>
            </a:r>
          </a:p>
          <a:p>
            <a:pPr lvl="1"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Automatically enforces</a:t>
            </a:r>
          </a:p>
          <a:p>
            <a:pPr lvl="2"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NOT NULL </a:t>
            </a:r>
          </a:p>
          <a:p>
            <a:pPr lvl="2"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UNIQUE</a:t>
            </a:r>
          </a:p>
          <a:p>
            <a:pPr eaLnBrk="1" hangingPunct="1"/>
            <a:r>
              <a:rPr lang="en-US" altLang="en-US" dirty="0">
                <a:solidFill>
                  <a:srgbClr val="0033CC"/>
                </a:solidFill>
                <a:latin typeface="Times New Roman" charset="0"/>
                <a:cs typeface="Times New Roman" charset="0"/>
              </a:rPr>
              <a:t>Foreign Keys</a:t>
            </a:r>
          </a:p>
          <a:p>
            <a:pPr lvl="1"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Enforced only if relationship is established.</a:t>
            </a:r>
          </a:p>
          <a:p>
            <a:pPr lvl="1"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ANSI SQL allows </a:t>
            </a:r>
          </a:p>
          <a:p>
            <a:pPr lvl="2"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CASCADE </a:t>
            </a:r>
            <a:r>
              <a:rPr lang="en-US" altLang="en-US" i="1" dirty="0">
                <a:latin typeface="Times New Roman" charset="0"/>
                <a:cs typeface="Times New Roman" charset="0"/>
              </a:rPr>
              <a:t>ON DELETE </a:t>
            </a:r>
            <a:r>
              <a:rPr lang="en-US" altLang="en-US" dirty="0">
                <a:latin typeface="Times New Roman" charset="0"/>
                <a:cs typeface="Times New Roman" charset="0"/>
              </a:rPr>
              <a:t> or </a:t>
            </a:r>
            <a:r>
              <a:rPr lang="en-US" altLang="en-US" i="1" dirty="0">
                <a:latin typeface="Times New Roman" charset="0"/>
                <a:cs typeface="Times New Roman" charset="0"/>
              </a:rPr>
              <a:t>ON UPDATE</a:t>
            </a:r>
          </a:p>
          <a:p>
            <a:pPr lvl="2"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SET NULL</a:t>
            </a:r>
          </a:p>
          <a:p>
            <a:pPr lvl="2"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SET DEFAULT</a:t>
            </a:r>
            <a:endParaRPr lang="en-US" altLang="en-US" i="1" dirty="0">
              <a:latin typeface="Times New Roman" charset="0"/>
              <a:cs typeface="Times New Roman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25115F6-02A5-4C70-9BC0-3B729B3D57F8}" type="slidenum">
              <a:rPr lang="en-US" altLang="en-US" sz="1400" smtClean="0">
                <a:latin typeface="Times New Roman" charset="0"/>
              </a:rPr>
              <a:pPr/>
              <a:t>21</a:t>
            </a:fld>
            <a:endParaRPr lang="en-US" alt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USER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000" b="1" cap="all" dirty="0">
                <a:solidFill>
                  <a:srgbClr val="0033CC"/>
                </a:solidFill>
              </a:rPr>
              <a:t>CREATE</a:t>
            </a:r>
            <a:r>
              <a:rPr lang="en-US" sz="2000" dirty="0">
                <a:solidFill>
                  <a:srgbClr val="0033CC"/>
                </a:solidFill>
              </a:rPr>
              <a:t> </a:t>
            </a:r>
            <a:r>
              <a:rPr lang="en-US" sz="2000" b="1" cap="all" dirty="0">
                <a:solidFill>
                  <a:srgbClr val="0033CC"/>
                </a:solidFill>
              </a:rPr>
              <a:t>TABLE</a:t>
            </a:r>
            <a:r>
              <a:rPr lang="en-US" sz="2000" dirty="0"/>
              <a:t> </a:t>
            </a:r>
            <a:r>
              <a:rPr lang="en-US" sz="2000" dirty="0" smtClean="0"/>
              <a:t>USER</a:t>
            </a:r>
            <a:endParaRPr lang="en-US" sz="2000" dirty="0"/>
          </a:p>
          <a:p>
            <a:pPr marL="109537" indent="0">
              <a:buNone/>
            </a:pPr>
            <a:r>
              <a:rPr lang="en-US" sz="2000" dirty="0"/>
              <a:t>(</a:t>
            </a:r>
          </a:p>
          <a:p>
            <a:pPr marL="401637" lvl="1" indent="0">
              <a:buNone/>
            </a:pPr>
            <a:r>
              <a:rPr lang="en-US" sz="2000" dirty="0" smtClean="0"/>
              <a:t>UID </a:t>
            </a:r>
            <a:r>
              <a:rPr lang="en-US" sz="2000" cap="all" dirty="0" smtClean="0">
                <a:solidFill>
                  <a:srgbClr val="0033CC"/>
                </a:solidFill>
              </a:rPr>
              <a:t>INT(9</a:t>
            </a:r>
            <a:r>
              <a:rPr lang="en-US" sz="2000" cap="all" dirty="0">
                <a:solidFill>
                  <a:srgbClr val="0033CC"/>
                </a:solidFill>
              </a:rPr>
              <a:t>)</a:t>
            </a: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sz="2000" b="1" strike="sngStrike" cap="all" dirty="0">
                <a:solidFill>
                  <a:srgbClr val="0033CC"/>
                </a:solidFill>
              </a:rPr>
              <a:t>NOT</a:t>
            </a:r>
            <a:r>
              <a:rPr lang="en-US" sz="2000" strike="sngStrike" dirty="0">
                <a:solidFill>
                  <a:srgbClr val="0033CC"/>
                </a:solidFill>
              </a:rPr>
              <a:t> </a:t>
            </a:r>
            <a:r>
              <a:rPr lang="en-US" sz="2000" b="1" strike="sngStrike" cap="all" dirty="0">
                <a:solidFill>
                  <a:srgbClr val="0033CC"/>
                </a:solidFill>
              </a:rPr>
              <a:t>NULL</a:t>
            </a:r>
            <a:r>
              <a:rPr lang="en-US" sz="2000" strike="sngStrike" dirty="0">
                <a:solidFill>
                  <a:srgbClr val="0033CC"/>
                </a:solidFill>
              </a:rPr>
              <a:t> </a:t>
            </a:r>
            <a:r>
              <a:rPr lang="en-US" sz="2000" b="1" cap="all" dirty="0">
                <a:solidFill>
                  <a:srgbClr val="0033CC"/>
                </a:solidFill>
              </a:rPr>
              <a:t>AUTO_INCREMENT</a:t>
            </a: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sz="2000" b="1" cap="all" dirty="0">
                <a:solidFill>
                  <a:srgbClr val="0033CC"/>
                </a:solidFill>
              </a:rPr>
              <a:t>PRIMARY</a:t>
            </a:r>
            <a:r>
              <a:rPr lang="en-US" sz="2000" dirty="0">
                <a:solidFill>
                  <a:srgbClr val="0033CC"/>
                </a:solidFill>
              </a:rPr>
              <a:t> </a:t>
            </a:r>
            <a:r>
              <a:rPr lang="en-US" sz="2000" b="1" cap="all" dirty="0">
                <a:solidFill>
                  <a:srgbClr val="0033CC"/>
                </a:solidFill>
              </a:rPr>
              <a:t>KEY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 smtClean="0"/>
              <a:t>NAME </a:t>
            </a:r>
            <a:r>
              <a:rPr lang="en-US" sz="2000" cap="all" dirty="0" smtClean="0">
                <a:solidFill>
                  <a:srgbClr val="0033CC"/>
                </a:solidFill>
              </a:rPr>
              <a:t>VARCHAR</a:t>
            </a:r>
            <a:r>
              <a:rPr lang="en-US" sz="2000" cap="all" dirty="0" smtClean="0"/>
              <a:t> </a:t>
            </a:r>
            <a:r>
              <a:rPr lang="en-US" sz="2000" dirty="0"/>
              <a:t>(36) </a:t>
            </a:r>
            <a:r>
              <a:rPr lang="en-US" sz="2000" b="1" cap="all" dirty="0">
                <a:solidFill>
                  <a:srgbClr val="0033CC"/>
                </a:solidFill>
              </a:rPr>
              <a:t>NOT</a:t>
            </a: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sz="2000" b="1" cap="all" dirty="0">
                <a:solidFill>
                  <a:srgbClr val="0033CC"/>
                </a:solidFill>
              </a:rPr>
              <a:t>NULL</a:t>
            </a:r>
            <a:r>
              <a:rPr lang="en-US" sz="2000" dirty="0"/>
              <a:t>,</a:t>
            </a:r>
          </a:p>
          <a:p>
            <a:pPr marL="401637" lvl="1" indent="0">
              <a:buNone/>
            </a:pPr>
            <a:r>
              <a:rPr lang="en-US" sz="2000" dirty="0" smtClean="0"/>
              <a:t>CREATED_ON </a:t>
            </a:r>
            <a:r>
              <a:rPr lang="en-US" sz="2000" cap="all" dirty="0" smtClean="0">
                <a:solidFill>
                  <a:srgbClr val="0033CC"/>
                </a:solidFill>
              </a:rPr>
              <a:t>DATETIME</a:t>
            </a:r>
            <a:r>
              <a:rPr lang="en-US" sz="2000" dirty="0" smtClean="0">
                <a:solidFill>
                  <a:srgbClr val="0033CC"/>
                </a:solidFill>
              </a:rPr>
              <a:t> </a:t>
            </a:r>
            <a:r>
              <a:rPr lang="en-US" sz="2000" b="1" cap="all" dirty="0">
                <a:solidFill>
                  <a:srgbClr val="0033CC"/>
                </a:solidFill>
              </a:rPr>
              <a:t>NOT</a:t>
            </a: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sz="2000" b="1" cap="all" dirty="0">
                <a:solidFill>
                  <a:srgbClr val="0033CC"/>
                </a:solidFill>
              </a:rPr>
              <a:t>NULL</a:t>
            </a:r>
          </a:p>
          <a:p>
            <a:pPr marL="109537" indent="0">
              <a:buNone/>
            </a:pPr>
            <a:r>
              <a:rPr lang="en-US" sz="2000" dirty="0"/>
              <a:t>)</a:t>
            </a:r>
          </a:p>
          <a:p>
            <a:pPr marL="109537" indent="0">
              <a:buNone/>
            </a:pPr>
            <a:r>
              <a:rPr lang="en-US" sz="2000" b="1" cap="all" dirty="0">
                <a:solidFill>
                  <a:srgbClr val="0033CC"/>
                </a:solidFill>
              </a:rPr>
              <a:t>ENGINE</a:t>
            </a:r>
            <a:r>
              <a:rPr lang="en-US" sz="2000" dirty="0"/>
              <a:t>=</a:t>
            </a:r>
            <a:r>
              <a:rPr lang="en-US" sz="2000" cap="all" dirty="0"/>
              <a:t>INNODB</a:t>
            </a:r>
            <a:r>
              <a:rPr lang="en-US" sz="2000" dirty="0"/>
              <a:t>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458562" y="4416230"/>
            <a:ext cx="222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19600" y="3775501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SQL statements end with a semicolon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71800" y="4191000"/>
            <a:ext cx="130856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FCE1B-4C31-43BA-90B3-9B6B610C9FA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5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Column Constraints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DA77538-0995-42A1-B7C0-10EAC6771EBE}" type="slidenum">
              <a:rPr lang="en-US" altLang="en-US" sz="1400" smtClean="0">
                <a:latin typeface="Times New Roman" charset="0"/>
              </a:rPr>
              <a:pPr/>
              <a:t>23</a:t>
            </a:fld>
            <a:endParaRPr lang="en-US" altLang="en-US" sz="1400">
              <a:latin typeface="Times New Roman" charset="0"/>
            </a:endParaRPr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533400" y="1782763"/>
            <a:ext cx="8077200" cy="4359275"/>
            <a:chOff x="533400" y="1782689"/>
            <a:chExt cx="8077200" cy="4359421"/>
          </a:xfrm>
        </p:grpSpPr>
        <p:sp>
          <p:nvSpPr>
            <p:cNvPr id="5" name="Freeform 4"/>
            <p:cNvSpPr/>
            <p:nvPr/>
          </p:nvSpPr>
          <p:spPr>
            <a:xfrm>
              <a:off x="533400" y="2047810"/>
              <a:ext cx="8077200" cy="752500"/>
            </a:xfrm>
            <a:custGeom>
              <a:avLst/>
              <a:gdLst>
                <a:gd name="connsiteX0" fmla="*/ 0 w 8077200"/>
                <a:gd name="connsiteY0" fmla="*/ 0 h 751275"/>
                <a:gd name="connsiteX1" fmla="*/ 8077200 w 8077200"/>
                <a:gd name="connsiteY1" fmla="*/ 0 h 751275"/>
                <a:gd name="connsiteX2" fmla="*/ 8077200 w 8077200"/>
                <a:gd name="connsiteY2" fmla="*/ 751275 h 751275"/>
                <a:gd name="connsiteX3" fmla="*/ 0 w 8077200"/>
                <a:gd name="connsiteY3" fmla="*/ 751275 h 751275"/>
                <a:gd name="connsiteX4" fmla="*/ 0 w 8077200"/>
                <a:gd name="connsiteY4" fmla="*/ 0 h 75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751275">
                  <a:moveTo>
                    <a:pt x="0" y="0"/>
                  </a:moveTo>
                  <a:lnTo>
                    <a:pt x="8077200" y="0"/>
                  </a:lnTo>
                  <a:lnTo>
                    <a:pt x="8077200" y="751275"/>
                  </a:lnTo>
                  <a:lnTo>
                    <a:pt x="0" y="7512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626880" tIns="374904" rIns="626880" bIns="128016" spcCol="1270"/>
            <a:lstStyle/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Ensures that column does not accept nulls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936625" y="1782689"/>
              <a:ext cx="5654675" cy="531830"/>
            </a:xfrm>
            <a:custGeom>
              <a:avLst/>
              <a:gdLst>
                <a:gd name="connsiteX0" fmla="*/ 0 w 5654040"/>
                <a:gd name="connsiteY0" fmla="*/ 88562 h 531360"/>
                <a:gd name="connsiteX1" fmla="*/ 88562 w 5654040"/>
                <a:gd name="connsiteY1" fmla="*/ 0 h 531360"/>
                <a:gd name="connsiteX2" fmla="*/ 5565478 w 5654040"/>
                <a:gd name="connsiteY2" fmla="*/ 0 h 531360"/>
                <a:gd name="connsiteX3" fmla="*/ 5654040 w 5654040"/>
                <a:gd name="connsiteY3" fmla="*/ 88562 h 531360"/>
                <a:gd name="connsiteX4" fmla="*/ 5654040 w 5654040"/>
                <a:gd name="connsiteY4" fmla="*/ 442798 h 531360"/>
                <a:gd name="connsiteX5" fmla="*/ 5565478 w 5654040"/>
                <a:gd name="connsiteY5" fmla="*/ 531360 h 531360"/>
                <a:gd name="connsiteX6" fmla="*/ 88562 w 5654040"/>
                <a:gd name="connsiteY6" fmla="*/ 531360 h 531360"/>
                <a:gd name="connsiteX7" fmla="*/ 0 w 5654040"/>
                <a:gd name="connsiteY7" fmla="*/ 442798 h 531360"/>
                <a:gd name="connsiteX8" fmla="*/ 0 w 5654040"/>
                <a:gd name="connsiteY8" fmla="*/ 88562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40" h="531360">
                  <a:moveTo>
                    <a:pt x="0" y="88562"/>
                  </a:moveTo>
                  <a:cubicBezTo>
                    <a:pt x="0" y="39651"/>
                    <a:pt x="39651" y="0"/>
                    <a:pt x="88562" y="0"/>
                  </a:cubicBezTo>
                  <a:lnTo>
                    <a:pt x="5565478" y="0"/>
                  </a:lnTo>
                  <a:cubicBezTo>
                    <a:pt x="5614389" y="0"/>
                    <a:pt x="5654040" y="39651"/>
                    <a:pt x="5654040" y="88562"/>
                  </a:cubicBezTo>
                  <a:lnTo>
                    <a:pt x="5654040" y="442798"/>
                  </a:lnTo>
                  <a:cubicBezTo>
                    <a:pt x="5654040" y="491709"/>
                    <a:pt x="5614389" y="531360"/>
                    <a:pt x="5565478" y="531360"/>
                  </a:cubicBezTo>
                  <a:lnTo>
                    <a:pt x="88562" y="531360"/>
                  </a:lnTo>
                  <a:cubicBezTo>
                    <a:pt x="39651" y="531360"/>
                    <a:pt x="0" y="491709"/>
                    <a:pt x="0" y="442798"/>
                  </a:cubicBezTo>
                  <a:lnTo>
                    <a:pt x="0" y="88562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39648" tIns="25939" rIns="239648" bIns="25939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/>
                <a:t>NOT NULL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533400" y="3162272"/>
              <a:ext cx="8077200" cy="750913"/>
            </a:xfrm>
            <a:custGeom>
              <a:avLst/>
              <a:gdLst>
                <a:gd name="connsiteX0" fmla="*/ 0 w 8077200"/>
                <a:gd name="connsiteY0" fmla="*/ 0 h 751275"/>
                <a:gd name="connsiteX1" fmla="*/ 8077200 w 8077200"/>
                <a:gd name="connsiteY1" fmla="*/ 0 h 751275"/>
                <a:gd name="connsiteX2" fmla="*/ 8077200 w 8077200"/>
                <a:gd name="connsiteY2" fmla="*/ 751275 h 751275"/>
                <a:gd name="connsiteX3" fmla="*/ 0 w 8077200"/>
                <a:gd name="connsiteY3" fmla="*/ 751275 h 751275"/>
                <a:gd name="connsiteX4" fmla="*/ 0 w 8077200"/>
                <a:gd name="connsiteY4" fmla="*/ 0 h 75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751275">
                  <a:moveTo>
                    <a:pt x="0" y="0"/>
                  </a:moveTo>
                  <a:lnTo>
                    <a:pt x="8077200" y="0"/>
                  </a:lnTo>
                  <a:lnTo>
                    <a:pt x="8077200" y="751275"/>
                  </a:lnTo>
                  <a:lnTo>
                    <a:pt x="0" y="7512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626880" tIns="374904" rIns="626880" bIns="128016" spcCol="1270"/>
            <a:lstStyle/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/>
                <a:t>Ensures that all values in column are unique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936625" y="2897151"/>
              <a:ext cx="5654675" cy="531830"/>
            </a:xfrm>
            <a:custGeom>
              <a:avLst/>
              <a:gdLst>
                <a:gd name="connsiteX0" fmla="*/ 0 w 5654040"/>
                <a:gd name="connsiteY0" fmla="*/ 88562 h 531360"/>
                <a:gd name="connsiteX1" fmla="*/ 88562 w 5654040"/>
                <a:gd name="connsiteY1" fmla="*/ 0 h 531360"/>
                <a:gd name="connsiteX2" fmla="*/ 5565478 w 5654040"/>
                <a:gd name="connsiteY2" fmla="*/ 0 h 531360"/>
                <a:gd name="connsiteX3" fmla="*/ 5654040 w 5654040"/>
                <a:gd name="connsiteY3" fmla="*/ 88562 h 531360"/>
                <a:gd name="connsiteX4" fmla="*/ 5654040 w 5654040"/>
                <a:gd name="connsiteY4" fmla="*/ 442798 h 531360"/>
                <a:gd name="connsiteX5" fmla="*/ 5565478 w 5654040"/>
                <a:gd name="connsiteY5" fmla="*/ 531360 h 531360"/>
                <a:gd name="connsiteX6" fmla="*/ 88562 w 5654040"/>
                <a:gd name="connsiteY6" fmla="*/ 531360 h 531360"/>
                <a:gd name="connsiteX7" fmla="*/ 0 w 5654040"/>
                <a:gd name="connsiteY7" fmla="*/ 442798 h 531360"/>
                <a:gd name="connsiteX8" fmla="*/ 0 w 5654040"/>
                <a:gd name="connsiteY8" fmla="*/ 88562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40" h="531360">
                  <a:moveTo>
                    <a:pt x="0" y="88562"/>
                  </a:moveTo>
                  <a:cubicBezTo>
                    <a:pt x="0" y="39651"/>
                    <a:pt x="39651" y="0"/>
                    <a:pt x="88562" y="0"/>
                  </a:cubicBezTo>
                  <a:lnTo>
                    <a:pt x="5565478" y="0"/>
                  </a:lnTo>
                  <a:cubicBezTo>
                    <a:pt x="5614389" y="0"/>
                    <a:pt x="5654040" y="39651"/>
                    <a:pt x="5654040" y="88562"/>
                  </a:cubicBezTo>
                  <a:lnTo>
                    <a:pt x="5654040" y="442798"/>
                  </a:lnTo>
                  <a:cubicBezTo>
                    <a:pt x="5654040" y="491709"/>
                    <a:pt x="5614389" y="531360"/>
                    <a:pt x="5565478" y="531360"/>
                  </a:cubicBezTo>
                  <a:lnTo>
                    <a:pt x="88562" y="531360"/>
                  </a:lnTo>
                  <a:cubicBezTo>
                    <a:pt x="39651" y="531360"/>
                    <a:pt x="0" y="491709"/>
                    <a:pt x="0" y="442798"/>
                  </a:cubicBezTo>
                  <a:lnTo>
                    <a:pt x="0" y="88562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39648" tIns="25939" rIns="239648" bIns="25939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/>
                <a:t>UNIQUE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533400" y="4276735"/>
              <a:ext cx="8077200" cy="750913"/>
            </a:xfrm>
            <a:custGeom>
              <a:avLst/>
              <a:gdLst>
                <a:gd name="connsiteX0" fmla="*/ 0 w 8077200"/>
                <a:gd name="connsiteY0" fmla="*/ 0 h 751275"/>
                <a:gd name="connsiteX1" fmla="*/ 8077200 w 8077200"/>
                <a:gd name="connsiteY1" fmla="*/ 0 h 751275"/>
                <a:gd name="connsiteX2" fmla="*/ 8077200 w 8077200"/>
                <a:gd name="connsiteY2" fmla="*/ 751275 h 751275"/>
                <a:gd name="connsiteX3" fmla="*/ 0 w 8077200"/>
                <a:gd name="connsiteY3" fmla="*/ 751275 h 751275"/>
                <a:gd name="connsiteX4" fmla="*/ 0 w 8077200"/>
                <a:gd name="connsiteY4" fmla="*/ 0 h 75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751275">
                  <a:moveTo>
                    <a:pt x="0" y="0"/>
                  </a:moveTo>
                  <a:lnTo>
                    <a:pt x="8077200" y="0"/>
                  </a:lnTo>
                  <a:lnTo>
                    <a:pt x="8077200" y="751275"/>
                  </a:lnTo>
                  <a:lnTo>
                    <a:pt x="0" y="7512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626880" tIns="374904" rIns="626880" bIns="128016" spcCol="1270"/>
            <a:lstStyle/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/>
                <a:t>Assigns value to attribute when a new row is added to table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936625" y="4011614"/>
              <a:ext cx="5654675" cy="530243"/>
            </a:xfrm>
            <a:custGeom>
              <a:avLst/>
              <a:gdLst>
                <a:gd name="connsiteX0" fmla="*/ 0 w 5654040"/>
                <a:gd name="connsiteY0" fmla="*/ 88562 h 531360"/>
                <a:gd name="connsiteX1" fmla="*/ 88562 w 5654040"/>
                <a:gd name="connsiteY1" fmla="*/ 0 h 531360"/>
                <a:gd name="connsiteX2" fmla="*/ 5565478 w 5654040"/>
                <a:gd name="connsiteY2" fmla="*/ 0 h 531360"/>
                <a:gd name="connsiteX3" fmla="*/ 5654040 w 5654040"/>
                <a:gd name="connsiteY3" fmla="*/ 88562 h 531360"/>
                <a:gd name="connsiteX4" fmla="*/ 5654040 w 5654040"/>
                <a:gd name="connsiteY4" fmla="*/ 442798 h 531360"/>
                <a:gd name="connsiteX5" fmla="*/ 5565478 w 5654040"/>
                <a:gd name="connsiteY5" fmla="*/ 531360 h 531360"/>
                <a:gd name="connsiteX6" fmla="*/ 88562 w 5654040"/>
                <a:gd name="connsiteY6" fmla="*/ 531360 h 531360"/>
                <a:gd name="connsiteX7" fmla="*/ 0 w 5654040"/>
                <a:gd name="connsiteY7" fmla="*/ 442798 h 531360"/>
                <a:gd name="connsiteX8" fmla="*/ 0 w 5654040"/>
                <a:gd name="connsiteY8" fmla="*/ 88562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40" h="531360">
                  <a:moveTo>
                    <a:pt x="0" y="88562"/>
                  </a:moveTo>
                  <a:cubicBezTo>
                    <a:pt x="0" y="39651"/>
                    <a:pt x="39651" y="0"/>
                    <a:pt x="88562" y="0"/>
                  </a:cubicBezTo>
                  <a:lnTo>
                    <a:pt x="5565478" y="0"/>
                  </a:lnTo>
                  <a:cubicBezTo>
                    <a:pt x="5614389" y="0"/>
                    <a:pt x="5654040" y="39651"/>
                    <a:pt x="5654040" y="88562"/>
                  </a:cubicBezTo>
                  <a:lnTo>
                    <a:pt x="5654040" y="442798"/>
                  </a:lnTo>
                  <a:cubicBezTo>
                    <a:pt x="5654040" y="491709"/>
                    <a:pt x="5614389" y="531360"/>
                    <a:pt x="5565478" y="531360"/>
                  </a:cubicBezTo>
                  <a:lnTo>
                    <a:pt x="88562" y="531360"/>
                  </a:lnTo>
                  <a:cubicBezTo>
                    <a:pt x="39651" y="531360"/>
                    <a:pt x="0" y="491709"/>
                    <a:pt x="0" y="442798"/>
                  </a:cubicBezTo>
                  <a:lnTo>
                    <a:pt x="0" y="88562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39648" tIns="25939" rIns="239648" bIns="25939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/>
                <a:t>DEFAULT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33400" y="5391197"/>
              <a:ext cx="8077200" cy="750913"/>
            </a:xfrm>
            <a:custGeom>
              <a:avLst/>
              <a:gdLst>
                <a:gd name="connsiteX0" fmla="*/ 0 w 8077200"/>
                <a:gd name="connsiteY0" fmla="*/ 0 h 751275"/>
                <a:gd name="connsiteX1" fmla="*/ 8077200 w 8077200"/>
                <a:gd name="connsiteY1" fmla="*/ 0 h 751275"/>
                <a:gd name="connsiteX2" fmla="*/ 8077200 w 8077200"/>
                <a:gd name="connsiteY2" fmla="*/ 751275 h 751275"/>
                <a:gd name="connsiteX3" fmla="*/ 0 w 8077200"/>
                <a:gd name="connsiteY3" fmla="*/ 751275 h 751275"/>
                <a:gd name="connsiteX4" fmla="*/ 0 w 8077200"/>
                <a:gd name="connsiteY4" fmla="*/ 0 h 75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751275">
                  <a:moveTo>
                    <a:pt x="0" y="0"/>
                  </a:moveTo>
                  <a:lnTo>
                    <a:pt x="8077200" y="0"/>
                  </a:lnTo>
                  <a:lnTo>
                    <a:pt x="8077200" y="751275"/>
                  </a:lnTo>
                  <a:lnTo>
                    <a:pt x="0" y="7512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626880" tIns="374904" rIns="626880" bIns="128016" spcCol="1270"/>
            <a:lstStyle/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/>
                <a:t>Validates data when attribute value is entered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936625" y="5124488"/>
              <a:ext cx="5654675" cy="531831"/>
            </a:xfrm>
            <a:custGeom>
              <a:avLst/>
              <a:gdLst>
                <a:gd name="connsiteX0" fmla="*/ 0 w 5654040"/>
                <a:gd name="connsiteY0" fmla="*/ 88562 h 531360"/>
                <a:gd name="connsiteX1" fmla="*/ 88562 w 5654040"/>
                <a:gd name="connsiteY1" fmla="*/ 0 h 531360"/>
                <a:gd name="connsiteX2" fmla="*/ 5565478 w 5654040"/>
                <a:gd name="connsiteY2" fmla="*/ 0 h 531360"/>
                <a:gd name="connsiteX3" fmla="*/ 5654040 w 5654040"/>
                <a:gd name="connsiteY3" fmla="*/ 88562 h 531360"/>
                <a:gd name="connsiteX4" fmla="*/ 5654040 w 5654040"/>
                <a:gd name="connsiteY4" fmla="*/ 442798 h 531360"/>
                <a:gd name="connsiteX5" fmla="*/ 5565478 w 5654040"/>
                <a:gd name="connsiteY5" fmla="*/ 531360 h 531360"/>
                <a:gd name="connsiteX6" fmla="*/ 88562 w 5654040"/>
                <a:gd name="connsiteY6" fmla="*/ 531360 h 531360"/>
                <a:gd name="connsiteX7" fmla="*/ 0 w 5654040"/>
                <a:gd name="connsiteY7" fmla="*/ 442798 h 531360"/>
                <a:gd name="connsiteX8" fmla="*/ 0 w 5654040"/>
                <a:gd name="connsiteY8" fmla="*/ 88562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40" h="531360">
                  <a:moveTo>
                    <a:pt x="0" y="88562"/>
                  </a:moveTo>
                  <a:cubicBezTo>
                    <a:pt x="0" y="39651"/>
                    <a:pt x="39651" y="0"/>
                    <a:pt x="88562" y="0"/>
                  </a:cubicBezTo>
                  <a:lnTo>
                    <a:pt x="5565478" y="0"/>
                  </a:lnTo>
                  <a:cubicBezTo>
                    <a:pt x="5614389" y="0"/>
                    <a:pt x="5654040" y="39651"/>
                    <a:pt x="5654040" y="88562"/>
                  </a:cubicBezTo>
                  <a:lnTo>
                    <a:pt x="5654040" y="442798"/>
                  </a:lnTo>
                  <a:cubicBezTo>
                    <a:pt x="5654040" y="491709"/>
                    <a:pt x="5614389" y="531360"/>
                    <a:pt x="5565478" y="531360"/>
                  </a:cubicBezTo>
                  <a:lnTo>
                    <a:pt x="88562" y="531360"/>
                  </a:lnTo>
                  <a:cubicBezTo>
                    <a:pt x="39651" y="531360"/>
                    <a:pt x="0" y="491709"/>
                    <a:pt x="0" y="442798"/>
                  </a:cubicBezTo>
                  <a:lnTo>
                    <a:pt x="0" y="88562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39648" tIns="25939" rIns="239648" bIns="25939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/>
                <a:t>CHECK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charset="0"/>
                <a:cs typeface="Times New Roman" charset="0"/>
              </a:rPr>
              <a:t>SQL Indexes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DBMS automatically creates unique index for primary keys</a:t>
            </a:r>
          </a:p>
          <a:p>
            <a:pPr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Composite index</a:t>
            </a:r>
          </a:p>
          <a:p>
            <a:pPr lvl="1"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Is based on two or more attributes</a:t>
            </a:r>
          </a:p>
          <a:p>
            <a:pPr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Syntax to create SQL indexes</a:t>
            </a:r>
          </a:p>
          <a:p>
            <a:pPr lvl="1" eaLnBrk="1" hangingPunct="1"/>
            <a:r>
              <a:rPr lang="en-US" altLang="en-US" b="1" dirty="0">
                <a:latin typeface="Times New Roman" charset="0"/>
                <a:cs typeface="Times New Roman" charset="0"/>
              </a:rPr>
              <a:t>CREATE INDEX</a:t>
            </a:r>
            <a:r>
              <a:rPr lang="en-US" altLang="en-US" dirty="0">
                <a:latin typeface="Times New Roman" charset="0"/>
                <a:cs typeface="Times New Roman" charset="0"/>
              </a:rPr>
              <a:t> </a:t>
            </a:r>
            <a:r>
              <a:rPr lang="en-US" altLang="en-US" dirty="0" err="1">
                <a:latin typeface="Times New Roman" charset="0"/>
                <a:cs typeface="Times New Roman" charset="0"/>
              </a:rPr>
              <a:t>indexname</a:t>
            </a:r>
            <a:r>
              <a:rPr lang="en-US" altLang="en-US" dirty="0">
                <a:latin typeface="Times New Roman" charset="0"/>
                <a:cs typeface="Times New Roman" charset="0"/>
              </a:rPr>
              <a:t> ON </a:t>
            </a:r>
            <a:r>
              <a:rPr lang="en-US" altLang="en-US" dirty="0" err="1">
                <a:latin typeface="Times New Roman" charset="0"/>
                <a:cs typeface="Times New Roman" charset="0"/>
              </a:rPr>
              <a:t>tablename</a:t>
            </a:r>
            <a:r>
              <a:rPr lang="en-US" altLang="en-US" dirty="0">
                <a:latin typeface="Times New Roman" charset="0"/>
                <a:cs typeface="Times New Roman" charset="0"/>
              </a:rPr>
              <a:t>();</a:t>
            </a:r>
          </a:p>
          <a:p>
            <a:pPr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Syntax to delete an index</a:t>
            </a:r>
          </a:p>
          <a:p>
            <a:pPr lvl="1" eaLnBrk="1" hangingPunct="1"/>
            <a:r>
              <a:rPr lang="en-US" altLang="en-US" b="1" dirty="0">
                <a:latin typeface="Times New Roman" charset="0"/>
                <a:cs typeface="Times New Roman" charset="0"/>
              </a:rPr>
              <a:t>DROP INDEX</a:t>
            </a:r>
            <a:r>
              <a:rPr lang="en-US" altLang="en-US" dirty="0">
                <a:latin typeface="Times New Roman" charset="0"/>
                <a:cs typeface="Times New Roman" charset="0"/>
              </a:rPr>
              <a:t> </a:t>
            </a:r>
            <a:r>
              <a:rPr lang="en-US" altLang="en-US" dirty="0" err="1">
                <a:latin typeface="Times New Roman" charset="0"/>
                <a:cs typeface="Times New Roman" charset="0"/>
              </a:rPr>
              <a:t>indexname</a:t>
            </a:r>
            <a:r>
              <a:rPr lang="en-US" altLang="en-US" dirty="0">
                <a:latin typeface="Times New Roman" charset="0"/>
                <a:cs typeface="Times New Roman" charset="0"/>
              </a:rPr>
              <a:t>;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5FB5BEE-6DD9-4017-B177-D71CCA1EF40C}" type="slidenum">
              <a:rPr lang="en-US" altLang="en-US" sz="1400" smtClean="0">
                <a:latin typeface="Times New Roman" charset="0"/>
              </a:rPr>
              <a:pPr/>
              <a:t>24</a:t>
            </a:fld>
            <a:endParaRPr lang="en-US" alt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883" y="1600200"/>
            <a:ext cx="4446234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362200" y="2514600"/>
            <a:ext cx="1828800" cy="403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Primary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FCE1B-4C31-43BA-90B3-9B6B610C9FA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40423"/>
            <a:ext cx="66579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60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Separate File</a:t>
            </a:r>
          </a:p>
          <a:p>
            <a:r>
              <a:rPr lang="en-US" dirty="0"/>
              <a:t>Data structure that improves the speed of data retrieval operations on a database table at the cost of additional writes and storage space to maintain the index data 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FCE1B-4C31-43BA-90B3-9B6B610C9FA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9" name="Picture 2" descr="http://media.datadirect.com/download/docs/sequelnk/odbc25/graphics/uindexa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29"/>
          <a:stretch/>
        </p:blipFill>
        <p:spPr bwMode="auto">
          <a:xfrm>
            <a:off x="1371600" y="4648200"/>
            <a:ext cx="2604244" cy="181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949" y="4572000"/>
            <a:ext cx="16097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71725"/>
            <a:ext cx="20669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172200" y="4114800"/>
            <a:ext cx="1036749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56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charset="0"/>
                <a:cs typeface="Times New Roman" charset="0"/>
              </a:rPr>
              <a:t>Structured Query Language (SQL)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  <a:latin typeface="Times New Roman" charset="0"/>
                <a:cs typeface="Times New Roman" charset="0"/>
              </a:rPr>
              <a:t>ANSI</a:t>
            </a:r>
            <a:r>
              <a:rPr lang="en-US" altLang="en-US" dirty="0">
                <a:latin typeface="Times New Roman" charset="0"/>
                <a:cs typeface="Times New Roman" charset="0"/>
              </a:rPr>
              <a:t> / </a:t>
            </a:r>
            <a:r>
              <a:rPr lang="en-US" altLang="en-US" dirty="0">
                <a:solidFill>
                  <a:srgbClr val="0033CC"/>
                </a:solidFill>
                <a:latin typeface="Times New Roman" charset="0"/>
                <a:cs typeface="Times New Roman" charset="0"/>
              </a:rPr>
              <a:t>ISO</a:t>
            </a:r>
            <a:r>
              <a:rPr lang="en-US" altLang="en-US" dirty="0">
                <a:latin typeface="Times New Roman" charset="0"/>
                <a:cs typeface="Times New Roman" charset="0"/>
              </a:rPr>
              <a:t> SQL </a:t>
            </a:r>
          </a:p>
          <a:p>
            <a:pPr eaLnBrk="1" hangingPunct="1"/>
            <a:r>
              <a:rPr lang="en-US" altLang="en-US" dirty="0">
                <a:solidFill>
                  <a:srgbClr val="0033CC"/>
                </a:solidFill>
                <a:latin typeface="Times New Roman" charset="0"/>
                <a:cs typeface="Times New Roman" charset="0"/>
              </a:rPr>
              <a:t>Declarative</a:t>
            </a:r>
            <a:r>
              <a:rPr lang="en-US" altLang="en-US" dirty="0">
                <a:latin typeface="Times New Roman" charset="0"/>
                <a:cs typeface="Times New Roman" charset="0"/>
              </a:rPr>
              <a:t>, nonprocedural language </a:t>
            </a:r>
          </a:p>
          <a:p>
            <a:pPr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Command set of </a:t>
            </a:r>
            <a:r>
              <a:rPr lang="en-US" altLang="en-US" dirty="0">
                <a:solidFill>
                  <a:srgbClr val="0033CC"/>
                </a:solidFill>
                <a:latin typeface="Times New Roman" charset="0"/>
                <a:cs typeface="Times New Roman" charset="0"/>
              </a:rPr>
              <a:t>less than 100 </a:t>
            </a:r>
            <a:r>
              <a:rPr lang="en-US" altLang="en-US" dirty="0">
                <a:latin typeface="Times New Roman" charset="0"/>
                <a:cs typeface="Times New Roman" charset="0"/>
              </a:rPr>
              <a:t>words</a:t>
            </a:r>
          </a:p>
          <a:p>
            <a:pPr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Many SQL dialects with only minor differences</a:t>
            </a:r>
          </a:p>
          <a:p>
            <a:pPr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Categories of SQL</a:t>
            </a:r>
          </a:p>
          <a:p>
            <a:pPr lvl="1" eaLnBrk="1" hangingPunct="1"/>
            <a:r>
              <a:rPr lang="en-US" altLang="en-US" dirty="0">
                <a:solidFill>
                  <a:srgbClr val="0033CC"/>
                </a:solidFill>
                <a:latin typeface="Times New Roman" charset="0"/>
                <a:cs typeface="Times New Roman" charset="0"/>
              </a:rPr>
              <a:t>Data definition language </a:t>
            </a:r>
            <a:r>
              <a:rPr lang="en-US" altLang="en-US" dirty="0">
                <a:latin typeface="Times New Roman" charset="0"/>
                <a:cs typeface="Times New Roman" charset="0"/>
              </a:rPr>
              <a:t>(DDL)</a:t>
            </a:r>
          </a:p>
          <a:p>
            <a:pPr lvl="2"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Defines the structure of the database</a:t>
            </a:r>
          </a:p>
          <a:p>
            <a:pPr lvl="1" eaLnBrk="1" hangingPunct="1"/>
            <a:r>
              <a:rPr lang="en-US" altLang="en-US" dirty="0">
                <a:solidFill>
                  <a:srgbClr val="0033CC"/>
                </a:solidFill>
                <a:latin typeface="Times New Roman" charset="0"/>
                <a:cs typeface="Times New Roman" charset="0"/>
              </a:rPr>
              <a:t>Data manipulation language </a:t>
            </a:r>
            <a:r>
              <a:rPr lang="en-US" altLang="en-US" dirty="0">
                <a:latin typeface="Times New Roman" charset="0"/>
                <a:cs typeface="Times New Roman" charset="0"/>
              </a:rPr>
              <a:t>(DML)</a:t>
            </a:r>
          </a:p>
          <a:p>
            <a:pPr lvl="2"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Allows for retrieval of database data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FF3A8B9-50EC-4107-A158-182DDC9960DF}" type="slidenum">
              <a:rPr lang="en-US" altLang="en-US" sz="1400" smtClean="0">
                <a:latin typeface="Times New Roman" charset="0"/>
              </a:rPr>
              <a:pPr/>
              <a:t>3</a:t>
            </a:fld>
            <a:endParaRPr lang="en-US" alt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DDL Commands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27DFFD5-8F7E-43E5-8E74-3663B1922161}" type="slidenum">
              <a:rPr lang="en-US" altLang="en-US" sz="1400" smtClean="0">
                <a:latin typeface="Times New Roman" charset="0"/>
              </a:rPr>
              <a:pPr/>
              <a:t>4</a:t>
            </a:fld>
            <a:endParaRPr lang="en-US" altLang="en-US" sz="1400">
              <a:latin typeface="Times New Roman" charset="0"/>
            </a:endParaRP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1"/>
          <a:stretch/>
        </p:blipFill>
        <p:spPr bwMode="auto">
          <a:xfrm>
            <a:off x="381000" y="1763486"/>
            <a:ext cx="8366125" cy="410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DML Commands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09F4271-5BB8-48E1-858A-1160BB7096D2}" type="slidenum">
              <a:rPr lang="en-US" altLang="en-US" sz="1400" smtClean="0">
                <a:latin typeface="Times New Roman" charset="0"/>
              </a:rPr>
              <a:pPr/>
              <a:t>5</a:t>
            </a:fld>
            <a:endParaRPr lang="en-US" altLang="en-US" sz="1400">
              <a:latin typeface="Times New Roman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47"/>
          <a:stretch/>
        </p:blipFill>
        <p:spPr bwMode="auto">
          <a:xfrm>
            <a:off x="685800" y="1828800"/>
            <a:ext cx="7440895" cy="228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Database Model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5C02A21-8221-49DB-A278-14C7D89551D5}" type="slidenum">
              <a:rPr lang="en-US" altLang="en-US" sz="1400" smtClean="0">
                <a:latin typeface="Times New Roman" charset="0"/>
              </a:rPr>
              <a:pPr/>
              <a:t>6</a:t>
            </a:fld>
            <a:endParaRPr lang="en-US" altLang="en-US" sz="1400">
              <a:latin typeface="Times New Roman" charset="0"/>
            </a:endParaRP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676400"/>
            <a:ext cx="79994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Tasks to be Completed Before Using a New RDBMS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RDBMS Data Definition</a:t>
            </a:r>
          </a:p>
          <a:p>
            <a:pPr lvl="1"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Creates the underlying database structure</a:t>
            </a:r>
          </a:p>
          <a:p>
            <a:pPr lvl="1"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Creates physical files</a:t>
            </a:r>
          </a:p>
          <a:p>
            <a:pPr lvl="1"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Differs from one RDBMS to another</a:t>
            </a:r>
          </a:p>
          <a:p>
            <a:pPr eaLnBrk="1" hangingPunct="1"/>
            <a:r>
              <a:rPr lang="en-US" altLang="en-US" b="1" dirty="0">
                <a:latin typeface="Times New Roman" charset="0"/>
                <a:cs typeface="Times New Roman" charset="0"/>
              </a:rPr>
              <a:t>Authentication</a:t>
            </a:r>
            <a:endParaRPr lang="en-US" altLang="en-US" dirty="0">
              <a:latin typeface="Times New Roman" charset="0"/>
              <a:cs typeface="Times New Roman" charset="0"/>
            </a:endParaRPr>
          </a:p>
          <a:p>
            <a:pPr lvl="1"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DBMS verifies that only registered users access certain or all data.</a:t>
            </a:r>
          </a:p>
          <a:p>
            <a:pPr lvl="1"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Also used for DDL commands.</a:t>
            </a:r>
          </a:p>
          <a:p>
            <a:pPr lvl="1"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User should log on to RDBMS using user ID and password created by database administrator</a:t>
            </a:r>
          </a:p>
          <a:p>
            <a:pPr lvl="1" eaLnBrk="1" hangingPunct="1"/>
            <a:endParaRPr lang="en-US" alt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FF2A3F2-75D8-451A-8BE5-D9A94B66CD7E}" type="slidenum">
              <a:rPr lang="en-US" altLang="en-US" sz="1400" smtClean="0">
                <a:latin typeface="Times New Roman" charset="0"/>
              </a:rPr>
              <a:pPr/>
              <a:t>7</a:t>
            </a:fld>
            <a:endParaRPr lang="en-US" altLang="en-US" sz="1400">
              <a:latin typeface="Times New Roman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705600" y="4953000"/>
            <a:ext cx="2133600" cy="61555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8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 FROM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mysql.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99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Database Schema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Logical grouping </a:t>
            </a:r>
            <a:r>
              <a:rPr lang="en-US" dirty="0"/>
              <a:t>of DB objects (tables, views, stored procedures, etc.) </a:t>
            </a:r>
          </a:p>
          <a:p>
            <a:r>
              <a:rPr lang="en-US" dirty="0"/>
              <a:t>Allows </a:t>
            </a:r>
            <a:r>
              <a:rPr lang="en-US" dirty="0" smtClean="0"/>
              <a:t>a DBA </a:t>
            </a:r>
            <a:r>
              <a:rPr lang="en-US" dirty="0"/>
              <a:t>to assign users to a single </a:t>
            </a:r>
            <a:r>
              <a:rPr lang="en-US" b="1" dirty="0">
                <a:solidFill>
                  <a:srgbClr val="0033CC"/>
                </a:solidFill>
              </a:rPr>
              <a:t>schema</a:t>
            </a:r>
            <a:r>
              <a:rPr lang="en-US" dirty="0"/>
              <a:t> so that the user can only access the objects they are authorized to access.</a:t>
            </a:r>
          </a:p>
          <a:p>
            <a:pPr lvl="1" eaLnBrk="1" hangingPunct="1"/>
            <a:r>
              <a:rPr lang="en-US" altLang="en-US" dirty="0">
                <a:solidFill>
                  <a:srgbClr val="0033CC"/>
                </a:solidFill>
                <a:latin typeface="Times New Roman" charset="0"/>
                <a:cs typeface="Times New Roman" charset="0"/>
              </a:rPr>
              <a:t>CREATE SCHEMA &lt;</a:t>
            </a:r>
            <a:r>
              <a:rPr lang="en-US" altLang="en-US" dirty="0" err="1">
                <a:solidFill>
                  <a:srgbClr val="0033CC"/>
                </a:solidFill>
                <a:latin typeface="Times New Roman" charset="0"/>
                <a:cs typeface="Times New Roman" charset="0"/>
              </a:rPr>
              <a:t>my_schema</a:t>
            </a:r>
            <a:r>
              <a:rPr lang="en-US" altLang="en-US" dirty="0">
                <a:solidFill>
                  <a:srgbClr val="0033CC"/>
                </a:solidFill>
                <a:latin typeface="Times New Roman" charset="0"/>
                <a:cs typeface="Times New Roman" charset="0"/>
              </a:rPr>
              <a:t>&gt;;</a:t>
            </a:r>
          </a:p>
          <a:p>
            <a:pPr lvl="1"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Schema / database are the same in MySQL.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586F76E-D601-4252-83A0-4DCC5DA8AA43}" type="slidenum">
              <a:rPr lang="en-US" altLang="en-US" sz="1400" smtClean="0">
                <a:latin typeface="Times New Roman" charset="0"/>
              </a:rPr>
              <a:pPr/>
              <a:t>8</a:t>
            </a:fld>
            <a:endParaRPr lang="en-US" altLang="en-US" sz="1400">
              <a:latin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105400"/>
            <a:ext cx="2971800" cy="3327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3886200"/>
            <a:ext cx="189963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2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charset="0"/>
                <a:cs typeface="Times New Roman" charset="0"/>
              </a:rPr>
              <a:t>Database Table </a:t>
            </a:r>
            <a:r>
              <a:rPr lang="en-US" altLang="en-US">
                <a:latin typeface="Times New Roman" charset="0"/>
                <a:cs typeface="Times New Roman" charset="0"/>
              </a:rPr>
              <a:t>(Vendor)</a:t>
            </a:r>
            <a:endParaRPr lang="en-US" alt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5C02A21-8221-49DB-A278-14C7D89551D5}" type="slidenum">
              <a:rPr lang="en-US" altLang="en-US" sz="1400" smtClean="0">
                <a:latin typeface="Times New Roman" charset="0"/>
              </a:rPr>
              <a:pPr/>
              <a:t>9</a:t>
            </a:fld>
            <a:endParaRPr lang="en-US" altLang="en-US" sz="1400">
              <a:latin typeface="Times New Roman" charset="0"/>
            </a:endParaRP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676400"/>
            <a:ext cx="79994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81400" y="3962400"/>
            <a:ext cx="16764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562</Words>
  <Application>Microsoft Office PowerPoint</Application>
  <PresentationFormat>On-screen Show (4:3)</PresentationFormat>
  <Paragraphs>172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Urban</vt:lpstr>
      <vt:lpstr>PowerPoint Presentation</vt:lpstr>
      <vt:lpstr>Learning Objectives</vt:lpstr>
      <vt:lpstr>Structured Query Language (SQL)</vt:lpstr>
      <vt:lpstr>DDL Commands</vt:lpstr>
      <vt:lpstr>DML Commands</vt:lpstr>
      <vt:lpstr>Database Model</vt:lpstr>
      <vt:lpstr>Tasks to be Completed Before Using a New RDBMS</vt:lpstr>
      <vt:lpstr>Database Schema</vt:lpstr>
      <vt:lpstr>Database Table (Vendor)</vt:lpstr>
      <vt:lpstr>VENDOR</vt:lpstr>
      <vt:lpstr>Database Table (Product)</vt:lpstr>
      <vt:lpstr>PRODUCT</vt:lpstr>
      <vt:lpstr>Relational Integrity</vt:lpstr>
      <vt:lpstr>Common SQL Data Types</vt:lpstr>
      <vt:lpstr>MySQL Datatypes (DATE)</vt:lpstr>
      <vt:lpstr>MySQL Datatypes (NUMERIC)</vt:lpstr>
      <vt:lpstr>MySQL Datatypes (CHARACTER)</vt:lpstr>
      <vt:lpstr>MySQL Datatypes (SPATIAL)</vt:lpstr>
      <vt:lpstr>Creating Table Structures</vt:lpstr>
      <vt:lpstr>CREATE USER TABLE</vt:lpstr>
      <vt:lpstr>Primary Key and Foreign Key</vt:lpstr>
      <vt:lpstr>CREATE USER TABLE</vt:lpstr>
      <vt:lpstr>Column Constraints</vt:lpstr>
      <vt:lpstr>SQL Indexes</vt:lpstr>
      <vt:lpstr>Composite Primary Key</vt:lpstr>
      <vt:lpstr>Database Index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/>
  <cp:lastModifiedBy/>
  <cp:revision>425</cp:revision>
  <dcterms:created xsi:type="dcterms:W3CDTF">2002-09-27T23:29:22Z</dcterms:created>
  <dcterms:modified xsi:type="dcterms:W3CDTF">2018-09-17T03:50:44Z</dcterms:modified>
</cp:coreProperties>
</file>