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58" r:id="rId1"/>
  </p:sldMasterIdLst>
  <p:notesMasterIdLst>
    <p:notesMasterId r:id="rId62"/>
  </p:notesMasterIdLst>
  <p:handoutMasterIdLst>
    <p:handoutMasterId r:id="rId63"/>
  </p:handoutMasterIdLst>
  <p:sldIdLst>
    <p:sldId id="451" r:id="rId2"/>
    <p:sldId id="325" r:id="rId3"/>
    <p:sldId id="478" r:id="rId4"/>
    <p:sldId id="501" r:id="rId5"/>
    <p:sldId id="433" r:id="rId6"/>
    <p:sldId id="562" r:id="rId7"/>
    <p:sldId id="560" r:id="rId8"/>
    <p:sldId id="465" r:id="rId9"/>
    <p:sldId id="466" r:id="rId10"/>
    <p:sldId id="421" r:id="rId11"/>
    <p:sldId id="438" r:id="rId12"/>
    <p:sldId id="483" r:id="rId13"/>
    <p:sldId id="558" r:id="rId14"/>
    <p:sldId id="485" r:id="rId15"/>
    <p:sldId id="448" r:id="rId16"/>
    <p:sldId id="450" r:id="rId17"/>
    <p:sldId id="368" r:id="rId18"/>
    <p:sldId id="490" r:id="rId19"/>
    <p:sldId id="503" r:id="rId20"/>
    <p:sldId id="504" r:id="rId21"/>
    <p:sldId id="513" r:id="rId22"/>
    <p:sldId id="506" r:id="rId23"/>
    <p:sldId id="561" r:id="rId24"/>
    <p:sldId id="507" r:id="rId25"/>
    <p:sldId id="514" r:id="rId26"/>
    <p:sldId id="554" r:id="rId27"/>
    <p:sldId id="559" r:id="rId28"/>
    <p:sldId id="556" r:id="rId29"/>
    <p:sldId id="557" r:id="rId30"/>
    <p:sldId id="517" r:id="rId31"/>
    <p:sldId id="518" r:id="rId32"/>
    <p:sldId id="519" r:id="rId33"/>
    <p:sldId id="520" r:id="rId34"/>
    <p:sldId id="521" r:id="rId35"/>
    <p:sldId id="522" r:id="rId36"/>
    <p:sldId id="523" r:id="rId37"/>
    <p:sldId id="524" r:id="rId38"/>
    <p:sldId id="525" r:id="rId39"/>
    <p:sldId id="526" r:id="rId40"/>
    <p:sldId id="527" r:id="rId41"/>
    <p:sldId id="529" r:id="rId42"/>
    <p:sldId id="532" r:id="rId43"/>
    <p:sldId id="534" r:id="rId44"/>
    <p:sldId id="535" r:id="rId45"/>
    <p:sldId id="537" r:id="rId46"/>
    <p:sldId id="538" r:id="rId47"/>
    <p:sldId id="539" r:id="rId48"/>
    <p:sldId id="541" r:id="rId49"/>
    <p:sldId id="542" r:id="rId50"/>
    <p:sldId id="543" r:id="rId51"/>
    <p:sldId id="544" r:id="rId52"/>
    <p:sldId id="545" r:id="rId53"/>
    <p:sldId id="546" r:id="rId54"/>
    <p:sldId id="548" r:id="rId55"/>
    <p:sldId id="549" r:id="rId56"/>
    <p:sldId id="550" r:id="rId57"/>
    <p:sldId id="551" r:id="rId58"/>
    <p:sldId id="552" r:id="rId59"/>
    <p:sldId id="553" r:id="rId60"/>
    <p:sldId id="563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222222"/>
    <a:srgbClr val="FFFFFF"/>
    <a:srgbClr val="18B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686" autoAdjust="0"/>
  </p:normalViewPr>
  <p:slideViewPr>
    <p:cSldViewPr>
      <p:cViewPr varScale="1">
        <p:scale>
          <a:sx n="92" d="100"/>
          <a:sy n="92" d="100"/>
        </p:scale>
        <p:origin x="-16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61434A-8B4F-42E6-9574-AEBE2061F25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77B86E6-27A4-4601-A5CA-015FE7BE04E5}">
      <dgm:prSet custT="1"/>
      <dgm:spPr/>
      <dgm:t>
        <a:bodyPr/>
        <a:lstStyle/>
        <a:p>
          <a:pPr rtl="0"/>
          <a:r>
            <a:rPr lang="en-US" sz="2800" b="0" dirty="0" smtClean="0"/>
            <a:t>SELECT: Command to list the contents</a:t>
          </a:r>
          <a:endParaRPr lang="en-CA" sz="2800" b="0" dirty="0"/>
        </a:p>
      </dgm:t>
    </dgm:pt>
    <dgm:pt modelId="{DBC8328E-3945-4791-9D9F-2645636CB348}" type="parTrans" cxnId="{037108BA-480F-4FBB-827B-303F2FA66954}">
      <dgm:prSet/>
      <dgm:spPr/>
      <dgm:t>
        <a:bodyPr/>
        <a:lstStyle/>
        <a:p>
          <a:endParaRPr lang="en-US"/>
        </a:p>
      </dgm:t>
    </dgm:pt>
    <dgm:pt modelId="{2843D2A4-790C-4786-BC74-9D16348F2410}" type="sibTrans" cxnId="{037108BA-480F-4FBB-827B-303F2FA66954}">
      <dgm:prSet/>
      <dgm:spPr/>
      <dgm:t>
        <a:bodyPr/>
        <a:lstStyle/>
        <a:p>
          <a:endParaRPr lang="en-US"/>
        </a:p>
      </dgm:t>
    </dgm:pt>
    <dgm:pt modelId="{70EF2BFA-B98D-406A-9A76-DA70F0A6C67C}">
      <dgm:prSet custT="1"/>
      <dgm:spPr/>
      <dgm:t>
        <a:bodyPr/>
        <a:lstStyle/>
        <a:p>
          <a:pPr rtl="0"/>
          <a:r>
            <a:rPr lang="en-US" sz="2000" dirty="0" smtClean="0"/>
            <a:t>Syntax - SELECT </a:t>
          </a:r>
          <a:r>
            <a:rPr lang="en-US" sz="2000" i="1" dirty="0" err="1" smtClean="0"/>
            <a:t>columnlist</a:t>
          </a:r>
          <a:r>
            <a:rPr lang="en-US" sz="2000" dirty="0" smtClean="0"/>
            <a:t> FROM </a:t>
          </a:r>
          <a:r>
            <a:rPr lang="en-US" sz="2000" i="1" dirty="0" err="1" smtClean="0"/>
            <a:t>tablename</a:t>
          </a:r>
          <a:r>
            <a:rPr lang="en-US" sz="2000" dirty="0" smtClean="0"/>
            <a:t>;</a:t>
          </a:r>
          <a:endParaRPr lang="en-CA" sz="2000" dirty="0"/>
        </a:p>
      </dgm:t>
    </dgm:pt>
    <dgm:pt modelId="{AA3060E9-D687-4C46-A80D-46AB4792BC45}" type="parTrans" cxnId="{A444A491-6039-4E12-A6B0-E388A9A8B94A}">
      <dgm:prSet/>
      <dgm:spPr/>
      <dgm:t>
        <a:bodyPr/>
        <a:lstStyle/>
        <a:p>
          <a:endParaRPr lang="en-US"/>
        </a:p>
      </dgm:t>
    </dgm:pt>
    <dgm:pt modelId="{48B3F44C-ECD4-41F9-844C-BFD31CD5F1BB}" type="sibTrans" cxnId="{A444A491-6039-4E12-A6B0-E388A9A8B94A}">
      <dgm:prSet/>
      <dgm:spPr/>
      <dgm:t>
        <a:bodyPr/>
        <a:lstStyle/>
        <a:p>
          <a:endParaRPr lang="en-US"/>
        </a:p>
      </dgm:t>
    </dgm:pt>
    <dgm:pt modelId="{EB8314B5-2687-4825-93E0-CCA4FFE81442}">
      <dgm:prSet custT="1"/>
      <dgm:spPr/>
      <dgm:t>
        <a:bodyPr/>
        <a:lstStyle/>
        <a:p>
          <a:pPr rtl="0"/>
          <a:r>
            <a:rPr lang="en-US" sz="2000" b="1" dirty="0" smtClean="0"/>
            <a:t>Wildcard character</a:t>
          </a:r>
          <a:r>
            <a:rPr lang="en-US" sz="2000" dirty="0" smtClean="0"/>
            <a:t>(*) to retrieve all columns</a:t>
          </a:r>
          <a:endParaRPr lang="en-CA" sz="2000" dirty="0"/>
        </a:p>
      </dgm:t>
    </dgm:pt>
    <dgm:pt modelId="{22D0032D-BF66-4A43-93F0-038159FC268F}" type="parTrans" cxnId="{07082543-9B61-40BC-BDE3-833CACC1EAA5}">
      <dgm:prSet/>
      <dgm:spPr/>
      <dgm:t>
        <a:bodyPr/>
        <a:lstStyle/>
        <a:p>
          <a:endParaRPr lang="en-US"/>
        </a:p>
      </dgm:t>
    </dgm:pt>
    <dgm:pt modelId="{57D8E527-6E08-4EFC-9038-DF14D19D10B5}" type="sibTrans" cxnId="{07082543-9B61-40BC-BDE3-833CACC1EAA5}">
      <dgm:prSet/>
      <dgm:spPr/>
      <dgm:t>
        <a:bodyPr/>
        <a:lstStyle/>
        <a:p>
          <a:endParaRPr lang="en-US"/>
        </a:p>
      </dgm:t>
    </dgm:pt>
    <dgm:pt modelId="{873129FB-598F-4B59-9E91-62FFC06041DA}">
      <dgm:prSet custT="1"/>
      <dgm:spPr/>
      <dgm:t>
        <a:bodyPr/>
        <a:lstStyle/>
        <a:p>
          <a:pPr rtl="0"/>
          <a:r>
            <a:rPr lang="en-US" sz="2800" b="0" dirty="0" smtClean="0"/>
            <a:t>UPDATE: Command to modify data</a:t>
          </a:r>
          <a:endParaRPr lang="en-CA" sz="2800" b="0" dirty="0"/>
        </a:p>
      </dgm:t>
    </dgm:pt>
    <dgm:pt modelId="{BF7C8797-8C32-409D-916B-B1622BC6B128}" type="parTrans" cxnId="{72B0F62B-A0DB-45CF-9851-8FCA1914AC8E}">
      <dgm:prSet/>
      <dgm:spPr/>
      <dgm:t>
        <a:bodyPr/>
        <a:lstStyle/>
        <a:p>
          <a:endParaRPr lang="en-US"/>
        </a:p>
      </dgm:t>
    </dgm:pt>
    <dgm:pt modelId="{7CBA212A-E7DE-458C-82FF-0C1AD29A462E}" type="sibTrans" cxnId="{72B0F62B-A0DB-45CF-9851-8FCA1914AC8E}">
      <dgm:prSet/>
      <dgm:spPr/>
      <dgm:t>
        <a:bodyPr/>
        <a:lstStyle/>
        <a:p>
          <a:endParaRPr lang="en-US"/>
        </a:p>
      </dgm:t>
    </dgm:pt>
    <dgm:pt modelId="{F91C3833-CE43-474A-8E45-85599EBDB171}">
      <dgm:prSet custT="1"/>
      <dgm:spPr/>
      <dgm:t>
        <a:bodyPr/>
        <a:lstStyle/>
        <a:p>
          <a:pPr rtl="0"/>
          <a:r>
            <a:rPr lang="en-US" sz="2000" dirty="0" smtClean="0"/>
            <a:t>Syntax - UPDATE </a:t>
          </a:r>
          <a:r>
            <a:rPr lang="en-US" sz="2000" i="1" dirty="0" err="1" smtClean="0"/>
            <a:t>tablename</a:t>
          </a:r>
          <a:r>
            <a:rPr lang="en-US" sz="2000" dirty="0" smtClean="0"/>
            <a:t> SET </a:t>
          </a:r>
          <a:r>
            <a:rPr lang="en-US" sz="2000" i="1" dirty="0" err="1" smtClean="0"/>
            <a:t>columnname</a:t>
          </a:r>
          <a:r>
            <a:rPr lang="en-US" sz="2000" dirty="0" smtClean="0"/>
            <a:t> = expression [, </a:t>
          </a:r>
          <a:r>
            <a:rPr lang="en-US" sz="2000" i="1" dirty="0" err="1" smtClean="0"/>
            <a:t>columnname</a:t>
          </a:r>
          <a:r>
            <a:rPr lang="en-US" sz="2000" dirty="0" smtClean="0"/>
            <a:t> = </a:t>
          </a:r>
          <a:r>
            <a:rPr lang="en-US" sz="2000" i="1" dirty="0" smtClean="0"/>
            <a:t>expression</a:t>
          </a:r>
          <a:r>
            <a:rPr lang="en-US" sz="2000" dirty="0" smtClean="0"/>
            <a:t>] [WHERE </a:t>
          </a:r>
          <a:r>
            <a:rPr lang="en-US" sz="2000" i="1" dirty="0" err="1" smtClean="0"/>
            <a:t>conditionlist</a:t>
          </a:r>
          <a:r>
            <a:rPr lang="en-US" sz="2000" dirty="0" smtClean="0"/>
            <a:t>];</a:t>
          </a:r>
          <a:endParaRPr lang="en-CA" sz="2000" dirty="0"/>
        </a:p>
      </dgm:t>
    </dgm:pt>
    <dgm:pt modelId="{7243131D-99E2-4D00-8B25-AE6263E183C4}" type="parTrans" cxnId="{6EC0CA6A-750F-40DF-8669-99989B85018E}">
      <dgm:prSet/>
      <dgm:spPr/>
      <dgm:t>
        <a:bodyPr/>
        <a:lstStyle/>
        <a:p>
          <a:endParaRPr lang="en-US"/>
        </a:p>
      </dgm:t>
    </dgm:pt>
    <dgm:pt modelId="{CEBDC16F-334D-41D3-8D45-C8156252BDAC}" type="sibTrans" cxnId="{6EC0CA6A-750F-40DF-8669-99989B85018E}">
      <dgm:prSet/>
      <dgm:spPr/>
      <dgm:t>
        <a:bodyPr/>
        <a:lstStyle/>
        <a:p>
          <a:endParaRPr lang="en-US"/>
        </a:p>
      </dgm:t>
    </dgm:pt>
    <dgm:pt modelId="{74BF33FC-C306-42C0-B7C6-72D6BC384485}" type="pres">
      <dgm:prSet presAssocID="{F461434A-8B4F-42E6-9574-AEBE2061F2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2EC225-CC66-4E32-9536-F4D751913622}" type="pres">
      <dgm:prSet presAssocID="{577B86E6-27A4-4601-A5CA-015FE7BE04E5}" presName="parentText" presStyleLbl="node1" presStyleIdx="0" presStyleCnt="2" custScaleX="98113" custScaleY="63442" custLinFactNeighborY="622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06EAD6-D15E-4FD9-B346-E2EA67705778}" type="pres">
      <dgm:prSet presAssocID="{577B86E6-27A4-4601-A5CA-015FE7BE04E5}" presName="childText" presStyleLbl="revTx" presStyleIdx="0" presStyleCnt="2" custScaleY="52616" custLinFactNeighborY="61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F3968-42D0-47FD-AD07-FB10BD703A05}" type="pres">
      <dgm:prSet presAssocID="{873129FB-598F-4B59-9E91-62FFC06041DA}" presName="parentText" presStyleLbl="node1" presStyleIdx="1" presStyleCnt="2" custScaleX="98113" custScaleY="63442" custLinFactNeighborY="816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F9BD6-AC99-49CA-A458-6DFCC7B79368}" type="pres">
      <dgm:prSet presAssocID="{873129FB-598F-4B59-9E91-62FFC06041DA}" presName="childText" presStyleLbl="revTx" presStyleIdx="1" presStyleCnt="2" custScaleY="57526" custLinFactNeighborY="85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F348CB-F72F-44ED-BEAA-EA9EF6AFA975}" type="presOf" srcId="{F461434A-8B4F-42E6-9574-AEBE2061F254}" destId="{74BF33FC-C306-42C0-B7C6-72D6BC384485}" srcOrd="0" destOrd="0" presId="urn:microsoft.com/office/officeart/2005/8/layout/vList2"/>
    <dgm:cxn modelId="{5E784F0E-15B7-4424-A47D-2D52B2EE9BFF}" type="presOf" srcId="{EB8314B5-2687-4825-93E0-CCA4FFE81442}" destId="{3306EAD6-D15E-4FD9-B346-E2EA67705778}" srcOrd="0" destOrd="1" presId="urn:microsoft.com/office/officeart/2005/8/layout/vList2"/>
    <dgm:cxn modelId="{28BBD317-C1E7-4535-80F5-E9403FD11BB5}" type="presOf" srcId="{577B86E6-27A4-4601-A5CA-015FE7BE04E5}" destId="{062EC225-CC66-4E32-9536-F4D751913622}" srcOrd="0" destOrd="0" presId="urn:microsoft.com/office/officeart/2005/8/layout/vList2"/>
    <dgm:cxn modelId="{6EC0CA6A-750F-40DF-8669-99989B85018E}" srcId="{873129FB-598F-4B59-9E91-62FFC06041DA}" destId="{F91C3833-CE43-474A-8E45-85599EBDB171}" srcOrd="0" destOrd="0" parTransId="{7243131D-99E2-4D00-8B25-AE6263E183C4}" sibTransId="{CEBDC16F-334D-41D3-8D45-C8156252BDAC}"/>
    <dgm:cxn modelId="{72B0F62B-A0DB-45CF-9851-8FCA1914AC8E}" srcId="{F461434A-8B4F-42E6-9574-AEBE2061F254}" destId="{873129FB-598F-4B59-9E91-62FFC06041DA}" srcOrd="1" destOrd="0" parTransId="{BF7C8797-8C32-409D-916B-B1622BC6B128}" sibTransId="{7CBA212A-E7DE-458C-82FF-0C1AD29A462E}"/>
    <dgm:cxn modelId="{A444A491-6039-4E12-A6B0-E388A9A8B94A}" srcId="{577B86E6-27A4-4601-A5CA-015FE7BE04E5}" destId="{70EF2BFA-B98D-406A-9A76-DA70F0A6C67C}" srcOrd="0" destOrd="0" parTransId="{AA3060E9-D687-4C46-A80D-46AB4792BC45}" sibTransId="{48B3F44C-ECD4-41F9-844C-BFD31CD5F1BB}"/>
    <dgm:cxn modelId="{037108BA-480F-4FBB-827B-303F2FA66954}" srcId="{F461434A-8B4F-42E6-9574-AEBE2061F254}" destId="{577B86E6-27A4-4601-A5CA-015FE7BE04E5}" srcOrd="0" destOrd="0" parTransId="{DBC8328E-3945-4791-9D9F-2645636CB348}" sibTransId="{2843D2A4-790C-4786-BC74-9D16348F2410}"/>
    <dgm:cxn modelId="{07082543-9B61-40BC-BDE3-833CACC1EAA5}" srcId="{577B86E6-27A4-4601-A5CA-015FE7BE04E5}" destId="{EB8314B5-2687-4825-93E0-CCA4FFE81442}" srcOrd="1" destOrd="0" parTransId="{22D0032D-BF66-4A43-93F0-038159FC268F}" sibTransId="{57D8E527-6E08-4EFC-9038-DF14D19D10B5}"/>
    <dgm:cxn modelId="{8C592536-508F-4174-B97F-D35C0E376D92}" type="presOf" srcId="{873129FB-598F-4B59-9E91-62FFC06041DA}" destId="{575F3968-42D0-47FD-AD07-FB10BD703A05}" srcOrd="0" destOrd="0" presId="urn:microsoft.com/office/officeart/2005/8/layout/vList2"/>
    <dgm:cxn modelId="{612CE460-CECE-4A72-97B5-C305B5375033}" type="presOf" srcId="{F91C3833-CE43-474A-8E45-85599EBDB171}" destId="{A01F9BD6-AC99-49CA-A458-6DFCC7B79368}" srcOrd="0" destOrd="0" presId="urn:microsoft.com/office/officeart/2005/8/layout/vList2"/>
    <dgm:cxn modelId="{6280D618-0B37-43A1-8357-6B484760B05A}" type="presOf" srcId="{70EF2BFA-B98D-406A-9A76-DA70F0A6C67C}" destId="{3306EAD6-D15E-4FD9-B346-E2EA67705778}" srcOrd="0" destOrd="0" presId="urn:microsoft.com/office/officeart/2005/8/layout/vList2"/>
    <dgm:cxn modelId="{3B075328-6813-4978-BEA0-349B67EE4A11}" type="presParOf" srcId="{74BF33FC-C306-42C0-B7C6-72D6BC384485}" destId="{062EC225-CC66-4E32-9536-F4D751913622}" srcOrd="0" destOrd="0" presId="urn:microsoft.com/office/officeart/2005/8/layout/vList2"/>
    <dgm:cxn modelId="{6CD108D3-A250-4A9F-BD2F-8111C9F0F1AD}" type="presParOf" srcId="{74BF33FC-C306-42C0-B7C6-72D6BC384485}" destId="{3306EAD6-D15E-4FD9-B346-E2EA67705778}" srcOrd="1" destOrd="0" presId="urn:microsoft.com/office/officeart/2005/8/layout/vList2"/>
    <dgm:cxn modelId="{25B26236-36EB-4323-8233-E87C5F7067B5}" type="presParOf" srcId="{74BF33FC-C306-42C0-B7C6-72D6BC384485}" destId="{575F3968-42D0-47FD-AD07-FB10BD703A05}" srcOrd="2" destOrd="0" presId="urn:microsoft.com/office/officeart/2005/8/layout/vList2"/>
    <dgm:cxn modelId="{2950004C-AE3E-4908-83AE-5D805E63A547}" type="presParOf" srcId="{74BF33FC-C306-42C0-B7C6-72D6BC384485}" destId="{A01F9BD6-AC99-49CA-A458-6DFCC7B7936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2C671B-7D13-4049-A11D-1AFDBD023CA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5918B6F-B5AC-47C3-9835-220C95DC99D9}">
      <dgm:prSet custT="1"/>
      <dgm:spPr/>
      <dgm:t>
        <a:bodyPr/>
        <a:lstStyle/>
        <a:p>
          <a:pPr rtl="0"/>
          <a:r>
            <a:rPr lang="en-US" sz="2800" smtClean="0"/>
            <a:t>WHERE condition </a:t>
          </a:r>
          <a:endParaRPr lang="en-CA" sz="2800"/>
        </a:p>
      </dgm:t>
    </dgm:pt>
    <dgm:pt modelId="{B238DE92-9B5A-4F34-A8F1-C5E40B8393EB}" type="parTrans" cxnId="{D2BF7DCC-9056-4EFC-B72D-8AD95D8F1CAE}">
      <dgm:prSet/>
      <dgm:spPr/>
      <dgm:t>
        <a:bodyPr/>
        <a:lstStyle/>
        <a:p>
          <a:endParaRPr lang="en-US"/>
        </a:p>
      </dgm:t>
    </dgm:pt>
    <dgm:pt modelId="{E00B340A-BB65-4155-9639-F2CF87A92283}" type="sibTrans" cxnId="{D2BF7DCC-9056-4EFC-B72D-8AD95D8F1CAE}">
      <dgm:prSet/>
      <dgm:spPr/>
      <dgm:t>
        <a:bodyPr/>
        <a:lstStyle/>
        <a:p>
          <a:endParaRPr lang="en-US"/>
        </a:p>
      </dgm:t>
    </dgm:pt>
    <dgm:pt modelId="{1C23B5A8-66E6-4438-91B0-CE741022E57D}">
      <dgm:prSet/>
      <dgm:spPr/>
      <dgm:t>
        <a:bodyPr/>
        <a:lstStyle/>
        <a:p>
          <a:pPr rtl="0"/>
          <a:r>
            <a:rPr lang="en-US" smtClean="0"/>
            <a:t>Specifies the rows to be selected</a:t>
          </a:r>
          <a:endParaRPr lang="en-CA"/>
        </a:p>
      </dgm:t>
    </dgm:pt>
    <dgm:pt modelId="{3090EF84-FB2C-4AF8-BED7-AF7B0E722258}" type="parTrans" cxnId="{CE523133-3630-4C1C-9335-767595A3F0F3}">
      <dgm:prSet/>
      <dgm:spPr/>
      <dgm:t>
        <a:bodyPr/>
        <a:lstStyle/>
        <a:p>
          <a:endParaRPr lang="en-US"/>
        </a:p>
      </dgm:t>
    </dgm:pt>
    <dgm:pt modelId="{81838DF5-C684-410E-B215-C2B386F98CA8}" type="sibTrans" cxnId="{CE523133-3630-4C1C-9335-767595A3F0F3}">
      <dgm:prSet/>
      <dgm:spPr/>
      <dgm:t>
        <a:bodyPr/>
        <a:lstStyle/>
        <a:p>
          <a:endParaRPr lang="en-US"/>
        </a:p>
      </dgm:t>
    </dgm:pt>
    <dgm:pt modelId="{AC647A58-4271-4568-A744-6C681BC4081F}">
      <dgm:prSet custT="1"/>
      <dgm:spPr/>
      <dgm:t>
        <a:bodyPr/>
        <a:lstStyle/>
        <a:p>
          <a:pPr rtl="0"/>
          <a:r>
            <a:rPr lang="en-US" sz="2800" smtClean="0"/>
            <a:t>ROLLBACK: Command to restore the database</a:t>
          </a:r>
          <a:endParaRPr lang="en-CA" sz="2800"/>
        </a:p>
      </dgm:t>
    </dgm:pt>
    <dgm:pt modelId="{6AAA0252-FDFF-4DD1-A20D-59D4D8BA731F}" type="parTrans" cxnId="{D8C39EF8-AA14-4405-9A39-0D617F25B562}">
      <dgm:prSet/>
      <dgm:spPr/>
      <dgm:t>
        <a:bodyPr/>
        <a:lstStyle/>
        <a:p>
          <a:endParaRPr lang="en-US"/>
        </a:p>
      </dgm:t>
    </dgm:pt>
    <dgm:pt modelId="{E8647AD5-D411-418C-8A62-08E6B7C864CC}" type="sibTrans" cxnId="{D8C39EF8-AA14-4405-9A39-0D617F25B562}">
      <dgm:prSet/>
      <dgm:spPr/>
      <dgm:t>
        <a:bodyPr/>
        <a:lstStyle/>
        <a:p>
          <a:endParaRPr lang="en-US"/>
        </a:p>
      </dgm:t>
    </dgm:pt>
    <dgm:pt modelId="{055CA7C4-604D-4264-AD06-CA97CCE5A316}">
      <dgm:prSet/>
      <dgm:spPr/>
      <dgm:t>
        <a:bodyPr/>
        <a:lstStyle/>
        <a:p>
          <a:pPr rtl="0"/>
          <a:r>
            <a:rPr lang="en-US" smtClean="0"/>
            <a:t>Syntax - ROLLBACK;</a:t>
          </a:r>
          <a:endParaRPr lang="en-CA"/>
        </a:p>
      </dgm:t>
    </dgm:pt>
    <dgm:pt modelId="{A43C9A6D-D864-416D-A85B-804289931DB1}" type="parTrans" cxnId="{D540F4E0-EC96-4677-AC71-DD86DD1BB160}">
      <dgm:prSet/>
      <dgm:spPr/>
      <dgm:t>
        <a:bodyPr/>
        <a:lstStyle/>
        <a:p>
          <a:endParaRPr lang="en-US"/>
        </a:p>
      </dgm:t>
    </dgm:pt>
    <dgm:pt modelId="{0042DB6B-B354-4D32-8875-E4DC62EE5C36}" type="sibTrans" cxnId="{D540F4E0-EC96-4677-AC71-DD86DD1BB160}">
      <dgm:prSet/>
      <dgm:spPr/>
      <dgm:t>
        <a:bodyPr/>
        <a:lstStyle/>
        <a:p>
          <a:endParaRPr lang="en-US"/>
        </a:p>
      </dgm:t>
    </dgm:pt>
    <dgm:pt modelId="{EAB84778-D4BE-4C85-899B-F64462C52F96}">
      <dgm:prSet/>
      <dgm:spPr/>
      <dgm:t>
        <a:bodyPr/>
        <a:lstStyle/>
        <a:p>
          <a:pPr rtl="0"/>
          <a:r>
            <a:rPr lang="en-US" smtClean="0"/>
            <a:t>Undoes the changes since last COMMIT command</a:t>
          </a:r>
          <a:endParaRPr lang="en-CA"/>
        </a:p>
      </dgm:t>
    </dgm:pt>
    <dgm:pt modelId="{057E374D-C291-48BF-A08F-2F2DBA3CFD81}" type="parTrans" cxnId="{10BAE28C-3009-4801-85F9-2DE843F9DB0E}">
      <dgm:prSet/>
      <dgm:spPr/>
      <dgm:t>
        <a:bodyPr/>
        <a:lstStyle/>
        <a:p>
          <a:endParaRPr lang="en-US"/>
        </a:p>
      </dgm:t>
    </dgm:pt>
    <dgm:pt modelId="{585E70BD-35EC-4C8E-9E21-B30E3D1A162F}" type="sibTrans" cxnId="{10BAE28C-3009-4801-85F9-2DE843F9DB0E}">
      <dgm:prSet/>
      <dgm:spPr/>
      <dgm:t>
        <a:bodyPr/>
        <a:lstStyle/>
        <a:p>
          <a:endParaRPr lang="en-US"/>
        </a:p>
      </dgm:t>
    </dgm:pt>
    <dgm:pt modelId="{7AE804E5-E6B2-41AA-A656-30938D2828F3}">
      <dgm:prSet custT="1"/>
      <dgm:spPr/>
      <dgm:t>
        <a:bodyPr/>
        <a:lstStyle/>
        <a:p>
          <a:pPr rtl="0"/>
          <a:r>
            <a:rPr lang="en-US" sz="2800" smtClean="0"/>
            <a:t>DELETE: Command to delete </a:t>
          </a:r>
          <a:endParaRPr lang="en-CA" sz="2800"/>
        </a:p>
      </dgm:t>
    </dgm:pt>
    <dgm:pt modelId="{51103AF6-F03A-41AF-838E-7440990E6125}" type="parTrans" cxnId="{A3A7BDC8-C2C4-435C-8DB1-6A11E917AABF}">
      <dgm:prSet/>
      <dgm:spPr/>
      <dgm:t>
        <a:bodyPr/>
        <a:lstStyle/>
        <a:p>
          <a:endParaRPr lang="en-US"/>
        </a:p>
      </dgm:t>
    </dgm:pt>
    <dgm:pt modelId="{E2D10092-7789-45EE-8746-DF07EFBF1DFD}" type="sibTrans" cxnId="{A3A7BDC8-C2C4-435C-8DB1-6A11E917AABF}">
      <dgm:prSet/>
      <dgm:spPr/>
      <dgm:t>
        <a:bodyPr/>
        <a:lstStyle/>
        <a:p>
          <a:endParaRPr lang="en-US"/>
        </a:p>
      </dgm:t>
    </dgm:pt>
    <dgm:pt modelId="{0D3547F6-E24E-4CDF-B9D8-045AF1C2197F}">
      <dgm:prSet/>
      <dgm:spPr/>
      <dgm:t>
        <a:bodyPr/>
        <a:lstStyle/>
        <a:p>
          <a:pPr rtl="0"/>
          <a:r>
            <a:rPr lang="en-US" dirty="0" smtClean="0"/>
            <a:t>Syntax - DELETE FROM </a:t>
          </a:r>
          <a:r>
            <a:rPr lang="en-US" i="1" dirty="0" err="1" smtClean="0"/>
            <a:t>tablename</a:t>
          </a:r>
          <a:endParaRPr lang="en-CA" i="1" dirty="0"/>
        </a:p>
      </dgm:t>
    </dgm:pt>
    <dgm:pt modelId="{6F371444-7A33-4D45-B176-13EF39A91752}" type="parTrans" cxnId="{B09139DE-4C11-4DAD-A8F4-4F509573FC42}">
      <dgm:prSet/>
      <dgm:spPr/>
      <dgm:t>
        <a:bodyPr/>
        <a:lstStyle/>
        <a:p>
          <a:endParaRPr lang="en-US"/>
        </a:p>
      </dgm:t>
    </dgm:pt>
    <dgm:pt modelId="{3262A1C0-2825-458A-B7AE-71D1AC2DE466}" type="sibTrans" cxnId="{B09139DE-4C11-4DAD-A8F4-4F509573FC42}">
      <dgm:prSet/>
      <dgm:spPr/>
      <dgm:t>
        <a:bodyPr/>
        <a:lstStyle/>
        <a:p>
          <a:endParaRPr lang="en-US"/>
        </a:p>
      </dgm:t>
    </dgm:pt>
    <dgm:pt modelId="{B1F0DCC7-970C-472D-A1DA-7CC8E358C9CB}">
      <dgm:prSet/>
      <dgm:spPr/>
      <dgm:t>
        <a:bodyPr/>
        <a:lstStyle/>
        <a:p>
          <a:pPr rtl="0"/>
          <a:r>
            <a:rPr lang="en-US" dirty="0" smtClean="0"/>
            <a:t>[WHERE </a:t>
          </a:r>
          <a:r>
            <a:rPr lang="en-US" i="1" dirty="0" err="1" smtClean="0"/>
            <a:t>conditionlist</a:t>
          </a:r>
          <a:r>
            <a:rPr lang="en-US" dirty="0" smtClean="0"/>
            <a:t>];</a:t>
          </a:r>
          <a:endParaRPr lang="en-CA" dirty="0"/>
        </a:p>
      </dgm:t>
    </dgm:pt>
    <dgm:pt modelId="{12E245B3-7DF1-4EB7-BFA3-A71F0ADBA61F}" type="parTrans" cxnId="{2A77662F-4487-433E-948C-BA5778FEF3A9}">
      <dgm:prSet/>
      <dgm:spPr/>
      <dgm:t>
        <a:bodyPr/>
        <a:lstStyle/>
        <a:p>
          <a:endParaRPr lang="en-US"/>
        </a:p>
      </dgm:t>
    </dgm:pt>
    <dgm:pt modelId="{859C9E84-FE11-4977-BE35-024C216F9BB5}" type="sibTrans" cxnId="{2A77662F-4487-433E-948C-BA5778FEF3A9}">
      <dgm:prSet/>
      <dgm:spPr/>
      <dgm:t>
        <a:bodyPr/>
        <a:lstStyle/>
        <a:p>
          <a:endParaRPr lang="en-US"/>
        </a:p>
      </dgm:t>
    </dgm:pt>
    <dgm:pt modelId="{0FB2D43D-2B81-4B9B-BEF0-C49ECC99F2C5}" type="pres">
      <dgm:prSet presAssocID="{CA2C671B-7D13-4049-A11D-1AFDBD023C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3CE9F5-5CF2-45C3-95F1-FE2C11783311}" type="pres">
      <dgm:prSet presAssocID="{D5918B6F-B5AC-47C3-9835-220C95DC99D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35806-A1AE-4491-86C0-3E27A343A24B}" type="pres">
      <dgm:prSet presAssocID="{D5918B6F-B5AC-47C3-9835-220C95DC99D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FC3A3-20D4-4BD8-94DE-A25F46A22227}" type="pres">
      <dgm:prSet presAssocID="{AC647A58-4271-4568-A744-6C681BC4081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2BA63-3F58-4EA0-9CD1-6953D02F38F4}" type="pres">
      <dgm:prSet presAssocID="{AC647A58-4271-4568-A744-6C681BC4081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03038-5D4B-47F3-9566-EB2917EE49E9}" type="pres">
      <dgm:prSet presAssocID="{7AE804E5-E6B2-41AA-A656-30938D2828F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E7F1A-86CB-4F1B-AAC4-4EFE3ABBC241}" type="pres">
      <dgm:prSet presAssocID="{7AE804E5-E6B2-41AA-A656-30938D2828F3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CE6847-180B-DB42-812D-1C847AC8ED99}" type="presOf" srcId="{1C23B5A8-66E6-4438-91B0-CE741022E57D}" destId="{B0835806-A1AE-4491-86C0-3E27A343A24B}" srcOrd="0" destOrd="0" presId="urn:microsoft.com/office/officeart/2005/8/layout/vList2"/>
    <dgm:cxn modelId="{10BAE28C-3009-4801-85F9-2DE843F9DB0E}" srcId="{AC647A58-4271-4568-A744-6C681BC4081F}" destId="{EAB84778-D4BE-4C85-899B-F64462C52F96}" srcOrd="1" destOrd="0" parTransId="{057E374D-C291-48BF-A08F-2F2DBA3CFD81}" sibTransId="{585E70BD-35EC-4C8E-9E21-B30E3D1A162F}"/>
    <dgm:cxn modelId="{A3A7BDC8-C2C4-435C-8DB1-6A11E917AABF}" srcId="{CA2C671B-7D13-4049-A11D-1AFDBD023CAC}" destId="{7AE804E5-E6B2-41AA-A656-30938D2828F3}" srcOrd="2" destOrd="0" parTransId="{51103AF6-F03A-41AF-838E-7440990E6125}" sibTransId="{E2D10092-7789-45EE-8746-DF07EFBF1DFD}"/>
    <dgm:cxn modelId="{E1CEAD7C-A63A-224F-BFC4-8FB5207E35E6}" type="presOf" srcId="{EAB84778-D4BE-4C85-899B-F64462C52F96}" destId="{EC02BA63-3F58-4EA0-9CD1-6953D02F38F4}" srcOrd="0" destOrd="1" presId="urn:microsoft.com/office/officeart/2005/8/layout/vList2"/>
    <dgm:cxn modelId="{D540F4E0-EC96-4677-AC71-DD86DD1BB160}" srcId="{AC647A58-4271-4568-A744-6C681BC4081F}" destId="{055CA7C4-604D-4264-AD06-CA97CCE5A316}" srcOrd="0" destOrd="0" parTransId="{A43C9A6D-D864-416D-A85B-804289931DB1}" sibTransId="{0042DB6B-B354-4D32-8875-E4DC62EE5C36}"/>
    <dgm:cxn modelId="{CE523133-3630-4C1C-9335-767595A3F0F3}" srcId="{D5918B6F-B5AC-47C3-9835-220C95DC99D9}" destId="{1C23B5A8-66E6-4438-91B0-CE741022E57D}" srcOrd="0" destOrd="0" parTransId="{3090EF84-FB2C-4AF8-BED7-AF7B0E722258}" sibTransId="{81838DF5-C684-410E-B215-C2B386F98CA8}"/>
    <dgm:cxn modelId="{B09139DE-4C11-4DAD-A8F4-4F509573FC42}" srcId="{7AE804E5-E6B2-41AA-A656-30938D2828F3}" destId="{0D3547F6-E24E-4CDF-B9D8-045AF1C2197F}" srcOrd="0" destOrd="0" parTransId="{6F371444-7A33-4D45-B176-13EF39A91752}" sibTransId="{3262A1C0-2825-458A-B7AE-71D1AC2DE466}"/>
    <dgm:cxn modelId="{7EDDD889-75AD-DD47-9F0E-B0D2B74BC651}" type="presOf" srcId="{D5918B6F-B5AC-47C3-9835-220C95DC99D9}" destId="{A43CE9F5-5CF2-45C3-95F1-FE2C11783311}" srcOrd="0" destOrd="0" presId="urn:microsoft.com/office/officeart/2005/8/layout/vList2"/>
    <dgm:cxn modelId="{B8254186-5610-3F48-8192-913F6D9FF38D}" type="presOf" srcId="{CA2C671B-7D13-4049-A11D-1AFDBD023CAC}" destId="{0FB2D43D-2B81-4B9B-BEF0-C49ECC99F2C5}" srcOrd="0" destOrd="0" presId="urn:microsoft.com/office/officeart/2005/8/layout/vList2"/>
    <dgm:cxn modelId="{D8C39EF8-AA14-4405-9A39-0D617F25B562}" srcId="{CA2C671B-7D13-4049-A11D-1AFDBD023CAC}" destId="{AC647A58-4271-4568-A744-6C681BC4081F}" srcOrd="1" destOrd="0" parTransId="{6AAA0252-FDFF-4DD1-A20D-59D4D8BA731F}" sibTransId="{E8647AD5-D411-418C-8A62-08E6B7C864CC}"/>
    <dgm:cxn modelId="{651B3026-5C09-E746-B46A-2CF0915617C0}" type="presOf" srcId="{B1F0DCC7-970C-472D-A1DA-7CC8E358C9CB}" destId="{037E7F1A-86CB-4F1B-AAC4-4EFE3ABBC241}" srcOrd="0" destOrd="1" presId="urn:microsoft.com/office/officeart/2005/8/layout/vList2"/>
    <dgm:cxn modelId="{F8DE5753-7FC7-1348-AFC1-2CFD71593403}" type="presOf" srcId="{0D3547F6-E24E-4CDF-B9D8-045AF1C2197F}" destId="{037E7F1A-86CB-4F1B-AAC4-4EFE3ABBC241}" srcOrd="0" destOrd="0" presId="urn:microsoft.com/office/officeart/2005/8/layout/vList2"/>
    <dgm:cxn modelId="{2A77662F-4487-433E-948C-BA5778FEF3A9}" srcId="{0D3547F6-E24E-4CDF-B9D8-045AF1C2197F}" destId="{B1F0DCC7-970C-472D-A1DA-7CC8E358C9CB}" srcOrd="0" destOrd="0" parTransId="{12E245B3-7DF1-4EB7-BFA3-A71F0ADBA61F}" sibTransId="{859C9E84-FE11-4977-BE35-024C216F9BB5}"/>
    <dgm:cxn modelId="{D2BF7DCC-9056-4EFC-B72D-8AD95D8F1CAE}" srcId="{CA2C671B-7D13-4049-A11D-1AFDBD023CAC}" destId="{D5918B6F-B5AC-47C3-9835-220C95DC99D9}" srcOrd="0" destOrd="0" parTransId="{B238DE92-9B5A-4F34-A8F1-C5E40B8393EB}" sibTransId="{E00B340A-BB65-4155-9639-F2CF87A92283}"/>
    <dgm:cxn modelId="{37EB9327-0B37-964A-96DC-1EF9BE557881}" type="presOf" srcId="{AC647A58-4271-4568-A744-6C681BC4081F}" destId="{F1BFC3A3-20D4-4BD8-94DE-A25F46A22227}" srcOrd="0" destOrd="0" presId="urn:microsoft.com/office/officeart/2005/8/layout/vList2"/>
    <dgm:cxn modelId="{CDE074E9-80D8-3C48-9E84-DCCC4F4D6498}" type="presOf" srcId="{055CA7C4-604D-4264-AD06-CA97CCE5A316}" destId="{EC02BA63-3F58-4EA0-9CD1-6953D02F38F4}" srcOrd="0" destOrd="0" presId="urn:microsoft.com/office/officeart/2005/8/layout/vList2"/>
    <dgm:cxn modelId="{B03F38E2-DC9C-B24A-9281-8551FB518877}" type="presOf" srcId="{7AE804E5-E6B2-41AA-A656-30938D2828F3}" destId="{15103038-5D4B-47F3-9566-EB2917EE49E9}" srcOrd="0" destOrd="0" presId="urn:microsoft.com/office/officeart/2005/8/layout/vList2"/>
    <dgm:cxn modelId="{D06C8293-5129-854F-B77A-18D789E0A0C2}" type="presParOf" srcId="{0FB2D43D-2B81-4B9B-BEF0-C49ECC99F2C5}" destId="{A43CE9F5-5CF2-45C3-95F1-FE2C11783311}" srcOrd="0" destOrd="0" presId="urn:microsoft.com/office/officeart/2005/8/layout/vList2"/>
    <dgm:cxn modelId="{38790EE8-348F-6848-B09B-96AF8891A930}" type="presParOf" srcId="{0FB2D43D-2B81-4B9B-BEF0-C49ECC99F2C5}" destId="{B0835806-A1AE-4491-86C0-3E27A343A24B}" srcOrd="1" destOrd="0" presId="urn:microsoft.com/office/officeart/2005/8/layout/vList2"/>
    <dgm:cxn modelId="{12597AA9-9D98-0B4D-BF41-4625EAAABFF7}" type="presParOf" srcId="{0FB2D43D-2B81-4B9B-BEF0-C49ECC99F2C5}" destId="{F1BFC3A3-20D4-4BD8-94DE-A25F46A22227}" srcOrd="2" destOrd="0" presId="urn:microsoft.com/office/officeart/2005/8/layout/vList2"/>
    <dgm:cxn modelId="{0D3F9047-EEF3-F843-989E-5C3704155989}" type="presParOf" srcId="{0FB2D43D-2B81-4B9B-BEF0-C49ECC99F2C5}" destId="{EC02BA63-3F58-4EA0-9CD1-6953D02F38F4}" srcOrd="3" destOrd="0" presId="urn:microsoft.com/office/officeart/2005/8/layout/vList2"/>
    <dgm:cxn modelId="{510AD94C-2046-3D48-86C9-F3E472FB6A0A}" type="presParOf" srcId="{0FB2D43D-2B81-4B9B-BEF0-C49ECC99F2C5}" destId="{15103038-5D4B-47F3-9566-EB2917EE49E9}" srcOrd="4" destOrd="0" presId="urn:microsoft.com/office/officeart/2005/8/layout/vList2"/>
    <dgm:cxn modelId="{97329882-A47D-9543-B600-E1CD15A68AC2}" type="presParOf" srcId="{0FB2D43D-2B81-4B9B-BEF0-C49ECC99F2C5}" destId="{037E7F1A-86CB-4F1B-AAC4-4EFE3ABBC24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2FDB59-8E20-440D-AC4E-D576C6329C41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B7C4EE5-164F-418C-A5D6-652C19EF113B}">
      <dgm:prSet/>
      <dgm:spPr/>
      <dgm:t>
        <a:bodyPr/>
        <a:lstStyle/>
        <a:p>
          <a:pPr rtl="0"/>
          <a:r>
            <a:rPr lang="en-US" b="0" dirty="0" smtClean="0"/>
            <a:t>BETWEEN</a:t>
          </a:r>
          <a:endParaRPr lang="en-US" b="0" dirty="0"/>
        </a:p>
      </dgm:t>
    </dgm:pt>
    <dgm:pt modelId="{973BDC15-4CC1-4E9A-A605-EB68C099B7C8}" type="parTrans" cxnId="{14AFDEF9-3F96-4261-9FC9-793C2B344704}">
      <dgm:prSet/>
      <dgm:spPr/>
      <dgm:t>
        <a:bodyPr/>
        <a:lstStyle/>
        <a:p>
          <a:endParaRPr lang="en-US"/>
        </a:p>
      </dgm:t>
    </dgm:pt>
    <dgm:pt modelId="{630C57BA-D017-4AA8-ABF3-6484DD2DBDAD}" type="sibTrans" cxnId="{14AFDEF9-3F96-4261-9FC9-793C2B344704}">
      <dgm:prSet/>
      <dgm:spPr/>
      <dgm:t>
        <a:bodyPr/>
        <a:lstStyle/>
        <a:p>
          <a:endParaRPr lang="en-US"/>
        </a:p>
      </dgm:t>
    </dgm:pt>
    <dgm:pt modelId="{7C7E73A6-C85F-4D06-8ADB-D67E7D89F5F1}">
      <dgm:prSet/>
      <dgm:spPr/>
      <dgm:t>
        <a:bodyPr/>
        <a:lstStyle/>
        <a:p>
          <a:pPr rtl="0"/>
          <a:r>
            <a:rPr lang="en-US" b="0" dirty="0" smtClean="0"/>
            <a:t>IS NULL</a:t>
          </a:r>
          <a:endParaRPr lang="en-US" b="0" dirty="0"/>
        </a:p>
      </dgm:t>
    </dgm:pt>
    <dgm:pt modelId="{BC5206DC-04D4-470A-92C5-C29C2B0B4C15}" type="parTrans" cxnId="{7EC06E01-8A31-4235-A9A0-535F16F4A2E2}">
      <dgm:prSet/>
      <dgm:spPr/>
      <dgm:t>
        <a:bodyPr/>
        <a:lstStyle/>
        <a:p>
          <a:endParaRPr lang="en-US"/>
        </a:p>
      </dgm:t>
    </dgm:pt>
    <dgm:pt modelId="{4A2ECB0E-5D09-4A84-BD41-856E4973BBA3}" type="sibTrans" cxnId="{7EC06E01-8A31-4235-A9A0-535F16F4A2E2}">
      <dgm:prSet/>
      <dgm:spPr/>
      <dgm:t>
        <a:bodyPr/>
        <a:lstStyle/>
        <a:p>
          <a:endParaRPr lang="en-US"/>
        </a:p>
      </dgm:t>
    </dgm:pt>
    <dgm:pt modelId="{7A58BBD7-1DD1-43D9-A85E-3BA1BE804751}">
      <dgm:prSet/>
      <dgm:spPr/>
      <dgm:t>
        <a:bodyPr/>
        <a:lstStyle/>
        <a:p>
          <a:pPr rtl="0"/>
          <a:r>
            <a:rPr lang="en-US" b="0" dirty="0" smtClean="0"/>
            <a:t>LIKE</a:t>
          </a:r>
          <a:endParaRPr lang="en-US" b="0" dirty="0"/>
        </a:p>
      </dgm:t>
    </dgm:pt>
    <dgm:pt modelId="{B33DCE26-1BD2-4E3F-9B72-0BA88ACFED67}" type="parTrans" cxnId="{3EF9996F-9CF5-4B55-8E49-4E69048E7146}">
      <dgm:prSet/>
      <dgm:spPr/>
      <dgm:t>
        <a:bodyPr/>
        <a:lstStyle/>
        <a:p>
          <a:endParaRPr lang="en-US"/>
        </a:p>
      </dgm:t>
    </dgm:pt>
    <dgm:pt modelId="{93BF48AF-14A5-4ABB-BD94-132C489048FB}" type="sibTrans" cxnId="{3EF9996F-9CF5-4B55-8E49-4E69048E7146}">
      <dgm:prSet/>
      <dgm:spPr/>
      <dgm:t>
        <a:bodyPr/>
        <a:lstStyle/>
        <a:p>
          <a:endParaRPr lang="en-US"/>
        </a:p>
      </dgm:t>
    </dgm:pt>
    <dgm:pt modelId="{EB1156CD-1E8F-497A-961F-CEE033949899}">
      <dgm:prSet/>
      <dgm:spPr/>
      <dgm:t>
        <a:bodyPr/>
        <a:lstStyle/>
        <a:p>
          <a:pPr rtl="0"/>
          <a:r>
            <a:rPr lang="en-US" b="0" dirty="0" smtClean="0"/>
            <a:t>IN</a:t>
          </a:r>
          <a:endParaRPr lang="en-US" b="0" dirty="0"/>
        </a:p>
      </dgm:t>
    </dgm:pt>
    <dgm:pt modelId="{9F368161-25CE-4A85-A244-858A4CD6656E}" type="parTrans" cxnId="{08A4077F-BD1E-4BAA-BE9D-BFD3A0F48C5F}">
      <dgm:prSet/>
      <dgm:spPr/>
      <dgm:t>
        <a:bodyPr/>
        <a:lstStyle/>
        <a:p>
          <a:endParaRPr lang="en-US"/>
        </a:p>
      </dgm:t>
    </dgm:pt>
    <dgm:pt modelId="{50163529-5E2D-4606-9A5E-6886BB820AD1}" type="sibTrans" cxnId="{08A4077F-BD1E-4BAA-BE9D-BFD3A0F48C5F}">
      <dgm:prSet/>
      <dgm:spPr/>
      <dgm:t>
        <a:bodyPr/>
        <a:lstStyle/>
        <a:p>
          <a:endParaRPr lang="en-US"/>
        </a:p>
      </dgm:t>
    </dgm:pt>
    <dgm:pt modelId="{28451937-6589-432B-9D8C-D29DEEC340F4}">
      <dgm:prSet/>
      <dgm:spPr/>
      <dgm:t>
        <a:bodyPr/>
        <a:lstStyle/>
        <a:p>
          <a:pPr rtl="0"/>
          <a:r>
            <a:rPr lang="en-US" b="0" dirty="0" smtClean="0"/>
            <a:t>EXISTS</a:t>
          </a:r>
          <a:endParaRPr lang="en-US" b="0" dirty="0"/>
        </a:p>
      </dgm:t>
    </dgm:pt>
    <dgm:pt modelId="{2DF2A5D5-5BC9-42F2-886E-D21F094A2BEC}" type="parTrans" cxnId="{009DF45D-B2D4-4AED-853A-6029A61560C9}">
      <dgm:prSet/>
      <dgm:spPr/>
      <dgm:t>
        <a:bodyPr/>
        <a:lstStyle/>
        <a:p>
          <a:endParaRPr lang="en-US"/>
        </a:p>
      </dgm:t>
    </dgm:pt>
    <dgm:pt modelId="{7FA2CA47-FC6E-4D2C-B359-6AC9B85E8CA4}" type="sibTrans" cxnId="{009DF45D-B2D4-4AED-853A-6029A61560C9}">
      <dgm:prSet/>
      <dgm:spPr/>
      <dgm:t>
        <a:bodyPr/>
        <a:lstStyle/>
        <a:p>
          <a:endParaRPr lang="en-US"/>
        </a:p>
      </dgm:t>
    </dgm:pt>
    <dgm:pt modelId="{FCBCA21A-F12A-4510-A13B-FA939F38DFA9}">
      <dgm:prSet/>
      <dgm:spPr/>
      <dgm:t>
        <a:bodyPr/>
        <a:lstStyle/>
        <a:p>
          <a:pPr rtl="0"/>
          <a:r>
            <a:rPr lang="en-US" smtClean="0"/>
            <a:t>Checks whether attribute value is within a range</a:t>
          </a:r>
          <a:endParaRPr lang="en-US" dirty="0"/>
        </a:p>
      </dgm:t>
    </dgm:pt>
    <dgm:pt modelId="{5C461FFF-B97C-4896-BF59-685856606A00}" type="parTrans" cxnId="{5D177947-D5F7-4E55-9670-2C7CA40EA492}">
      <dgm:prSet/>
      <dgm:spPr/>
      <dgm:t>
        <a:bodyPr/>
        <a:lstStyle/>
        <a:p>
          <a:endParaRPr lang="en-US"/>
        </a:p>
      </dgm:t>
    </dgm:pt>
    <dgm:pt modelId="{B984AC52-99CB-4960-A5E9-EAF8CCB63832}" type="sibTrans" cxnId="{5D177947-D5F7-4E55-9670-2C7CA40EA492}">
      <dgm:prSet/>
      <dgm:spPr/>
      <dgm:t>
        <a:bodyPr/>
        <a:lstStyle/>
        <a:p>
          <a:endParaRPr lang="en-US"/>
        </a:p>
      </dgm:t>
    </dgm:pt>
    <dgm:pt modelId="{C5C381AD-7067-4D2F-BED2-59C890C48B42}">
      <dgm:prSet/>
      <dgm:spPr/>
      <dgm:t>
        <a:bodyPr/>
        <a:lstStyle/>
        <a:p>
          <a:pPr rtl="0"/>
          <a:r>
            <a:rPr lang="en-US" smtClean="0"/>
            <a:t>Checks </a:t>
          </a:r>
          <a:r>
            <a:rPr lang="en-US" dirty="0" smtClean="0"/>
            <a:t>whether attribute value is null</a:t>
          </a:r>
          <a:endParaRPr lang="en-US" dirty="0"/>
        </a:p>
      </dgm:t>
    </dgm:pt>
    <dgm:pt modelId="{9186AE72-31D6-4967-8A49-08D36D3E2CCA}" type="parTrans" cxnId="{14A68F1C-5710-422C-9521-3531BF01EF94}">
      <dgm:prSet/>
      <dgm:spPr/>
      <dgm:t>
        <a:bodyPr/>
        <a:lstStyle/>
        <a:p>
          <a:endParaRPr lang="en-US"/>
        </a:p>
      </dgm:t>
    </dgm:pt>
    <dgm:pt modelId="{02C30CD7-733F-4726-BA1A-AFDEACA23E28}" type="sibTrans" cxnId="{14A68F1C-5710-422C-9521-3531BF01EF94}">
      <dgm:prSet/>
      <dgm:spPr/>
      <dgm:t>
        <a:bodyPr/>
        <a:lstStyle/>
        <a:p>
          <a:endParaRPr lang="en-US"/>
        </a:p>
      </dgm:t>
    </dgm:pt>
    <dgm:pt modelId="{D6C507D3-23C6-40DB-A198-157503426268}">
      <dgm:prSet/>
      <dgm:spPr/>
      <dgm:t>
        <a:bodyPr/>
        <a:lstStyle/>
        <a:p>
          <a:pPr rtl="0"/>
          <a:r>
            <a:rPr lang="en-US" smtClean="0"/>
            <a:t>Checks </a:t>
          </a:r>
          <a:r>
            <a:rPr lang="en-US" dirty="0" smtClean="0"/>
            <a:t>whether attribute value matches given string pattern</a:t>
          </a:r>
          <a:endParaRPr lang="en-US" dirty="0"/>
        </a:p>
      </dgm:t>
    </dgm:pt>
    <dgm:pt modelId="{A2B57ACC-B891-4E7D-8AB1-77A2098A4409}" type="parTrans" cxnId="{8DAFE8AE-9D84-4383-8D6B-2FE47BE81409}">
      <dgm:prSet/>
      <dgm:spPr/>
      <dgm:t>
        <a:bodyPr/>
        <a:lstStyle/>
        <a:p>
          <a:endParaRPr lang="en-US"/>
        </a:p>
      </dgm:t>
    </dgm:pt>
    <dgm:pt modelId="{E5EBB4F0-0068-4869-B807-A4A10BF1ED7E}" type="sibTrans" cxnId="{8DAFE8AE-9D84-4383-8D6B-2FE47BE81409}">
      <dgm:prSet/>
      <dgm:spPr/>
      <dgm:t>
        <a:bodyPr/>
        <a:lstStyle/>
        <a:p>
          <a:endParaRPr lang="en-US"/>
        </a:p>
      </dgm:t>
    </dgm:pt>
    <dgm:pt modelId="{E9EABB7F-D089-45C8-8D0E-E4BB53F11367}">
      <dgm:prSet/>
      <dgm:spPr/>
      <dgm:t>
        <a:bodyPr/>
        <a:lstStyle/>
        <a:p>
          <a:pPr rtl="0"/>
          <a:r>
            <a:rPr lang="en-US" smtClean="0"/>
            <a:t>Checks </a:t>
          </a:r>
          <a:r>
            <a:rPr lang="en-US" dirty="0" smtClean="0"/>
            <a:t>whether attribute value matches any value within a value list</a:t>
          </a:r>
          <a:endParaRPr lang="en-US" dirty="0"/>
        </a:p>
      </dgm:t>
    </dgm:pt>
    <dgm:pt modelId="{4AAB3763-4F0B-403D-BA0A-F4EE5C403DBC}" type="parTrans" cxnId="{977517B4-54E0-4448-BDE9-359ADD1B76A0}">
      <dgm:prSet/>
      <dgm:spPr/>
      <dgm:t>
        <a:bodyPr/>
        <a:lstStyle/>
        <a:p>
          <a:endParaRPr lang="en-US"/>
        </a:p>
      </dgm:t>
    </dgm:pt>
    <dgm:pt modelId="{5FD2AD14-675D-4AE9-AA94-F92DC0A22CCA}" type="sibTrans" cxnId="{977517B4-54E0-4448-BDE9-359ADD1B76A0}">
      <dgm:prSet/>
      <dgm:spPr/>
      <dgm:t>
        <a:bodyPr/>
        <a:lstStyle/>
        <a:p>
          <a:endParaRPr lang="en-US"/>
        </a:p>
      </dgm:t>
    </dgm:pt>
    <dgm:pt modelId="{EE215DD2-3373-4FD2-A621-24695A36E726}">
      <dgm:prSet/>
      <dgm:spPr/>
      <dgm:t>
        <a:bodyPr/>
        <a:lstStyle/>
        <a:p>
          <a:pPr rtl="0"/>
          <a:r>
            <a:rPr lang="en-US" smtClean="0"/>
            <a:t>Checks </a:t>
          </a:r>
          <a:r>
            <a:rPr lang="en-US" dirty="0" smtClean="0"/>
            <a:t>if subquery returns any rows</a:t>
          </a:r>
          <a:endParaRPr lang="en-US" dirty="0"/>
        </a:p>
      </dgm:t>
    </dgm:pt>
    <dgm:pt modelId="{9199461C-90FC-485D-AAC5-DECD0A46B62A}" type="parTrans" cxnId="{707F9895-58B0-4819-86EA-6502C8748C76}">
      <dgm:prSet/>
      <dgm:spPr/>
      <dgm:t>
        <a:bodyPr/>
        <a:lstStyle/>
        <a:p>
          <a:endParaRPr lang="en-US"/>
        </a:p>
      </dgm:t>
    </dgm:pt>
    <dgm:pt modelId="{D6C7C38C-8173-484D-89FE-CAF7193F35ED}" type="sibTrans" cxnId="{707F9895-58B0-4819-86EA-6502C8748C76}">
      <dgm:prSet/>
      <dgm:spPr/>
      <dgm:t>
        <a:bodyPr/>
        <a:lstStyle/>
        <a:p>
          <a:endParaRPr lang="en-US"/>
        </a:p>
      </dgm:t>
    </dgm:pt>
    <dgm:pt modelId="{435DCBB6-957C-458D-948D-9823D1BA68E4}" type="pres">
      <dgm:prSet presAssocID="{C32FDB59-8E20-440D-AC4E-D576C6329C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7DAE4-A9D9-4CC0-90E4-AAD75E84B013}" type="pres">
      <dgm:prSet presAssocID="{9B7C4EE5-164F-418C-A5D6-652C19EF113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3B49BA-98DF-4090-9CF5-238B9ED5F2EF}" type="pres">
      <dgm:prSet presAssocID="{9B7C4EE5-164F-418C-A5D6-652C19EF113B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220DD-95C5-49B3-8E46-8E042B910CAD}" type="pres">
      <dgm:prSet presAssocID="{7C7E73A6-C85F-4D06-8ADB-D67E7D89F5F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BF5AD-35A8-48C2-A393-C014F1FC241E}" type="pres">
      <dgm:prSet presAssocID="{7C7E73A6-C85F-4D06-8ADB-D67E7D89F5F1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0D0EC-8DBA-4A2E-9589-E5C639419491}" type="pres">
      <dgm:prSet presAssocID="{7A58BBD7-1DD1-43D9-A85E-3BA1BE80475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CAA34-F5A2-420C-B8AA-2714EFB0AE72}" type="pres">
      <dgm:prSet presAssocID="{7A58BBD7-1DD1-43D9-A85E-3BA1BE804751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0C1D65-DB14-4BF2-AC8C-B3AE9C0ED0C9}" type="pres">
      <dgm:prSet presAssocID="{EB1156CD-1E8F-497A-961F-CEE03394989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0783B-5973-4B30-B632-29EC1B0F1E61}" type="pres">
      <dgm:prSet presAssocID="{EB1156CD-1E8F-497A-961F-CEE033949899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AC255-66C4-4072-940D-71660C6E2B9B}" type="pres">
      <dgm:prSet presAssocID="{28451937-6589-432B-9D8C-D29DEEC340F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0C3856-758F-429B-8B76-BD9C72406B1F}" type="pres">
      <dgm:prSet presAssocID="{28451937-6589-432B-9D8C-D29DEEC340F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B72D6A-2BE2-4941-9345-206093EE5D69}" type="presOf" srcId="{28451937-6589-432B-9D8C-D29DEEC340F4}" destId="{08EAC255-66C4-4072-940D-71660C6E2B9B}" srcOrd="0" destOrd="0" presId="urn:microsoft.com/office/officeart/2005/8/layout/vList2"/>
    <dgm:cxn modelId="{14AFDEF9-3F96-4261-9FC9-793C2B344704}" srcId="{C32FDB59-8E20-440D-AC4E-D576C6329C41}" destId="{9B7C4EE5-164F-418C-A5D6-652C19EF113B}" srcOrd="0" destOrd="0" parTransId="{973BDC15-4CC1-4E9A-A605-EB68C099B7C8}" sibTransId="{630C57BA-D017-4AA8-ABF3-6484DD2DBDAD}"/>
    <dgm:cxn modelId="{3EF9996F-9CF5-4B55-8E49-4E69048E7146}" srcId="{C32FDB59-8E20-440D-AC4E-D576C6329C41}" destId="{7A58BBD7-1DD1-43D9-A85E-3BA1BE804751}" srcOrd="2" destOrd="0" parTransId="{B33DCE26-1BD2-4E3F-9B72-0BA88ACFED67}" sibTransId="{93BF48AF-14A5-4ABB-BD94-132C489048FB}"/>
    <dgm:cxn modelId="{633BB035-7F3B-4AAA-9CAB-FD464DC10E82}" type="presOf" srcId="{EE215DD2-3373-4FD2-A621-24695A36E726}" destId="{980C3856-758F-429B-8B76-BD9C72406B1F}" srcOrd="0" destOrd="0" presId="urn:microsoft.com/office/officeart/2005/8/layout/vList2"/>
    <dgm:cxn modelId="{EDBB11F2-FFF6-480E-8C39-A539480E8225}" type="presOf" srcId="{7C7E73A6-C85F-4D06-8ADB-D67E7D89F5F1}" destId="{44F220DD-95C5-49B3-8E46-8E042B910CAD}" srcOrd="0" destOrd="0" presId="urn:microsoft.com/office/officeart/2005/8/layout/vList2"/>
    <dgm:cxn modelId="{9621664C-5FA1-4997-AA7F-A66C3FD500FD}" type="presOf" srcId="{C32FDB59-8E20-440D-AC4E-D576C6329C41}" destId="{435DCBB6-957C-458D-948D-9823D1BA68E4}" srcOrd="0" destOrd="0" presId="urn:microsoft.com/office/officeart/2005/8/layout/vList2"/>
    <dgm:cxn modelId="{E6AED31D-5BDB-4E30-88D1-873654CD8A2A}" type="presOf" srcId="{7A58BBD7-1DD1-43D9-A85E-3BA1BE804751}" destId="{46D0D0EC-8DBA-4A2E-9589-E5C639419491}" srcOrd="0" destOrd="0" presId="urn:microsoft.com/office/officeart/2005/8/layout/vList2"/>
    <dgm:cxn modelId="{8DAFE8AE-9D84-4383-8D6B-2FE47BE81409}" srcId="{7A58BBD7-1DD1-43D9-A85E-3BA1BE804751}" destId="{D6C507D3-23C6-40DB-A198-157503426268}" srcOrd="0" destOrd="0" parTransId="{A2B57ACC-B891-4E7D-8AB1-77A2098A4409}" sibTransId="{E5EBB4F0-0068-4869-B807-A4A10BF1ED7E}"/>
    <dgm:cxn modelId="{7EC06E01-8A31-4235-A9A0-535F16F4A2E2}" srcId="{C32FDB59-8E20-440D-AC4E-D576C6329C41}" destId="{7C7E73A6-C85F-4D06-8ADB-D67E7D89F5F1}" srcOrd="1" destOrd="0" parTransId="{BC5206DC-04D4-470A-92C5-C29C2B0B4C15}" sibTransId="{4A2ECB0E-5D09-4A84-BD41-856E4973BBA3}"/>
    <dgm:cxn modelId="{707F9895-58B0-4819-86EA-6502C8748C76}" srcId="{28451937-6589-432B-9D8C-D29DEEC340F4}" destId="{EE215DD2-3373-4FD2-A621-24695A36E726}" srcOrd="0" destOrd="0" parTransId="{9199461C-90FC-485D-AAC5-DECD0A46B62A}" sibTransId="{D6C7C38C-8173-484D-89FE-CAF7193F35ED}"/>
    <dgm:cxn modelId="{08A4077F-BD1E-4BAA-BE9D-BFD3A0F48C5F}" srcId="{C32FDB59-8E20-440D-AC4E-D576C6329C41}" destId="{EB1156CD-1E8F-497A-961F-CEE033949899}" srcOrd="3" destOrd="0" parTransId="{9F368161-25CE-4A85-A244-858A4CD6656E}" sibTransId="{50163529-5E2D-4606-9A5E-6886BB820AD1}"/>
    <dgm:cxn modelId="{009DF45D-B2D4-4AED-853A-6029A61560C9}" srcId="{C32FDB59-8E20-440D-AC4E-D576C6329C41}" destId="{28451937-6589-432B-9D8C-D29DEEC340F4}" srcOrd="4" destOrd="0" parTransId="{2DF2A5D5-5BC9-42F2-886E-D21F094A2BEC}" sibTransId="{7FA2CA47-FC6E-4D2C-B359-6AC9B85E8CA4}"/>
    <dgm:cxn modelId="{EC86C787-6479-4932-BC00-83998B0ECBAE}" type="presOf" srcId="{FCBCA21A-F12A-4510-A13B-FA939F38DFA9}" destId="{8D3B49BA-98DF-4090-9CF5-238B9ED5F2EF}" srcOrd="0" destOrd="0" presId="urn:microsoft.com/office/officeart/2005/8/layout/vList2"/>
    <dgm:cxn modelId="{59028C98-1E51-497C-9D61-419DB548379E}" type="presOf" srcId="{EB1156CD-1E8F-497A-961F-CEE033949899}" destId="{5E0C1D65-DB14-4BF2-AC8C-B3AE9C0ED0C9}" srcOrd="0" destOrd="0" presId="urn:microsoft.com/office/officeart/2005/8/layout/vList2"/>
    <dgm:cxn modelId="{14A68F1C-5710-422C-9521-3531BF01EF94}" srcId="{7C7E73A6-C85F-4D06-8ADB-D67E7D89F5F1}" destId="{C5C381AD-7067-4D2F-BED2-59C890C48B42}" srcOrd="0" destOrd="0" parTransId="{9186AE72-31D6-4967-8A49-08D36D3E2CCA}" sibTransId="{02C30CD7-733F-4726-BA1A-AFDEACA23E28}"/>
    <dgm:cxn modelId="{97482C33-5DC4-490B-9A44-8292D5C209ED}" type="presOf" srcId="{C5C381AD-7067-4D2F-BED2-59C890C48B42}" destId="{9F3BF5AD-35A8-48C2-A393-C014F1FC241E}" srcOrd="0" destOrd="0" presId="urn:microsoft.com/office/officeart/2005/8/layout/vList2"/>
    <dgm:cxn modelId="{86B7B17C-FA37-4CF5-BECE-1C81CD5754B3}" type="presOf" srcId="{E9EABB7F-D089-45C8-8D0E-E4BB53F11367}" destId="{45D0783B-5973-4B30-B632-29EC1B0F1E61}" srcOrd="0" destOrd="0" presId="urn:microsoft.com/office/officeart/2005/8/layout/vList2"/>
    <dgm:cxn modelId="{0B8CCB60-62D0-410F-91F3-5D794F34823E}" type="presOf" srcId="{9B7C4EE5-164F-418C-A5D6-652C19EF113B}" destId="{6BE7DAE4-A9D9-4CC0-90E4-AAD75E84B013}" srcOrd="0" destOrd="0" presId="urn:microsoft.com/office/officeart/2005/8/layout/vList2"/>
    <dgm:cxn modelId="{5D177947-D5F7-4E55-9670-2C7CA40EA492}" srcId="{9B7C4EE5-164F-418C-A5D6-652C19EF113B}" destId="{FCBCA21A-F12A-4510-A13B-FA939F38DFA9}" srcOrd="0" destOrd="0" parTransId="{5C461FFF-B97C-4896-BF59-685856606A00}" sibTransId="{B984AC52-99CB-4960-A5E9-EAF8CCB63832}"/>
    <dgm:cxn modelId="{977517B4-54E0-4448-BDE9-359ADD1B76A0}" srcId="{EB1156CD-1E8F-497A-961F-CEE033949899}" destId="{E9EABB7F-D089-45C8-8D0E-E4BB53F11367}" srcOrd="0" destOrd="0" parTransId="{4AAB3763-4F0B-403D-BA0A-F4EE5C403DBC}" sibTransId="{5FD2AD14-675D-4AE9-AA94-F92DC0A22CCA}"/>
    <dgm:cxn modelId="{6444CE77-E34C-41B9-BD41-A74A0E96B47A}" type="presOf" srcId="{D6C507D3-23C6-40DB-A198-157503426268}" destId="{497CAA34-F5A2-420C-B8AA-2714EFB0AE72}" srcOrd="0" destOrd="0" presId="urn:microsoft.com/office/officeart/2005/8/layout/vList2"/>
    <dgm:cxn modelId="{5BFEA8C0-7AA7-483B-9BBB-6B119544AAB2}" type="presParOf" srcId="{435DCBB6-957C-458D-948D-9823D1BA68E4}" destId="{6BE7DAE4-A9D9-4CC0-90E4-AAD75E84B013}" srcOrd="0" destOrd="0" presId="urn:microsoft.com/office/officeart/2005/8/layout/vList2"/>
    <dgm:cxn modelId="{004E6393-6B06-4DEC-BF0A-DE0EFD1DA64E}" type="presParOf" srcId="{435DCBB6-957C-458D-948D-9823D1BA68E4}" destId="{8D3B49BA-98DF-4090-9CF5-238B9ED5F2EF}" srcOrd="1" destOrd="0" presId="urn:microsoft.com/office/officeart/2005/8/layout/vList2"/>
    <dgm:cxn modelId="{31DFE65D-84D0-4C62-AEE8-1F91BB67FE40}" type="presParOf" srcId="{435DCBB6-957C-458D-948D-9823D1BA68E4}" destId="{44F220DD-95C5-49B3-8E46-8E042B910CAD}" srcOrd="2" destOrd="0" presId="urn:microsoft.com/office/officeart/2005/8/layout/vList2"/>
    <dgm:cxn modelId="{8982A88B-62B5-4342-8C73-AEF33A291982}" type="presParOf" srcId="{435DCBB6-957C-458D-948D-9823D1BA68E4}" destId="{9F3BF5AD-35A8-48C2-A393-C014F1FC241E}" srcOrd="3" destOrd="0" presId="urn:microsoft.com/office/officeart/2005/8/layout/vList2"/>
    <dgm:cxn modelId="{0DBEA3DC-A68A-49FA-867D-E6B364697490}" type="presParOf" srcId="{435DCBB6-957C-458D-948D-9823D1BA68E4}" destId="{46D0D0EC-8DBA-4A2E-9589-E5C639419491}" srcOrd="4" destOrd="0" presId="urn:microsoft.com/office/officeart/2005/8/layout/vList2"/>
    <dgm:cxn modelId="{2DD516BC-6F17-4876-BB50-798F9CDD1044}" type="presParOf" srcId="{435DCBB6-957C-458D-948D-9823D1BA68E4}" destId="{497CAA34-F5A2-420C-B8AA-2714EFB0AE72}" srcOrd="5" destOrd="0" presId="urn:microsoft.com/office/officeart/2005/8/layout/vList2"/>
    <dgm:cxn modelId="{D2F2B287-8579-48C8-846B-21AD20F9615E}" type="presParOf" srcId="{435DCBB6-957C-458D-948D-9823D1BA68E4}" destId="{5E0C1D65-DB14-4BF2-AC8C-B3AE9C0ED0C9}" srcOrd="6" destOrd="0" presId="urn:microsoft.com/office/officeart/2005/8/layout/vList2"/>
    <dgm:cxn modelId="{E985C7DA-CBC5-4F45-9115-E5041DF9099B}" type="presParOf" srcId="{435DCBB6-957C-458D-948D-9823D1BA68E4}" destId="{45D0783B-5973-4B30-B632-29EC1B0F1E61}" srcOrd="7" destOrd="0" presId="urn:microsoft.com/office/officeart/2005/8/layout/vList2"/>
    <dgm:cxn modelId="{9DEF6E3F-B01F-4E97-9B92-86B0BC6D93C7}" type="presParOf" srcId="{435DCBB6-957C-458D-948D-9823D1BA68E4}" destId="{08EAC255-66C4-4072-940D-71660C6E2B9B}" srcOrd="8" destOrd="0" presId="urn:microsoft.com/office/officeart/2005/8/layout/vList2"/>
    <dgm:cxn modelId="{DC0269BE-AAEC-4F95-B1AF-A45C70D7D658}" type="presParOf" srcId="{435DCBB6-957C-458D-948D-9823D1BA68E4}" destId="{980C3856-758F-429B-8B76-BD9C72406B1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EC225-CC66-4E32-9536-F4D751913622}">
      <dsp:nvSpPr>
        <dsp:cNvPr id="0" name=""/>
        <dsp:cNvSpPr/>
      </dsp:nvSpPr>
      <dsp:spPr>
        <a:xfrm>
          <a:off x="78365" y="1602858"/>
          <a:ext cx="8149069" cy="75934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/>
            <a:t>SELECT: Command to list the contents</a:t>
          </a:r>
          <a:endParaRPr lang="en-CA" sz="2800" b="0" kern="1200" dirty="0"/>
        </a:p>
      </dsp:txBody>
      <dsp:txXfrm>
        <a:off x="115433" y="1639926"/>
        <a:ext cx="8074933" cy="685207"/>
      </dsp:txXfrm>
    </dsp:sp>
    <dsp:sp modelId="{3306EAD6-D15E-4FD9-B346-E2EA67705778}">
      <dsp:nvSpPr>
        <dsp:cNvPr id="0" name=""/>
        <dsp:cNvSpPr/>
      </dsp:nvSpPr>
      <dsp:spPr>
        <a:xfrm>
          <a:off x="0" y="2438406"/>
          <a:ext cx="8305800" cy="55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09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Syntax - SELECT </a:t>
          </a:r>
          <a:r>
            <a:rPr lang="en-US" sz="2000" i="1" kern="1200" dirty="0" err="1" smtClean="0"/>
            <a:t>columnlist</a:t>
          </a:r>
          <a:r>
            <a:rPr lang="en-US" sz="2000" kern="1200" dirty="0" smtClean="0"/>
            <a:t> FROM </a:t>
          </a:r>
          <a:r>
            <a:rPr lang="en-US" sz="2000" i="1" kern="1200" dirty="0" err="1" smtClean="0"/>
            <a:t>tablename</a:t>
          </a:r>
          <a:r>
            <a:rPr lang="en-US" sz="2000" kern="1200" dirty="0" smtClean="0"/>
            <a:t>;</a:t>
          </a:r>
          <a:endParaRPr lang="en-CA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Wildcard character</a:t>
          </a:r>
          <a:r>
            <a:rPr lang="en-US" sz="2000" kern="1200" dirty="0" smtClean="0"/>
            <a:t>(*) to retrieve all columns</a:t>
          </a:r>
          <a:endParaRPr lang="en-CA" sz="2000" kern="1200" dirty="0"/>
        </a:p>
      </dsp:txBody>
      <dsp:txXfrm>
        <a:off x="0" y="2438406"/>
        <a:ext cx="8305800" cy="557100"/>
      </dsp:txXfrm>
    </dsp:sp>
    <dsp:sp modelId="{575F3968-42D0-47FD-AD07-FB10BD703A05}">
      <dsp:nvSpPr>
        <dsp:cNvPr id="0" name=""/>
        <dsp:cNvSpPr/>
      </dsp:nvSpPr>
      <dsp:spPr>
        <a:xfrm>
          <a:off x="78365" y="3124202"/>
          <a:ext cx="8149069" cy="75934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/>
            <a:t>UPDATE: Command to modify data</a:t>
          </a:r>
          <a:endParaRPr lang="en-CA" sz="2800" b="0" kern="1200" dirty="0"/>
        </a:p>
      </dsp:txBody>
      <dsp:txXfrm>
        <a:off x="115433" y="3161270"/>
        <a:ext cx="8074933" cy="685207"/>
      </dsp:txXfrm>
    </dsp:sp>
    <dsp:sp modelId="{A01F9BD6-AC99-49CA-A458-6DFCC7B79368}">
      <dsp:nvSpPr>
        <dsp:cNvPr id="0" name=""/>
        <dsp:cNvSpPr/>
      </dsp:nvSpPr>
      <dsp:spPr>
        <a:xfrm>
          <a:off x="0" y="3962911"/>
          <a:ext cx="8305800" cy="609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09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Syntax - UPDATE </a:t>
          </a:r>
          <a:r>
            <a:rPr lang="en-US" sz="2000" i="1" kern="1200" dirty="0" err="1" smtClean="0"/>
            <a:t>tablename</a:t>
          </a:r>
          <a:r>
            <a:rPr lang="en-US" sz="2000" kern="1200" dirty="0" smtClean="0"/>
            <a:t> SET </a:t>
          </a:r>
          <a:r>
            <a:rPr lang="en-US" sz="2000" i="1" kern="1200" dirty="0" err="1" smtClean="0"/>
            <a:t>columnname</a:t>
          </a:r>
          <a:r>
            <a:rPr lang="en-US" sz="2000" kern="1200" dirty="0" smtClean="0"/>
            <a:t> = expression [, </a:t>
          </a:r>
          <a:r>
            <a:rPr lang="en-US" sz="2000" i="1" kern="1200" dirty="0" err="1" smtClean="0"/>
            <a:t>columnname</a:t>
          </a:r>
          <a:r>
            <a:rPr lang="en-US" sz="2000" kern="1200" dirty="0" smtClean="0"/>
            <a:t> = </a:t>
          </a:r>
          <a:r>
            <a:rPr lang="en-US" sz="2000" i="1" kern="1200" dirty="0" smtClean="0"/>
            <a:t>expression</a:t>
          </a:r>
          <a:r>
            <a:rPr lang="en-US" sz="2000" kern="1200" dirty="0" smtClean="0"/>
            <a:t>] [WHERE </a:t>
          </a:r>
          <a:r>
            <a:rPr lang="en-US" sz="2000" i="1" kern="1200" dirty="0" err="1" smtClean="0"/>
            <a:t>conditionlist</a:t>
          </a:r>
          <a:r>
            <a:rPr lang="en-US" sz="2000" kern="1200" dirty="0" smtClean="0"/>
            <a:t>];</a:t>
          </a:r>
          <a:endParaRPr lang="en-CA" sz="2000" kern="1200" dirty="0"/>
        </a:p>
      </dsp:txBody>
      <dsp:txXfrm>
        <a:off x="0" y="3962911"/>
        <a:ext cx="8305800" cy="609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CE9F5-5CF2-45C3-95F1-FE2C11783311}">
      <dsp:nvSpPr>
        <dsp:cNvPr id="0" name=""/>
        <dsp:cNvSpPr/>
      </dsp:nvSpPr>
      <dsp:spPr>
        <a:xfrm>
          <a:off x="0" y="31487"/>
          <a:ext cx="8229600" cy="6756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WHERE condition </a:t>
          </a:r>
          <a:endParaRPr lang="en-CA" sz="2800" kern="1200"/>
        </a:p>
      </dsp:txBody>
      <dsp:txXfrm>
        <a:off x="32984" y="64471"/>
        <a:ext cx="8163632" cy="609706"/>
      </dsp:txXfrm>
    </dsp:sp>
    <dsp:sp modelId="{B0835806-A1AE-4491-86C0-3E27A343A24B}">
      <dsp:nvSpPr>
        <dsp:cNvPr id="0" name=""/>
        <dsp:cNvSpPr/>
      </dsp:nvSpPr>
      <dsp:spPr>
        <a:xfrm>
          <a:off x="0" y="707162"/>
          <a:ext cx="82296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Specifies the rows to be selected</a:t>
          </a:r>
          <a:endParaRPr lang="en-CA" sz="2700" kern="1200"/>
        </a:p>
      </dsp:txBody>
      <dsp:txXfrm>
        <a:off x="0" y="707162"/>
        <a:ext cx="8229600" cy="579600"/>
      </dsp:txXfrm>
    </dsp:sp>
    <dsp:sp modelId="{F1BFC3A3-20D4-4BD8-94DE-A25F46A22227}">
      <dsp:nvSpPr>
        <dsp:cNvPr id="0" name=""/>
        <dsp:cNvSpPr/>
      </dsp:nvSpPr>
      <dsp:spPr>
        <a:xfrm>
          <a:off x="0" y="1286762"/>
          <a:ext cx="8229600" cy="6756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ROLLBACK: Command to restore the database</a:t>
          </a:r>
          <a:endParaRPr lang="en-CA" sz="2800" kern="1200"/>
        </a:p>
      </dsp:txBody>
      <dsp:txXfrm>
        <a:off x="32984" y="1319746"/>
        <a:ext cx="8163632" cy="609706"/>
      </dsp:txXfrm>
    </dsp:sp>
    <dsp:sp modelId="{EC02BA63-3F58-4EA0-9CD1-6953D02F38F4}">
      <dsp:nvSpPr>
        <dsp:cNvPr id="0" name=""/>
        <dsp:cNvSpPr/>
      </dsp:nvSpPr>
      <dsp:spPr>
        <a:xfrm>
          <a:off x="0" y="1962437"/>
          <a:ext cx="8229600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Syntax - ROLLBACK;</a:t>
          </a:r>
          <a:endParaRPr lang="en-CA" sz="2700" kern="120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Undoes the changes since last COMMIT command</a:t>
          </a:r>
          <a:endParaRPr lang="en-CA" sz="2700" kern="1200"/>
        </a:p>
      </dsp:txBody>
      <dsp:txXfrm>
        <a:off x="0" y="1962437"/>
        <a:ext cx="8229600" cy="1304100"/>
      </dsp:txXfrm>
    </dsp:sp>
    <dsp:sp modelId="{15103038-5D4B-47F3-9566-EB2917EE49E9}">
      <dsp:nvSpPr>
        <dsp:cNvPr id="0" name=""/>
        <dsp:cNvSpPr/>
      </dsp:nvSpPr>
      <dsp:spPr>
        <a:xfrm>
          <a:off x="0" y="3266537"/>
          <a:ext cx="8229600" cy="6756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DELETE: Command to delete </a:t>
          </a:r>
          <a:endParaRPr lang="en-CA" sz="2800" kern="1200"/>
        </a:p>
      </dsp:txBody>
      <dsp:txXfrm>
        <a:off x="32984" y="3299521"/>
        <a:ext cx="8163632" cy="609706"/>
      </dsp:txXfrm>
    </dsp:sp>
    <dsp:sp modelId="{037E7F1A-86CB-4F1B-AAC4-4EFE3ABBC241}">
      <dsp:nvSpPr>
        <dsp:cNvPr id="0" name=""/>
        <dsp:cNvSpPr/>
      </dsp:nvSpPr>
      <dsp:spPr>
        <a:xfrm>
          <a:off x="0" y="3942212"/>
          <a:ext cx="8229600" cy="923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/>
            <a:t>Syntax - DELETE FROM </a:t>
          </a:r>
          <a:r>
            <a:rPr lang="en-US" sz="2700" i="1" kern="1200" dirty="0" err="1" smtClean="0"/>
            <a:t>tablename</a:t>
          </a:r>
          <a:endParaRPr lang="en-CA" sz="2700" i="1" kern="1200" dirty="0"/>
        </a:p>
        <a:p>
          <a:pPr marL="457200" lvl="2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/>
            <a:t>[WHERE </a:t>
          </a:r>
          <a:r>
            <a:rPr lang="en-US" sz="2700" i="1" kern="1200" dirty="0" err="1" smtClean="0"/>
            <a:t>conditionlist</a:t>
          </a:r>
          <a:r>
            <a:rPr lang="en-US" sz="2700" kern="1200" dirty="0" smtClean="0"/>
            <a:t>];</a:t>
          </a:r>
          <a:endParaRPr lang="en-CA" sz="2700" kern="1200" dirty="0"/>
        </a:p>
      </dsp:txBody>
      <dsp:txXfrm>
        <a:off x="0" y="3942212"/>
        <a:ext cx="8229600" cy="923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7DAE4-A9D9-4CC0-90E4-AAD75E84B013}">
      <dsp:nvSpPr>
        <dsp:cNvPr id="0" name=""/>
        <dsp:cNvSpPr/>
      </dsp:nvSpPr>
      <dsp:spPr>
        <a:xfrm>
          <a:off x="0" y="30862"/>
          <a:ext cx="8153400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BETWEEN</a:t>
          </a:r>
          <a:endParaRPr lang="en-US" sz="2300" b="0" kern="1200" dirty="0"/>
        </a:p>
      </dsp:txBody>
      <dsp:txXfrm>
        <a:off x="26930" y="57792"/>
        <a:ext cx="8099540" cy="497795"/>
      </dsp:txXfrm>
    </dsp:sp>
    <dsp:sp modelId="{8D3B49BA-98DF-4090-9CF5-238B9ED5F2EF}">
      <dsp:nvSpPr>
        <dsp:cNvPr id="0" name=""/>
        <dsp:cNvSpPr/>
      </dsp:nvSpPr>
      <dsp:spPr>
        <a:xfrm>
          <a:off x="0" y="582517"/>
          <a:ext cx="8153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Checks whether attribute value is within a range</a:t>
          </a:r>
          <a:endParaRPr lang="en-US" sz="1800" kern="1200" dirty="0"/>
        </a:p>
      </dsp:txBody>
      <dsp:txXfrm>
        <a:off x="0" y="582517"/>
        <a:ext cx="8153400" cy="380880"/>
      </dsp:txXfrm>
    </dsp:sp>
    <dsp:sp modelId="{44F220DD-95C5-49B3-8E46-8E042B910CAD}">
      <dsp:nvSpPr>
        <dsp:cNvPr id="0" name=""/>
        <dsp:cNvSpPr/>
      </dsp:nvSpPr>
      <dsp:spPr>
        <a:xfrm>
          <a:off x="0" y="963397"/>
          <a:ext cx="8153400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IS NULL</a:t>
          </a:r>
          <a:endParaRPr lang="en-US" sz="2300" b="0" kern="1200" dirty="0"/>
        </a:p>
      </dsp:txBody>
      <dsp:txXfrm>
        <a:off x="26930" y="990327"/>
        <a:ext cx="8099540" cy="497795"/>
      </dsp:txXfrm>
    </dsp:sp>
    <dsp:sp modelId="{9F3BF5AD-35A8-48C2-A393-C014F1FC241E}">
      <dsp:nvSpPr>
        <dsp:cNvPr id="0" name=""/>
        <dsp:cNvSpPr/>
      </dsp:nvSpPr>
      <dsp:spPr>
        <a:xfrm>
          <a:off x="0" y="1515052"/>
          <a:ext cx="8153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Checks </a:t>
          </a:r>
          <a:r>
            <a:rPr lang="en-US" sz="1800" kern="1200" dirty="0" smtClean="0"/>
            <a:t>whether attribute value is null</a:t>
          </a:r>
          <a:endParaRPr lang="en-US" sz="1800" kern="1200" dirty="0"/>
        </a:p>
      </dsp:txBody>
      <dsp:txXfrm>
        <a:off x="0" y="1515052"/>
        <a:ext cx="8153400" cy="380880"/>
      </dsp:txXfrm>
    </dsp:sp>
    <dsp:sp modelId="{46D0D0EC-8DBA-4A2E-9589-E5C639419491}">
      <dsp:nvSpPr>
        <dsp:cNvPr id="0" name=""/>
        <dsp:cNvSpPr/>
      </dsp:nvSpPr>
      <dsp:spPr>
        <a:xfrm>
          <a:off x="0" y="1895932"/>
          <a:ext cx="8153400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LIKE</a:t>
          </a:r>
          <a:endParaRPr lang="en-US" sz="2300" b="0" kern="1200" dirty="0"/>
        </a:p>
      </dsp:txBody>
      <dsp:txXfrm>
        <a:off x="26930" y="1922862"/>
        <a:ext cx="8099540" cy="497795"/>
      </dsp:txXfrm>
    </dsp:sp>
    <dsp:sp modelId="{497CAA34-F5A2-420C-B8AA-2714EFB0AE72}">
      <dsp:nvSpPr>
        <dsp:cNvPr id="0" name=""/>
        <dsp:cNvSpPr/>
      </dsp:nvSpPr>
      <dsp:spPr>
        <a:xfrm>
          <a:off x="0" y="2447587"/>
          <a:ext cx="8153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Checks </a:t>
          </a:r>
          <a:r>
            <a:rPr lang="en-US" sz="1800" kern="1200" dirty="0" smtClean="0"/>
            <a:t>whether attribute value matches given string pattern</a:t>
          </a:r>
          <a:endParaRPr lang="en-US" sz="1800" kern="1200" dirty="0"/>
        </a:p>
      </dsp:txBody>
      <dsp:txXfrm>
        <a:off x="0" y="2447587"/>
        <a:ext cx="8153400" cy="380880"/>
      </dsp:txXfrm>
    </dsp:sp>
    <dsp:sp modelId="{5E0C1D65-DB14-4BF2-AC8C-B3AE9C0ED0C9}">
      <dsp:nvSpPr>
        <dsp:cNvPr id="0" name=""/>
        <dsp:cNvSpPr/>
      </dsp:nvSpPr>
      <dsp:spPr>
        <a:xfrm>
          <a:off x="0" y="2828467"/>
          <a:ext cx="8153400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IN</a:t>
          </a:r>
          <a:endParaRPr lang="en-US" sz="2300" b="0" kern="1200" dirty="0"/>
        </a:p>
      </dsp:txBody>
      <dsp:txXfrm>
        <a:off x="26930" y="2855397"/>
        <a:ext cx="8099540" cy="497795"/>
      </dsp:txXfrm>
    </dsp:sp>
    <dsp:sp modelId="{45D0783B-5973-4B30-B632-29EC1B0F1E61}">
      <dsp:nvSpPr>
        <dsp:cNvPr id="0" name=""/>
        <dsp:cNvSpPr/>
      </dsp:nvSpPr>
      <dsp:spPr>
        <a:xfrm>
          <a:off x="0" y="3380122"/>
          <a:ext cx="8153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Checks </a:t>
          </a:r>
          <a:r>
            <a:rPr lang="en-US" sz="1800" kern="1200" dirty="0" smtClean="0"/>
            <a:t>whether attribute value matches any value within a value list</a:t>
          </a:r>
          <a:endParaRPr lang="en-US" sz="1800" kern="1200" dirty="0"/>
        </a:p>
      </dsp:txBody>
      <dsp:txXfrm>
        <a:off x="0" y="3380122"/>
        <a:ext cx="8153400" cy="380880"/>
      </dsp:txXfrm>
    </dsp:sp>
    <dsp:sp modelId="{08EAC255-66C4-4072-940D-71660C6E2B9B}">
      <dsp:nvSpPr>
        <dsp:cNvPr id="0" name=""/>
        <dsp:cNvSpPr/>
      </dsp:nvSpPr>
      <dsp:spPr>
        <a:xfrm>
          <a:off x="0" y="3761002"/>
          <a:ext cx="8153400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EXISTS</a:t>
          </a:r>
          <a:endParaRPr lang="en-US" sz="2300" b="0" kern="1200" dirty="0"/>
        </a:p>
      </dsp:txBody>
      <dsp:txXfrm>
        <a:off x="26930" y="3787932"/>
        <a:ext cx="8099540" cy="497795"/>
      </dsp:txXfrm>
    </dsp:sp>
    <dsp:sp modelId="{980C3856-758F-429B-8B76-BD9C72406B1F}">
      <dsp:nvSpPr>
        <dsp:cNvPr id="0" name=""/>
        <dsp:cNvSpPr/>
      </dsp:nvSpPr>
      <dsp:spPr>
        <a:xfrm>
          <a:off x="0" y="4312657"/>
          <a:ext cx="8153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Checks </a:t>
          </a:r>
          <a:r>
            <a:rPr lang="en-US" sz="1800" kern="1200" dirty="0" smtClean="0"/>
            <a:t>if subquery returns any rows</a:t>
          </a:r>
          <a:endParaRPr lang="en-US" sz="1800" kern="1200" dirty="0"/>
        </a:p>
      </dsp:txBody>
      <dsp:txXfrm>
        <a:off x="0" y="4312657"/>
        <a:ext cx="8153400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73815CFD-3817-4534-A3C1-4EAC365DD9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200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A4826775-E859-40EC-843B-528D5D05C3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34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3C4E94B-D37F-4DD2-B69D-DFB5C7CB3D75}" type="slidenum">
              <a:rPr lang="en-US" altLang="en-US" smtClean="0">
                <a:latin typeface="Times New Roman" charset="0"/>
              </a:rPr>
              <a:pPr/>
              <a:t>2</a:t>
            </a:fld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4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1D52CE1-3229-42C4-B9FB-9F28FFACAA8C}" type="slidenum">
              <a:rPr lang="en-US" altLang="en-US" smtClean="0">
                <a:latin typeface="Times New Roman" charset="0"/>
              </a:rPr>
              <a:pPr/>
              <a:t>10</a:t>
            </a:fld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55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FD49405-3BD7-4F21-AB76-F7F6E2A27C4D}" type="slidenum">
              <a:rPr lang="en-US" altLang="en-US" smtClean="0">
                <a:latin typeface="Times New Roman" charset="0"/>
              </a:rPr>
              <a:pPr/>
              <a:t>17</a:t>
            </a:fld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1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5E4AAD-44E9-466D-A193-BB9DAE554269}" type="slidenum">
              <a:rPr lang="en-US" altLang="en-US" smtClean="0">
                <a:latin typeface="Times New Roman" charset="0"/>
              </a:rPr>
              <a:pPr/>
              <a:t>19</a:t>
            </a:fld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865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076E5F8-805C-4683-9A96-00F07D78B6DC}" type="slidenum">
              <a:rPr lang="en-US" altLang="en-US" smtClean="0">
                <a:latin typeface="Times New Roman" charset="0"/>
              </a:rPr>
              <a:pPr/>
              <a:t>20</a:t>
            </a:fld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90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9B0360D-C7DA-4FF2-8675-638E8C8AC4F6}" type="slidenum">
              <a:rPr lang="en-US" altLang="en-US" smtClean="0">
                <a:latin typeface="Times New Roman" charset="0"/>
              </a:rPr>
              <a:pPr/>
              <a:t>22</a:t>
            </a:fld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29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9B0360D-C7DA-4FF2-8675-638E8C8AC4F6}" type="slidenum">
              <a:rPr lang="en-US" altLang="en-US" smtClean="0">
                <a:latin typeface="Times New Roman" charset="0"/>
              </a:rPr>
              <a:pPr/>
              <a:t>23</a:t>
            </a:fld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29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D6B260D-B660-45BC-805C-918B950708C9}" type="slidenum">
              <a:rPr lang="en-US" altLang="en-US" smtClean="0">
                <a:latin typeface="Times New Roman" charset="0"/>
              </a:rPr>
              <a:pPr/>
              <a:t>26</a:t>
            </a:fld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62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0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7788"/>
            <a:ext cx="66294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/>
          <p:cNvSpPr txBox="1">
            <a:spLocks noChangeArrowheads="1"/>
          </p:cNvSpPr>
          <p:nvPr userDrawn="1"/>
        </p:nvSpPr>
        <p:spPr bwMode="auto">
          <a:xfrm>
            <a:off x="1257300" y="117475"/>
            <a:ext cx="6629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2000" b="1" smtClean="0">
                <a:solidFill>
                  <a:schemeClr val="bg1"/>
                </a:solidFill>
              </a:rPr>
              <a:t>Database Systems</a:t>
            </a:r>
          </a:p>
          <a:p>
            <a:pPr algn="ctr">
              <a:defRPr/>
            </a:pPr>
            <a:r>
              <a:rPr lang="en-US" altLang="en-US" sz="2000" b="1" smtClean="0">
                <a:solidFill>
                  <a:schemeClr val="bg1"/>
                </a:solidFill>
              </a:rPr>
              <a:t>Design, Implementation, and Management</a:t>
            </a:r>
          </a:p>
        </p:txBody>
      </p:sp>
      <p:sp>
        <p:nvSpPr>
          <p:cNvPr id="12" name="TextBox 18"/>
          <p:cNvSpPr txBox="1">
            <a:spLocks noChangeArrowheads="1"/>
          </p:cNvSpPr>
          <p:nvPr userDrawn="1"/>
        </p:nvSpPr>
        <p:spPr bwMode="auto">
          <a:xfrm>
            <a:off x="5638800" y="3505200"/>
            <a:ext cx="219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b="1" smtClean="0">
                <a:solidFill>
                  <a:schemeClr val="bg1"/>
                </a:solidFill>
              </a:rPr>
              <a:t>Coronel | Morris</a:t>
            </a:r>
          </a:p>
        </p:txBody>
      </p:sp>
      <p:sp>
        <p:nvSpPr>
          <p:cNvPr id="13" name="TextBox 24"/>
          <p:cNvSpPr txBox="1">
            <a:spLocks noChangeArrowheads="1"/>
          </p:cNvSpPr>
          <p:nvPr userDrawn="1"/>
        </p:nvSpPr>
        <p:spPr bwMode="auto">
          <a:xfrm>
            <a:off x="76200" y="77788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600" smtClean="0">
                <a:solidFill>
                  <a:schemeClr val="bg1"/>
                </a:solidFill>
                <a:latin typeface="Times New Roman" charset="0"/>
                <a:cs typeface="Times New Roman" charset="0"/>
              </a:rPr>
              <a:t>11e</a:t>
            </a:r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900" smtClean="0">
                <a:solidFill>
                  <a:srgbClr val="262626"/>
                </a:solidFill>
                <a:latin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0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C6F3F-278E-4D28-8F51-3FFD2DA93A67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35669-0A47-49A8-B826-78B30A236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0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396FA-3856-45DB-98F4-DFFD1F70A78B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D6BB7-A09E-4D33-BAB0-1782575BD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8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317A0-B22B-4F05-8523-256296A7BA65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FCE1B-4C31-43BA-90B3-9B6B610C9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5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CAD68-BA18-48CE-83C9-425900464865}" type="datetime1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8E7BF-09F3-45CD-BEA5-0BDD22785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6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F6EBE-4EE1-4CF6-AF5E-407547E1F0EE}" type="datetime1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1B5ED-1F15-45A6-84DA-6F2B07DEC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8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F0819D4-DF3A-47FA-9423-948DE4C523A9}" type="datetime1">
              <a:rPr lang="en-US" smtClean="0"/>
              <a:t>2/19/18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D1C6AD8-F767-48A5-A3A6-E25718322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FE51C-F21B-44EC-A024-1BBCF52651A9}" type="datetime1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F1ED1-A4D7-4AED-8682-177126EA5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9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6CB15-46F7-4426-9325-702C761FB92F}" type="datetime1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3028-0C96-48E6-9CF6-C6247D650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8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16C56-DC18-4345-9BCB-06125D69DE06}" type="datetime1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A298B-6F11-4473-9A4A-7BF4E6419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6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24B8A-194A-482B-B2D7-3725FE8CB0D2}" type="datetime1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8CCA4-B076-4CB1-B772-D59E87D62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2125DC5-9741-4BB9-BE0D-8D60ED2D9A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900" smtClean="0">
                <a:solidFill>
                  <a:srgbClr val="262626"/>
                </a:solidFill>
                <a:latin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3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sql/func_date_format.asp" TargetMode="External"/><Relationship Id="rId3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c/refman/5.0/en/flow-control-statements.html" TargetMode="External"/><Relationship Id="rId3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584325" y="4724400"/>
            <a:ext cx="6324600" cy="1295400"/>
          </a:xfrm>
        </p:spPr>
        <p:txBody>
          <a:bodyPr/>
          <a:lstStyle/>
          <a:p>
            <a:pPr marL="0" eaLnBrk="1" hangingPunct="1">
              <a:lnSpc>
                <a:spcPct val="90000"/>
              </a:lnSpc>
            </a:pPr>
            <a:r>
              <a:rPr lang="en-US" altLang="en-US" sz="2800" dirty="0" smtClean="0">
                <a:latin typeface="Times New Roman" charset="0"/>
                <a:cs typeface="Times New Roman" charset="0"/>
              </a:rPr>
              <a:t>Chapter 7 Part II</a:t>
            </a:r>
          </a:p>
          <a:p>
            <a:pPr marL="0" eaLnBrk="1" hangingPunct="1">
              <a:lnSpc>
                <a:spcPct val="90000"/>
              </a:lnSpc>
            </a:pPr>
            <a:r>
              <a:rPr lang="en-US" altLang="en-US" sz="2800" dirty="0" smtClean="0">
                <a:latin typeface="Times New Roman" charset="0"/>
                <a:cs typeface="Times New Roman" charset="0"/>
              </a:rPr>
              <a:t>The Structured Query Language (SQL)</a:t>
            </a:r>
          </a:p>
          <a:p>
            <a:pPr marL="0" eaLnBrk="1" hangingPunct="1">
              <a:lnSpc>
                <a:spcPct val="90000"/>
              </a:lnSpc>
            </a:pPr>
            <a:r>
              <a:rPr lang="en-US" altLang="en-US" sz="2800" dirty="0" smtClean="0">
                <a:latin typeface="Times New Roman" charset="0"/>
                <a:cs typeface="Times New Roman" charset="0"/>
              </a:rPr>
              <a:t>Chapter 8</a:t>
            </a:r>
          </a:p>
          <a:p>
            <a:pPr marL="0" eaLnBrk="1" hangingPunct="1">
              <a:lnSpc>
                <a:spcPct val="90000"/>
              </a:lnSpc>
            </a:pPr>
            <a:r>
              <a:rPr lang="en-US" altLang="en-US" sz="2800" smtClean="0">
                <a:latin typeface="Times New Roman" charset="0"/>
                <a:cs typeface="Times New Roman" charset="0"/>
              </a:rPr>
              <a:t>Advanced </a:t>
            </a:r>
            <a:r>
              <a:rPr lang="en-US" altLang="en-US" sz="2800" dirty="0" smtClean="0">
                <a:latin typeface="Times New Roman" charset="0"/>
                <a:cs typeface="Times New Roman" charset="0"/>
              </a:rPr>
              <a:t>SQL</a:t>
            </a:r>
            <a:endParaRPr lang="en-US" altLang="en-US" sz="2800" dirty="0">
              <a:latin typeface="Times New Roman" charset="0"/>
              <a:cs typeface="Times New Roman" charset="0"/>
            </a:endParaRPr>
          </a:p>
          <a:p>
            <a:pPr marL="0" eaLnBrk="1" hangingPunct="1">
              <a:lnSpc>
                <a:spcPct val="90000"/>
              </a:lnSpc>
            </a:pPr>
            <a:endParaRPr lang="en-US" altLang="en-US" dirty="0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1"/>
                </a:solidFill>
              </a:rPr>
              <a:t>Selecting Rows Using Conditional Restrictions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imes New Roman" charset="0"/>
                <a:cs typeface="Times New Roman" charset="0"/>
              </a:rPr>
              <a:t>Rows </a:t>
            </a:r>
            <a:r>
              <a:rPr lang="en-CA" altLang="en-US" dirty="0" smtClean="0">
                <a:latin typeface="Times New Roman" charset="0"/>
                <a:cs typeface="Times New Roman" charset="0"/>
              </a:rPr>
              <a:t>are restricted based on the </a:t>
            </a:r>
            <a:r>
              <a:rPr lang="en-CA" altLang="en-US" dirty="0" err="1" smtClean="0">
                <a:latin typeface="Times New Roman" charset="0"/>
                <a:cs typeface="Times New Roman" charset="0"/>
              </a:rPr>
              <a:t>conditionslist</a:t>
            </a:r>
            <a:r>
              <a:rPr lang="en-CA" altLang="en-US" dirty="0" smtClean="0">
                <a:latin typeface="Times New Roman" charset="0"/>
                <a:cs typeface="Times New Roman" charset="0"/>
              </a:rPr>
              <a:t>:</a:t>
            </a:r>
          </a:p>
          <a:p>
            <a:pPr marL="411162" lvl="1" indent="0" eaLnBrk="1" hangingPunct="1">
              <a:buNone/>
            </a:pPr>
            <a:r>
              <a:rPr lang="en-US" altLang="en-US" dirty="0" smtClean="0">
                <a:solidFill>
                  <a:srgbClr val="0033CC"/>
                </a:solidFill>
                <a:latin typeface="Times New Roman" charset="0"/>
                <a:cs typeface="Times New Roman" charset="0"/>
              </a:rPr>
              <a:t>SELECT</a:t>
            </a:r>
            <a:r>
              <a:rPr lang="en-US" altLang="en-US" dirty="0" smtClean="0">
                <a:latin typeface="Times New Roman" charset="0"/>
                <a:cs typeface="Times New Roman" charset="0"/>
              </a:rPr>
              <a:t> </a:t>
            </a:r>
            <a:r>
              <a:rPr lang="en-US" altLang="en-US" i="1" dirty="0" err="1" smtClean="0">
                <a:latin typeface="Times New Roman" charset="0"/>
                <a:cs typeface="Times New Roman" charset="0"/>
              </a:rPr>
              <a:t>columnlist</a:t>
            </a:r>
            <a:endParaRPr lang="en-US" altLang="en-US" i="1" dirty="0" smtClean="0">
              <a:latin typeface="Times New Roman" charset="0"/>
              <a:cs typeface="Times New Roman" charset="0"/>
            </a:endParaRPr>
          </a:p>
          <a:p>
            <a:pPr marL="411162" lvl="1" indent="0" eaLnBrk="1" hangingPunct="1">
              <a:buNone/>
            </a:pPr>
            <a:r>
              <a:rPr lang="en-US" altLang="en-US" dirty="0" smtClean="0">
                <a:solidFill>
                  <a:srgbClr val="0033CC"/>
                </a:solidFill>
                <a:latin typeface="Times New Roman" charset="0"/>
                <a:cs typeface="Times New Roman" charset="0"/>
              </a:rPr>
              <a:t>FROM</a:t>
            </a:r>
            <a:r>
              <a:rPr lang="en-US" altLang="en-US" dirty="0" smtClean="0">
                <a:latin typeface="Times New Roman" charset="0"/>
                <a:cs typeface="Times New Roman" charset="0"/>
              </a:rPr>
              <a:t> </a:t>
            </a:r>
            <a:r>
              <a:rPr lang="en-US" altLang="en-US" i="1" dirty="0" err="1" smtClean="0">
                <a:latin typeface="Times New Roman" charset="0"/>
                <a:cs typeface="Times New Roman" charset="0"/>
              </a:rPr>
              <a:t>tablelist</a:t>
            </a:r>
            <a:endParaRPr lang="en-US" altLang="en-US" i="1" dirty="0" smtClean="0">
              <a:latin typeface="Times New Roman" charset="0"/>
              <a:cs typeface="Times New Roman" charset="0"/>
            </a:endParaRPr>
          </a:p>
          <a:p>
            <a:pPr marL="411162" lvl="1" indent="0" eaLnBrk="1" hangingPunct="1">
              <a:buNone/>
            </a:pPr>
            <a:r>
              <a:rPr lang="en-US" altLang="en-US" dirty="0" smtClean="0">
                <a:latin typeface="Times New Roman" charset="0"/>
                <a:cs typeface="Times New Roman" charset="0"/>
              </a:rPr>
              <a:t>[</a:t>
            </a:r>
            <a:r>
              <a:rPr lang="en-US" altLang="en-US" dirty="0" smtClean="0">
                <a:solidFill>
                  <a:srgbClr val="0033CC"/>
                </a:solidFill>
                <a:latin typeface="Times New Roman" charset="0"/>
                <a:cs typeface="Times New Roman" charset="0"/>
              </a:rPr>
              <a:t>WHERE</a:t>
            </a:r>
            <a:r>
              <a:rPr lang="en-US" altLang="en-US" dirty="0" smtClean="0">
                <a:latin typeface="Times New Roman" charset="0"/>
                <a:cs typeface="Times New Roman" charset="0"/>
              </a:rPr>
              <a:t> </a:t>
            </a:r>
            <a:r>
              <a:rPr lang="en-US" altLang="en-US" i="1" dirty="0" err="1" smtClean="0">
                <a:latin typeface="Times New Roman" charset="0"/>
                <a:cs typeface="Times New Roman" charset="0"/>
              </a:rPr>
              <a:t>conditionlist</a:t>
            </a:r>
            <a:r>
              <a:rPr lang="en-US" altLang="en-US" dirty="0" smtClean="0">
                <a:latin typeface="Times New Roman" charset="0"/>
                <a:cs typeface="Times New Roman" charset="0"/>
              </a:rPr>
              <a:t>];</a:t>
            </a:r>
          </a:p>
          <a:p>
            <a:pPr eaLnBrk="1" hangingPunct="1"/>
            <a:r>
              <a:rPr lang="en-US" altLang="en-US" dirty="0" smtClean="0">
                <a:latin typeface="Times New Roman" charset="0"/>
                <a:cs typeface="Times New Roman" charset="0"/>
              </a:rPr>
              <a:t>Used to select partial table contents by placing restrictions on the rows</a:t>
            </a:r>
          </a:p>
          <a:p>
            <a:pPr eaLnBrk="1" hangingPunct="1"/>
            <a:r>
              <a:rPr lang="en-US" altLang="en-US" dirty="0" smtClean="0">
                <a:latin typeface="Times New Roman" charset="0"/>
                <a:cs typeface="Times New Roman" charset="0"/>
              </a:rPr>
              <a:t>Optional WHERE clause </a:t>
            </a:r>
          </a:p>
          <a:p>
            <a:pPr lvl="1" eaLnBrk="1" hangingPunct="1"/>
            <a:r>
              <a:rPr lang="en-US" altLang="en-US" dirty="0" smtClean="0">
                <a:latin typeface="Times New Roman" charset="0"/>
                <a:cs typeface="Times New Roman" charset="0"/>
              </a:rPr>
              <a:t>Adds conditional restrictions to the SELECT statement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FD546C-8699-4F9F-B4C0-199EFC8DB376}" type="slidenum">
              <a:rPr lang="en-US" altLang="en-US" sz="1400" smtClean="0">
                <a:latin typeface="Times New Roman" charset="0"/>
              </a:rPr>
              <a:pPr/>
              <a:t>10</a:t>
            </a:fld>
            <a:endParaRPr lang="en-US" altLang="en-US" sz="1400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imes New Roman" charset="0"/>
                <a:cs typeface="Times New Roman" charset="0"/>
              </a:rPr>
              <a:t>Comparison Operators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9DBD4EA-7397-47BC-9F99-BEDE5A49ECF3}" type="slidenum">
              <a:rPr lang="en-US" altLang="en-US" sz="1400" smtClean="0">
                <a:latin typeface="Times New Roman" charset="0"/>
              </a:rPr>
              <a:pPr/>
              <a:t>11</a:t>
            </a:fld>
            <a:endParaRPr lang="en-US" altLang="en-US" sz="1400" smtClean="0">
              <a:latin typeface="Times New Roman" charset="0"/>
            </a:endParaRPr>
          </a:p>
        </p:txBody>
      </p: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743200"/>
            <a:ext cx="8705850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952" y="2682252"/>
            <a:ext cx="5638096" cy="273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being Selected / Restricted?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2590800"/>
            <a:ext cx="56388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1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 (Example)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1676400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Times New Roman" charset="0"/>
                <a:cs typeface="Times New Roman" charset="0"/>
              </a:rPr>
              <a:t>Alias</a:t>
            </a:r>
            <a:r>
              <a:rPr lang="en-US" altLang="en-US" sz="2400" dirty="0">
                <a:latin typeface="Times New Roman" charset="0"/>
                <a:cs typeface="Times New Roman" charset="0"/>
              </a:rPr>
              <a:t>: Alternate name given to a column or table in any SQL statement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7" y="2820194"/>
            <a:ext cx="37814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78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COUNT(*) as “QUANTITY BY VENDOR”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905000"/>
            <a:ext cx="2840272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096000" y="1307812"/>
            <a:ext cx="278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Just a few more functions in the MySQL Math Library</a:t>
            </a:r>
            <a:endParaRPr lang="en-US" sz="1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503564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51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Compound Statements (logical OR)</a:t>
            </a:r>
            <a:endParaRPr lang="en-US" dirty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257E706-EF14-4FF8-94EF-A9786881CEFB}" type="slidenum">
              <a:rPr lang="en-US" altLang="en-US" smtClean="0">
                <a:latin typeface="Times New Roman" charset="0"/>
              </a:rPr>
              <a:pPr/>
              <a:t>15</a:t>
            </a:fld>
            <a:endParaRPr lang="en-US" altLang="en-US" smtClean="0">
              <a:latin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3014" y="495300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Select all products by vendor </a:t>
            </a:r>
            <a:r>
              <a:rPr lang="en-US" sz="2000" dirty="0" smtClean="0"/>
              <a:t>21344 or vendor 24288.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41529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Compound Statements (logical AND)</a:t>
            </a:r>
            <a:endParaRPr lang="en-US" altLang="en-US" dirty="0" smtClean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1E1624D-C18D-435E-AB2D-D12E725DE90D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2" name="Rectangle 1"/>
          <p:cNvSpPr/>
          <p:nvPr/>
        </p:nvSpPr>
        <p:spPr>
          <a:xfrm>
            <a:off x="685800" y="4549914"/>
            <a:ext cx="716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Select all products by vendor </a:t>
            </a:r>
            <a:r>
              <a:rPr lang="en-US" sz="2000" dirty="0" smtClean="0"/>
              <a:t>21344 that </a:t>
            </a:r>
            <a:r>
              <a:rPr lang="en-US" sz="2000" dirty="0"/>
              <a:t>are less than </a:t>
            </a:r>
            <a:r>
              <a:rPr lang="en-US" sz="2000" dirty="0" smtClean="0"/>
              <a:t>$15.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38100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charset="0"/>
                <a:cs typeface="Times New Roman" charset="0"/>
              </a:rPr>
              <a:t>Special Operators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97EB9FE-28F4-4DBC-AF50-999F7E9E6FBC}" type="slidenum">
              <a:rPr lang="en-US" altLang="en-US" sz="1400" smtClean="0">
                <a:latin typeface="Times New Roman" charset="0"/>
              </a:rPr>
              <a:pPr/>
              <a:t>17</a:t>
            </a:fld>
            <a:endParaRPr lang="en-US" altLang="en-US" sz="1400" smtClean="0">
              <a:latin typeface="Times New Roman" charset="0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533400" y="1524000"/>
          <a:ext cx="8153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products like %jigsaw%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2" descr="Dewalt DCCS690M1 40V MAX Lithium-Ion XR Brushless 16 in. Chainsaw with 4.0 Ah Batte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16002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5272634" cy="39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05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charset="0"/>
                <a:cs typeface="Times New Roman" charset="0"/>
              </a:rPr>
              <a:t>Ordering a Listing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b="1" dirty="0" smtClean="0"/>
              <a:t>ORDER BY </a:t>
            </a:r>
            <a:r>
              <a:rPr lang="en-US" dirty="0" smtClean="0"/>
              <a:t>clause is useful when listing order is important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43E308A-C72B-4882-B1DC-81170A276BAF}" type="slidenum">
              <a:rPr lang="en-US" altLang="en-US" sz="1400" smtClean="0">
                <a:latin typeface="Times New Roman" charset="0"/>
              </a:rPr>
              <a:pPr/>
              <a:t>19</a:t>
            </a:fld>
            <a:endParaRPr lang="en-US" altLang="en-US" sz="1400" smtClean="0">
              <a:latin typeface="Times New Roman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14600"/>
            <a:ext cx="41529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8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charset="0"/>
                <a:cs typeface="Times New Roman" charset="0"/>
              </a:rPr>
              <a:t>Learning Objectives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>
                <a:latin typeface="Times New Roman" charset="0"/>
                <a:cs typeface="Times New Roman" charset="0"/>
              </a:rPr>
              <a:t>This chapter covers:</a:t>
            </a:r>
            <a:endParaRPr lang="en-US" altLang="en-US" dirty="0" smtClean="0">
              <a:latin typeface="Times New Roman" charset="0"/>
              <a:cs typeface="Times New Roman" charset="0"/>
            </a:endParaRPr>
          </a:p>
          <a:p>
            <a:pPr lvl="1" eaLnBrk="1" hangingPunct="1"/>
            <a:r>
              <a:rPr lang="en-US" altLang="en-US" strike="sngStrike" dirty="0" smtClean="0">
                <a:latin typeface="Times New Roman" charset="0"/>
                <a:cs typeface="Times New Roman" charset="0"/>
              </a:rPr>
              <a:t>Relational Algebra</a:t>
            </a:r>
          </a:p>
          <a:p>
            <a:pPr lvl="1" eaLnBrk="1" hangingPunct="1"/>
            <a:r>
              <a:rPr lang="en-US" altLang="en-US" strike="sngStrike" dirty="0" smtClean="0">
                <a:latin typeface="Times New Roman" charset="0"/>
                <a:cs typeface="Times New Roman" charset="0"/>
              </a:rPr>
              <a:t>SQL data definition (table creation and indexes)</a:t>
            </a:r>
          </a:p>
          <a:p>
            <a:pPr lvl="1" eaLnBrk="1" hangingPunct="1"/>
            <a:r>
              <a:rPr lang="en-US" altLang="en-US" dirty="0" smtClean="0">
                <a:latin typeface="Times New Roman" charset="0"/>
                <a:cs typeface="Times New Roman" charset="0"/>
              </a:rPr>
              <a:t>SQL data manipulation (insert, modify, delete, and selecting data)</a:t>
            </a:r>
          </a:p>
          <a:p>
            <a:pPr lvl="1" eaLnBrk="1" hangingPunct="1"/>
            <a:r>
              <a:rPr lang="en-US" dirty="0" smtClean="0">
                <a:latin typeface="Times New Roman" charset="0"/>
                <a:cs typeface="Times New Roman" charset="0"/>
              </a:rPr>
              <a:t>Subqueries</a:t>
            </a:r>
            <a:endParaRPr lang="en-US" dirty="0">
              <a:latin typeface="Times New Roman" charset="0"/>
              <a:cs typeface="Times New Roman" charset="0"/>
            </a:endParaRP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SQL date/numeric/string functions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PL/SQL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Views, Triggers and Stored </a:t>
            </a:r>
            <a:r>
              <a:rPr lang="en-US" dirty="0" smtClean="0">
                <a:latin typeface="Times New Roman" charset="0"/>
                <a:cs typeface="Times New Roman" charset="0"/>
              </a:rPr>
              <a:t>Procedures</a:t>
            </a:r>
            <a:endParaRPr lang="en-US" dirty="0">
              <a:latin typeface="Times New Roman" charset="0"/>
              <a:cs typeface="Times New Roman" charset="0"/>
            </a:endParaRPr>
          </a:p>
          <a:p>
            <a:pPr lvl="1" eaLnBrk="1" hangingPunct="1"/>
            <a:endParaRPr lang="en-US" altLang="en-US" dirty="0" smtClean="0">
              <a:latin typeface="Times New Roman" charset="0"/>
              <a:cs typeface="Times New Roman" charset="0"/>
            </a:endParaRP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6B27D6E-CD37-4D11-B628-A762D2114A5B}" type="slidenum">
              <a:rPr lang="en-US" altLang="en-US" sz="1400" smtClean="0">
                <a:latin typeface="Times New Roman" charset="0"/>
              </a:rPr>
              <a:pPr/>
              <a:t>2</a:t>
            </a:fld>
            <a:endParaRPr lang="en-US" altLang="en-US" sz="1400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charset="0"/>
                <a:cs typeface="Times New Roman" charset="0"/>
              </a:rPr>
              <a:t>Listing Unique Values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b="1" dirty="0" smtClean="0"/>
              <a:t>DISTINCT</a:t>
            </a:r>
            <a:r>
              <a:rPr lang="en-US" dirty="0" smtClean="0"/>
              <a:t> clause: Produces list of values that are unique</a:t>
            </a:r>
          </a:p>
          <a:p>
            <a:pPr marL="365760" indent="-256032" eaLnBrk="1" fontAlgn="auto" hangingPunct="1">
              <a:defRPr/>
            </a:pPr>
            <a:r>
              <a:rPr lang="en-US" dirty="0" smtClean="0"/>
              <a:t>Syntax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- SELECT DISTINCT </a:t>
            </a:r>
            <a:r>
              <a:rPr lang="en-US" i="1" u="sng" dirty="0" err="1" smtClean="0"/>
              <a:t>columnlist</a:t>
            </a:r>
            <a:endParaRPr lang="en-US" i="1" u="sng" dirty="0" smtClean="0"/>
          </a:p>
          <a:p>
            <a:pPr marL="1771650" lvl="1" indent="0" eaLnBrk="1" fontAlgn="auto" hangingPunct="1">
              <a:buFontTx/>
              <a:buNone/>
              <a:defRPr/>
            </a:pPr>
            <a:r>
              <a:rPr lang="en-US" dirty="0" smtClean="0"/>
              <a:t>FROM </a:t>
            </a:r>
            <a:r>
              <a:rPr lang="en-US" i="1" dirty="0" err="1" smtClean="0"/>
              <a:t>tablelist</a:t>
            </a:r>
            <a:r>
              <a:rPr lang="en-US" dirty="0" smtClean="0"/>
              <a:t>;</a:t>
            </a:r>
          </a:p>
          <a:p>
            <a:pPr marL="365760" indent="-256032" eaLnBrk="1" fontAlgn="auto" hangingPunct="1">
              <a:defRPr/>
            </a:pPr>
            <a:r>
              <a:rPr lang="en-US" dirty="0"/>
              <a:t>Based entirely on SELECT attributes</a:t>
            </a:r>
          </a:p>
          <a:p>
            <a:pPr marL="365760" indent="-256032" eaLnBrk="1" fontAlgn="auto" hangingPunct="1">
              <a:defRPr/>
            </a:pPr>
            <a:r>
              <a:rPr lang="en-US" dirty="0" smtClean="0"/>
              <a:t>Access places nulls at the top of the list</a:t>
            </a:r>
          </a:p>
          <a:p>
            <a:pPr marL="658368" lvl="1" indent="-246888" eaLnBrk="1" fontAlgn="auto" hangingPunct="1">
              <a:defRPr/>
            </a:pPr>
            <a:r>
              <a:rPr lang="en-US" dirty="0" smtClean="0"/>
              <a:t>Oracle places it at the bottom</a:t>
            </a:r>
          </a:p>
          <a:p>
            <a:pPr marL="658368" lvl="1" indent="-246888" eaLnBrk="1" fontAlgn="auto" hangingPunct="1">
              <a:defRPr/>
            </a:pPr>
            <a:r>
              <a:rPr lang="en-US" dirty="0" smtClean="0"/>
              <a:t>Placement of nulls does not affect list contents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9D31E3F-FB91-49A6-BCCB-47BA75CFC1FD}" type="slidenum">
              <a:rPr lang="en-US" altLang="en-US" sz="1400" smtClean="0">
                <a:latin typeface="Times New Roman" charset="0"/>
              </a:rPr>
              <a:pPr/>
              <a:t>20</a:t>
            </a:fld>
            <a:endParaRPr lang="en-US" altLang="en-US" sz="140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7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2201" y="2070742"/>
            <a:ext cx="3890962" cy="3483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0" y="2514600"/>
            <a:ext cx="1905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82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charset="0"/>
                <a:cs typeface="Times New Roman" charset="0"/>
              </a:rPr>
              <a:t>Grouping Data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imes New Roman" charset="0"/>
                <a:cs typeface="Times New Roman" charset="0"/>
              </a:rPr>
              <a:t>Frequency distributions created by </a:t>
            </a:r>
            <a:r>
              <a:rPr lang="en-US" altLang="en-US" b="1" dirty="0" smtClean="0">
                <a:latin typeface="Times New Roman" charset="0"/>
                <a:cs typeface="Times New Roman" charset="0"/>
              </a:rPr>
              <a:t>GROUP BY </a:t>
            </a:r>
            <a:r>
              <a:rPr lang="en-US" altLang="en-US" dirty="0" smtClean="0">
                <a:latin typeface="Times New Roman" charset="0"/>
                <a:cs typeface="Times New Roman" charset="0"/>
              </a:rPr>
              <a:t>clause within SELECT statement</a:t>
            </a:r>
          </a:p>
          <a:p>
            <a:pPr eaLnBrk="1" hangingPunct="1"/>
            <a:r>
              <a:rPr lang="en-US" altLang="en-US" dirty="0" smtClean="0">
                <a:latin typeface="Times New Roman" charset="0"/>
                <a:cs typeface="Times New Roman" charset="0"/>
              </a:rPr>
              <a:t>Syntax - SELECT </a:t>
            </a:r>
            <a:r>
              <a:rPr lang="en-US" altLang="en-US" i="1" dirty="0" err="1" smtClean="0">
                <a:latin typeface="Times New Roman" charset="0"/>
                <a:cs typeface="Times New Roman" charset="0"/>
              </a:rPr>
              <a:t>columnlist</a:t>
            </a:r>
            <a:endParaRPr lang="en-US" altLang="en-US" i="1" dirty="0" smtClean="0">
              <a:latin typeface="Times New Roman" charset="0"/>
              <a:cs typeface="Times New Roman" charset="0"/>
            </a:endParaRPr>
          </a:p>
          <a:p>
            <a:pPr marL="1762125" lvl="1" indent="4763" eaLnBrk="1" hangingPunct="1">
              <a:buFontTx/>
              <a:buNone/>
            </a:pPr>
            <a:r>
              <a:rPr lang="en-US" altLang="en-US" dirty="0" smtClean="0">
                <a:latin typeface="Times New Roman" charset="0"/>
                <a:cs typeface="Times New Roman" charset="0"/>
              </a:rPr>
              <a:t>FROM </a:t>
            </a:r>
            <a:r>
              <a:rPr lang="en-US" altLang="en-US" i="1" dirty="0" err="1" smtClean="0">
                <a:latin typeface="Times New Roman" charset="0"/>
                <a:cs typeface="Times New Roman" charset="0"/>
              </a:rPr>
              <a:t>tablelist</a:t>
            </a:r>
            <a:endParaRPr lang="en-US" altLang="en-US" i="1" dirty="0" smtClean="0">
              <a:latin typeface="Times New Roman" charset="0"/>
              <a:cs typeface="Times New Roman" charset="0"/>
            </a:endParaRPr>
          </a:p>
          <a:p>
            <a:pPr marL="1762125" lvl="1" indent="4763" eaLnBrk="1" hangingPunct="1">
              <a:buFontTx/>
              <a:buNone/>
            </a:pPr>
            <a:r>
              <a:rPr lang="en-US" altLang="en-US" dirty="0" smtClean="0">
                <a:latin typeface="Times New Roman" charset="0"/>
                <a:cs typeface="Times New Roman" charset="0"/>
              </a:rPr>
              <a:t>[WHERE </a:t>
            </a:r>
            <a:r>
              <a:rPr lang="en-US" altLang="en-US" i="1" dirty="0" err="1" smtClean="0">
                <a:latin typeface="Times New Roman" charset="0"/>
                <a:cs typeface="Times New Roman" charset="0"/>
              </a:rPr>
              <a:t>conditionlist</a:t>
            </a:r>
            <a:r>
              <a:rPr lang="en-US" altLang="en-US" dirty="0" smtClean="0">
                <a:latin typeface="Times New Roman" charset="0"/>
                <a:cs typeface="Times New Roman" charset="0"/>
              </a:rPr>
              <a:t>]</a:t>
            </a:r>
          </a:p>
          <a:p>
            <a:pPr marL="1762125" lvl="1" indent="4763" eaLnBrk="1" hangingPunct="1">
              <a:buFontTx/>
              <a:buNone/>
            </a:pPr>
            <a:r>
              <a:rPr lang="en-US" altLang="en-US" b="1" dirty="0" smtClean="0">
                <a:latin typeface="Times New Roman" charset="0"/>
                <a:cs typeface="Times New Roman" charset="0"/>
              </a:rPr>
              <a:t>[GROUP BY </a:t>
            </a:r>
            <a:r>
              <a:rPr lang="en-US" altLang="en-US" b="1" i="1" dirty="0" err="1" smtClean="0">
                <a:latin typeface="Times New Roman" charset="0"/>
                <a:cs typeface="Times New Roman" charset="0"/>
              </a:rPr>
              <a:t>columnlist</a:t>
            </a:r>
            <a:r>
              <a:rPr lang="en-US" altLang="en-US" b="1" dirty="0" smtClean="0">
                <a:latin typeface="Times New Roman" charset="0"/>
                <a:cs typeface="Times New Roman" charset="0"/>
              </a:rPr>
              <a:t>]</a:t>
            </a:r>
          </a:p>
          <a:p>
            <a:pPr marL="1762125" lvl="1" indent="4763" eaLnBrk="1" hangingPunct="1">
              <a:buFontTx/>
              <a:buNone/>
            </a:pPr>
            <a:r>
              <a:rPr lang="en-US" altLang="en-US" b="1" dirty="0" smtClean="0">
                <a:latin typeface="Times New Roman" charset="0"/>
                <a:cs typeface="Times New Roman" charset="0"/>
              </a:rPr>
              <a:t>[HAVING </a:t>
            </a:r>
            <a:r>
              <a:rPr lang="en-US" altLang="en-US" b="1" i="1" dirty="0" err="1" smtClean="0">
                <a:latin typeface="Times New Roman" charset="0"/>
                <a:cs typeface="Times New Roman" charset="0"/>
              </a:rPr>
              <a:t>conditionlist</a:t>
            </a:r>
            <a:r>
              <a:rPr lang="en-US" altLang="en-US" b="1" dirty="0" smtClean="0">
                <a:latin typeface="Times New Roman" charset="0"/>
                <a:cs typeface="Times New Roman" charset="0"/>
              </a:rPr>
              <a:t>]</a:t>
            </a:r>
          </a:p>
          <a:p>
            <a:pPr marL="1762125" lvl="1" indent="4763" eaLnBrk="1" hangingPunct="1">
              <a:buFontTx/>
              <a:buNone/>
            </a:pPr>
            <a:r>
              <a:rPr lang="en-US" altLang="en-US" dirty="0" smtClean="0">
                <a:latin typeface="Times New Roman" charset="0"/>
                <a:cs typeface="Times New Roman" charset="0"/>
              </a:rPr>
              <a:t>[ORDER BY	</a:t>
            </a:r>
            <a:r>
              <a:rPr lang="en-US" altLang="en-US" i="1" dirty="0" err="1" smtClean="0">
                <a:latin typeface="Times New Roman" charset="0"/>
                <a:cs typeface="Times New Roman" charset="0"/>
              </a:rPr>
              <a:t>columnlist</a:t>
            </a:r>
            <a:r>
              <a:rPr lang="en-US" altLang="en-US" i="1" dirty="0" smtClean="0">
                <a:latin typeface="Times New Roman" charset="0"/>
                <a:cs typeface="Times New Roman" charset="0"/>
              </a:rPr>
              <a:t> </a:t>
            </a:r>
            <a:r>
              <a:rPr lang="en-US" altLang="en-US" dirty="0" smtClean="0">
                <a:latin typeface="Times New Roman" charset="0"/>
                <a:cs typeface="Times New Roman" charset="0"/>
              </a:rPr>
              <a:t>[ASC | DESC]];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83301D3-C05E-429A-B151-F009631D392D}" type="slidenum">
              <a:rPr lang="en-US" altLang="en-US" sz="1400" smtClean="0">
                <a:latin typeface="Times New Roman" charset="0"/>
              </a:rPr>
              <a:pPr/>
              <a:t>22</a:t>
            </a:fld>
            <a:endParaRPr lang="en-US" altLang="en-US" sz="140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74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charset="0"/>
                <a:cs typeface="Times New Roman" charset="0"/>
              </a:rPr>
              <a:t>Grouping Data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83301D3-C05E-429A-B151-F009631D392D}" type="slidenum">
              <a:rPr lang="en-US" altLang="en-US" sz="1400" smtClean="0">
                <a:latin typeface="Times New Roman" charset="0"/>
              </a:rPr>
              <a:pPr/>
              <a:t>23</a:t>
            </a:fld>
            <a:endParaRPr lang="en-US" altLang="en-US" sz="1400" smtClean="0">
              <a:latin typeface="Times New Roman" charset="0"/>
            </a:endParaRP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5000625" cy="411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072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charset="0"/>
                <a:cs typeface="Times New Roman" charset="0"/>
              </a:rPr>
              <a:t>HAVING Clause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imes New Roman" charset="0"/>
                <a:cs typeface="Times New Roman" charset="0"/>
              </a:rPr>
              <a:t>Extension of GROUP BY feature</a:t>
            </a:r>
          </a:p>
          <a:p>
            <a:pPr eaLnBrk="1" hangingPunct="1"/>
            <a:r>
              <a:rPr lang="en-US" altLang="en-US" dirty="0" smtClean="0">
                <a:latin typeface="Times New Roman" charset="0"/>
                <a:cs typeface="Times New Roman" charset="0"/>
              </a:rPr>
              <a:t>Applied to output of GROUP BY operation</a:t>
            </a:r>
          </a:p>
          <a:p>
            <a:pPr eaLnBrk="1" hangingPunct="1"/>
            <a:r>
              <a:rPr lang="en-US" altLang="en-US" dirty="0" smtClean="0">
                <a:latin typeface="Times New Roman" charset="0"/>
                <a:cs typeface="Times New Roman" charset="0"/>
              </a:rPr>
              <a:t>Used in conjunction with GROUP BY clause in second SQL command set</a:t>
            </a:r>
          </a:p>
          <a:p>
            <a:pPr eaLnBrk="1" hangingPunct="1"/>
            <a:r>
              <a:rPr lang="en-US" altLang="en-US" dirty="0" smtClean="0">
                <a:latin typeface="Times New Roman" charset="0"/>
                <a:cs typeface="Times New Roman" charset="0"/>
              </a:rPr>
              <a:t>Similar to WHERE clause in SELECT statement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83747EB-14CE-4E00-B3AE-670384063F69}" type="slidenum">
              <a:rPr lang="en-US" altLang="en-US" sz="1400" smtClean="0">
                <a:latin typeface="Times New Roman" charset="0"/>
              </a:rPr>
              <a:pPr/>
              <a:t>24</a:t>
            </a:fld>
            <a:endParaRPr lang="en-US" altLang="en-US" sz="140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19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with HAVING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36004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4053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900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charset="0"/>
                <a:cs typeface="Times New Roman" charset="0"/>
              </a:rPr>
              <a:t>Joining Database Tables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imes New Roman" charset="0"/>
                <a:cs typeface="Times New Roman" charset="0"/>
              </a:rPr>
              <a:t>Used to retrieve like data from multiple tables</a:t>
            </a:r>
          </a:p>
          <a:p>
            <a:pPr eaLnBrk="1" hangingPunct="1"/>
            <a:r>
              <a:rPr lang="en-US" altLang="en-US" dirty="0" smtClean="0">
                <a:latin typeface="Times New Roman" charset="0"/>
                <a:cs typeface="Times New Roman" charset="0"/>
              </a:rPr>
              <a:t>Uses the equality comparison between foreign and primary keys</a:t>
            </a:r>
          </a:p>
          <a:p>
            <a:pPr eaLnBrk="1" hangingPunct="1"/>
            <a:r>
              <a:rPr lang="en-US" altLang="en-US" dirty="0" smtClean="0">
                <a:latin typeface="Times New Roman" charset="0"/>
                <a:cs typeface="Times New Roman" charset="0"/>
              </a:rPr>
              <a:t>Tables are joined by listing tables in FROM clause of SELECT statement</a:t>
            </a:r>
          </a:p>
          <a:p>
            <a:pPr eaLnBrk="1" hangingPunct="1"/>
            <a:r>
              <a:rPr lang="en-US" altLang="en-US" dirty="0" smtClean="0">
                <a:latin typeface="Times New Roman" charset="0"/>
                <a:cs typeface="Times New Roman" charset="0"/>
              </a:rPr>
              <a:t>Without a join, the RDBMS creates Cartesian product of every table in the FROM clause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64158C1-D2AE-4B57-845C-AFCF394C6E9F}" type="slidenum">
              <a:rPr lang="en-US" altLang="en-US" sz="1400" smtClean="0">
                <a:latin typeface="Times New Roman" charset="0"/>
              </a:rPr>
              <a:pPr/>
              <a:t>26</a:t>
            </a:fld>
            <a:endParaRPr lang="en-US" altLang="en-US" sz="140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31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21" y="1600200"/>
            <a:ext cx="6057357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</a:t>
            </a:r>
            <a:r>
              <a:rPr lang="en-US" dirty="0" smtClean="0"/>
              <a:t>in SALECO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4114800"/>
            <a:ext cx="1905000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0" y="1828800"/>
            <a:ext cx="1905000" cy="198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6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95600"/>
            <a:ext cx="4038600" cy="260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87745"/>
            <a:ext cx="4038600" cy="324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and VENDOR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62400" y="3505200"/>
            <a:ext cx="533400" cy="289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3505200"/>
            <a:ext cx="533400" cy="2057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1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662906"/>
            <a:ext cx="49530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products and vendor contacts.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3000" y="3276600"/>
            <a:ext cx="2133600" cy="3124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38934" y="2514600"/>
            <a:ext cx="3042666" cy="405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8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 and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Relational algebra </a:t>
            </a:r>
            <a:r>
              <a:rPr lang="en-US" dirty="0" smtClean="0"/>
              <a:t>is attributed to</a:t>
            </a:r>
            <a:r>
              <a:rPr lang="en-US" dirty="0"/>
              <a:t> E.F. </a:t>
            </a:r>
            <a:r>
              <a:rPr lang="en-US" dirty="0" err="1"/>
              <a:t>Codd</a:t>
            </a:r>
            <a:r>
              <a:rPr lang="en-US" dirty="0"/>
              <a:t> while at </a:t>
            </a:r>
            <a:r>
              <a:rPr lang="en-US" dirty="0" smtClean="0"/>
              <a:t>IBM (circa 1970)</a:t>
            </a:r>
          </a:p>
          <a:p>
            <a:r>
              <a:rPr lang="en-US" dirty="0" smtClean="0"/>
              <a:t>Language for </a:t>
            </a:r>
            <a:r>
              <a:rPr lang="en-US" dirty="0" smtClean="0">
                <a:solidFill>
                  <a:srgbClr val="0033CC"/>
                </a:solidFill>
              </a:rPr>
              <a:t>querying</a:t>
            </a:r>
            <a:r>
              <a:rPr lang="en-US" dirty="0" smtClean="0"/>
              <a:t> data </a:t>
            </a:r>
            <a:r>
              <a:rPr lang="en-US" dirty="0"/>
              <a:t>stored in </a:t>
            </a:r>
            <a:r>
              <a:rPr lang="en-US" dirty="0" smtClean="0"/>
              <a:t>the RDBMS</a:t>
            </a:r>
          </a:p>
          <a:p>
            <a:r>
              <a:rPr lang="en-US" dirty="0"/>
              <a:t>SQL was originally based </a:t>
            </a:r>
            <a:r>
              <a:rPr lang="en-US" dirty="0" smtClean="0"/>
              <a:t>on</a:t>
            </a:r>
            <a:r>
              <a:rPr lang="en-US" dirty="0"/>
              <a:t> relational algebra </a:t>
            </a:r>
          </a:p>
          <a:p>
            <a:r>
              <a:rPr lang="en-US" dirty="0" smtClean="0"/>
              <a:t>SQL consists </a:t>
            </a:r>
            <a:r>
              <a:rPr lang="en-US" dirty="0"/>
              <a:t>of a </a:t>
            </a:r>
            <a:r>
              <a:rPr lang="en-US" dirty="0" smtClean="0">
                <a:solidFill>
                  <a:srgbClr val="0033CC"/>
                </a:solidFill>
              </a:rPr>
              <a:t>DDL</a:t>
            </a:r>
            <a:r>
              <a:rPr lang="en-US" dirty="0" smtClean="0"/>
              <a:t> and </a:t>
            </a:r>
            <a:r>
              <a:rPr lang="en-US" dirty="0"/>
              <a:t>a </a:t>
            </a:r>
            <a:r>
              <a:rPr lang="en-US" dirty="0" smtClean="0">
                <a:solidFill>
                  <a:srgbClr val="0033CC"/>
                </a:solidFill>
              </a:rPr>
              <a:t>DML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SQL </a:t>
            </a:r>
            <a:r>
              <a:rPr lang="en-US" dirty="0" smtClean="0">
                <a:latin typeface="Times New Roman" charset="0"/>
                <a:cs typeface="Times New Roman" charset="0"/>
              </a:rPr>
              <a:t>Joins</a:t>
            </a:r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cs typeface="Times New Roman" charset="0"/>
              </a:rPr>
              <a:t>Natural </a:t>
            </a:r>
            <a:r>
              <a:rPr lang="en-US" dirty="0">
                <a:latin typeface="Times New Roman" charset="0"/>
                <a:cs typeface="Times New Roman" charset="0"/>
              </a:rPr>
              <a:t>join - </a:t>
            </a:r>
            <a:r>
              <a:rPr lang="en-US" dirty="0" smtClean="0">
                <a:latin typeface="Times New Roman" charset="0"/>
                <a:cs typeface="Times New Roman" charset="0"/>
              </a:rPr>
              <a:t>Common </a:t>
            </a:r>
            <a:r>
              <a:rPr lang="en-US" dirty="0">
                <a:latin typeface="Times New Roman" charset="0"/>
                <a:cs typeface="Times New Roman" charset="0"/>
              </a:rPr>
              <a:t>values in common columns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Equality or inequality - Meet a given join condition </a:t>
            </a:r>
          </a:p>
          <a:p>
            <a:pPr eaLnBrk="1" hangingPunct="1"/>
            <a:r>
              <a:rPr lang="en-US" b="1" dirty="0">
                <a:latin typeface="Times New Roman" charset="0"/>
                <a:cs typeface="Times New Roman" charset="0"/>
              </a:rPr>
              <a:t>Outer join</a:t>
            </a:r>
            <a:r>
              <a:rPr lang="en-US" dirty="0">
                <a:latin typeface="Times New Roman" charset="0"/>
                <a:cs typeface="Times New Roman" charset="0"/>
              </a:rPr>
              <a:t>: </a:t>
            </a:r>
            <a:r>
              <a:rPr lang="en-US" dirty="0" smtClean="0">
                <a:latin typeface="Times New Roman" charset="0"/>
                <a:cs typeface="Times New Roman" charset="0"/>
              </a:rPr>
              <a:t>Common </a:t>
            </a:r>
            <a:r>
              <a:rPr lang="en-US" dirty="0">
                <a:latin typeface="Times New Roman" charset="0"/>
                <a:cs typeface="Times New Roman" charset="0"/>
              </a:rPr>
              <a:t>values in common columns or have no matching values</a:t>
            </a:r>
          </a:p>
          <a:p>
            <a:pPr eaLnBrk="1" hangingPunct="1"/>
            <a:r>
              <a:rPr lang="en-US" b="1" dirty="0">
                <a:latin typeface="Times New Roman" charset="0"/>
                <a:cs typeface="Times New Roman" charset="0"/>
              </a:rPr>
              <a:t>Inner join</a:t>
            </a:r>
            <a:r>
              <a:rPr lang="en-US" dirty="0">
                <a:latin typeface="Times New Roman" charset="0"/>
                <a:cs typeface="Times New Roman" charset="0"/>
              </a:rPr>
              <a:t>: Only rows that meet a given criterion are selected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0D63E1-7FA8-194B-A7EC-6964E6E03465}" type="slidenum">
              <a:rPr lang="en-US"/>
              <a:pPr eaLnBrk="1" hangingPunct="1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75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cs typeface="Times New Roman" charset="0"/>
              </a:rPr>
              <a:t>SQL </a:t>
            </a:r>
            <a:r>
              <a:rPr lang="en-US" dirty="0">
                <a:latin typeface="Times New Roman" charset="0"/>
                <a:cs typeface="Times New Roman" charset="0"/>
              </a:rPr>
              <a:t>Join Expression Styles</a:t>
            </a:r>
          </a:p>
        </p:txBody>
      </p:sp>
      <p:pic>
        <p:nvPicPr>
          <p:cNvPr id="17411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752600"/>
            <a:ext cx="865663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141099-01D1-3B4C-B63F-3419AB74A9E0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33117" y="3609201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I’m old </a:t>
            </a:r>
            <a:r>
              <a:rPr lang="en-US" sz="1200" dirty="0" smtClean="0">
                <a:sym typeface="Wingdings" panose="05000000000000000000" pitchFamily="2" charset="2"/>
              </a:rPr>
              <a:t></a:t>
            </a:r>
            <a:endParaRPr lang="en-US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753100" y="4629150"/>
            <a:ext cx="2819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49925" y="4841875"/>
            <a:ext cx="2098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3320" y="5562600"/>
            <a:ext cx="151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Popular with the kids these days…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58763" y="6024265"/>
            <a:ext cx="11890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52663" y="5867400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ANSI-92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077200" y="3733800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ANSI-89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779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cs typeface="Times New Roman" charset="0"/>
              </a:rPr>
              <a:t>SQL </a:t>
            </a:r>
            <a:r>
              <a:rPr lang="en-US" dirty="0">
                <a:latin typeface="Times New Roman" charset="0"/>
                <a:cs typeface="Times New Roman" charset="0"/>
              </a:rPr>
              <a:t>Join Expression Styles</a:t>
            </a:r>
          </a:p>
        </p:txBody>
      </p:sp>
      <p:pic>
        <p:nvPicPr>
          <p:cNvPr id="18435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95500"/>
            <a:ext cx="88392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C53700-C95A-8745-9E50-42BC2741BCC2}" type="slidenum">
              <a:rPr lang="en-US"/>
              <a:pPr eaLnBrk="1" hangingPunct="1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6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27D2-0C98-0D42-9DA5-AA66B4ECD4CA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2" descr="http://i.stack.imgur.com/1UKp7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602637" cy="440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73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755B-C28A-F74E-9E05-FBDF6E3966F2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8" name="Picture 2" descr="INNER JOI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54"/>
          <a:stretch/>
        </p:blipFill>
        <p:spPr bwMode="auto">
          <a:xfrm>
            <a:off x="1028700" y="2438400"/>
            <a:ext cx="7086600" cy="260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47800" y="5105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  Customers C </a:t>
            </a:r>
          </a:p>
          <a:p>
            <a:r>
              <a:rPr lang="en-US" dirty="0"/>
              <a:t>        INNER JOIN Orders O</a:t>
            </a:r>
          </a:p>
          <a:p>
            <a:r>
              <a:rPr lang="en-US" dirty="0"/>
              <a:t>            ON </a:t>
            </a:r>
            <a:r>
              <a:rPr lang="en-US" dirty="0" err="1"/>
              <a:t>O.CustomerId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4343400"/>
            <a:ext cx="5486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67600" y="458573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Result?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469659" y="552089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1447931"/>
            <a:ext cx="70675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8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[outer] Join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755B-C28A-F74E-9E05-FBDF6E3966F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8" name="Picture 2" descr="http://sqlhints.com/wp-content/uploads/2014/01/LEFT-OUTER-JOIN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0"/>
          <a:stretch/>
        </p:blipFill>
        <p:spPr bwMode="auto">
          <a:xfrm>
            <a:off x="981075" y="1447800"/>
            <a:ext cx="7181850" cy="364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71600" y="51242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  Customers C </a:t>
            </a:r>
          </a:p>
          <a:p>
            <a:r>
              <a:rPr lang="en-US" dirty="0"/>
              <a:t>        LEFT OUTER JOIN Orders O</a:t>
            </a:r>
          </a:p>
          <a:p>
            <a:r>
              <a:rPr lang="en-US" dirty="0"/>
              <a:t>            ON </a:t>
            </a:r>
            <a:r>
              <a:rPr lang="en-US" dirty="0" err="1"/>
              <a:t>O.CustomerId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47800" y="4191000"/>
            <a:ext cx="548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67600" y="458573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Result?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469659" y="552089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401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[outer] Join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755B-C28A-F74E-9E05-FBDF6E3966F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2" descr="http://sqlhints.com/wp-content/uploads/2014/01/FULL-OUTER-JOIN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2"/>
          <a:stretch/>
        </p:blipFill>
        <p:spPr bwMode="auto">
          <a:xfrm>
            <a:off x="1047750" y="1314485"/>
            <a:ext cx="7048500" cy="386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47800" y="5105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  Customers C </a:t>
            </a:r>
          </a:p>
          <a:p>
            <a:r>
              <a:rPr lang="en-US" dirty="0"/>
              <a:t>        RIGHT OUTER JOIN Orders O</a:t>
            </a:r>
          </a:p>
          <a:p>
            <a:r>
              <a:rPr lang="en-US" dirty="0"/>
              <a:t>            ON </a:t>
            </a:r>
            <a:r>
              <a:rPr lang="en-US" dirty="0" err="1"/>
              <a:t>O.CustomerId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4267200"/>
            <a:ext cx="548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67600" y="458573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Result?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69659" y="552089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381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Subqueries and Correlated Queries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cs typeface="Times New Roman" charset="0"/>
              </a:rPr>
              <a:t>Query within a Query</a:t>
            </a:r>
            <a:endParaRPr lang="en-US" dirty="0">
              <a:latin typeface="Times New Roman" charset="0"/>
              <a:cs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  <a:cs typeface="Times New Roman" charset="0"/>
              </a:rPr>
              <a:t>Can return</a:t>
            </a:r>
            <a:r>
              <a:rPr lang="en-US" dirty="0">
                <a:latin typeface="Times New Roman" charset="0"/>
                <a:cs typeface="Times New Roman" charset="0"/>
              </a:rPr>
              <a:t>: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One single value - One column and one row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A list of values - One column and multiple rows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A virtual table - Multicolumn, </a:t>
            </a:r>
            <a:r>
              <a:rPr lang="en-US" dirty="0" err="1">
                <a:latin typeface="Times New Roman" charset="0"/>
                <a:cs typeface="Times New Roman" charset="0"/>
              </a:rPr>
              <a:t>multirow</a:t>
            </a:r>
            <a:r>
              <a:rPr lang="en-US" dirty="0">
                <a:latin typeface="Times New Roman" charset="0"/>
                <a:cs typeface="Times New Roman" charset="0"/>
              </a:rPr>
              <a:t> set of values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No value - Output of the outer query might result in an error or a null empty 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8CB0CB-0522-5343-A9EA-2B5BE3627069}" type="slidenum">
              <a:rPr lang="en-US"/>
              <a:pPr eaLnBrk="1" hangingPunct="1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0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WHERE Subqueries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cs typeface="Times New Roman" charset="0"/>
              </a:rPr>
              <a:t>Inner </a:t>
            </a:r>
            <a:r>
              <a:rPr lang="en-US" dirty="0">
                <a:latin typeface="Times New Roman" charset="0"/>
                <a:cs typeface="Times New Roman" charset="0"/>
              </a:rPr>
              <a:t>SELECT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subquery</a:t>
            </a:r>
            <a:endParaRPr lang="en-US" dirty="0" smtClean="0">
              <a:latin typeface="Times New Roman" charset="0"/>
              <a:cs typeface="Times New Roman" charset="0"/>
            </a:endParaRPr>
          </a:p>
          <a:p>
            <a:pPr lvl="1" eaLnBrk="1" hangingPunct="1"/>
            <a:r>
              <a:rPr lang="en-US" dirty="0" smtClean="0">
                <a:latin typeface="Times New Roman" charset="0"/>
                <a:cs typeface="Times New Roman" charset="0"/>
              </a:rPr>
              <a:t>WHERE</a:t>
            </a:r>
            <a:r>
              <a:rPr lang="en-US" b="1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cust_id</a:t>
            </a:r>
            <a:r>
              <a:rPr lang="en-US" dirty="0" smtClean="0">
                <a:latin typeface="Times New Roman" charset="0"/>
                <a:cs typeface="Times New Roman" charset="0"/>
              </a:rPr>
              <a:t> = (SELECT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cust_id</a:t>
            </a:r>
            <a:r>
              <a:rPr lang="en-US" dirty="0" smtClean="0">
                <a:latin typeface="Times New Roman" charset="0"/>
                <a:cs typeface="Times New Roman" charset="0"/>
              </a:rPr>
              <a:t> FROM customer)</a:t>
            </a:r>
            <a:endParaRPr lang="en-US" dirty="0">
              <a:latin typeface="Times New Roman" charset="0"/>
              <a:cs typeface="Times New Roman" charset="0"/>
            </a:endParaRP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Value generated by the </a:t>
            </a:r>
            <a:r>
              <a:rPr lang="en-US" dirty="0" err="1">
                <a:latin typeface="Times New Roman" charset="0"/>
                <a:cs typeface="Times New Roman" charset="0"/>
              </a:rPr>
              <a:t>subquery</a:t>
            </a:r>
            <a:r>
              <a:rPr lang="en-US" dirty="0">
                <a:latin typeface="Times New Roman" charset="0"/>
                <a:cs typeface="Times New Roman" charset="0"/>
              </a:rPr>
              <a:t> must be of a comparable data type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If the query returns more than a single value, the DBMS will generate an </a:t>
            </a:r>
            <a:r>
              <a:rPr lang="en-US" dirty="0" smtClean="0">
                <a:latin typeface="Times New Roman" charset="0"/>
                <a:cs typeface="Times New Roman" charset="0"/>
              </a:rPr>
              <a:t>error</a:t>
            </a:r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3B01D65-6068-344A-B8B3-9E679E5ECB2A}" type="slidenum">
              <a:rPr lang="en-US"/>
              <a:pPr eaLnBrk="1" hangingPunct="1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9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IN </a:t>
            </a:r>
            <a:r>
              <a:rPr lang="en-US" dirty="0" err="1">
                <a:latin typeface="Times New Roman" charset="0"/>
                <a:cs typeface="Times New Roman" charset="0"/>
              </a:rPr>
              <a:t>subqueries</a:t>
            </a:r>
            <a:endParaRPr lang="en-US" dirty="0">
              <a:latin typeface="Times New Roman" charset="0"/>
              <a:cs typeface="Times New Roman" charset="0"/>
            </a:endParaRP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Used to compare a single attribute to a list of values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HAVING </a:t>
            </a:r>
            <a:r>
              <a:rPr lang="en-US" dirty="0" err="1">
                <a:latin typeface="Times New Roman" charset="0"/>
                <a:cs typeface="Times New Roman" charset="0"/>
              </a:rPr>
              <a:t>subqueries</a:t>
            </a:r>
            <a:endParaRPr lang="en-US" dirty="0">
              <a:latin typeface="Times New Roman" charset="0"/>
              <a:cs typeface="Times New Roman" charset="0"/>
            </a:endParaRPr>
          </a:p>
          <a:p>
            <a:pPr lvl="1" eaLnBrk="1" hangingPunct="1"/>
            <a:r>
              <a:rPr lang="en-US" dirty="0" smtClean="0">
                <a:latin typeface="Times New Roman" charset="0"/>
                <a:cs typeface="Times New Roman" charset="0"/>
              </a:rPr>
              <a:t>restricts output </a:t>
            </a:r>
            <a:r>
              <a:rPr lang="en-US" dirty="0">
                <a:latin typeface="Times New Roman" charset="0"/>
                <a:cs typeface="Times New Roman" charset="0"/>
              </a:rPr>
              <a:t>of a GROUP BY query by applying conditional criteria to the grouped rows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IN and HAVING Subqueries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9C19FF-0D86-5C4E-A4CD-BCFB97C07664}" type="slidenum">
              <a:rPr lang="en-US"/>
              <a:pPr eaLnBrk="1" hangingPunct="1"/>
              <a:t>39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25214"/>
            <a:ext cx="57435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96025" y="4343400"/>
            <a:ext cx="239077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8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along with SALECO 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1295400"/>
            <a:ext cx="499511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49003"/>
            <a:ext cx="200460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25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</a:t>
            </a:r>
            <a:r>
              <a:rPr lang="en-US" dirty="0" err="1" smtClean="0"/>
              <a:t>saleco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27D2-0C98-0D42-9DA5-AA66B4ECD4CA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5" name="Picture 4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5" t="10667" r="19563" b="58589"/>
          <a:stretch/>
        </p:blipFill>
        <p:spPr bwMode="auto">
          <a:xfrm>
            <a:off x="16041" y="1524000"/>
            <a:ext cx="517809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8" t="11258" r="19662" b="55632"/>
          <a:stretch/>
        </p:blipFill>
        <p:spPr bwMode="auto">
          <a:xfrm>
            <a:off x="3657600" y="3334544"/>
            <a:ext cx="50292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11430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query result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29718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Outer query result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4535269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Outer Query can only access data returned from the inner </a:t>
            </a:r>
            <a:r>
              <a:rPr lang="en-US" dirty="0" smtClean="0"/>
              <a:t>query.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Inner Query cannot access data from outer query.</a:t>
            </a:r>
          </a:p>
        </p:txBody>
      </p:sp>
    </p:spTree>
    <p:extLst>
      <p:ext uri="{BB962C8B-B14F-4D97-AF65-F5344CB8AC3E}">
        <p14:creationId xmlns:p14="http://schemas.microsoft.com/office/powerpoint/2010/main" val="141846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FROM </a:t>
            </a:r>
            <a:r>
              <a:rPr lang="en-US" dirty="0" smtClean="0">
                <a:latin typeface="Times New Roman" charset="0"/>
                <a:cs typeface="Times New Roman" charset="0"/>
              </a:rPr>
              <a:t>Subqueries (temporary virtual tables)</a:t>
            </a:r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FROM clause: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Specifies the tables from which the data will be drawn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Can use SELECT subquery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3D979E-0903-9A47-B8F0-3A4394EEF366}" type="slidenum">
              <a:rPr lang="en-US"/>
              <a:pPr eaLnBrk="1" hangingPunct="1"/>
              <a:t>41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64" y="3429000"/>
            <a:ext cx="726141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0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SQL Functions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cs typeface="Times New Roman" charset="0"/>
              </a:rPr>
              <a:t>Manipulate numerical</a:t>
            </a:r>
            <a:r>
              <a:rPr lang="en-US" dirty="0">
                <a:latin typeface="Times New Roman" charset="0"/>
                <a:cs typeface="Times New Roman" charset="0"/>
              </a:rPr>
              <a:t>, date, or string </a:t>
            </a:r>
            <a:r>
              <a:rPr lang="en-US" dirty="0" smtClean="0">
                <a:latin typeface="Times New Roman" charset="0"/>
                <a:cs typeface="Times New Roman" charset="0"/>
              </a:rPr>
              <a:t>values</a:t>
            </a:r>
            <a:endParaRPr lang="en-US" dirty="0">
              <a:latin typeface="Times New Roman" charset="0"/>
              <a:cs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  <a:cs typeface="Times New Roman" charset="0"/>
              </a:rPr>
              <a:t>Values </a:t>
            </a:r>
            <a:r>
              <a:rPr lang="en-US" dirty="0">
                <a:latin typeface="Times New Roman" charset="0"/>
                <a:cs typeface="Times New Roman" charset="0"/>
              </a:rPr>
              <a:t>may be </a:t>
            </a:r>
            <a:r>
              <a:rPr lang="en-US" dirty="0" smtClean="0">
                <a:latin typeface="Times New Roman" charset="0"/>
                <a:cs typeface="Times New Roman" charset="0"/>
              </a:rPr>
              <a:t>hardcoded, or </a:t>
            </a:r>
            <a:r>
              <a:rPr lang="en-US" dirty="0">
                <a:latin typeface="Times New Roman" charset="0"/>
                <a:cs typeface="Times New Roman" charset="0"/>
              </a:rPr>
              <a:t>may </a:t>
            </a:r>
            <a:r>
              <a:rPr lang="en-US" dirty="0" smtClean="0">
                <a:latin typeface="Times New Roman" charset="0"/>
                <a:cs typeface="Times New Roman" charset="0"/>
              </a:rPr>
              <a:t>table attributes</a:t>
            </a:r>
            <a:endParaRPr lang="en-US" dirty="0">
              <a:latin typeface="Times New Roman" charset="0"/>
              <a:cs typeface="Times New Roman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  <a:cs typeface="Times New Roman" charset="0"/>
              </a:rPr>
              <a:t>May appear </a:t>
            </a:r>
            <a:r>
              <a:rPr lang="en-US" dirty="0">
                <a:latin typeface="Times New Roman" charset="0"/>
                <a:cs typeface="Times New Roman" charset="0"/>
              </a:rPr>
              <a:t>anywhere in an SQL statement where a value or an attribute can be used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F1DCE3-AF68-2041-A128-2EBF145AC7DA}" type="slidenum">
              <a:rPr lang="en-US"/>
              <a:pPr eaLnBrk="1" hangingPunct="1"/>
              <a:t>42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33800"/>
            <a:ext cx="546875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6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27D2-0C98-0D42-9DA5-AA66B4ECD4CA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028" name="Picture 4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729" y="1515035"/>
            <a:ext cx="4432542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1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27D2-0C98-0D42-9DA5-AA66B4ECD4CA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38351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03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27D2-0C98-0D42-9DA5-AA66B4ECD4CA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2066"/>
            <a:ext cx="4619625" cy="410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733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cs typeface="Times New Roman" charset="0"/>
              </a:rPr>
              <a:t>VIEWS: aka Virtual Tables</a:t>
            </a:r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Times New Roman" charset="0"/>
                <a:cs typeface="Times New Roman" charset="0"/>
              </a:rPr>
              <a:t>View</a:t>
            </a:r>
            <a:r>
              <a:rPr lang="en-US" dirty="0">
                <a:latin typeface="Times New Roman" charset="0"/>
                <a:cs typeface="Times New Roman" charset="0"/>
              </a:rPr>
              <a:t>: Virtual table based on a SELECT query</a:t>
            </a:r>
          </a:p>
          <a:p>
            <a:pPr eaLnBrk="1" hangingPunct="1"/>
            <a:r>
              <a:rPr lang="en-US" b="1" dirty="0">
                <a:latin typeface="Times New Roman" charset="0"/>
                <a:cs typeface="Times New Roman" charset="0"/>
              </a:rPr>
              <a:t>Base tables</a:t>
            </a:r>
            <a:r>
              <a:rPr lang="en-US" dirty="0">
                <a:latin typeface="Times New Roman" charset="0"/>
                <a:cs typeface="Times New Roman" charset="0"/>
              </a:rPr>
              <a:t>: Tables on which the view is based</a:t>
            </a:r>
          </a:p>
          <a:p>
            <a:pPr eaLnBrk="1" hangingPunct="1"/>
            <a:r>
              <a:rPr lang="en-US" dirty="0" smtClean="0">
                <a:latin typeface="Times New Roman" charset="0"/>
                <a:cs typeface="Times New Roman" charset="0"/>
              </a:rPr>
              <a:t>Permanent database object</a:t>
            </a:r>
          </a:p>
          <a:p>
            <a:pPr eaLnBrk="1" hangingPunct="1"/>
            <a:r>
              <a:rPr lang="en-US" b="1" dirty="0" smtClean="0">
                <a:latin typeface="Times New Roman" charset="0"/>
                <a:cs typeface="Times New Roman" charset="0"/>
              </a:rPr>
              <a:t>CREATE </a:t>
            </a:r>
            <a:r>
              <a:rPr lang="en-US" b="1" dirty="0">
                <a:latin typeface="Times New Roman" charset="0"/>
                <a:cs typeface="Times New Roman" charset="0"/>
              </a:rPr>
              <a:t>VIEW </a:t>
            </a:r>
            <a:r>
              <a:rPr lang="en-US" dirty="0">
                <a:latin typeface="Times New Roman" charset="0"/>
                <a:cs typeface="Times New Roman" charset="0"/>
              </a:rPr>
              <a:t>statement: Data definition command that stores the subquery specification in the data dictionary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CREATE VIEW command</a:t>
            </a:r>
          </a:p>
          <a:p>
            <a:pPr lvl="2" eaLnBrk="1" hangingPunct="1"/>
            <a:r>
              <a:rPr lang="en-US" dirty="0">
                <a:latin typeface="Times New Roman" charset="0"/>
                <a:cs typeface="Times New Roman" charset="0"/>
              </a:rPr>
              <a:t>CREATE VIEW </a:t>
            </a:r>
            <a:r>
              <a:rPr lang="en-US" dirty="0" err="1">
                <a:latin typeface="Times New Roman" charset="0"/>
                <a:cs typeface="Times New Roman" charset="0"/>
              </a:rPr>
              <a:t>viewname</a:t>
            </a:r>
            <a:r>
              <a:rPr lang="en-US" dirty="0">
                <a:latin typeface="Times New Roman" charset="0"/>
                <a:cs typeface="Times New Roman" charset="0"/>
              </a:rPr>
              <a:t> AS SELECT query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BE6607A-E09F-7246-AB74-C9060FECCB5F}" type="slidenum">
              <a:rPr lang="en-US"/>
              <a:pPr eaLnBrk="1" hangingPunct="1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06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27D2-0C98-0D42-9DA5-AA66B4ECD4CA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"/>
            <a:ext cx="5029200" cy="599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76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Non-Updatable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27D2-0C98-0D42-9DA5-AA66B4ECD4CA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828800"/>
            <a:ext cx="8224030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1600200" y="2438400"/>
            <a:ext cx="914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14600" y="2438400"/>
            <a:ext cx="914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2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Stored Procedures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Named collection of </a:t>
            </a:r>
            <a:r>
              <a:rPr lang="en-US" dirty="0" smtClean="0">
                <a:latin typeface="Times New Roman" charset="0"/>
                <a:cs typeface="Times New Roman" charset="0"/>
              </a:rPr>
              <a:t>SQL </a:t>
            </a:r>
            <a:r>
              <a:rPr lang="en-US" dirty="0">
                <a:latin typeface="Times New Roman" charset="0"/>
                <a:cs typeface="Times New Roman" charset="0"/>
              </a:rPr>
              <a:t>statements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Advantages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Reduce network traffic and increase performance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Reduce code duplication by means of code isolation and code sharing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C41FB2-5EB3-614C-B1B4-31908A57207E}" type="slidenum">
              <a:rPr lang="en-US"/>
              <a:pPr eaLnBrk="1" hangingPunct="1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2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charset="0"/>
                <a:cs typeface="Times New Roman" charset="0"/>
              </a:rPr>
              <a:t>Data Manipulation Commands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938387"/>
              </p:ext>
            </p:extLst>
          </p:nvPr>
        </p:nvGraphicFramePr>
        <p:xfrm>
          <a:off x="457200" y="1600200"/>
          <a:ext cx="8305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F5FDFD6-E029-43EA-95CC-43E7646E4F81}" type="slidenum">
              <a:rPr lang="en-US" altLang="en-US" sz="1400" smtClean="0">
                <a:latin typeface="Times New Roman" charset="0"/>
              </a:rPr>
              <a:pPr/>
              <a:t>5</a:t>
            </a:fld>
            <a:endParaRPr lang="en-US" altLang="en-US" sz="1400" smtClean="0">
              <a:latin typeface="Times New Roman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9009" y="1524000"/>
            <a:ext cx="8149069" cy="771962"/>
            <a:chOff x="78365" y="980638"/>
            <a:chExt cx="8149069" cy="771962"/>
          </a:xfrm>
        </p:grpSpPr>
        <p:sp>
          <p:nvSpPr>
            <p:cNvPr id="6" name="Rounded Rectangle 5"/>
            <p:cNvSpPr/>
            <p:nvPr/>
          </p:nvSpPr>
          <p:spPr>
            <a:xfrm>
              <a:off x="78365" y="980638"/>
              <a:ext cx="8149069" cy="771962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16049" y="1018322"/>
              <a:ext cx="8073701" cy="6965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l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0" kern="1200" dirty="0" smtClean="0"/>
                <a:t>INSERT: Command to insert contents to a table</a:t>
              </a:r>
              <a:endParaRPr lang="en-CA" sz="2800" b="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0643" y="2438400"/>
            <a:ext cx="8305800" cy="566358"/>
            <a:chOff x="0" y="2405445"/>
            <a:chExt cx="8305800" cy="566358"/>
          </a:xfrm>
        </p:grpSpPr>
        <p:sp>
          <p:nvSpPr>
            <p:cNvPr id="9" name="Rectangle 8"/>
            <p:cNvSpPr/>
            <p:nvPr/>
          </p:nvSpPr>
          <p:spPr>
            <a:xfrm>
              <a:off x="0" y="2405445"/>
              <a:ext cx="8305800" cy="56635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0" y="2405445"/>
              <a:ext cx="8305800" cy="566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3709" tIns="22860" rIns="128016" bIns="22860" numCol="1" spcCol="1270" anchor="t" anchorCtr="0">
              <a:noAutofit/>
            </a:bodyPr>
            <a:lstStyle/>
            <a:p>
              <a:pPr marL="171450" lvl="1" indent="-171450" defTabSz="8001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</a:pPr>
              <a:r>
                <a:rPr lang="en-US" sz="2000" kern="1200" dirty="0" smtClean="0"/>
                <a:t>Syntax - </a:t>
              </a:r>
              <a:r>
                <a:rPr lang="en-CA" altLang="en-US" sz="2000" dirty="0">
                  <a:latin typeface="Times New Roman" charset="0"/>
                  <a:cs typeface="Times New Roman" charset="0"/>
                </a:rPr>
                <a:t>INSERT INTO </a:t>
              </a:r>
              <a:r>
                <a:rPr lang="en-CA" altLang="en-US" sz="2000" i="1" dirty="0" err="1">
                  <a:latin typeface="Times New Roman" charset="0"/>
                  <a:cs typeface="Times New Roman" charset="0"/>
                </a:rPr>
                <a:t>tablename</a:t>
              </a:r>
              <a:r>
                <a:rPr lang="en-CA" altLang="en-US" sz="2000" dirty="0">
                  <a:latin typeface="Times New Roman" charset="0"/>
                  <a:cs typeface="Times New Roman" charset="0"/>
                </a:rPr>
                <a:t> </a:t>
              </a:r>
              <a:r>
                <a:rPr lang="en-CA" altLang="en-US" sz="2000" dirty="0" smtClean="0">
                  <a:latin typeface="Times New Roman" charset="0"/>
                  <a:cs typeface="Times New Roman" charset="0"/>
                </a:rPr>
                <a:t>(</a:t>
              </a:r>
              <a:r>
                <a:rPr lang="en-CA" altLang="en-US" sz="2000" i="1" dirty="0" err="1" smtClean="0">
                  <a:latin typeface="Times New Roman" charset="0"/>
                  <a:cs typeface="Times New Roman" charset="0"/>
                </a:rPr>
                <a:t>columnlist</a:t>
              </a:r>
              <a:r>
                <a:rPr lang="en-CA" altLang="en-US" sz="2000" dirty="0" smtClean="0">
                  <a:latin typeface="Times New Roman" charset="0"/>
                  <a:cs typeface="Times New Roman" charset="0"/>
                </a:rPr>
                <a:t>)</a:t>
              </a:r>
              <a:r>
                <a:rPr lang="en-CA" altLang="en-US" sz="2000" i="1" dirty="0" smtClean="0">
                  <a:latin typeface="Times New Roman" charset="0"/>
                  <a:cs typeface="Times New Roman" charset="0"/>
                </a:rPr>
                <a:t> </a:t>
              </a:r>
              <a:r>
                <a:rPr lang="en-CA" altLang="en-US" sz="2000" dirty="0" smtClean="0">
                  <a:latin typeface="Times New Roman" charset="0"/>
                  <a:cs typeface="Times New Roman" charset="0"/>
                </a:rPr>
                <a:t>VALUES (</a:t>
              </a:r>
              <a:r>
                <a:rPr lang="en-CA" altLang="en-US" sz="2000" i="1" dirty="0" smtClean="0">
                  <a:latin typeface="Times New Roman" charset="0"/>
                  <a:cs typeface="Times New Roman" charset="0"/>
                </a:rPr>
                <a:t>values</a:t>
              </a:r>
              <a:r>
                <a:rPr lang="en-CA" altLang="en-US" sz="2000" dirty="0" smtClean="0">
                  <a:latin typeface="Times New Roman" charset="0"/>
                  <a:cs typeface="Times New Roman" charset="0"/>
                </a:rPr>
                <a:t>)</a:t>
              </a:r>
              <a:r>
                <a:rPr lang="en-US" sz="2000" kern="1200" dirty="0" smtClean="0"/>
                <a:t>;</a:t>
              </a:r>
            </a:p>
            <a:p>
              <a:pPr marL="171450" lvl="1" indent="-171450" defTabSz="8001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</a:pPr>
              <a:r>
                <a:rPr lang="en-US" sz="2000" dirty="0"/>
                <a:t>Syntax - </a:t>
              </a:r>
              <a:r>
                <a:rPr lang="en-CA" altLang="en-US" sz="2000" dirty="0">
                  <a:latin typeface="Times New Roman" charset="0"/>
                  <a:cs typeface="Times New Roman" charset="0"/>
                </a:rPr>
                <a:t>INSERT INTO </a:t>
              </a:r>
              <a:r>
                <a:rPr lang="en-CA" altLang="en-US" sz="2000" i="1" dirty="0" err="1">
                  <a:latin typeface="Times New Roman" charset="0"/>
                  <a:cs typeface="Times New Roman" charset="0"/>
                </a:rPr>
                <a:t>tablename</a:t>
              </a:r>
              <a:r>
                <a:rPr lang="en-CA" altLang="en-US" sz="2000" dirty="0">
                  <a:latin typeface="Times New Roman" charset="0"/>
                  <a:cs typeface="Times New Roman" charset="0"/>
                </a:rPr>
                <a:t> SELECT </a:t>
              </a:r>
              <a:r>
                <a:rPr lang="en-CA" altLang="en-US" sz="2000" i="1" dirty="0" err="1">
                  <a:latin typeface="Times New Roman" charset="0"/>
                  <a:cs typeface="Times New Roman" charset="0"/>
                </a:rPr>
                <a:t>columnlist</a:t>
              </a:r>
              <a:r>
                <a:rPr lang="en-CA" altLang="en-US" sz="2000" i="1" dirty="0">
                  <a:latin typeface="Times New Roman" charset="0"/>
                  <a:cs typeface="Times New Roman" charset="0"/>
                </a:rPr>
                <a:t> </a:t>
              </a:r>
              <a:r>
                <a:rPr lang="en-CA" altLang="en-US" sz="2000" dirty="0">
                  <a:latin typeface="Times New Roman" charset="0"/>
                  <a:cs typeface="Times New Roman" charset="0"/>
                </a:rPr>
                <a:t>FROM </a:t>
              </a:r>
              <a:r>
                <a:rPr lang="en-CA" altLang="en-US" sz="2000" i="1" dirty="0" err="1">
                  <a:latin typeface="Times New Roman" charset="0"/>
                  <a:cs typeface="Times New Roman" charset="0"/>
                </a:rPr>
                <a:t>tablename</a:t>
              </a:r>
              <a:r>
                <a:rPr lang="en-US" sz="2000" dirty="0"/>
                <a:t>;</a:t>
              </a:r>
              <a:endParaRPr lang="en-CA" sz="2000" dirty="0"/>
            </a:p>
            <a:p>
              <a:pPr marL="171450" lvl="1" indent="-171450" defTabSz="8001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</a:pPr>
              <a:endParaRPr lang="en-CA" sz="2000" kern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27D2-0C98-0D42-9DA5-AA66B4ECD4CA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7824"/>
            <a:ext cx="52292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7" y="2286000"/>
            <a:ext cx="44100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57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43075"/>
            <a:ext cx="67532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27D2-0C98-0D42-9DA5-AA66B4ECD4C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05200" y="4813674"/>
            <a:ext cx="1219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90463" y="448413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1"/>
            <a:endCxn id="5" idx="7"/>
          </p:cNvCxnSpPr>
          <p:nvPr/>
        </p:nvCxnSpPr>
        <p:spPr>
          <a:xfrm flipH="1">
            <a:off x="4545852" y="4668798"/>
            <a:ext cx="2344611" cy="23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15177" y="411480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0"/>
            <a:endCxn id="21" idx="4"/>
          </p:cNvCxnSpPr>
          <p:nvPr/>
        </p:nvCxnSpPr>
        <p:spPr>
          <a:xfrm flipH="1" flipV="1">
            <a:off x="5823177" y="2352675"/>
            <a:ext cx="1720538" cy="1762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283529" y="1743075"/>
            <a:ext cx="3079296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302001"/>
              </p:ext>
            </p:extLst>
          </p:nvPr>
        </p:nvGraphicFramePr>
        <p:xfrm>
          <a:off x="914400" y="4931345"/>
          <a:ext cx="6200775" cy="365760"/>
        </p:xfrm>
        <a:graphic>
          <a:graphicData uri="http://schemas.openxmlformats.org/drawingml/2006/table">
            <a:tbl>
              <a:tblPr/>
              <a:tblGrid>
                <a:gridCol w="6200775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CALL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GetOfficeByCountry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'USA'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71613" y="3865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Procedural </a:t>
            </a:r>
            <a:r>
              <a:rPr lang="en-US" dirty="0" smtClean="0">
                <a:latin typeface="Times New Roman" charset="0"/>
                <a:cs typeface="Times New Roman" charset="0"/>
              </a:rPr>
              <a:t>SQL (PL/SQL and T-SQL)</a:t>
            </a:r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cs typeface="Times New Roman" charset="0"/>
              </a:rPr>
              <a:t>Oracle, PostgreSQL, MySQL, MSSQL all have different implementations</a:t>
            </a:r>
          </a:p>
          <a:p>
            <a:pPr marL="365125" lvl="1" indent="-255588" eaLnBrk="1" hangingPunct="1"/>
            <a:r>
              <a:rPr lang="en-US" dirty="0">
                <a:latin typeface="Times New Roman" charset="0"/>
                <a:cs typeface="Times New Roman" charset="0"/>
              </a:rPr>
              <a:t>Merging of SQL and traditional programming constructs</a:t>
            </a:r>
          </a:p>
          <a:p>
            <a:pPr eaLnBrk="1" hangingPunct="1"/>
            <a:r>
              <a:rPr lang="en-US" dirty="0" smtClean="0">
                <a:latin typeface="Times New Roman" charset="0"/>
                <a:cs typeface="Times New Roman" charset="0"/>
              </a:rPr>
              <a:t>Provides conditional </a:t>
            </a:r>
            <a:r>
              <a:rPr lang="en-US" dirty="0">
                <a:latin typeface="Times New Roman" charset="0"/>
                <a:cs typeface="Times New Roman" charset="0"/>
              </a:rPr>
              <a:t>or looping </a:t>
            </a:r>
            <a:r>
              <a:rPr lang="en-US" dirty="0" smtClean="0">
                <a:latin typeface="Times New Roman" charset="0"/>
                <a:cs typeface="Times New Roman" charset="0"/>
              </a:rPr>
              <a:t>operations 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S</a:t>
            </a:r>
            <a:r>
              <a:rPr lang="en-US" dirty="0" smtClean="0">
                <a:latin typeface="Times New Roman" charset="0"/>
                <a:cs typeface="Times New Roman" charset="0"/>
              </a:rPr>
              <a:t>hared code for better </a:t>
            </a:r>
            <a:r>
              <a:rPr lang="en-US" dirty="0">
                <a:latin typeface="Times New Roman" charset="0"/>
                <a:cs typeface="Times New Roman" charset="0"/>
              </a:rPr>
              <a:t>maintenance and </a:t>
            </a:r>
            <a:r>
              <a:rPr lang="en-US" dirty="0" smtClean="0">
                <a:latin typeface="Times New Roman" charset="0"/>
                <a:cs typeface="Times New Roman" charset="0"/>
              </a:rPr>
              <a:t>control</a:t>
            </a:r>
            <a:endParaRPr lang="en-US" dirty="0">
              <a:latin typeface="Times New Roman" charset="0"/>
              <a:cs typeface="Times New Roman" charset="0"/>
            </a:endParaRPr>
          </a:p>
          <a:p>
            <a:pPr eaLnBrk="1" hangingPunct="1"/>
            <a:r>
              <a:rPr lang="en-US" b="1" dirty="0">
                <a:latin typeface="Times New Roman" charset="0"/>
                <a:cs typeface="Times New Roman" charset="0"/>
              </a:rPr>
              <a:t>Persistent stored module (PSM)</a:t>
            </a:r>
            <a:r>
              <a:rPr lang="en-US" dirty="0">
                <a:latin typeface="Times New Roman" charset="0"/>
                <a:cs typeface="Times New Roman" charset="0"/>
              </a:rPr>
              <a:t>:</a:t>
            </a:r>
            <a:r>
              <a:rPr lang="en-US" b="1" dirty="0">
                <a:latin typeface="Times New Roman" charset="0"/>
                <a:cs typeface="Times New Roman" charset="0"/>
              </a:rPr>
              <a:t> </a:t>
            </a:r>
            <a:r>
              <a:rPr lang="en-US" dirty="0">
                <a:latin typeface="Times New Roman" charset="0"/>
                <a:cs typeface="Times New Roman" charset="0"/>
              </a:rPr>
              <a:t>Block of code containing: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Standard SQL statements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Procedural extensions that is stored and executed at the DBMS 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E7A86A-2CE3-0340-98FC-50686AE9CE41}" type="slidenum">
              <a:rPr lang="en-US"/>
              <a:pPr eaLnBrk="1" hangingPunct="1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cs typeface="Times New Roman" charset="0"/>
              </a:rPr>
              <a:t>Procedural SQL (PL/SQL)</a:t>
            </a:r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Times New Roman" charset="0"/>
                <a:cs typeface="Times New Roman" charset="0"/>
              </a:rPr>
              <a:t>Procedural Language SQL (PL/SQL)</a:t>
            </a:r>
            <a:endParaRPr lang="en-US" dirty="0" smtClean="0">
              <a:latin typeface="Times New Roman" charset="0"/>
              <a:cs typeface="Times New Roman" charset="0"/>
            </a:endParaRPr>
          </a:p>
          <a:p>
            <a:pPr lvl="1" eaLnBrk="1" hangingPunct="1"/>
            <a:r>
              <a:rPr lang="en-US" dirty="0" smtClean="0">
                <a:latin typeface="Times New Roman" charset="0"/>
                <a:cs typeface="Times New Roman" charset="0"/>
              </a:rPr>
              <a:t>Use and storage of procedural code and SQL statements within the database</a:t>
            </a:r>
          </a:p>
          <a:p>
            <a:pPr eaLnBrk="1" hangingPunct="1"/>
            <a:r>
              <a:rPr lang="en-US" dirty="0" smtClean="0">
                <a:latin typeface="Times New Roman" charset="0"/>
                <a:cs typeface="Times New Roman" charset="0"/>
              </a:rPr>
              <a:t>Procedural code is executed as a unit by DBMS when invoked by end user</a:t>
            </a:r>
          </a:p>
          <a:p>
            <a:pPr eaLnBrk="1" hangingPunct="1"/>
            <a:r>
              <a:rPr lang="en-US" dirty="0" smtClean="0">
                <a:latin typeface="Times New Roman" charset="0"/>
                <a:cs typeface="Times New Roman" charset="0"/>
              </a:rPr>
              <a:t>End users can use PL/SQL to create:</a:t>
            </a:r>
          </a:p>
          <a:p>
            <a:pPr lvl="1" eaLnBrk="1" hangingPunct="1"/>
            <a:r>
              <a:rPr lang="en-US" dirty="0" smtClean="0">
                <a:latin typeface="Times New Roman" charset="0"/>
                <a:cs typeface="Times New Roman" charset="0"/>
              </a:rPr>
              <a:t>Anonymous PL/SQL blocks and triggers</a:t>
            </a:r>
          </a:p>
          <a:p>
            <a:pPr lvl="1" eaLnBrk="1" hangingPunct="1"/>
            <a:r>
              <a:rPr lang="en-US" dirty="0" smtClean="0">
                <a:latin typeface="Times New Roman" charset="0"/>
                <a:cs typeface="Times New Roman" charset="0"/>
              </a:rPr>
              <a:t>Stored procedures and PL/SQL functions</a:t>
            </a:r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183579-B654-AB49-9945-0060754256D2}" type="slidenum">
              <a:rPr lang="en-US" smtClean="0"/>
              <a:pPr eaLnBrk="1" hangingPunct="1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3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5.x PL/SQL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27D2-0C98-0D42-9DA5-AA66B4ECD4CA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7" name="Content Placeholder 6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0400" y="1828800"/>
            <a:ext cx="3676190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7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Example (MySQL)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27D2-0C98-0D42-9DA5-AA66B4ECD4CA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447800"/>
            <a:ext cx="5486400" cy="304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2362200" y="2286000"/>
            <a:ext cx="434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362200" y="3886200"/>
            <a:ext cx="434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15000" y="190500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0" y="351686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4724400"/>
            <a:ext cx="185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call </a:t>
            </a:r>
            <a:r>
              <a:rPr lang="en-US" dirty="0" err="1"/>
              <a:t>doiterate</a:t>
            </a:r>
            <a:r>
              <a:rPr lang="en-US" dirty="0"/>
              <a:t>(1);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16" y="4191000"/>
            <a:ext cx="18097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210050"/>
            <a:ext cx="15906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74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Triggers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9743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cs typeface="Times New Roman" charset="0"/>
              </a:rPr>
              <a:t>SQL </a:t>
            </a:r>
            <a:r>
              <a:rPr lang="en-US" dirty="0">
                <a:latin typeface="Times New Roman" charset="0"/>
                <a:cs typeface="Times New Roman" charset="0"/>
              </a:rPr>
              <a:t>code </a:t>
            </a:r>
            <a:r>
              <a:rPr lang="en-US" dirty="0" smtClean="0">
                <a:latin typeface="Times New Roman" charset="0"/>
                <a:cs typeface="Times New Roman" charset="0"/>
              </a:rPr>
              <a:t>invoked when DML event </a:t>
            </a:r>
            <a:r>
              <a:rPr lang="en-US" dirty="0">
                <a:latin typeface="Times New Roman" charset="0"/>
                <a:cs typeface="Times New Roman" charset="0"/>
              </a:rPr>
              <a:t>occurs</a:t>
            </a:r>
          </a:p>
          <a:p>
            <a:pPr eaLnBrk="1" hangingPunct="1"/>
            <a:r>
              <a:rPr lang="en-US" dirty="0">
                <a:latin typeface="Times New Roman" charset="0"/>
                <a:cs typeface="Times New Roman" charset="0"/>
              </a:rPr>
              <a:t>Parts of a trigger definition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Triggering timing - Indicates when trigger’s PL/SQL code executes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Triggering event - Statement that causes </a:t>
            </a:r>
            <a:r>
              <a:rPr lang="en-US" dirty="0" smtClean="0">
                <a:latin typeface="Times New Roman" charset="0"/>
                <a:cs typeface="Times New Roman" charset="0"/>
              </a:rPr>
              <a:t>trigger execution</a:t>
            </a:r>
            <a:endParaRPr lang="en-US" dirty="0">
              <a:latin typeface="Times New Roman" charset="0"/>
              <a:cs typeface="Times New Roman" charset="0"/>
            </a:endParaRP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Triggering level - </a:t>
            </a:r>
            <a:r>
              <a:rPr lang="en-US" b="1" dirty="0">
                <a:latin typeface="Times New Roman" charset="0"/>
                <a:cs typeface="Times New Roman" charset="0"/>
              </a:rPr>
              <a:t>Statement- </a:t>
            </a:r>
            <a:r>
              <a:rPr lang="en-US" dirty="0">
                <a:latin typeface="Times New Roman" charset="0"/>
                <a:cs typeface="Times New Roman" charset="0"/>
              </a:rPr>
              <a:t>and</a:t>
            </a:r>
            <a:r>
              <a:rPr lang="en-US" b="1" dirty="0">
                <a:latin typeface="Times New Roman" charset="0"/>
                <a:cs typeface="Times New Roman" charset="0"/>
              </a:rPr>
              <a:t> row-level</a:t>
            </a:r>
          </a:p>
          <a:p>
            <a:pPr lvl="1" eaLnBrk="1" hangingPunct="1"/>
            <a:r>
              <a:rPr lang="en-US" dirty="0">
                <a:latin typeface="Times New Roman" charset="0"/>
                <a:cs typeface="Times New Roman" charset="0"/>
              </a:rPr>
              <a:t>Triggering action - PL/SQL code enclosed between the BEGIN and END keywords</a:t>
            </a:r>
          </a:p>
          <a:p>
            <a:pPr lvl="1" eaLnBrk="1" hangingPunct="1"/>
            <a:endParaRPr lang="en-US" b="1" dirty="0">
              <a:latin typeface="Times New Roman" charset="0"/>
              <a:cs typeface="Times New Roman" charset="0"/>
            </a:endParaRPr>
          </a:p>
          <a:p>
            <a:pPr eaLnBrk="1" hangingPunct="1"/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200E206-2CC2-6C4B-9505-A23FA57C08B6}" type="slidenum">
              <a:rPr lang="en-US"/>
              <a:pPr eaLnBrk="1" hangingPunct="1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30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Triggers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DROP TRIGGER trigger_name command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Deletes a trigger without deleting the table</a:t>
            </a:r>
          </a:p>
          <a:p>
            <a:pPr eaLnBrk="1" hangingPunct="1"/>
            <a:r>
              <a:rPr lang="en-US">
                <a:latin typeface="Times New Roman" charset="0"/>
                <a:cs typeface="Times New Roman" charset="0"/>
              </a:rPr>
              <a:t>Trigger action based on DML predicates</a:t>
            </a:r>
          </a:p>
          <a:p>
            <a:pPr lvl="1" eaLnBrk="1" hangingPunct="1"/>
            <a:r>
              <a:rPr lang="en-US">
                <a:latin typeface="Times New Roman" charset="0"/>
                <a:cs typeface="Times New Roman" charset="0"/>
              </a:rPr>
              <a:t>Actions depend on the type of DML statement that fires the trigger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F9745E-05C1-B54E-AF68-F39CA68180ED}" type="slidenum">
              <a:rPr lang="en-US"/>
              <a:pPr eaLnBrk="1" hangingPunct="1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Example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27D2-0C98-0D42-9DA5-AA66B4ECD4CA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5702721" cy="254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88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27D2-0C98-0D42-9DA5-AA66B4ECD4CA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644619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6742113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400" y="4191000"/>
            <a:ext cx="2667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6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Times New Roman" charset="0"/>
                <a:cs typeface="Times New Roman" charset="0"/>
              </a:rPr>
              <a:t>Data Manipulation Commands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C47AEA0-42D8-4B63-AEA5-71F6037ADD64}" type="slidenum">
              <a:rPr lang="en-US" altLang="en-US" sz="1400" smtClean="0">
                <a:latin typeface="Times New Roman" charset="0"/>
              </a:rPr>
              <a:pPr/>
              <a:t>6</a:t>
            </a:fld>
            <a:endParaRPr lang="en-US" altLang="en-US" sz="140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52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is an ANSI standard common across most relational databases.</a:t>
            </a:r>
          </a:p>
          <a:p>
            <a:r>
              <a:rPr lang="en-US" dirty="0" smtClean="0"/>
              <a:t>DDL is used to define DB objects. </a:t>
            </a:r>
          </a:p>
          <a:p>
            <a:r>
              <a:rPr lang="en-US" dirty="0" smtClean="0"/>
              <a:t>DML is used to manipulate DB data. </a:t>
            </a:r>
          </a:p>
          <a:p>
            <a:r>
              <a:rPr lang="en-US" dirty="0"/>
              <a:t>Common SQL commands </a:t>
            </a:r>
            <a:r>
              <a:rPr lang="en-US" dirty="0" smtClean="0"/>
              <a:t>include SELECT, FROM and WHERE. </a:t>
            </a:r>
            <a:endParaRPr lang="en-US" dirty="0"/>
          </a:p>
          <a:p>
            <a:r>
              <a:rPr lang="en-US" dirty="0" smtClean="0"/>
              <a:t>SQL can be ordered (order by), grouped (group by). </a:t>
            </a:r>
          </a:p>
          <a:p>
            <a:r>
              <a:rPr lang="en-US" dirty="0" smtClean="0"/>
              <a:t>SQL can be nested with the use of sub queries.</a:t>
            </a:r>
          </a:p>
          <a:p>
            <a:r>
              <a:rPr lang="en-US" dirty="0" smtClean="0"/>
              <a:t>Views and Stored Procedures </a:t>
            </a:r>
            <a:r>
              <a:rPr lang="en-US" smtClean="0"/>
              <a:t>are compiled SQL.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1B5ED-1F15-45A6-84DA-6F2B07DEC9F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2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Inserts into SALECO.VENDOR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2405856"/>
            <a:ext cx="78581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40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SELECT </a:t>
            </a:r>
            <a:r>
              <a:rPr lang="en-US" sz="3200" dirty="0" smtClean="0"/>
              <a:t>* </a:t>
            </a:r>
            <a:br>
              <a:rPr lang="en-US" sz="3200" dirty="0" smtClean="0"/>
            </a:br>
            <a:r>
              <a:rPr lang="en-US" sz="3200" dirty="0" smtClean="0"/>
              <a:t>FROM SALECO.CUSTOMER</a:t>
            </a:r>
            <a:r>
              <a:rPr lang="en-US" sz="3200" dirty="0"/>
              <a:t>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33400" y="1621631"/>
            <a:ext cx="8077200" cy="931864"/>
            <a:chOff x="533400" y="1815224"/>
            <a:chExt cx="8077200" cy="847039"/>
          </a:xfrm>
        </p:grpSpPr>
        <p:sp>
          <p:nvSpPr>
            <p:cNvPr id="6" name="Freeform 5"/>
            <p:cNvSpPr/>
            <p:nvPr/>
          </p:nvSpPr>
          <p:spPr>
            <a:xfrm>
              <a:off x="533400" y="2036003"/>
              <a:ext cx="8077200" cy="626260"/>
            </a:xfrm>
            <a:custGeom>
              <a:avLst/>
              <a:gdLst>
                <a:gd name="connsiteX0" fmla="*/ 0 w 8077200"/>
                <a:gd name="connsiteY0" fmla="*/ 0 h 626062"/>
                <a:gd name="connsiteX1" fmla="*/ 8077200 w 8077200"/>
                <a:gd name="connsiteY1" fmla="*/ 0 h 626062"/>
                <a:gd name="connsiteX2" fmla="*/ 8077200 w 8077200"/>
                <a:gd name="connsiteY2" fmla="*/ 626062 h 626062"/>
                <a:gd name="connsiteX3" fmla="*/ 0 w 8077200"/>
                <a:gd name="connsiteY3" fmla="*/ 626062 h 626062"/>
                <a:gd name="connsiteX4" fmla="*/ 0 w 8077200"/>
                <a:gd name="connsiteY4" fmla="*/ 0 h 62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626062">
                  <a:moveTo>
                    <a:pt x="0" y="0"/>
                  </a:moveTo>
                  <a:lnTo>
                    <a:pt x="8077200" y="0"/>
                  </a:lnTo>
                  <a:lnTo>
                    <a:pt x="8077200" y="626062"/>
                  </a:lnTo>
                  <a:lnTo>
                    <a:pt x="0" y="6260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626880" tIns="312420" rIns="626880" bIns="106680" spcCol="1270"/>
            <a:lstStyle/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 smtClean="0"/>
                <a:t>Yields </a:t>
              </a:r>
              <a:r>
                <a:rPr lang="en-US" dirty="0"/>
                <a:t>a horizontal subset of a </a:t>
              </a:r>
              <a:r>
                <a:rPr lang="en-US" dirty="0" smtClean="0"/>
                <a:t>table (specific rows)</a:t>
              </a:r>
              <a:endParaRPr lang="en-CA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936625" y="1815224"/>
              <a:ext cx="5654675" cy="443000"/>
            </a:xfrm>
            <a:custGeom>
              <a:avLst/>
              <a:gdLst>
                <a:gd name="connsiteX0" fmla="*/ 0 w 5654040"/>
                <a:gd name="connsiteY0" fmla="*/ 73801 h 442800"/>
                <a:gd name="connsiteX1" fmla="*/ 73801 w 5654040"/>
                <a:gd name="connsiteY1" fmla="*/ 0 h 442800"/>
                <a:gd name="connsiteX2" fmla="*/ 5580239 w 5654040"/>
                <a:gd name="connsiteY2" fmla="*/ 0 h 442800"/>
                <a:gd name="connsiteX3" fmla="*/ 5654040 w 5654040"/>
                <a:gd name="connsiteY3" fmla="*/ 73801 h 442800"/>
                <a:gd name="connsiteX4" fmla="*/ 5654040 w 5654040"/>
                <a:gd name="connsiteY4" fmla="*/ 368999 h 442800"/>
                <a:gd name="connsiteX5" fmla="*/ 5580239 w 5654040"/>
                <a:gd name="connsiteY5" fmla="*/ 442800 h 442800"/>
                <a:gd name="connsiteX6" fmla="*/ 73801 w 5654040"/>
                <a:gd name="connsiteY6" fmla="*/ 442800 h 442800"/>
                <a:gd name="connsiteX7" fmla="*/ 0 w 5654040"/>
                <a:gd name="connsiteY7" fmla="*/ 368999 h 442800"/>
                <a:gd name="connsiteX8" fmla="*/ 0 w 5654040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40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5580239" y="0"/>
                  </a:lnTo>
                  <a:cubicBezTo>
                    <a:pt x="5620998" y="0"/>
                    <a:pt x="5654040" y="33042"/>
                    <a:pt x="5654040" y="73801"/>
                  </a:cubicBezTo>
                  <a:lnTo>
                    <a:pt x="5654040" y="368999"/>
                  </a:lnTo>
                  <a:cubicBezTo>
                    <a:pt x="5654040" y="409758"/>
                    <a:pt x="5620998" y="442800"/>
                    <a:pt x="5580239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5325" tIns="21616" rIns="235325" bIns="21616" spcCol="1270" anchor="ctr"/>
            <a:lstStyle/>
            <a:p>
              <a:pPr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200" b="1" dirty="0"/>
                <a:t>Select (Restrict) </a:t>
              </a:r>
              <a:endParaRPr lang="en-CA" sz="2200" dirty="0"/>
            </a:p>
          </p:txBody>
        </p:sp>
      </p:grp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67056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63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991600" cy="1066800"/>
          </a:xfrm>
        </p:spPr>
        <p:txBody>
          <a:bodyPr/>
          <a:lstStyle/>
          <a:p>
            <a:r>
              <a:rPr lang="en-US" sz="3200" dirty="0" smtClean="0"/>
              <a:t>SELECT </a:t>
            </a:r>
            <a:r>
              <a:rPr lang="en-US" sz="3200" u="sng" dirty="0" smtClean="0"/>
              <a:t>CUST_NUMBER</a:t>
            </a:r>
            <a:r>
              <a:rPr lang="en-US" sz="3200" dirty="0" smtClean="0"/>
              <a:t>, </a:t>
            </a:r>
            <a:r>
              <a:rPr lang="en-US" sz="3200" u="sng" dirty="0" smtClean="0"/>
              <a:t>CUST_LNAME</a:t>
            </a:r>
            <a:r>
              <a:rPr lang="en-US" sz="3200" dirty="0" smtClean="0"/>
              <a:t>, </a:t>
            </a:r>
            <a:r>
              <a:rPr lang="en-US" sz="3200" u="sng" dirty="0" smtClean="0"/>
              <a:t>CUST_BALANCE</a:t>
            </a:r>
            <a:r>
              <a:rPr lang="en-US" sz="3200" dirty="0" smtClean="0"/>
              <a:t> FROM SALECO.CUSTOMER;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FCE1B-4C31-43BA-90B3-9B6B610C9FA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33400" y="1752600"/>
            <a:ext cx="8077200" cy="933450"/>
            <a:chOff x="533400" y="2743070"/>
            <a:chExt cx="8077200" cy="848481"/>
          </a:xfrm>
        </p:grpSpPr>
        <p:sp>
          <p:nvSpPr>
            <p:cNvPr id="9" name="Freeform 8"/>
            <p:cNvSpPr/>
            <p:nvPr/>
          </p:nvSpPr>
          <p:spPr>
            <a:xfrm>
              <a:off x="533400" y="2965291"/>
              <a:ext cx="8077200" cy="626260"/>
            </a:xfrm>
            <a:custGeom>
              <a:avLst/>
              <a:gdLst>
                <a:gd name="connsiteX0" fmla="*/ 0 w 8077200"/>
                <a:gd name="connsiteY0" fmla="*/ 0 h 626062"/>
                <a:gd name="connsiteX1" fmla="*/ 8077200 w 8077200"/>
                <a:gd name="connsiteY1" fmla="*/ 0 h 626062"/>
                <a:gd name="connsiteX2" fmla="*/ 8077200 w 8077200"/>
                <a:gd name="connsiteY2" fmla="*/ 626062 h 626062"/>
                <a:gd name="connsiteX3" fmla="*/ 0 w 8077200"/>
                <a:gd name="connsiteY3" fmla="*/ 626062 h 626062"/>
                <a:gd name="connsiteX4" fmla="*/ 0 w 8077200"/>
                <a:gd name="connsiteY4" fmla="*/ 0 h 62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626062">
                  <a:moveTo>
                    <a:pt x="0" y="0"/>
                  </a:moveTo>
                  <a:lnTo>
                    <a:pt x="8077200" y="0"/>
                  </a:lnTo>
                  <a:lnTo>
                    <a:pt x="8077200" y="626062"/>
                  </a:lnTo>
                  <a:lnTo>
                    <a:pt x="0" y="6260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626880" tIns="312420" rIns="626880" bIns="106680" spcCol="1270"/>
            <a:lstStyle/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 smtClean="0"/>
                <a:t>Yields </a:t>
              </a:r>
              <a:r>
                <a:rPr lang="en-US" dirty="0"/>
                <a:t>a vertical subset of a </a:t>
              </a:r>
              <a:r>
                <a:rPr lang="en-US" dirty="0" smtClean="0"/>
                <a:t>table (specific columns)  </a:t>
              </a:r>
              <a:endParaRPr lang="en-CA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936625" y="2743070"/>
              <a:ext cx="5654675" cy="442999"/>
            </a:xfrm>
            <a:custGeom>
              <a:avLst/>
              <a:gdLst>
                <a:gd name="connsiteX0" fmla="*/ 0 w 5654040"/>
                <a:gd name="connsiteY0" fmla="*/ 73801 h 442800"/>
                <a:gd name="connsiteX1" fmla="*/ 73801 w 5654040"/>
                <a:gd name="connsiteY1" fmla="*/ 0 h 442800"/>
                <a:gd name="connsiteX2" fmla="*/ 5580239 w 5654040"/>
                <a:gd name="connsiteY2" fmla="*/ 0 h 442800"/>
                <a:gd name="connsiteX3" fmla="*/ 5654040 w 5654040"/>
                <a:gd name="connsiteY3" fmla="*/ 73801 h 442800"/>
                <a:gd name="connsiteX4" fmla="*/ 5654040 w 5654040"/>
                <a:gd name="connsiteY4" fmla="*/ 368999 h 442800"/>
                <a:gd name="connsiteX5" fmla="*/ 5580239 w 5654040"/>
                <a:gd name="connsiteY5" fmla="*/ 442800 h 442800"/>
                <a:gd name="connsiteX6" fmla="*/ 73801 w 5654040"/>
                <a:gd name="connsiteY6" fmla="*/ 442800 h 442800"/>
                <a:gd name="connsiteX7" fmla="*/ 0 w 5654040"/>
                <a:gd name="connsiteY7" fmla="*/ 368999 h 442800"/>
                <a:gd name="connsiteX8" fmla="*/ 0 w 5654040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40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5580239" y="0"/>
                  </a:lnTo>
                  <a:cubicBezTo>
                    <a:pt x="5620998" y="0"/>
                    <a:pt x="5654040" y="33042"/>
                    <a:pt x="5654040" y="73801"/>
                  </a:cubicBezTo>
                  <a:lnTo>
                    <a:pt x="5654040" y="368999"/>
                  </a:lnTo>
                  <a:cubicBezTo>
                    <a:pt x="5654040" y="409758"/>
                    <a:pt x="5620998" y="442800"/>
                    <a:pt x="5580239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5325" tIns="21616" rIns="235325" bIns="21616" spcCol="1270" anchor="ctr"/>
            <a:lstStyle/>
            <a:p>
              <a:pPr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200" b="1" dirty="0"/>
                <a:t>Project </a:t>
              </a:r>
              <a:endParaRPr lang="en-CA" sz="2200" dirty="0"/>
            </a:p>
          </p:txBody>
        </p:sp>
      </p:grp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19400"/>
            <a:ext cx="38100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37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1439</Words>
  <Application>Microsoft Macintosh PowerPoint</Application>
  <PresentationFormat>On-screen Show (4:3)</PresentationFormat>
  <Paragraphs>301</Paragraphs>
  <Slides>60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Urban</vt:lpstr>
      <vt:lpstr>PowerPoint Presentation</vt:lpstr>
      <vt:lpstr>Learning Objectives</vt:lpstr>
      <vt:lpstr>Relational Algebra and SQL</vt:lpstr>
      <vt:lpstr>Play along with SALECO DB</vt:lpstr>
      <vt:lpstr>Data Manipulation Commands</vt:lpstr>
      <vt:lpstr>Data Manipulation Commands</vt:lpstr>
      <vt:lpstr>Inserts into SALECO.VENDOR</vt:lpstr>
      <vt:lpstr>SELECT *  FROM SALECO.CUSTOMER;</vt:lpstr>
      <vt:lpstr>SELECT CUST_NUMBER, CUST_LNAME, CUST_BALANCE FROM SALECO.CUSTOMER;</vt:lpstr>
      <vt:lpstr>Selecting Rows Using Conditional Restrictions</vt:lpstr>
      <vt:lpstr>Comparison Operators</vt:lpstr>
      <vt:lpstr>What is being Selected / Restricted?</vt:lpstr>
      <vt:lpstr>Alias (Example)</vt:lpstr>
      <vt:lpstr>COUNT(*) as “QUANTITY BY VENDOR”</vt:lpstr>
      <vt:lpstr>Compound Statements (logical OR)</vt:lpstr>
      <vt:lpstr>Compound Statements (logical AND)</vt:lpstr>
      <vt:lpstr>Special Operators</vt:lpstr>
      <vt:lpstr>Find products like %jigsaw%</vt:lpstr>
      <vt:lpstr>Ordering a Listing</vt:lpstr>
      <vt:lpstr>Listing Unique Values</vt:lpstr>
      <vt:lpstr>DISTINCT</vt:lpstr>
      <vt:lpstr>Grouping Data</vt:lpstr>
      <vt:lpstr>Grouping Data</vt:lpstr>
      <vt:lpstr>HAVING Clause</vt:lpstr>
      <vt:lpstr>GROUP BY with HAVING</vt:lpstr>
      <vt:lpstr>Joining Database Tables</vt:lpstr>
      <vt:lpstr>Relationships in SALECO</vt:lpstr>
      <vt:lpstr>PRODUCT and VENDOR</vt:lpstr>
      <vt:lpstr>Retrieving products and vendor contacts.</vt:lpstr>
      <vt:lpstr>SQL Joins</vt:lpstr>
      <vt:lpstr>SQL Join Expression Styles</vt:lpstr>
      <vt:lpstr>SQL Join Expression Styles</vt:lpstr>
      <vt:lpstr>PowerPoint Presentation</vt:lpstr>
      <vt:lpstr>Inner Join</vt:lpstr>
      <vt:lpstr>Left [outer] Join</vt:lpstr>
      <vt:lpstr>Full [outer] Join</vt:lpstr>
      <vt:lpstr>Subqueries and Correlated Queries</vt:lpstr>
      <vt:lpstr>WHERE Subqueries</vt:lpstr>
      <vt:lpstr>IN and HAVING Subqueries</vt:lpstr>
      <vt:lpstr>Example using saleco</vt:lpstr>
      <vt:lpstr>FROM Subqueries (temporary virtual tables)</vt:lpstr>
      <vt:lpstr>SQL Functions</vt:lpstr>
      <vt:lpstr>Date Formats</vt:lpstr>
      <vt:lpstr>Date Functions</vt:lpstr>
      <vt:lpstr>String Functions</vt:lpstr>
      <vt:lpstr>VIEWS: aka Virtual Tables</vt:lpstr>
      <vt:lpstr>PowerPoint Presentation</vt:lpstr>
      <vt:lpstr>Non-Updatable View</vt:lpstr>
      <vt:lpstr>Stored Procedures</vt:lpstr>
      <vt:lpstr>Stored Procedure Example</vt:lpstr>
      <vt:lpstr>Stored Procedure Example (2)</vt:lpstr>
      <vt:lpstr>Procedural SQL (PL/SQL and T-SQL)</vt:lpstr>
      <vt:lpstr>Procedural SQL (PL/SQL)</vt:lpstr>
      <vt:lpstr>MySQL 5.x PL/SQL</vt:lpstr>
      <vt:lpstr>PL/SQL Example (MySQL)</vt:lpstr>
      <vt:lpstr>Triggers</vt:lpstr>
      <vt:lpstr>Triggers</vt:lpstr>
      <vt:lpstr>Trigger Example (1)</vt:lpstr>
      <vt:lpstr>Trigger Example (2)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/>
  <cp:lastModifiedBy/>
  <cp:revision>425</cp:revision>
  <dcterms:created xsi:type="dcterms:W3CDTF">2002-09-27T23:29:22Z</dcterms:created>
  <dcterms:modified xsi:type="dcterms:W3CDTF">2018-02-19T19:44:13Z</dcterms:modified>
</cp:coreProperties>
</file>