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56" r:id="rId2"/>
    <p:sldId id="321" r:id="rId3"/>
    <p:sldId id="372" r:id="rId4"/>
    <p:sldId id="386" r:id="rId5"/>
    <p:sldId id="399" r:id="rId6"/>
    <p:sldId id="371" r:id="rId7"/>
    <p:sldId id="328" r:id="rId8"/>
    <p:sldId id="350" r:id="rId9"/>
    <p:sldId id="378" r:id="rId10"/>
    <p:sldId id="376" r:id="rId11"/>
    <p:sldId id="318" r:id="rId12"/>
    <p:sldId id="388" r:id="rId13"/>
    <p:sldId id="390" r:id="rId14"/>
    <p:sldId id="373" r:id="rId15"/>
    <p:sldId id="375" r:id="rId16"/>
    <p:sldId id="395" r:id="rId17"/>
    <p:sldId id="396" r:id="rId18"/>
    <p:sldId id="397" r:id="rId19"/>
    <p:sldId id="400" r:id="rId20"/>
    <p:sldId id="324" r:id="rId21"/>
    <p:sldId id="330" r:id="rId22"/>
    <p:sldId id="331" r:id="rId23"/>
    <p:sldId id="381" r:id="rId24"/>
    <p:sldId id="383" r:id="rId25"/>
    <p:sldId id="332" r:id="rId26"/>
    <p:sldId id="391" r:id="rId27"/>
    <p:sldId id="392" r:id="rId28"/>
    <p:sldId id="393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94" r:id="rId38"/>
    <p:sldId id="349" r:id="rId39"/>
    <p:sldId id="354" r:id="rId40"/>
    <p:sldId id="355" r:id="rId41"/>
    <p:sldId id="384" r:id="rId42"/>
    <p:sldId id="385" r:id="rId43"/>
    <p:sldId id="398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eorgia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eorgia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eorgia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eorgia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3366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27" autoAdjust="0"/>
  </p:normalViewPr>
  <p:slideViewPr>
    <p:cSldViewPr>
      <p:cViewPr varScale="1">
        <p:scale>
          <a:sx n="138" d="100"/>
          <a:sy n="138" d="100"/>
        </p:scale>
        <p:origin x="-2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B11-6662-9B4C-BABC-DACB56BD29E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2116A-7AAD-4848-BB80-C71BDF3B4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868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18CB4-BD86-1D43-8AD5-C81EFFB1CACE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F7712-31B4-F345-BED6-64357C9C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834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ongodb.org/manual/reference/method/db.collection.save/#db.collection.save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D929C2-F0C8-49B1-AFD6-3DEE2199B660}" type="slidenum">
              <a:rPr lang="en-US" alt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268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en-US" dirty="0">
                <a:latin typeface="Arial" pitchFamily="34" charset="0"/>
              </a:rPr>
              <a:t>Create</a:t>
            </a:r>
          </a:p>
          <a:p>
            <a:pPr lvl="1">
              <a:buFontTx/>
              <a:buChar char="•"/>
            </a:pPr>
            <a:r>
              <a:rPr lang="hu-HU" altLang="en-US" dirty="0">
                <a:latin typeface="Arial" pitchFamily="34" charset="0"/>
              </a:rPr>
              <a:t>The field name _id is reserved for use as a primary key; its value must be unique in the collection, is immutable, and may be of any type other than an array. </a:t>
            </a:r>
          </a:p>
          <a:p>
            <a:pPr lvl="1">
              <a:buFontTx/>
              <a:buChar char="•"/>
            </a:pPr>
            <a:r>
              <a:rPr lang="hu-HU" altLang="en-US" dirty="0">
                <a:latin typeface="Arial" pitchFamily="34" charset="0"/>
              </a:rPr>
              <a:t>The field names </a:t>
            </a:r>
            <a:r>
              <a:rPr lang="hu-HU" altLang="en-US" b="1" dirty="0">
                <a:latin typeface="Arial" pitchFamily="34" charset="0"/>
              </a:rPr>
              <a:t>cannot</a:t>
            </a:r>
            <a:r>
              <a:rPr lang="hu-HU" altLang="en-US" dirty="0">
                <a:latin typeface="Arial" pitchFamily="34" charset="0"/>
              </a:rPr>
              <a:t> start with the $ character. </a:t>
            </a:r>
          </a:p>
          <a:p>
            <a:pPr lvl="1">
              <a:buFontTx/>
              <a:buChar char="•"/>
            </a:pPr>
            <a:r>
              <a:rPr lang="hu-HU" altLang="en-US" dirty="0">
                <a:latin typeface="Arial" pitchFamily="34" charset="0"/>
              </a:rPr>
              <a:t>The field names </a:t>
            </a:r>
            <a:r>
              <a:rPr lang="hu-HU" altLang="en-US" b="1" dirty="0">
                <a:latin typeface="Arial" pitchFamily="34" charset="0"/>
              </a:rPr>
              <a:t>cannot</a:t>
            </a:r>
            <a:r>
              <a:rPr lang="hu-HU" altLang="en-US" dirty="0">
                <a:latin typeface="Arial" pitchFamily="34" charset="0"/>
              </a:rPr>
              <a:t> contain the . character. </a:t>
            </a:r>
          </a:p>
          <a:p>
            <a:r>
              <a:rPr lang="hu-HU" altLang="en-US" dirty="0">
                <a:latin typeface="Arial" pitchFamily="34" charset="0"/>
              </a:rPr>
              <a:t>   Create with save</a:t>
            </a:r>
          </a:p>
          <a:p>
            <a:pPr lvl="2">
              <a:buFontTx/>
              <a:buChar char="•"/>
            </a:pPr>
            <a:r>
              <a:rPr lang="hu-HU" altLang="en-US" dirty="0">
                <a:latin typeface="Arial" pitchFamily="34" charset="0"/>
              </a:rPr>
              <a:t>If the &lt;document&gt; argument does not contain the _id field or contains an _id field with a value not in the collection, the </a:t>
            </a:r>
            <a:r>
              <a:rPr lang="hu-HU" altLang="en-US" dirty="0">
                <a:latin typeface="Arial" pitchFamily="34" charset="0"/>
                <a:hlinkClick r:id="rId3" tooltip="db.collection.save"/>
              </a:rPr>
              <a:t>save()</a:t>
            </a:r>
            <a:r>
              <a:rPr lang="hu-HU" altLang="en-US" dirty="0">
                <a:latin typeface="Arial" pitchFamily="34" charset="0"/>
              </a:rPr>
              <a:t> method performs an insert of the document. </a:t>
            </a:r>
          </a:p>
          <a:p>
            <a:pPr lvl="2">
              <a:buFontTx/>
              <a:buChar char="•"/>
            </a:pPr>
            <a:r>
              <a:rPr lang="hu-HU" altLang="en-US" dirty="0">
                <a:latin typeface="Arial" pitchFamily="34" charset="0"/>
              </a:rPr>
              <a:t>Otherwise, the </a:t>
            </a:r>
            <a:r>
              <a:rPr lang="hu-HU" altLang="en-US" dirty="0">
                <a:latin typeface="Arial" pitchFamily="34" charset="0"/>
                <a:hlinkClick r:id="rId3" tooltip="db.collection.save"/>
              </a:rPr>
              <a:t>save()</a:t>
            </a:r>
            <a:r>
              <a:rPr lang="hu-HU" altLang="en-US" dirty="0">
                <a:latin typeface="Arial" pitchFamily="34" charset="0"/>
              </a:rPr>
              <a:t> method performs an update.</a:t>
            </a:r>
          </a:p>
        </p:txBody>
      </p:sp>
    </p:spTree>
    <p:extLst>
      <p:ext uri="{BB962C8B-B14F-4D97-AF65-F5344CB8AC3E}">
        <p14:creationId xmlns:p14="http://schemas.microsoft.com/office/powerpoint/2010/main" val="2184359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74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557516B-57CF-4781-BF06-1EB2F6934095}" type="slidenum">
              <a:rPr lang="en-US" altLang="en-US">
                <a:solidFill>
                  <a:srgbClr val="000000"/>
                </a:solidFill>
                <a:latin typeface="Arial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227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148CF0F4-BFC4-406E-9C23-E067A86CA161}" type="slidenum">
              <a:rPr lang="en-US" altLang="en-US">
                <a:solidFill>
                  <a:srgbClr val="000000"/>
                </a:solidFill>
                <a:latin typeface="Arial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58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A11F9C1B-3922-4795-8F44-05620C10DA90}" type="slidenum">
              <a:rPr lang="en-US" altLang="en-US">
                <a:solidFill>
                  <a:srgbClr val="000000"/>
                </a:solidFill>
                <a:latin typeface="Arial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510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C98345C-455B-4069-AA12-A740E26587FE}" type="slidenum">
              <a:rPr lang="en-US" altLang="en-US">
                <a:solidFill>
                  <a:srgbClr val="000000"/>
                </a:solidFill>
                <a:latin typeface="Arial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354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1090A872-A212-4E70-B410-271437E5F36D}" type="slidenum">
              <a:rPr lang="en-US" altLang="en-US">
                <a:solidFill>
                  <a:srgbClr val="000000"/>
                </a:solidFill>
                <a:latin typeface="Arial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573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28E1FF1B-44D7-47F4-B581-ADE476AC2855}" type="slidenum">
              <a:rPr lang="en-US" altLang="en-US">
                <a:solidFill>
                  <a:srgbClr val="000000"/>
                </a:solidFill>
                <a:latin typeface="Arial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883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207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altLang="en-US" dirty="0"/>
          </a:p>
          <a:p>
            <a:endParaRPr lang="hu-HU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624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998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816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altLang="en-US" dirty="0"/>
          </a:p>
          <a:p>
            <a:r>
              <a:rPr lang="hu-HU" altLang="en-US" b="1" dirty="0"/>
              <a:t>BASE</a:t>
            </a:r>
          </a:p>
          <a:p>
            <a:r>
              <a:rPr lang="hu-HU" altLang="en-US" sz="1500" b="1" dirty="0"/>
              <a:t>Basically Available</a:t>
            </a:r>
            <a:r>
              <a:rPr lang="hu-HU" altLang="en-US" dirty="0"/>
              <a:t>: some parts of system remain availabe on failure</a:t>
            </a:r>
            <a:endParaRPr lang="hu-HU" altLang="en-US" b="1" dirty="0"/>
          </a:p>
          <a:p>
            <a:r>
              <a:rPr lang="hu-HU" altLang="en-US" b="1" dirty="0"/>
              <a:t>Soft-state</a:t>
            </a:r>
            <a:r>
              <a:rPr lang="hu-HU" altLang="en-US" dirty="0"/>
              <a:t>: </a:t>
            </a:r>
          </a:p>
          <a:p>
            <a:r>
              <a:rPr lang="hu-HU" altLang="en-US" dirty="0"/>
              <a:t>	(the information will expire unless it is refreshed )</a:t>
            </a:r>
          </a:p>
          <a:p>
            <a:r>
              <a:rPr lang="hu-HU" altLang="en-US" dirty="0"/>
              <a:t>	system will change state without user intervention due to eventual consistency </a:t>
            </a:r>
          </a:p>
          <a:p>
            <a:r>
              <a:rPr lang="hu-HU" altLang="en-US" sz="1500" b="1" dirty="0"/>
              <a:t>Eventually consistency</a:t>
            </a:r>
            <a:r>
              <a:rPr lang="hu-HU" altLang="en-US" sz="1500" dirty="0"/>
              <a:t>:</a:t>
            </a:r>
          </a:p>
          <a:p>
            <a:r>
              <a:rPr lang="hu-HU" altLang="en-US" sz="1500" dirty="0"/>
              <a:t>	asynchron propagation</a:t>
            </a:r>
          </a:p>
          <a:p>
            <a:r>
              <a:rPr lang="hu-HU" altLang="en-US" sz="1500" dirty="0"/>
              <a:t>	consistancy window</a:t>
            </a:r>
          </a:p>
        </p:txBody>
      </p:sp>
    </p:spTree>
    <p:extLst>
      <p:ext uri="{BB962C8B-B14F-4D97-AF65-F5344CB8AC3E}">
        <p14:creationId xmlns:p14="http://schemas.microsoft.com/office/powerpoint/2010/main" val="3276770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38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917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61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77788"/>
            <a:ext cx="6629400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7"/>
          <p:cNvSpPr txBox="1">
            <a:spLocks noChangeArrowheads="1"/>
          </p:cNvSpPr>
          <p:nvPr userDrawn="1"/>
        </p:nvSpPr>
        <p:spPr bwMode="auto">
          <a:xfrm>
            <a:off x="1257300" y="117475"/>
            <a:ext cx="6629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>
              <a:defRPr/>
            </a:pPr>
            <a:r>
              <a:rPr lang="en-US" altLang="en-US" sz="2000" b="1">
                <a:solidFill>
                  <a:schemeClr val="bg1"/>
                </a:solidFill>
                <a:ea typeface="+mn-ea"/>
              </a:rPr>
              <a:t>Database Systems</a:t>
            </a:r>
          </a:p>
          <a:p>
            <a:pPr algn="ctr">
              <a:defRPr/>
            </a:pPr>
            <a:r>
              <a:rPr lang="en-US" altLang="en-US" sz="2000" b="1">
                <a:solidFill>
                  <a:schemeClr val="bg1"/>
                </a:solidFill>
                <a:ea typeface="+mn-ea"/>
              </a:rPr>
              <a:t>Design, Implementation, and Management</a:t>
            </a:r>
          </a:p>
        </p:txBody>
      </p:sp>
      <p:sp>
        <p:nvSpPr>
          <p:cNvPr id="12" name="TextBox 18"/>
          <p:cNvSpPr txBox="1">
            <a:spLocks noChangeArrowheads="1"/>
          </p:cNvSpPr>
          <p:nvPr userDrawn="1"/>
        </p:nvSpPr>
        <p:spPr bwMode="auto">
          <a:xfrm>
            <a:off x="5638800" y="3505200"/>
            <a:ext cx="2195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r">
              <a:defRPr/>
            </a:pPr>
            <a:r>
              <a:rPr lang="en-US" altLang="en-US" b="1">
                <a:solidFill>
                  <a:schemeClr val="bg1"/>
                </a:solidFill>
                <a:ea typeface="+mn-ea"/>
              </a:rPr>
              <a:t>Coronel | Morris</a:t>
            </a:r>
          </a:p>
        </p:txBody>
      </p:sp>
      <p:sp>
        <p:nvSpPr>
          <p:cNvPr id="13" name="TextBox 24"/>
          <p:cNvSpPr txBox="1">
            <a:spLocks noChangeArrowheads="1"/>
          </p:cNvSpPr>
          <p:nvPr userDrawn="1"/>
        </p:nvSpPr>
        <p:spPr bwMode="auto">
          <a:xfrm>
            <a:off x="76200" y="77788"/>
            <a:ext cx="76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>
              <a:defRPr/>
            </a:pPr>
            <a:r>
              <a:rPr lang="en-US" altLang="en-US" sz="16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11e</a:t>
            </a:r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900">
                <a:solidFill>
                  <a:srgbClr val="262626"/>
                </a:solidFill>
                <a:latin typeface="Calibri" charset="0"/>
                <a:cs typeface="Calibri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4750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36E134-4AF6-0A43-8B25-E2C1CF0D88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0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C0027-C98E-6547-A9D1-DB2AA14895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9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l">
              <a:defRPr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95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941FE-DB72-2149-A072-8CF4451EBF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9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520193-184F-7245-A417-D3B40B2026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55EAD1-A86D-9D4A-BEA1-B2E4F0AA2B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1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6BC42D-39F4-3D4F-A425-0646766E903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</p:spPr>
        <p:txBody>
          <a:bodyPr/>
          <a:lstStyle>
            <a:lvl1pPr>
              <a:defRPr/>
            </a:lvl1pPr>
          </a:lstStyle>
          <a:p>
            <a:fld id="{AE398AB2-B483-7048-92A0-E73A23B968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2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1A82E-237F-1E45-B398-2DBC92170F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3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101D0-7058-9840-B2F3-207DEA9550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8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6C580F-04EC-ED4D-ADBB-74906880C6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6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553E09-E1F7-B34A-BDC0-875D59484C6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900">
                <a:solidFill>
                  <a:srgbClr val="262626"/>
                </a:solidFill>
                <a:latin typeface="Calibri" charset="0"/>
                <a:cs typeface="Calibri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ＭＳ Ｐゴシック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ＭＳ Ｐゴシック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ＭＳ Ｐゴシック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ＭＳ Ｐゴシック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charset="0"/>
        <a:buChar char="§"/>
        <a:defRPr sz="28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charset="0"/>
        <a:buChar char="§"/>
        <a:defRPr sz="2600" kern="1200">
          <a:solidFill>
            <a:schemeClr val="tx1"/>
          </a:solidFill>
          <a:latin typeface="Times New Roman" panose="02020603050405020304" pitchFamily="18" charset="0"/>
          <a:ea typeface="Times New Roman" charset="0"/>
          <a:cs typeface="Times New Roman" panose="02020603050405020304" pitchFamily="18" charset="0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charset="0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Times New Roman" charset="0"/>
          <a:cs typeface="Times New Roman" panose="02020603050405020304" pitchFamily="18" charset="0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charset="0"/>
        <a:buChar char="§"/>
        <a:defRPr sz="2200" kern="1200">
          <a:solidFill>
            <a:schemeClr val="tx1"/>
          </a:solidFill>
          <a:latin typeface="Times New Roman" panose="02020603050405020304" pitchFamily="18" charset="0"/>
          <a:ea typeface="Times New Roman" charset="0"/>
          <a:cs typeface="Times New Roman" panose="02020603050405020304" pitchFamily="18" charset="0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charset="0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Times New Roman" charset="0"/>
          <a:cs typeface="Times New Roman" panose="02020603050405020304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ongodb.com/ecosystem/drivers/php-librari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1584325" y="4724400"/>
            <a:ext cx="6324600" cy="1295400"/>
          </a:xfrm>
        </p:spPr>
        <p:txBody>
          <a:bodyPr/>
          <a:lstStyle/>
          <a:p>
            <a:pPr marL="63500" eaLnBrk="1" hangingPunct="1"/>
            <a:r>
              <a:rPr lang="en-US" sz="3200" dirty="0">
                <a:latin typeface="Times New Roman" charset="0"/>
                <a:cs typeface="Times New Roman" charset="0"/>
              </a:rPr>
              <a:t>Chapter N</a:t>
            </a:r>
          </a:p>
          <a:p>
            <a:pPr marL="63500" eaLnBrk="1" hangingPunct="1"/>
            <a:r>
              <a:rPr lang="en-US" sz="3200" dirty="0">
                <a:latin typeface="Times New Roman" charset="0"/>
                <a:cs typeface="Times New Roman" charset="0"/>
              </a:rPr>
              <a:t>MongoDB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vs. RDBMS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2290" name="Picture 2" descr="Storage and querying of data in relational databases vs MongoDB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37239"/>
            <a:ext cx="6781800" cy="40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15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Partitioning (s</a:t>
            </a:r>
            <a:r>
              <a:rPr lang="hu-HU" dirty="0"/>
              <a:t>harding</a:t>
            </a:r>
            <a:r>
              <a:rPr lang="en-US" dirty="0"/>
              <a:t> )</a:t>
            </a:r>
            <a:endParaRPr lang="hu-HU" dirty="0"/>
          </a:p>
        </p:txBody>
      </p:sp>
      <p:sp>
        <p:nvSpPr>
          <p:cNvPr id="8195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Constantia" pitchFamily="18" charset="0"/>
              </a:rPr>
              <a:t>Separates very large databases (i.e. files) into smaller, faster, more easily managed parts called data shards (small part of a whole). </a:t>
            </a:r>
          </a:p>
          <a:p>
            <a:pPr lvl="1"/>
            <a:r>
              <a:rPr lang="hu-HU" altLang="en-US" dirty="0"/>
              <a:t>Partition</a:t>
            </a:r>
            <a:r>
              <a:rPr lang="en-US" altLang="en-US" dirty="0"/>
              <a:t>s </a:t>
            </a:r>
            <a:r>
              <a:rPr lang="hu-HU" altLang="en-US" dirty="0"/>
              <a:t>data</a:t>
            </a:r>
          </a:p>
          <a:p>
            <a:pPr lvl="1"/>
            <a:r>
              <a:rPr lang="hu-HU" altLang="en-US" dirty="0"/>
              <a:t>Scale</a:t>
            </a:r>
            <a:r>
              <a:rPr lang="en-US" altLang="en-US" dirty="0"/>
              <a:t>s</a:t>
            </a:r>
            <a:r>
              <a:rPr lang="hu-HU" altLang="en-US" dirty="0"/>
              <a:t> write throughput</a:t>
            </a:r>
          </a:p>
          <a:p>
            <a:pPr lvl="1"/>
            <a:r>
              <a:rPr lang="hu-HU" altLang="en-US" dirty="0"/>
              <a:t>Increase</a:t>
            </a:r>
            <a:r>
              <a:rPr lang="en-US" altLang="en-US" dirty="0"/>
              <a:t>s</a:t>
            </a:r>
            <a:r>
              <a:rPr lang="hu-HU" altLang="en-US" dirty="0"/>
              <a:t> capacity</a:t>
            </a:r>
          </a:p>
          <a:p>
            <a:pPr lvl="1"/>
            <a:r>
              <a:rPr lang="en-US" altLang="en-US" dirty="0"/>
              <a:t>Auto-balances</a:t>
            </a:r>
            <a:endParaRPr lang="hu-HU" altLang="en-US" dirty="0"/>
          </a:p>
          <a:p>
            <a:endParaRPr lang="hu-HU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AD1-A86D-9D4A-BEA1-B2E4F0AA2B0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797969" y="4568982"/>
            <a:ext cx="1728787" cy="287338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altLang="en-US" dirty="0">
                <a:solidFill>
                  <a:schemeClr val="bg1"/>
                </a:solidFill>
              </a:rPr>
              <a:t>Host1:10000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4741069" y="4568982"/>
            <a:ext cx="1728787" cy="287338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altLang="en-US">
                <a:solidFill>
                  <a:schemeClr val="bg1"/>
                </a:solidFill>
              </a:rPr>
              <a:t>Host2:10010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2148681" y="5361145"/>
            <a:ext cx="1728788" cy="287337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altLang="en-US">
                <a:solidFill>
                  <a:schemeClr val="bg1"/>
                </a:solidFill>
              </a:rPr>
              <a:t>Host3:20000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3158331" y="4208620"/>
            <a:ext cx="1079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altLang="en-US"/>
              <a:t>shard</a:t>
            </a:r>
            <a:r>
              <a:rPr lang="hu-HU" altLang="en-US" baseline="-25000"/>
              <a:t>1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5103019" y="4208620"/>
            <a:ext cx="1079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altLang="en-US"/>
              <a:t>shard</a:t>
            </a:r>
            <a:r>
              <a:rPr lang="hu-HU" altLang="en-US" baseline="-25000"/>
              <a:t>2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453731" y="5937407"/>
            <a:ext cx="1728788" cy="287338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altLang="en-US">
                <a:solidFill>
                  <a:schemeClr val="bg1"/>
                </a:solidFill>
              </a:rPr>
              <a:t>Host4:30000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2510631" y="5000782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altLang="en-US"/>
              <a:t>configdb</a:t>
            </a:r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 flipV="1">
            <a:off x="3877469" y="4929345"/>
            <a:ext cx="144462" cy="360362"/>
          </a:xfrm>
          <a:prstGeom prst="line">
            <a:avLst/>
          </a:prstGeom>
          <a:noFill/>
          <a:ln w="2540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V="1">
            <a:off x="3948906" y="5000782"/>
            <a:ext cx="1009650" cy="431800"/>
          </a:xfrm>
          <a:prstGeom prst="line">
            <a:avLst/>
          </a:prstGeom>
          <a:noFill/>
          <a:ln w="2540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3806031" y="5721507"/>
            <a:ext cx="576263" cy="287338"/>
          </a:xfrm>
          <a:prstGeom prst="line">
            <a:avLst/>
          </a:prstGeom>
          <a:noFill/>
          <a:ln w="2540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 flipV="1">
            <a:off x="5606256" y="5000782"/>
            <a:ext cx="0" cy="863600"/>
          </a:xfrm>
          <a:prstGeom prst="line">
            <a:avLst/>
          </a:prstGeom>
          <a:noFill/>
          <a:ln w="2540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H="1" flipV="1">
            <a:off x="4309269" y="4929345"/>
            <a:ext cx="792162" cy="935037"/>
          </a:xfrm>
          <a:prstGeom prst="line">
            <a:avLst/>
          </a:prstGeom>
          <a:noFill/>
          <a:ln w="2540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AutoShape 21"/>
          <p:cNvSpPr>
            <a:spLocks noChangeArrowheads="1"/>
          </p:cNvSpPr>
          <p:nvPr/>
        </p:nvSpPr>
        <p:spPr bwMode="auto">
          <a:xfrm>
            <a:off x="7627938" y="5816600"/>
            <a:ext cx="1439862" cy="431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altLang="en-US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8214" name="AutoShape 22"/>
          <p:cNvSpPr>
            <a:spLocks noChangeArrowheads="1"/>
          </p:cNvSpPr>
          <p:nvPr/>
        </p:nvSpPr>
        <p:spPr bwMode="auto">
          <a:xfrm rot="5400000">
            <a:off x="6807993" y="5743575"/>
            <a:ext cx="360362" cy="649287"/>
          </a:xfrm>
          <a:prstGeom prst="upDownArrow">
            <a:avLst>
              <a:gd name="adj1" fmla="val 50000"/>
              <a:gd name="adj2" fmla="val 36035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23" name="Picture 31" descr="sca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412875"/>
            <a:ext cx="340042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28" name="Group 36"/>
          <p:cNvGrpSpPr>
            <a:grpSpLocks/>
          </p:cNvGrpSpPr>
          <p:nvPr/>
        </p:nvGrpSpPr>
        <p:grpSpPr bwMode="auto">
          <a:xfrm>
            <a:off x="4859338" y="1628775"/>
            <a:ext cx="3384550" cy="2232025"/>
            <a:chOff x="3061" y="1026"/>
            <a:chExt cx="2132" cy="1406"/>
          </a:xfrm>
        </p:grpSpPr>
        <p:sp>
          <p:nvSpPr>
            <p:cNvPr id="8224" name="Rectangle 32"/>
            <p:cNvSpPr>
              <a:spLocks noChangeArrowheads="1"/>
            </p:cNvSpPr>
            <p:nvPr/>
          </p:nvSpPr>
          <p:spPr bwMode="auto">
            <a:xfrm>
              <a:off x="3061" y="1026"/>
              <a:ext cx="2132" cy="38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5" name="Rectangle 33"/>
            <p:cNvSpPr>
              <a:spLocks noChangeArrowheads="1"/>
            </p:cNvSpPr>
            <p:nvPr/>
          </p:nvSpPr>
          <p:spPr bwMode="auto">
            <a:xfrm>
              <a:off x="3061" y="1661"/>
              <a:ext cx="213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6" name="Rectangle 34"/>
            <p:cNvSpPr>
              <a:spLocks noChangeArrowheads="1"/>
            </p:cNvSpPr>
            <p:nvPr/>
          </p:nvSpPr>
          <p:spPr bwMode="auto">
            <a:xfrm>
              <a:off x="3061" y="1415"/>
              <a:ext cx="2132" cy="2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7" name="Rectangle 35"/>
            <p:cNvSpPr>
              <a:spLocks noChangeArrowheads="1"/>
            </p:cNvSpPr>
            <p:nvPr/>
          </p:nvSpPr>
          <p:spPr bwMode="auto">
            <a:xfrm>
              <a:off x="3061" y="2045"/>
              <a:ext cx="2132" cy="38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3396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Sharding Example (1)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rgbClr val="3366FF"/>
                </a:solidFill>
              </a:rPr>
              <a:t>BSON document </a:t>
            </a:r>
            <a:r>
              <a:rPr lang="en-US" altLang="zh-CN" dirty="0"/>
              <a:t>(which may have significant amounts of embedded data) resides on a </a:t>
            </a:r>
            <a:r>
              <a:rPr lang="en-US" altLang="zh-CN" dirty="0">
                <a:solidFill>
                  <a:srgbClr val="3366FF"/>
                </a:solidFill>
              </a:rPr>
              <a:t>single shard</a:t>
            </a:r>
            <a:r>
              <a:rPr lang="en-US" altLang="zh-CN" dirty="0"/>
              <a:t>.</a:t>
            </a:r>
            <a:endParaRPr lang="en-US" dirty="0"/>
          </a:p>
          <a:p>
            <a:r>
              <a:rPr lang="en-US" altLang="zh-CN" dirty="0"/>
              <a:t>Sharding is the partitioning of data among multiple machines in an </a:t>
            </a:r>
            <a:r>
              <a:rPr lang="en-US" altLang="zh-CN" dirty="0">
                <a:solidFill>
                  <a:srgbClr val="3366FF"/>
                </a:solidFill>
              </a:rPr>
              <a:t>order-preserving</a:t>
            </a:r>
            <a:r>
              <a:rPr lang="en-US" altLang="zh-CN" dirty="0"/>
              <a:t> manner.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A82E-237F-1E45-B398-2DBC92170FF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57188" y="4286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zh-CN" altLang="zh-CN" sz="5000" dirty="0">
              <a:solidFill>
                <a:srgbClr val="04617B"/>
              </a:solidFill>
              <a:latin typeface="Calibri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623172"/>
              </p:ext>
            </p:extLst>
          </p:nvPr>
        </p:nvGraphicFramePr>
        <p:xfrm>
          <a:off x="578644" y="3621878"/>
          <a:ext cx="7786687" cy="2789241"/>
        </p:xfrm>
        <a:graphic>
          <a:graphicData uri="http://schemas.openxmlformats.org/drawingml/2006/table">
            <a:tbl>
              <a:tblPr/>
              <a:tblGrid>
                <a:gridCol w="2595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95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955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8463">
                <a:tc>
                  <a:txBody>
                    <a:bodyPr/>
                    <a:lstStyle>
                      <a:lvl1pPr eaLnBrk="0" hangingPunct="0">
                        <a:spcBef>
                          <a:spcPts val="650"/>
                        </a:spcBef>
                        <a:defRPr sz="22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1pPr>
                      <a:lvl2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2pPr>
                      <a:lvl3pPr eaLnBrk="0" hangingPunct="0">
                        <a:spcBef>
                          <a:spcPts val="525"/>
                        </a:spcBef>
                        <a:defRPr sz="19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Machine 1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50"/>
                        </a:spcBef>
                        <a:defRPr sz="22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1pPr>
                      <a:lvl2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2pPr>
                      <a:lvl3pPr eaLnBrk="0" hangingPunct="0">
                        <a:spcBef>
                          <a:spcPts val="525"/>
                        </a:spcBef>
                        <a:defRPr sz="19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Machine 2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50"/>
                        </a:spcBef>
                        <a:defRPr sz="22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1pPr>
                      <a:lvl2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2pPr>
                      <a:lvl3pPr eaLnBrk="0" hangingPunct="0">
                        <a:spcBef>
                          <a:spcPts val="525"/>
                        </a:spcBef>
                        <a:defRPr sz="19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Machine 3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>
                      <a:lvl1pPr eaLnBrk="0" hangingPunct="0">
                        <a:spcBef>
                          <a:spcPts val="650"/>
                        </a:spcBef>
                        <a:defRPr sz="22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1pPr>
                      <a:lvl2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2pPr>
                      <a:lvl3pPr eaLnBrk="0" hangingPunct="0">
                        <a:spcBef>
                          <a:spcPts val="525"/>
                        </a:spcBef>
                        <a:defRPr sz="19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Alabama → Arizona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50"/>
                        </a:spcBef>
                        <a:defRPr sz="22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1pPr>
                      <a:lvl2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2pPr>
                      <a:lvl3pPr eaLnBrk="0" hangingPunct="0">
                        <a:spcBef>
                          <a:spcPts val="525"/>
                        </a:spcBef>
                        <a:defRPr sz="19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Colorado → Florida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50"/>
                        </a:spcBef>
                        <a:defRPr sz="22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1pPr>
                      <a:lvl2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2pPr>
                      <a:lvl3pPr eaLnBrk="0" hangingPunct="0">
                        <a:spcBef>
                          <a:spcPts val="525"/>
                        </a:spcBef>
                        <a:defRPr sz="19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Arkansas → California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>
                      <a:lvl1pPr eaLnBrk="0" hangingPunct="0">
                        <a:spcBef>
                          <a:spcPts val="650"/>
                        </a:spcBef>
                        <a:defRPr sz="22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1pPr>
                      <a:lvl2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2pPr>
                      <a:lvl3pPr eaLnBrk="0" hangingPunct="0">
                        <a:spcBef>
                          <a:spcPts val="525"/>
                        </a:spcBef>
                        <a:defRPr sz="19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Indiana → Kansas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50"/>
                        </a:spcBef>
                        <a:defRPr sz="22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1pPr>
                      <a:lvl2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2pPr>
                      <a:lvl3pPr eaLnBrk="0" hangingPunct="0">
                        <a:spcBef>
                          <a:spcPts val="525"/>
                        </a:spcBef>
                        <a:defRPr sz="19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Idaho → Illinois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50"/>
                        </a:spcBef>
                        <a:defRPr sz="22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1pPr>
                      <a:lvl2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2pPr>
                      <a:lvl3pPr eaLnBrk="0" hangingPunct="0">
                        <a:spcBef>
                          <a:spcPts val="525"/>
                        </a:spcBef>
                        <a:defRPr sz="19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Georgia → Hawaii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>
                      <a:lvl1pPr eaLnBrk="0" hangingPunct="0">
                        <a:spcBef>
                          <a:spcPts val="650"/>
                        </a:spcBef>
                        <a:defRPr sz="22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1pPr>
                      <a:lvl2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2pPr>
                      <a:lvl3pPr eaLnBrk="0" hangingPunct="0">
                        <a:spcBef>
                          <a:spcPts val="525"/>
                        </a:spcBef>
                        <a:defRPr sz="19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Maryland → Michigan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50"/>
                        </a:spcBef>
                        <a:defRPr sz="22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1pPr>
                      <a:lvl2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2pPr>
                      <a:lvl3pPr eaLnBrk="0" hangingPunct="0">
                        <a:spcBef>
                          <a:spcPts val="525"/>
                        </a:spcBef>
                        <a:defRPr sz="19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Kentucky → Maine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50"/>
                        </a:spcBef>
                        <a:defRPr sz="22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1pPr>
                      <a:lvl2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2pPr>
                      <a:lvl3pPr eaLnBrk="0" hangingPunct="0">
                        <a:spcBef>
                          <a:spcPts val="525"/>
                        </a:spcBef>
                        <a:defRPr sz="19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Minnesota → Missouri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>
                      <a:lvl1pPr eaLnBrk="0" hangingPunct="0">
                        <a:spcBef>
                          <a:spcPts val="650"/>
                        </a:spcBef>
                        <a:defRPr sz="22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1pPr>
                      <a:lvl2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2pPr>
                      <a:lvl3pPr eaLnBrk="0" hangingPunct="0">
                        <a:spcBef>
                          <a:spcPts val="525"/>
                        </a:spcBef>
                        <a:defRPr sz="19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Montana → Montana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50"/>
                        </a:spcBef>
                        <a:defRPr sz="22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1pPr>
                      <a:lvl2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2pPr>
                      <a:lvl3pPr eaLnBrk="0" hangingPunct="0">
                        <a:spcBef>
                          <a:spcPts val="525"/>
                        </a:spcBef>
                        <a:defRPr sz="19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Nebraska → New Jersey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50"/>
                        </a:spcBef>
                        <a:defRPr sz="22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1pPr>
                      <a:lvl2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2pPr>
                      <a:lvl3pPr eaLnBrk="0" hangingPunct="0">
                        <a:spcBef>
                          <a:spcPts val="525"/>
                        </a:spcBef>
                        <a:defRPr sz="19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Ohio → Pennsylvania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>
                      <a:lvl1pPr eaLnBrk="0" hangingPunct="0">
                        <a:spcBef>
                          <a:spcPts val="650"/>
                        </a:spcBef>
                        <a:defRPr sz="22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1pPr>
                      <a:lvl2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2pPr>
                      <a:lvl3pPr eaLnBrk="0" hangingPunct="0">
                        <a:spcBef>
                          <a:spcPts val="525"/>
                        </a:spcBef>
                        <a:defRPr sz="19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New Mexico → North Dakota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50"/>
                        </a:spcBef>
                        <a:defRPr sz="22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1pPr>
                      <a:lvl2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2pPr>
                      <a:lvl3pPr eaLnBrk="0" hangingPunct="0">
                        <a:spcBef>
                          <a:spcPts val="525"/>
                        </a:spcBef>
                        <a:defRPr sz="19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Rhode Island → South Dakota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50"/>
                        </a:spcBef>
                        <a:defRPr sz="22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1pPr>
                      <a:lvl2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2pPr>
                      <a:lvl3pPr eaLnBrk="0" hangingPunct="0">
                        <a:spcBef>
                          <a:spcPts val="525"/>
                        </a:spcBef>
                        <a:defRPr sz="19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Tennessee → Utah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8463">
                <a:tc>
                  <a:txBody>
                    <a:bodyPr/>
                    <a:lstStyle>
                      <a:lvl1pPr eaLnBrk="0" hangingPunct="0">
                        <a:spcBef>
                          <a:spcPts val="650"/>
                        </a:spcBef>
                        <a:defRPr sz="22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1pPr>
                      <a:lvl2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2pPr>
                      <a:lvl3pPr eaLnBrk="0" hangingPunct="0">
                        <a:spcBef>
                          <a:spcPts val="525"/>
                        </a:spcBef>
                        <a:defRPr sz="19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 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50"/>
                        </a:spcBef>
                        <a:defRPr sz="22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1pPr>
                      <a:lvl2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2pPr>
                      <a:lvl3pPr eaLnBrk="0" hangingPunct="0">
                        <a:spcBef>
                          <a:spcPts val="525"/>
                        </a:spcBef>
                        <a:defRPr sz="19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Vermont → West Virgina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50"/>
                        </a:spcBef>
                        <a:defRPr sz="22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1pPr>
                      <a:lvl2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2pPr>
                      <a:lvl3pPr eaLnBrk="0" hangingPunct="0">
                        <a:spcBef>
                          <a:spcPts val="525"/>
                        </a:spcBef>
                        <a:defRPr sz="1900"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Constantia" pitchFamily="18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Wisconsin → Wyoming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216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distributed at the collection level using a </a:t>
            </a:r>
            <a:r>
              <a:rPr lang="en-US" dirty="0">
                <a:solidFill>
                  <a:srgbClr val="3366FF"/>
                </a:solidFill>
              </a:rPr>
              <a:t>shard key</a:t>
            </a:r>
            <a:r>
              <a:rPr lang="en-US" dirty="0"/>
              <a:t>.</a:t>
            </a:r>
          </a:p>
          <a:p>
            <a:r>
              <a:rPr lang="en-US" altLang="zh-CN" dirty="0">
                <a:solidFill>
                  <a:srgbClr val="3366FF"/>
                </a:solidFill>
              </a:rPr>
              <a:t>Key pattern</a:t>
            </a:r>
            <a:r>
              <a:rPr lang="en-US" altLang="zh-CN" dirty="0"/>
              <a:t>: { state : 1 }, { name : 1 }</a:t>
            </a:r>
          </a:p>
          <a:p>
            <a:r>
              <a:rPr lang="en-US" altLang="zh-CN" dirty="0"/>
              <a:t>Can be an indexed field or an indexed compound field that exists in every document in the collection.</a:t>
            </a:r>
          </a:p>
          <a:p>
            <a:r>
              <a:rPr lang="en-US" dirty="0"/>
              <a:t>Uses </a:t>
            </a:r>
            <a:r>
              <a:rPr lang="en-US" dirty="0">
                <a:solidFill>
                  <a:srgbClr val="3366FF"/>
                </a:solidFill>
              </a:rPr>
              <a:t>hash-based</a:t>
            </a:r>
            <a:r>
              <a:rPr lang="en-US" dirty="0"/>
              <a:t> or </a:t>
            </a:r>
            <a:r>
              <a:rPr lang="en-US" dirty="0">
                <a:solidFill>
                  <a:srgbClr val="3366FF"/>
                </a:solidFill>
              </a:rPr>
              <a:t>range-based</a:t>
            </a:r>
            <a:r>
              <a:rPr lang="en-US" dirty="0"/>
              <a:t> sharding.</a:t>
            </a:r>
            <a:br>
              <a:rPr lang="en-US" dirty="0"/>
            </a:br>
            <a:endParaRPr lang="en-US" altLang="zh-CN" dirty="0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57188" y="4286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zh-CN" altLang="zh-CN" sz="5000" dirty="0">
              <a:solidFill>
                <a:srgbClr val="04617B"/>
              </a:solidFill>
              <a:latin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Shard Keys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A82E-237F-1E45-B398-2DBC92170FF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3" name="图片 5" descr="configdb (1)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78" b="15656"/>
          <a:stretch/>
        </p:blipFill>
        <p:spPr bwMode="auto">
          <a:xfrm>
            <a:off x="383243" y="4876800"/>
            <a:ext cx="843438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7625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data processing paradigm for condensing large volumes of data into useful aggregated results. </a:t>
            </a:r>
          </a:p>
          <a:p>
            <a:r>
              <a:rPr lang="en-US" sz="2400" dirty="0"/>
              <a:t>Supports operations on sharded collections </a:t>
            </a:r>
          </a:p>
          <a:p>
            <a:r>
              <a:rPr lang="en-US" sz="2400" dirty="0"/>
              <a:t>Inspired by </a:t>
            </a:r>
            <a:r>
              <a:rPr lang="en-US" sz="2400" dirty="0">
                <a:solidFill>
                  <a:srgbClr val="3366FF"/>
                </a:solidFill>
              </a:rPr>
              <a:t>map()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3366FF"/>
                </a:solidFill>
              </a:rPr>
              <a:t>reduce() </a:t>
            </a:r>
            <a:r>
              <a:rPr lang="en-US" sz="2400" dirty="0"/>
              <a:t>functions used in functional programming.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 descr="https://jeremykun.files.wordpress.com/2014/10/mapreduceimag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962400"/>
            <a:ext cx="49530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39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 (2)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600200"/>
            <a:ext cx="647241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" y="38862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map</a:t>
            </a:r>
            <a:r>
              <a:rPr lang="en-US" dirty="0"/>
              <a:t> is a function that maps a value with a key and emits a key-value pair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reduce</a:t>
            </a:r>
            <a:r>
              <a:rPr lang="en-US" dirty="0"/>
              <a:t> is a javascript function that reduces or groups all the documents having the same key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out</a:t>
            </a:r>
            <a:r>
              <a:rPr lang="en-US" dirty="0"/>
              <a:t> specifies the location of the map-reduce query result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query</a:t>
            </a:r>
            <a:r>
              <a:rPr lang="en-US" dirty="0"/>
              <a:t> specifies the optional selection criteria for selecting documents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sort</a:t>
            </a:r>
            <a:r>
              <a:rPr lang="en-US" dirty="0"/>
              <a:t> specifies the optional sort criteria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limit</a:t>
            </a:r>
            <a:r>
              <a:rPr lang="en-US" dirty="0"/>
              <a:t> specifies the optional maximum number of documents to be returned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75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document structure storing </a:t>
            </a:r>
            <a:r>
              <a:rPr lang="en-US" dirty="0" smtClean="0"/>
              <a:t>customer orders. </a:t>
            </a:r>
            <a:endParaRPr lang="en-US" dirty="0"/>
          </a:p>
          <a:p>
            <a:r>
              <a:rPr lang="en-US" dirty="0"/>
              <a:t>The document stores a </a:t>
            </a:r>
            <a:r>
              <a:rPr lang="en-US" dirty="0" err="1" smtClean="0"/>
              <a:t>cust_id</a:t>
            </a:r>
            <a:r>
              <a:rPr lang="en-US" dirty="0" smtClean="0"/>
              <a:t>, amount and status.</a:t>
            </a:r>
            <a:endParaRPr lang="en-US" dirty="0"/>
          </a:p>
          <a:p>
            <a:pPr marL="1984692" lvl="8" indent="0">
              <a:buNone/>
            </a:pPr>
            <a:r>
              <a:rPr lang="en-US" sz="2800" dirty="0"/>
              <a:t>{ </a:t>
            </a:r>
            <a:br>
              <a:rPr lang="en-US" sz="2800" dirty="0"/>
            </a:br>
            <a:r>
              <a:rPr lang="en-US" sz="2800" dirty="0"/>
              <a:t>   </a:t>
            </a:r>
            <a:r>
              <a:rPr lang="en-US" sz="2800" dirty="0" smtClean="0"/>
              <a:t>“</a:t>
            </a:r>
            <a:r>
              <a:rPr lang="en-US" sz="2800" dirty="0" err="1" smtClean="0"/>
              <a:t>cust_id</a:t>
            </a:r>
            <a:r>
              <a:rPr lang="en-US" sz="2800" dirty="0" smtClean="0"/>
              <a:t>“ </a:t>
            </a:r>
            <a:r>
              <a:rPr lang="en-US" sz="2800" dirty="0"/>
              <a:t>: </a:t>
            </a:r>
            <a:r>
              <a:rPr lang="en-US" sz="2800" dirty="0" smtClean="0"/>
              <a:t>“A123",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 </a:t>
            </a:r>
            <a:r>
              <a:rPr lang="en-US" sz="2800" dirty="0" smtClean="0"/>
              <a:t>“amount“ </a:t>
            </a:r>
            <a:r>
              <a:rPr lang="en-US" sz="2800" dirty="0"/>
              <a:t>: </a:t>
            </a:r>
            <a:r>
              <a:rPr lang="en-US" sz="2800" dirty="0" smtClean="0"/>
              <a:t>“500",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 </a:t>
            </a:r>
            <a:r>
              <a:rPr lang="en-US" sz="2800" dirty="0" smtClean="0"/>
              <a:t>“status“ </a:t>
            </a:r>
            <a:r>
              <a:rPr lang="en-US" sz="2800" dirty="0"/>
              <a:t>: </a:t>
            </a:r>
            <a:r>
              <a:rPr lang="en-US" sz="2800" dirty="0" smtClean="0"/>
              <a:t>“A"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34145"/>
            <a:ext cx="122571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>
            <a:stCxn id="2050" idx="3"/>
          </p:cNvCxnSpPr>
          <p:nvPr/>
        </p:nvCxnSpPr>
        <p:spPr>
          <a:xfrm flipV="1">
            <a:off x="1759117" y="4267200"/>
            <a:ext cx="831683" cy="481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3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4038600" cy="113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52800"/>
            <a:ext cx="5334000" cy="2890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800600" y="1752600"/>
            <a:ext cx="4191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Result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3 </a:t>
            </a:r>
            <a:r>
              <a:rPr lang="en-US" sz="1600" dirty="0"/>
              <a:t>documents matched the query (</a:t>
            </a:r>
            <a:r>
              <a:rPr lang="en-US" sz="1600" dirty="0" err="1"/>
              <a:t>status</a:t>
            </a:r>
            <a:r>
              <a:rPr lang="en-US" sz="1600" dirty="0" err="1" smtClean="0"/>
              <a:t>:“A</a:t>
            </a:r>
            <a:r>
              <a:rPr lang="en-US" sz="1600" dirty="0" smtClean="0"/>
              <a:t>")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map function emitted </a:t>
            </a:r>
            <a:r>
              <a:rPr lang="en-US" sz="1600" dirty="0" smtClean="0"/>
              <a:t>2 </a:t>
            </a:r>
            <a:r>
              <a:rPr lang="en-US" sz="1600" dirty="0"/>
              <a:t>documents with key-value pairs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reduce function grouped mapped documents having the same </a:t>
            </a:r>
            <a:r>
              <a:rPr lang="en-US" sz="1600" dirty="0" err="1" smtClean="0"/>
              <a:t>this.cust_id</a:t>
            </a:r>
            <a:r>
              <a:rPr lang="en-US" sz="1600" dirty="0" smtClean="0"/>
              <a:t> and summed the values.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71985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38862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Result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Indicates that both users </a:t>
            </a:r>
            <a:r>
              <a:rPr lang="en-US" b="1" dirty="0"/>
              <a:t>tom</a:t>
            </a:r>
            <a:r>
              <a:rPr lang="en-US" dirty="0"/>
              <a:t> and </a:t>
            </a:r>
            <a:r>
              <a:rPr lang="en-US" b="1" dirty="0"/>
              <a:t>mark </a:t>
            </a:r>
            <a:r>
              <a:rPr lang="en-US" dirty="0"/>
              <a:t>have two posts in active states.</a:t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4038600" cy="128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438400"/>
            <a:ext cx="24384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cxnSpLocks/>
            <a:stCxn id="3" idx="3"/>
            <a:endCxn id="4099" idx="1"/>
          </p:cNvCxnSpPr>
          <p:nvPr/>
        </p:nvCxnSpPr>
        <p:spPr>
          <a:xfrm flipV="1">
            <a:off x="1371600" y="2657475"/>
            <a:ext cx="4114800" cy="61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04800" y="3124200"/>
            <a:ext cx="1066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>
            <a:cxnSpLocks/>
            <a:stCxn id="4099" idx="1"/>
            <a:endCxn id="7" idx="0"/>
          </p:cNvCxnSpPr>
          <p:nvPr/>
        </p:nvCxnSpPr>
        <p:spPr>
          <a:xfrm flipH="1">
            <a:off x="2743200" y="2657475"/>
            <a:ext cx="2743200" cy="1228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834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Tutorial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1644" y="1600200"/>
            <a:ext cx="4520712" cy="48974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AD1-A86D-9D4A-BEA1-B2E4F0AA2B0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3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MongoDB</a:t>
            </a:r>
            <a:endParaRPr lang="hu-HU" altLang="en-US" dirty="0"/>
          </a:p>
        </p:txBody>
      </p:sp>
      <p:sp>
        <p:nvSpPr>
          <p:cNvPr id="11269" name="Rectangle 5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Stands for hu</a:t>
            </a:r>
            <a:r>
              <a:rPr lang="en-US" b="1" i="1" dirty="0"/>
              <a:t>mongo</a:t>
            </a:r>
            <a:r>
              <a:rPr lang="en-US" dirty="0"/>
              <a:t>us database.</a:t>
            </a:r>
          </a:p>
          <a:p>
            <a:r>
              <a:rPr lang="en-US" dirty="0">
                <a:solidFill>
                  <a:srgbClr val="0066FF"/>
                </a:solidFill>
              </a:rPr>
              <a:t>NoSQL</a:t>
            </a:r>
            <a:r>
              <a:rPr lang="en-US" dirty="0"/>
              <a:t>, document-oriented database. </a:t>
            </a:r>
          </a:p>
          <a:p>
            <a:r>
              <a:rPr lang="en-US" dirty="0"/>
              <a:t>Open-source under GNU AGPL and the Apache License since 2007.</a:t>
            </a:r>
          </a:p>
          <a:p>
            <a:r>
              <a:rPr lang="hu-HU" altLang="en-US" dirty="0"/>
              <a:t>Easy to install and use</a:t>
            </a:r>
          </a:p>
          <a:p>
            <a:r>
              <a:rPr lang="hu-HU" altLang="en-US" dirty="0"/>
              <a:t>Detailed documentation</a:t>
            </a:r>
          </a:p>
          <a:p>
            <a:r>
              <a:rPr lang="hu-HU" altLang="en-US" dirty="0"/>
              <a:t>Various APIs</a:t>
            </a:r>
          </a:p>
          <a:p>
            <a:pPr lvl="1"/>
            <a:r>
              <a:rPr lang="hu-HU" altLang="en-US" dirty="0"/>
              <a:t>JavaScript, Python, Ruby, Perl, </a:t>
            </a:r>
            <a:r>
              <a:rPr lang="en-US" altLang="en-US" dirty="0"/>
              <a:t>PHP, </a:t>
            </a:r>
            <a:r>
              <a:rPr lang="hu-HU" altLang="en-US" dirty="0"/>
              <a:t>Java, Java, Scala, C#, C++, Haskell, Erlang</a:t>
            </a:r>
          </a:p>
          <a:p>
            <a:pPr marL="411162" lvl="1" indent="0">
              <a:buNone/>
            </a:pPr>
            <a:endParaRPr lang="hu-HU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2" descr="https://serverdensity-wpengine.netdna-ssl.com/wp-content/themes/onecol/images/random/mongodb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220" y="564642"/>
            <a:ext cx="1440180" cy="144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58333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MongoDB Transactions</a:t>
            </a:r>
            <a:br>
              <a:rPr lang="en-US" dirty="0"/>
            </a:br>
            <a:r>
              <a:rPr lang="hu-HU" dirty="0"/>
              <a:t>ACID vs. </a:t>
            </a:r>
            <a:r>
              <a:rPr lang="en-US" dirty="0" smtClean="0"/>
              <a:t>CAP</a:t>
            </a:r>
            <a:endParaRPr lang="hu-HU" dirty="0"/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749300" y="2133600"/>
            <a:ext cx="3095625" cy="3527425"/>
          </a:xfrm>
          <a:prstGeom prst="flowChartAlternateProcess">
            <a:avLst/>
          </a:prstGeom>
          <a:solidFill>
            <a:schemeClr val="accent1"/>
          </a:solidFill>
          <a:ln w="25400" algn="ctr">
            <a:solidFill>
              <a:srgbClr val="7B785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indent="357188" eaLnBrk="0" hangingPunct="0">
              <a:tabLst>
                <a:tab pos="3571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22325" indent="-285750" eaLnBrk="0" hangingPunct="0">
              <a:tabLst>
                <a:tab pos="3571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0313" indent="-228600" eaLnBrk="0" hangingPunct="0">
              <a:tabLst>
                <a:tab pos="3571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38300" indent="-228600" eaLnBrk="0" hangingPunct="0">
              <a:tabLst>
                <a:tab pos="3571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3571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buFont typeface="Wingdings" charset="2"/>
              <a:buChar char="q"/>
            </a:pPr>
            <a:r>
              <a:rPr lang="hu-HU" altLang="en-US" sz="2800" b="1" dirty="0">
                <a:solidFill>
                  <a:srgbClr val="FFFFFF"/>
                </a:solidFill>
                <a:latin typeface="Calibri" pitchFamily="34" charset="0"/>
              </a:rPr>
              <a:t>A</a:t>
            </a:r>
            <a:r>
              <a:rPr lang="hu-HU" altLang="en-US" sz="2800" dirty="0">
                <a:solidFill>
                  <a:srgbClr val="FFFFFF"/>
                </a:solidFill>
                <a:latin typeface="Calibri" pitchFamily="34" charset="0"/>
              </a:rPr>
              <a:t>tomicity</a:t>
            </a:r>
          </a:p>
          <a:p>
            <a:pPr marL="457200" indent="-457200" eaLnBrk="1" hangingPunct="1">
              <a:buFont typeface="Wingdings" charset="2"/>
              <a:buChar char="q"/>
            </a:pPr>
            <a:r>
              <a:rPr lang="hu-HU" altLang="en-US" sz="2800" b="1" dirty="0">
                <a:solidFill>
                  <a:srgbClr val="FFFFFF"/>
                </a:solidFill>
                <a:latin typeface="Calibri" pitchFamily="34" charset="0"/>
              </a:rPr>
              <a:t>C</a:t>
            </a:r>
            <a:r>
              <a:rPr lang="hu-HU" altLang="en-US" sz="2800" dirty="0">
                <a:solidFill>
                  <a:srgbClr val="FFFFFF"/>
                </a:solidFill>
                <a:latin typeface="Calibri" pitchFamily="34" charset="0"/>
              </a:rPr>
              <a:t>onsistency</a:t>
            </a:r>
          </a:p>
          <a:p>
            <a:pPr marL="457200" indent="-457200" eaLnBrk="1" hangingPunct="1">
              <a:buFont typeface="Wingdings" charset="2"/>
              <a:buChar char="q"/>
            </a:pPr>
            <a:r>
              <a:rPr lang="hu-HU" altLang="en-US" sz="2800" b="1" dirty="0">
                <a:solidFill>
                  <a:srgbClr val="FFFFFF"/>
                </a:solidFill>
                <a:latin typeface="Calibri" pitchFamily="34" charset="0"/>
              </a:rPr>
              <a:t>I</a:t>
            </a:r>
            <a:r>
              <a:rPr lang="hu-HU" altLang="en-US" sz="2800" dirty="0">
                <a:solidFill>
                  <a:srgbClr val="FFFFFF"/>
                </a:solidFill>
                <a:latin typeface="Calibri" pitchFamily="34" charset="0"/>
              </a:rPr>
              <a:t>solation</a:t>
            </a:r>
          </a:p>
          <a:p>
            <a:pPr marL="457200" indent="-457200" eaLnBrk="1" hangingPunct="1">
              <a:buFont typeface="Wingdings" charset="2"/>
              <a:buChar char="q"/>
            </a:pPr>
            <a:r>
              <a:rPr lang="hu-HU" altLang="en-US" sz="2800" b="1" dirty="0">
                <a:solidFill>
                  <a:srgbClr val="FFFFFF"/>
                </a:solidFill>
                <a:latin typeface="Calibri" pitchFamily="34" charset="0"/>
              </a:rPr>
              <a:t>D</a:t>
            </a:r>
            <a:r>
              <a:rPr lang="hu-HU" altLang="en-US" sz="2800" dirty="0">
                <a:solidFill>
                  <a:srgbClr val="FFFFFF"/>
                </a:solidFill>
                <a:latin typeface="Calibri" pitchFamily="34" charset="0"/>
              </a:rPr>
              <a:t>urability</a:t>
            </a:r>
          </a:p>
        </p:txBody>
      </p:sp>
      <p:sp>
        <p:nvSpPr>
          <p:cNvPr id="10251" name="AutoShape 11"/>
          <p:cNvSpPr>
            <a:spLocks noChangeArrowheads="1"/>
          </p:cNvSpPr>
          <p:nvPr/>
        </p:nvSpPr>
        <p:spPr bwMode="auto">
          <a:xfrm>
            <a:off x="5284788" y="2060575"/>
            <a:ext cx="3097212" cy="3527425"/>
          </a:xfrm>
          <a:prstGeom prst="flowChartAlternateProcess">
            <a:avLst/>
          </a:prstGeom>
          <a:solidFill>
            <a:schemeClr val="accent1"/>
          </a:solidFill>
          <a:ln w="25400" algn="ctr">
            <a:solidFill>
              <a:srgbClr val="7B785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indent="357188" eaLnBrk="0" hangingPunct="0">
              <a:tabLst>
                <a:tab pos="3571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22325" indent="-285750" eaLnBrk="0" hangingPunct="0">
              <a:tabLst>
                <a:tab pos="3571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0313" indent="-228600" eaLnBrk="0" hangingPunct="0">
              <a:tabLst>
                <a:tab pos="3571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38300" indent="-228600" eaLnBrk="0" hangingPunct="0">
              <a:tabLst>
                <a:tab pos="3571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3571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buFont typeface="Wingdings" charset="2"/>
              <a:buChar char="q"/>
            </a:pPr>
            <a:r>
              <a:rPr lang="en-US" altLang="en-US" sz="2800" b="1" dirty="0" smtClean="0">
                <a:solidFill>
                  <a:srgbClr val="FFFFFF"/>
                </a:solidFill>
                <a:latin typeface="Calibri" pitchFamily="34" charset="0"/>
              </a:rPr>
              <a:t>C</a:t>
            </a:r>
            <a:r>
              <a:rPr lang="en-US" altLang="en-US" sz="2800" dirty="0" smtClean="0">
                <a:solidFill>
                  <a:srgbClr val="FFFFFF"/>
                </a:solidFill>
                <a:latin typeface="Calibri" pitchFamily="34" charset="0"/>
              </a:rPr>
              <a:t>onsistency</a:t>
            </a:r>
          </a:p>
          <a:p>
            <a:pPr marL="457200" indent="-457200" eaLnBrk="1" hangingPunct="1">
              <a:buFont typeface="Wingdings" charset="2"/>
              <a:buChar char="q"/>
            </a:pPr>
            <a:r>
              <a:rPr lang="en-US" altLang="en-US" sz="2800" b="1" dirty="0" smtClean="0">
                <a:solidFill>
                  <a:srgbClr val="FFFFFF"/>
                </a:solidFill>
                <a:latin typeface="Calibri" pitchFamily="34" charset="0"/>
              </a:rPr>
              <a:t>A</a:t>
            </a:r>
            <a:r>
              <a:rPr lang="en-US" altLang="en-US" sz="2800" dirty="0" smtClean="0">
                <a:solidFill>
                  <a:srgbClr val="FFFFFF"/>
                </a:solidFill>
                <a:latin typeface="Calibri" pitchFamily="34" charset="0"/>
              </a:rPr>
              <a:t>vailable</a:t>
            </a:r>
          </a:p>
          <a:p>
            <a:pPr marL="457200" indent="-457200" eaLnBrk="1" hangingPunct="1">
              <a:buFont typeface="Wingdings" charset="2"/>
              <a:buChar char="q"/>
            </a:pPr>
            <a:r>
              <a:rPr lang="en-US" altLang="en-US" sz="2800" b="1" dirty="0" smtClean="0">
                <a:solidFill>
                  <a:srgbClr val="FFFFFF"/>
                </a:solidFill>
                <a:latin typeface="Calibri" pitchFamily="34" charset="0"/>
              </a:rPr>
              <a:t>P</a:t>
            </a:r>
            <a:r>
              <a:rPr lang="en-US" altLang="en-US" sz="2800" dirty="0" smtClean="0">
                <a:solidFill>
                  <a:srgbClr val="FFFFFF"/>
                </a:solidFill>
                <a:latin typeface="Calibri" pitchFamily="34" charset="0"/>
              </a:rPr>
              <a:t>artial fault-tolerance</a:t>
            </a:r>
            <a:endParaRPr lang="hu-HU" altLang="en-US" sz="28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252" name="AutoShape 12"/>
          <p:cNvSpPr>
            <a:spLocks noChangeArrowheads="1"/>
          </p:cNvSpPr>
          <p:nvPr/>
        </p:nvSpPr>
        <p:spPr bwMode="auto">
          <a:xfrm rot="5400000">
            <a:off x="4349751" y="3571875"/>
            <a:ext cx="360362" cy="649287"/>
          </a:xfrm>
          <a:prstGeom prst="upDownArrow">
            <a:avLst>
              <a:gd name="adj1" fmla="val 50000"/>
              <a:gd name="adj2" fmla="val 36035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AD1-A86D-9D4A-BEA1-B2E4F0AA2B0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5867400"/>
            <a:ext cx="3367088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after we cover RDBMS Transactions</a:t>
            </a:r>
          </a:p>
        </p:txBody>
      </p:sp>
    </p:spTree>
    <p:extLst>
      <p:ext uri="{BB962C8B-B14F-4D97-AF65-F5344CB8AC3E}">
        <p14:creationId xmlns:p14="http://schemas.microsoft.com/office/powerpoint/2010/main" val="123021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57188" y="4286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5000" dirty="0">
                <a:solidFill>
                  <a:srgbClr val="04617B"/>
                </a:solidFill>
                <a:latin typeface="Calibri" pitchFamily="34" charset="0"/>
              </a:rPr>
              <a:t>RDBMS Schema design</a:t>
            </a:r>
            <a:endParaRPr lang="zh-CN" altLang="zh-CN" sz="5000" dirty="0">
              <a:solidFill>
                <a:srgbClr val="04617B"/>
              </a:solidFill>
              <a:latin typeface="Calibri" pitchFamily="34" charset="0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643063"/>
            <a:ext cx="811530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71463" indent="-2714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altLang="zh-CN" sz="2600" dirty="0">
                <a:solidFill>
                  <a:srgbClr val="000000"/>
                </a:solidFill>
                <a:latin typeface="Constantia" pitchFamily="18" charset="0"/>
              </a:rPr>
              <a:t>RDBMS: join</a:t>
            </a:r>
          </a:p>
          <a:p>
            <a:pPr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en-US" altLang="zh-CN" sz="2600" dirty="0">
              <a:solidFill>
                <a:srgbClr val="000000"/>
              </a:solidFill>
              <a:latin typeface="Constantia" pitchFamily="18" charset="0"/>
            </a:endParaRPr>
          </a:p>
          <a:p>
            <a:pPr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en-US" altLang="zh-CN" sz="2600" dirty="0">
              <a:solidFill>
                <a:srgbClr val="000000"/>
              </a:solidFill>
              <a:latin typeface="Constantia" pitchFamily="18" charset="0"/>
            </a:endParaRPr>
          </a:p>
          <a:p>
            <a:pPr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zh-CN" altLang="zh-CN" sz="2600" dirty="0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A82E-237F-1E45-B398-2DBC92170FF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438400"/>
            <a:ext cx="6038850" cy="28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608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57188" y="4286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5000" dirty="0">
                <a:solidFill>
                  <a:srgbClr val="04617B"/>
                </a:solidFill>
                <a:latin typeface="Calibri" pitchFamily="34" charset="0"/>
              </a:rPr>
              <a:t>MongoDB Schema design</a:t>
            </a:r>
            <a:endParaRPr lang="zh-CN" altLang="zh-CN" sz="5000" dirty="0">
              <a:solidFill>
                <a:srgbClr val="04617B"/>
              </a:solidFill>
              <a:latin typeface="Calibri" pitchFamily="34" charset="0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643063"/>
            <a:ext cx="811530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71463" indent="-2714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altLang="zh-CN" sz="2600" dirty="0">
                <a:solidFill>
                  <a:srgbClr val="000000"/>
                </a:solidFill>
                <a:latin typeface="Constantia" pitchFamily="18" charset="0"/>
              </a:rPr>
              <a:t>No predefined data schema.</a:t>
            </a:r>
          </a:p>
          <a:p>
            <a:pPr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altLang="zh-CN" sz="2600" dirty="0">
                <a:solidFill>
                  <a:srgbClr val="000000"/>
                </a:solidFill>
                <a:latin typeface="Constantia" pitchFamily="18" charset="0"/>
              </a:rPr>
              <a:t>Each document may have different data and different formats for data.</a:t>
            </a:r>
          </a:p>
          <a:p>
            <a:pPr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altLang="zh-CN" sz="2600" dirty="0">
                <a:solidFill>
                  <a:srgbClr val="000000"/>
                </a:solidFill>
                <a:latin typeface="Constantia" pitchFamily="18" charset="0"/>
              </a:rPr>
              <a:t>Relationships exist through embedding or linking.</a:t>
            </a:r>
          </a:p>
          <a:p>
            <a:pPr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altLang="zh-CN" sz="2600" dirty="0">
                <a:solidFill>
                  <a:srgbClr val="000000"/>
                </a:solidFill>
                <a:latin typeface="Constantia" pitchFamily="18" charset="0"/>
              </a:rPr>
              <a:t>Embedding is the nesting of objects and arrays inside a BSON document(</a:t>
            </a:r>
            <a:r>
              <a:rPr lang="en-US" altLang="zh-CN" sz="2600" dirty="0" err="1">
                <a:solidFill>
                  <a:schemeClr val="accent1"/>
                </a:solidFill>
                <a:latin typeface="Constantia" pitchFamily="18" charset="0"/>
              </a:rPr>
              <a:t>prejoined</a:t>
            </a:r>
            <a:r>
              <a:rPr lang="en-US" altLang="zh-CN" sz="2600" dirty="0">
                <a:solidFill>
                  <a:srgbClr val="000000"/>
                </a:solidFill>
                <a:latin typeface="Constantia" pitchFamily="18" charset="0"/>
              </a:rPr>
              <a:t>). Results in the duplication of data.</a:t>
            </a:r>
          </a:p>
          <a:p>
            <a:pPr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altLang="zh-CN" sz="2600" dirty="0">
                <a:solidFill>
                  <a:srgbClr val="000000"/>
                </a:solidFill>
                <a:latin typeface="Constantia" pitchFamily="18" charset="0"/>
              </a:rPr>
              <a:t>Linking references documents(</a:t>
            </a:r>
            <a:r>
              <a:rPr lang="en-US" altLang="zh-CN" sz="2600" dirty="0">
                <a:solidFill>
                  <a:schemeClr val="accent1"/>
                </a:solidFill>
                <a:latin typeface="Constantia" pitchFamily="18" charset="0"/>
              </a:rPr>
              <a:t>client-side follow-up query</a:t>
            </a:r>
            <a:r>
              <a:rPr lang="en-US" altLang="zh-CN" sz="2600" dirty="0">
                <a:solidFill>
                  <a:srgbClr val="000000"/>
                </a:solidFill>
                <a:latin typeface="Constantia" pitchFamily="18" charset="0"/>
              </a:rPr>
              <a:t>).</a:t>
            </a:r>
          </a:p>
          <a:p>
            <a:pPr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en-US" altLang="zh-CN" sz="2600" dirty="0">
              <a:solidFill>
                <a:srgbClr val="000000"/>
              </a:solidFill>
              <a:latin typeface="Constantia" pitchFamily="18" charset="0"/>
            </a:endParaRPr>
          </a:p>
          <a:p>
            <a:pPr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en-US" altLang="zh-CN" sz="2600" dirty="0">
              <a:solidFill>
                <a:srgbClr val="000000"/>
              </a:solidFill>
              <a:latin typeface="Constantia" pitchFamily="18" charset="0"/>
            </a:endParaRPr>
          </a:p>
          <a:p>
            <a:pPr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zh-CN" altLang="zh-CN" sz="2600" dirty="0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A82E-237F-1E45-B398-2DBC92170FF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072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Relationships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US" sz="2800" dirty="0"/>
              <a:t>Represent how various documents are logically related to each other. </a:t>
            </a:r>
          </a:p>
          <a:p>
            <a:r>
              <a:rPr lang="en-US" sz="2800" dirty="0"/>
              <a:t>Can be modeled via Embedded and Referenced approaches. </a:t>
            </a:r>
          </a:p>
          <a:p>
            <a:r>
              <a:rPr lang="en-US" sz="2800" dirty="0"/>
              <a:t>Relationships can be either 1:1, 1:M or M:N.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02473" y="1676400"/>
            <a:ext cx="3530053" cy="45259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29200" y="2819400"/>
            <a:ext cx="23622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29200" y="5117592"/>
            <a:ext cx="23622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73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MongoDB Relationships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US" sz="2800" dirty="0"/>
              <a:t>Represent how various documents are logically related to each other. </a:t>
            </a:r>
          </a:p>
          <a:p>
            <a:r>
              <a:rPr lang="en-US" sz="2800" dirty="0"/>
              <a:t>Can be modeled via Embedded and Referenced approaches. </a:t>
            </a:r>
          </a:p>
          <a:p>
            <a:r>
              <a:rPr lang="en-US" sz="2800" dirty="0"/>
              <a:t>Relationships can be either 1:1, 1:M or M:N.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2993" y="1600200"/>
            <a:ext cx="3329013" cy="45259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81600" y="4038600"/>
            <a:ext cx="14478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1600" y="5715000"/>
            <a:ext cx="14478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58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57188" y="4286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5000">
                <a:solidFill>
                  <a:srgbClr val="04617B"/>
                </a:solidFill>
                <a:latin typeface="Calibri" pitchFamily="34" charset="0"/>
              </a:rPr>
              <a:t>Schema design</a:t>
            </a:r>
            <a:endParaRPr lang="zh-CN" altLang="zh-CN" sz="5000">
              <a:solidFill>
                <a:srgbClr val="04617B"/>
              </a:solidFill>
              <a:latin typeface="Calibri" pitchFamily="34" charset="0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643063"/>
            <a:ext cx="811530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71463" indent="-2714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en-US" altLang="zh-CN" sz="2600">
              <a:solidFill>
                <a:srgbClr val="000000"/>
              </a:solidFill>
              <a:latin typeface="Constantia" pitchFamily="18" charset="0"/>
            </a:endParaRPr>
          </a:p>
          <a:p>
            <a:pPr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en-US" altLang="zh-CN" sz="2600">
              <a:solidFill>
                <a:srgbClr val="000000"/>
              </a:solidFill>
              <a:latin typeface="Constantia" pitchFamily="18" charset="0"/>
            </a:endParaRPr>
          </a:p>
          <a:p>
            <a:pPr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zh-CN" altLang="zh-CN" sz="2600">
              <a:solidFill>
                <a:srgbClr val="000000"/>
              </a:solidFill>
              <a:latin typeface="Constantia" pitchFamily="18" charset="0"/>
            </a:endParaRP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3"/>
          <a:stretch/>
        </p:blipFill>
        <p:spPr bwMode="auto">
          <a:xfrm>
            <a:off x="334151" y="1460500"/>
            <a:ext cx="3352800" cy="50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A82E-237F-1E45-B398-2DBC92170FF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9" t="15869" r="10292"/>
          <a:stretch/>
        </p:blipFill>
        <p:spPr bwMode="auto">
          <a:xfrm>
            <a:off x="533400" y="2155438"/>
            <a:ext cx="763360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1" y="3886200"/>
            <a:ext cx="7756656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777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hu-HU" altLang="en-US" dirty="0"/>
              <a:t>CRUD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610600" cy="4897438"/>
          </a:xfrm>
        </p:spPr>
        <p:txBody>
          <a:bodyPr/>
          <a:lstStyle/>
          <a:p>
            <a:r>
              <a:rPr lang="hu-HU" altLang="en-US" dirty="0"/>
              <a:t>Create</a:t>
            </a:r>
          </a:p>
          <a:p>
            <a:pPr lvl="1"/>
            <a:r>
              <a:rPr lang="hu-HU" altLang="en-US" dirty="0"/>
              <a:t>db.collection.insert( &lt;document&gt; ) </a:t>
            </a:r>
          </a:p>
          <a:p>
            <a:pPr lvl="1"/>
            <a:r>
              <a:rPr lang="hu-HU" altLang="en-US" dirty="0"/>
              <a:t>db.collection.save( &lt;document&gt; ) </a:t>
            </a:r>
          </a:p>
          <a:p>
            <a:pPr lvl="1"/>
            <a:r>
              <a:rPr lang="hu-HU" altLang="en-US" dirty="0"/>
              <a:t>db.collection.update( &lt;query&gt;, &lt;update&gt;, { upsert: true } ) </a:t>
            </a:r>
          </a:p>
          <a:p>
            <a:r>
              <a:rPr lang="hu-HU" altLang="en-US" dirty="0"/>
              <a:t>Read</a:t>
            </a:r>
          </a:p>
          <a:p>
            <a:pPr lvl="1"/>
            <a:r>
              <a:rPr lang="hu-HU" altLang="en-US" dirty="0"/>
              <a:t>db.collection.find( &lt;query&gt;, &lt;projection&gt; )</a:t>
            </a:r>
          </a:p>
          <a:p>
            <a:pPr lvl="1"/>
            <a:r>
              <a:rPr lang="hu-HU" altLang="en-US" dirty="0"/>
              <a:t>db.collection.findOne( &lt;query&gt;, &lt;projection&gt; 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21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CRUD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610600" cy="4897438"/>
          </a:xfrm>
        </p:spPr>
        <p:txBody>
          <a:bodyPr/>
          <a:lstStyle/>
          <a:p>
            <a:r>
              <a:rPr lang="hu-HU" altLang="en-US" dirty="0"/>
              <a:t>Update</a:t>
            </a:r>
          </a:p>
          <a:p>
            <a:pPr lvl="1"/>
            <a:r>
              <a:rPr lang="hu-HU" altLang="en-US" dirty="0"/>
              <a:t>db.collection.update( &lt;query&gt;, &lt;update&gt;, &lt;options&gt; ) </a:t>
            </a:r>
          </a:p>
          <a:p>
            <a:r>
              <a:rPr lang="hu-HU" altLang="en-US" dirty="0"/>
              <a:t>Delete</a:t>
            </a:r>
          </a:p>
          <a:p>
            <a:pPr lvl="1"/>
            <a:r>
              <a:rPr lang="hu-HU" altLang="en-US" dirty="0"/>
              <a:t>db.collection.remove( &lt;query&gt;, &lt;justOne&gt; 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39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hu-HU" altLang="en-US">
                <a:latin typeface="Arial" pitchFamily="34" charset="0"/>
              </a:rPr>
              <a:t>CRUD example</a:t>
            </a:r>
          </a:p>
        </p:txBody>
      </p:sp>
      <p:sp>
        <p:nvSpPr>
          <p:cNvPr id="13" name="Lekerekített téglalap 12"/>
          <p:cNvSpPr/>
          <p:nvPr/>
        </p:nvSpPr>
        <p:spPr>
          <a:xfrm>
            <a:off x="468313" y="1412875"/>
            <a:ext cx="3598862" cy="2520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hu-HU" altLang="en-US" sz="2000">
                <a:solidFill>
                  <a:srgbClr val="FFFFFF"/>
                </a:solidFill>
                <a:latin typeface="Calibri" pitchFamily="34" charset="0"/>
              </a:rPr>
              <a:t>&gt; db.user.</a:t>
            </a:r>
            <a:r>
              <a:rPr lang="hu-HU" altLang="en-US" sz="2000">
                <a:solidFill>
                  <a:srgbClr val="FFFFFF"/>
                </a:solidFill>
              </a:rPr>
              <a:t>insert</a:t>
            </a:r>
            <a:r>
              <a:rPr lang="hu-HU" altLang="en-US" sz="2000">
                <a:solidFill>
                  <a:srgbClr val="FFFFFF"/>
                </a:solidFill>
                <a:latin typeface="Calibri" pitchFamily="34" charset="0"/>
              </a:rPr>
              <a:t>({</a:t>
            </a:r>
          </a:p>
          <a:p>
            <a:pPr eaLnBrk="1" hangingPunct="1"/>
            <a:r>
              <a:rPr lang="hu-HU" altLang="en-US" sz="2000">
                <a:solidFill>
                  <a:srgbClr val="FFFFFF"/>
                </a:solidFill>
              </a:rPr>
              <a:t>	</a:t>
            </a:r>
            <a:r>
              <a:rPr lang="hu-HU" altLang="en-US" sz="2000">
                <a:solidFill>
                  <a:srgbClr val="FFFFFF"/>
                </a:solidFill>
                <a:latin typeface="Calibri" pitchFamily="34" charset="0"/>
              </a:rPr>
              <a:t>first: </a:t>
            </a:r>
            <a:r>
              <a:rPr lang="hu-HU" altLang="en-US">
                <a:solidFill>
                  <a:srgbClr val="FFFFFF"/>
                </a:solidFill>
              </a:rPr>
              <a:t>"John",</a:t>
            </a:r>
          </a:p>
          <a:p>
            <a:pPr eaLnBrk="1" hangingPunct="1"/>
            <a:r>
              <a:rPr lang="hu-HU" altLang="en-US">
                <a:solidFill>
                  <a:srgbClr val="FFFFFF"/>
                </a:solidFill>
              </a:rPr>
              <a:t>	last : "Doe",</a:t>
            </a:r>
          </a:p>
          <a:p>
            <a:pPr eaLnBrk="1" hangingPunct="1"/>
            <a:r>
              <a:rPr lang="hu-HU" altLang="en-US">
                <a:solidFill>
                  <a:srgbClr val="FFFFFF"/>
                </a:solidFill>
              </a:rPr>
              <a:t>	age: 39</a:t>
            </a:r>
          </a:p>
          <a:p>
            <a:pPr eaLnBrk="1" hangingPunct="1"/>
            <a:r>
              <a:rPr lang="hu-HU" altLang="en-US" sz="2000">
                <a:solidFill>
                  <a:srgbClr val="FFFFFF"/>
                </a:solidFill>
                <a:latin typeface="Calibri" pitchFamily="34" charset="0"/>
              </a:rPr>
              <a:t>})</a:t>
            </a:r>
          </a:p>
        </p:txBody>
      </p:sp>
      <p:sp>
        <p:nvSpPr>
          <p:cNvPr id="2" name="Lekerekített téglalap 12"/>
          <p:cNvSpPr/>
          <p:nvPr/>
        </p:nvSpPr>
        <p:spPr>
          <a:xfrm>
            <a:off x="4427538" y="1412875"/>
            <a:ext cx="3598862" cy="2520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hu-HU" altLang="en-US" dirty="0">
                <a:solidFill>
                  <a:srgbClr val="FFFFFF"/>
                </a:solidFill>
              </a:rPr>
              <a:t>&gt; db.user.find ()</a:t>
            </a:r>
            <a:r>
              <a:rPr lang="en-US" altLang="en-US" dirty="0">
                <a:solidFill>
                  <a:srgbClr val="FFFFFF"/>
                </a:solidFill>
              </a:rPr>
              <a:t> { </a:t>
            </a:r>
            <a:endParaRPr lang="hu-HU" altLang="en-US" dirty="0">
              <a:solidFill>
                <a:srgbClr val="FFFFFF"/>
              </a:solidFill>
            </a:endParaRPr>
          </a:p>
          <a:p>
            <a:pPr eaLnBrk="1" hangingPunct="1"/>
            <a:r>
              <a:rPr lang="hu-HU" altLang="en-US" dirty="0">
                <a:solidFill>
                  <a:srgbClr val="FFFFFF"/>
                </a:solidFill>
              </a:rPr>
              <a:t>	</a:t>
            </a:r>
            <a:r>
              <a:rPr lang="en-US" altLang="en-US" b="1" dirty="0">
                <a:solidFill>
                  <a:schemeClr val="hlink"/>
                </a:solidFill>
              </a:rPr>
              <a:t>"_id" :</a:t>
            </a:r>
            <a:r>
              <a:rPr lang="hu-HU" altLang="en-US" b="1" dirty="0">
                <a:solidFill>
                  <a:schemeClr val="hlink"/>
                </a:solidFill>
              </a:rPr>
              <a:t> </a:t>
            </a:r>
            <a:r>
              <a:rPr lang="en-US" altLang="en-US" sz="1600" b="1" dirty="0" err="1">
                <a:solidFill>
                  <a:schemeClr val="hlink"/>
                </a:solidFill>
              </a:rPr>
              <a:t>ObjectId</a:t>
            </a:r>
            <a:r>
              <a:rPr lang="en-US" altLang="en-US" sz="1600" b="1" dirty="0">
                <a:solidFill>
                  <a:schemeClr val="hlink"/>
                </a:solidFill>
              </a:rPr>
              <a:t>("51</a:t>
            </a:r>
            <a:r>
              <a:rPr lang="hu-HU" altLang="en-US" sz="1600" b="1" dirty="0">
                <a:solidFill>
                  <a:schemeClr val="hlink"/>
                </a:solidFill>
              </a:rPr>
              <a:t>…</a:t>
            </a:r>
            <a:r>
              <a:rPr lang="en-US" altLang="en-US" sz="1600" b="1" dirty="0">
                <a:solidFill>
                  <a:schemeClr val="hlink"/>
                </a:solidFill>
              </a:rPr>
              <a:t>"),</a:t>
            </a:r>
          </a:p>
          <a:p>
            <a:pPr eaLnBrk="1" hangingPunct="1"/>
            <a:r>
              <a:rPr lang="hu-HU" altLang="en-US" dirty="0">
                <a:solidFill>
                  <a:srgbClr val="FFFFFF"/>
                </a:solidFill>
              </a:rPr>
              <a:t>	</a:t>
            </a:r>
            <a:r>
              <a:rPr lang="en-US" altLang="en-US" dirty="0">
                <a:solidFill>
                  <a:srgbClr val="FFFFFF"/>
                </a:solidFill>
              </a:rPr>
              <a:t>"first" : "John",</a:t>
            </a:r>
          </a:p>
          <a:p>
            <a:pPr eaLnBrk="1" hangingPunct="1"/>
            <a:r>
              <a:rPr lang="hu-HU" altLang="en-US" dirty="0">
                <a:solidFill>
                  <a:srgbClr val="FFFFFF"/>
                </a:solidFill>
              </a:rPr>
              <a:t>	</a:t>
            </a:r>
            <a:r>
              <a:rPr lang="en-US" altLang="en-US" dirty="0">
                <a:solidFill>
                  <a:srgbClr val="FFFFFF"/>
                </a:solidFill>
              </a:rPr>
              <a:t>"last" : "Doe",</a:t>
            </a:r>
            <a:endParaRPr lang="hu-HU" altLang="en-US" dirty="0">
              <a:solidFill>
                <a:srgbClr val="FFFFFF"/>
              </a:solidFill>
            </a:endParaRPr>
          </a:p>
          <a:p>
            <a:pPr eaLnBrk="1" hangingPunct="1"/>
            <a:r>
              <a:rPr lang="hu-HU" altLang="en-US" dirty="0">
                <a:solidFill>
                  <a:srgbClr val="FFFFFF"/>
                </a:solidFill>
              </a:rPr>
              <a:t>	</a:t>
            </a:r>
            <a:r>
              <a:rPr lang="en-US" altLang="en-US" dirty="0">
                <a:solidFill>
                  <a:srgbClr val="FFFFFF"/>
                </a:solidFill>
              </a:rPr>
              <a:t>"age" : 39 </a:t>
            </a:r>
            <a:endParaRPr lang="hu-HU" altLang="en-US" dirty="0">
              <a:solidFill>
                <a:srgbClr val="FFFFFF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FFFFFF"/>
                </a:solidFill>
              </a:rPr>
              <a:t>}</a:t>
            </a:r>
            <a:endParaRPr lang="hu-HU" altLang="en-US" dirty="0">
              <a:solidFill>
                <a:srgbClr val="FFFFFF"/>
              </a:solidFill>
            </a:endParaRPr>
          </a:p>
        </p:txBody>
      </p:sp>
      <p:sp>
        <p:nvSpPr>
          <p:cNvPr id="3" name="Lekerekített téglalap 12"/>
          <p:cNvSpPr/>
          <p:nvPr/>
        </p:nvSpPr>
        <p:spPr>
          <a:xfrm>
            <a:off x="468313" y="4149725"/>
            <a:ext cx="3598862" cy="2520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hu-HU" altLang="en-US" dirty="0">
                <a:solidFill>
                  <a:srgbClr val="FFFFFF"/>
                </a:solidFill>
              </a:rPr>
              <a:t>&gt; db.user.update(</a:t>
            </a:r>
          </a:p>
          <a:p>
            <a:pPr eaLnBrk="1" hangingPunct="1"/>
            <a:r>
              <a:rPr lang="hu-HU" altLang="en-US" dirty="0">
                <a:solidFill>
                  <a:srgbClr val="FFFFFF"/>
                </a:solidFill>
              </a:rPr>
              <a:t>	{"_id" : ObjectId("51…")},</a:t>
            </a:r>
          </a:p>
          <a:p>
            <a:pPr eaLnBrk="1" hangingPunct="1"/>
            <a:r>
              <a:rPr lang="hu-HU" altLang="en-US" dirty="0">
                <a:solidFill>
                  <a:srgbClr val="FFFFFF"/>
                </a:solidFill>
              </a:rPr>
              <a:t>	{</a:t>
            </a:r>
          </a:p>
          <a:p>
            <a:pPr eaLnBrk="1" hangingPunct="1"/>
            <a:r>
              <a:rPr lang="hu-HU" altLang="en-US" dirty="0">
                <a:solidFill>
                  <a:srgbClr val="FFFFFF"/>
                </a:solidFill>
              </a:rPr>
              <a:t>		</a:t>
            </a:r>
            <a:r>
              <a:rPr lang="hu-HU" altLang="en-US" b="1" dirty="0">
                <a:solidFill>
                  <a:schemeClr val="hlink"/>
                </a:solidFill>
              </a:rPr>
              <a:t>$set</a:t>
            </a:r>
            <a:r>
              <a:rPr lang="hu-HU" altLang="en-US" dirty="0">
                <a:solidFill>
                  <a:srgbClr val="FFFFFF"/>
                </a:solidFill>
              </a:rPr>
              <a:t>: {</a:t>
            </a:r>
          </a:p>
          <a:p>
            <a:pPr eaLnBrk="1" hangingPunct="1"/>
            <a:r>
              <a:rPr lang="hu-HU" altLang="en-US" dirty="0">
                <a:solidFill>
                  <a:srgbClr val="FFFFFF"/>
                </a:solidFill>
              </a:rPr>
              <a:t>			age: 40,</a:t>
            </a:r>
          </a:p>
          <a:p>
            <a:pPr eaLnBrk="1" hangingPunct="1"/>
            <a:r>
              <a:rPr lang="hu-HU" altLang="en-US" dirty="0">
                <a:solidFill>
                  <a:srgbClr val="FFFFFF"/>
                </a:solidFill>
              </a:rPr>
              <a:t>		 	</a:t>
            </a:r>
            <a:r>
              <a:rPr lang="hu-HU" altLang="en-US" u="sng" dirty="0">
                <a:solidFill>
                  <a:srgbClr val="FFFFFF"/>
                </a:solidFill>
              </a:rPr>
              <a:t>salary: 7000</a:t>
            </a:r>
            <a:r>
              <a:rPr lang="hu-HU" altLang="en-US" dirty="0">
                <a:solidFill>
                  <a:srgbClr val="FFFFFF"/>
                </a:solidFill>
              </a:rPr>
              <a:t>}</a:t>
            </a:r>
          </a:p>
          <a:p>
            <a:pPr eaLnBrk="1" hangingPunct="1"/>
            <a:r>
              <a:rPr lang="hu-HU" altLang="en-US" dirty="0">
                <a:solidFill>
                  <a:srgbClr val="FFFFFF"/>
                </a:solidFill>
              </a:rPr>
              <a:t>	}</a:t>
            </a:r>
          </a:p>
          <a:p>
            <a:pPr eaLnBrk="1" hangingPunct="1"/>
            <a:r>
              <a:rPr lang="hu-HU" altLang="en-US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" name="Lekerekített téglalap 12"/>
          <p:cNvSpPr/>
          <p:nvPr/>
        </p:nvSpPr>
        <p:spPr>
          <a:xfrm>
            <a:off x="4427538" y="4149725"/>
            <a:ext cx="3598862" cy="2520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hu-HU" altLang="en-US" sz="2000">
                <a:solidFill>
                  <a:srgbClr val="FFFFFF"/>
                </a:solidFill>
              </a:rPr>
              <a:t>&gt; db.user.remove({</a:t>
            </a:r>
          </a:p>
          <a:p>
            <a:pPr eaLnBrk="1" hangingPunct="1"/>
            <a:r>
              <a:rPr lang="hu-HU" altLang="en-US" sz="2000">
                <a:solidFill>
                  <a:srgbClr val="FFFFFF"/>
                </a:solidFill>
              </a:rPr>
              <a:t>	"first": /^J/ </a:t>
            </a:r>
          </a:p>
          <a:p>
            <a:pPr eaLnBrk="1" hangingPunct="1"/>
            <a:r>
              <a:rPr lang="hu-HU" altLang="en-US" sz="2000">
                <a:solidFill>
                  <a:srgbClr val="FFFFFF"/>
                </a:solidFill>
              </a:rPr>
              <a:t>})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57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operations</a:t>
            </a:r>
          </a:p>
        </p:txBody>
      </p:sp>
      <p:pic>
        <p:nvPicPr>
          <p:cNvPr id="13316" name="Picture 2" descr="A MongoDB documen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474787"/>
            <a:ext cx="542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 descr="A collection of MongoDB documents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57600"/>
            <a:ext cx="49530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Brace 3"/>
          <p:cNvSpPr/>
          <p:nvPr/>
        </p:nvSpPr>
        <p:spPr>
          <a:xfrm>
            <a:off x="6005512" y="3455987"/>
            <a:ext cx="838200" cy="26781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20" name="TextBox 4"/>
          <p:cNvSpPr txBox="1">
            <a:spLocks noChangeArrowheads="1"/>
          </p:cNvSpPr>
          <p:nvPr/>
        </p:nvSpPr>
        <p:spPr bwMode="auto">
          <a:xfrm>
            <a:off x="7085012" y="4610100"/>
            <a:ext cx="749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/>
              <a:t>users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Document-oriented</a:t>
            </a:r>
          </a:p>
          <a:p>
            <a:r>
              <a:rPr lang="en-US" dirty="0"/>
              <a:t>Ad-hoc queries</a:t>
            </a:r>
          </a:p>
          <a:p>
            <a:r>
              <a:rPr lang="en-US" dirty="0"/>
              <a:t>Indexing</a:t>
            </a:r>
          </a:p>
          <a:p>
            <a:r>
              <a:rPr lang="en-US" dirty="0"/>
              <a:t>Replication</a:t>
            </a:r>
          </a:p>
          <a:p>
            <a:r>
              <a:rPr lang="en-US" dirty="0"/>
              <a:t>Load balancing* (MapReduce)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File storage</a:t>
            </a:r>
          </a:p>
          <a:p>
            <a:r>
              <a:rPr lang="en-US"/>
              <a:t>Aggregation</a:t>
            </a:r>
          </a:p>
          <a:p>
            <a:r>
              <a:rPr lang="en-US"/>
              <a:t>Server-side JavaScript execution</a:t>
            </a:r>
          </a:p>
          <a:p>
            <a:r>
              <a:rPr lang="en-US"/>
              <a:t>Capped collections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" name="Lekerekített téglalap 3"/>
          <p:cNvSpPr/>
          <p:nvPr/>
        </p:nvSpPr>
        <p:spPr>
          <a:xfrm>
            <a:off x="1371600" y="4966707"/>
            <a:ext cx="2520950" cy="1008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u-HU" sz="4400" dirty="0" err="1"/>
              <a:t>Agile</a:t>
            </a:r>
            <a:endParaRPr lang="hu-HU" sz="4400" dirty="0"/>
          </a:p>
        </p:txBody>
      </p:sp>
      <p:sp>
        <p:nvSpPr>
          <p:cNvPr id="17" name="Lekerekített téglalap 15"/>
          <p:cNvSpPr/>
          <p:nvPr/>
        </p:nvSpPr>
        <p:spPr>
          <a:xfrm>
            <a:off x="4806950" y="4966707"/>
            <a:ext cx="2520950" cy="1008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u-HU" sz="4400" dirty="0" err="1"/>
              <a:t>Scalable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2129135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CRUD operations - create</a:t>
            </a:r>
          </a:p>
        </p:txBody>
      </p:sp>
      <p:pic>
        <p:nvPicPr>
          <p:cNvPr id="1536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2376488"/>
            <a:ext cx="629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4292600"/>
            <a:ext cx="5994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Box 5"/>
          <p:cNvSpPr txBox="1">
            <a:spLocks noChangeArrowheads="1"/>
          </p:cNvSpPr>
          <p:nvPr/>
        </p:nvSpPr>
        <p:spPr bwMode="auto">
          <a:xfrm>
            <a:off x="457200" y="2008188"/>
            <a:ext cx="646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/>
              <a:t>SQL</a:t>
            </a:r>
          </a:p>
        </p:txBody>
      </p:sp>
      <p:sp>
        <p:nvSpPr>
          <p:cNvPr id="15368" name="TextBox 11"/>
          <p:cNvSpPr txBox="1">
            <a:spLocks noChangeArrowheads="1"/>
          </p:cNvSpPr>
          <p:nvPr/>
        </p:nvSpPr>
        <p:spPr bwMode="auto">
          <a:xfrm>
            <a:off x="452438" y="3957638"/>
            <a:ext cx="1211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/>
              <a:t>MongoDB</a:t>
            </a:r>
          </a:p>
        </p:txBody>
      </p:sp>
      <p:sp>
        <p:nvSpPr>
          <p:cNvPr id="15369" name="Rectangle 12"/>
          <p:cNvSpPr>
            <a:spLocks noChangeArrowheads="1"/>
          </p:cNvSpPr>
          <p:nvPr/>
        </p:nvSpPr>
        <p:spPr bwMode="auto">
          <a:xfrm>
            <a:off x="452438" y="1366838"/>
            <a:ext cx="831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i="1"/>
              <a:t>Insert a new user.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58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The stages of a MongoDB insert operation.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2"/>
          <a:stretch>
            <a:fillRect/>
          </a:stretch>
        </p:blipFill>
        <p:spPr bwMode="auto">
          <a:xfrm>
            <a:off x="762000" y="1493726"/>
            <a:ext cx="6934200" cy="508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CRUD operations – create (cont’d)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34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CRUD operations - read</a:t>
            </a:r>
          </a:p>
        </p:txBody>
      </p:sp>
      <p:pic>
        <p:nvPicPr>
          <p:cNvPr id="19460" name="Picture 2" descr="The stages of a MongoDB query with a query criteria and a sort modifie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5950"/>
            <a:ext cx="85725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452438" y="1366838"/>
            <a:ext cx="831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i="1"/>
              <a:t>Find the users of age greater than 18 and sort by age.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51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CRUD operations - update</a:t>
            </a:r>
          </a:p>
        </p:txBody>
      </p:sp>
      <p:sp>
        <p:nvSpPr>
          <p:cNvPr id="21509" name="TextBox 7"/>
          <p:cNvSpPr txBox="1">
            <a:spLocks noChangeArrowheads="1"/>
          </p:cNvSpPr>
          <p:nvPr/>
        </p:nvSpPr>
        <p:spPr bwMode="auto">
          <a:xfrm>
            <a:off x="457200" y="2387600"/>
            <a:ext cx="646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/>
              <a:t>SQL</a:t>
            </a:r>
          </a:p>
        </p:txBody>
      </p:sp>
      <p:sp>
        <p:nvSpPr>
          <p:cNvPr id="21510" name="TextBox 8"/>
          <p:cNvSpPr txBox="1">
            <a:spLocks noChangeArrowheads="1"/>
          </p:cNvSpPr>
          <p:nvPr/>
        </p:nvSpPr>
        <p:spPr bwMode="auto">
          <a:xfrm>
            <a:off x="452438" y="4337050"/>
            <a:ext cx="1211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/>
              <a:t>MongoDB</a:t>
            </a:r>
          </a:p>
        </p:txBody>
      </p:sp>
      <p:pic>
        <p:nvPicPr>
          <p:cNvPr id="2151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24400"/>
            <a:ext cx="6096000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755900"/>
            <a:ext cx="5080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Rectangle 3"/>
          <p:cNvSpPr>
            <a:spLocks noChangeArrowheads="1"/>
          </p:cNvSpPr>
          <p:nvPr/>
        </p:nvSpPr>
        <p:spPr bwMode="auto">
          <a:xfrm>
            <a:off x="452438" y="1366838"/>
            <a:ext cx="831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i="1"/>
              <a:t>Update the users of age greater than 18 by setting the status field to 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92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CRUD operations - delete</a:t>
            </a:r>
          </a:p>
        </p:txBody>
      </p:sp>
      <p:pic>
        <p:nvPicPr>
          <p:cNvPr id="2355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4816475"/>
            <a:ext cx="5080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2600325"/>
            <a:ext cx="50800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Box 7"/>
          <p:cNvSpPr txBox="1">
            <a:spLocks noChangeArrowheads="1"/>
          </p:cNvSpPr>
          <p:nvPr/>
        </p:nvSpPr>
        <p:spPr bwMode="auto">
          <a:xfrm>
            <a:off x="457200" y="2209800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/>
              <a:t>SQL</a:t>
            </a:r>
          </a:p>
        </p:txBody>
      </p:sp>
      <p:sp>
        <p:nvSpPr>
          <p:cNvPr id="23560" name="TextBox 8"/>
          <p:cNvSpPr txBox="1">
            <a:spLocks noChangeArrowheads="1"/>
          </p:cNvSpPr>
          <p:nvPr/>
        </p:nvSpPr>
        <p:spPr bwMode="auto">
          <a:xfrm>
            <a:off x="452438" y="4159250"/>
            <a:ext cx="1211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/>
              <a:t>MongoDB</a:t>
            </a:r>
          </a:p>
        </p:txBody>
      </p:sp>
      <p:sp>
        <p:nvSpPr>
          <p:cNvPr id="23561" name="Rectangle 4"/>
          <p:cNvSpPr>
            <a:spLocks noChangeArrowheads="1"/>
          </p:cNvSpPr>
          <p:nvPr/>
        </p:nvSpPr>
        <p:spPr bwMode="auto">
          <a:xfrm>
            <a:off x="452438" y="1323975"/>
            <a:ext cx="831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i="1"/>
              <a:t>Delete the users with status equal to 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47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981200"/>
            <a:ext cx="9296399" cy="1362075"/>
          </a:xfrm>
        </p:spPr>
        <p:txBody>
          <a:bodyPr/>
          <a:lstStyle/>
          <a:p>
            <a:r>
              <a:rPr lang="en-US" dirty="0"/>
              <a:t>A Quick Run Through MongoDB…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0193-184F-7245-A417-D3B40B20263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88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MongoDB Shell</a:t>
            </a: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24705"/>
            <a:ext cx="8229600" cy="364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2681905"/>
            <a:ext cx="8077200" cy="1051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09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Database</a:t>
            </a: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24705"/>
            <a:ext cx="8229600" cy="364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4191001"/>
            <a:ext cx="8077200" cy="1682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03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of MongoDB documents. </a:t>
            </a:r>
          </a:p>
          <a:p>
            <a:r>
              <a:rPr lang="en-US" dirty="0"/>
              <a:t>Equivalent of an RDBMS table. </a:t>
            </a:r>
          </a:p>
          <a:p>
            <a:r>
              <a:rPr lang="en-US" dirty="0"/>
              <a:t>Exists within a single </a:t>
            </a:r>
            <a:r>
              <a:rPr lang="en-US" u="sng" dirty="0" err="1"/>
              <a:t>schemaless</a:t>
            </a:r>
            <a:r>
              <a:rPr lang="en-US" u="sng" dirty="0"/>
              <a:t> </a:t>
            </a:r>
            <a:r>
              <a:rPr lang="en-US" dirty="0"/>
              <a:t>database.</a:t>
            </a:r>
          </a:p>
          <a:p>
            <a:r>
              <a:rPr lang="en-US" dirty="0"/>
              <a:t>Documents within a collection can have different fields.</a:t>
            </a:r>
          </a:p>
          <a:p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9" t="-3502" r="1129" b="37773"/>
          <a:stretch/>
        </p:blipFill>
        <p:spPr bwMode="auto">
          <a:xfrm>
            <a:off x="1371600" y="4114800"/>
            <a:ext cx="7567613" cy="220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57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231" y="1600200"/>
            <a:ext cx="7359537" cy="48974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4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61938" y="1308100"/>
            <a:ext cx="8686800" cy="1600200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Rounded Rectangle 4"/>
          <p:cNvSpPr/>
          <p:nvPr/>
        </p:nvSpPr>
        <p:spPr>
          <a:xfrm>
            <a:off x="261938" y="1317625"/>
            <a:ext cx="1828800" cy="16002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121920" tIns="121920" rIns="121920" bIns="121920" spcCol="1270" anchor="ctr"/>
          <a:lstStyle/>
          <a:p>
            <a:pPr algn="ctr" defTabSz="14224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800" dirty="0"/>
              <a:t>General Purpose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42888" y="3122613"/>
            <a:ext cx="8686800" cy="1600200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ounded Rectangle 4"/>
          <p:cNvSpPr/>
          <p:nvPr/>
        </p:nvSpPr>
        <p:spPr>
          <a:xfrm>
            <a:off x="354013" y="3122613"/>
            <a:ext cx="1828800" cy="16002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121920" tIns="121920" rIns="121920" bIns="121920" spcCol="1270" anchor="ctr"/>
          <a:lstStyle/>
          <a:p>
            <a:pPr algn="ctr" defTabSz="14224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800" dirty="0"/>
              <a:t>Easy to Use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42888" y="4927600"/>
            <a:ext cx="8686800" cy="1600200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Rounded Rectangle 4"/>
          <p:cNvSpPr/>
          <p:nvPr/>
        </p:nvSpPr>
        <p:spPr>
          <a:xfrm>
            <a:off x="242888" y="4927600"/>
            <a:ext cx="1828800" cy="16002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121920" tIns="121920" rIns="121920" bIns="121920" spcCol="1270" anchor="ctr"/>
          <a:lstStyle/>
          <a:p>
            <a:pPr algn="ctr" defTabSz="14224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800" dirty="0"/>
              <a:t>Fast &amp; Scalable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670675" y="1550988"/>
            <a:ext cx="1836738" cy="1155700"/>
          </a:xfrm>
          <a:prstGeom prst="roundRect">
            <a:avLst>
              <a:gd name="adj" fmla="val 8575"/>
            </a:avLst>
          </a:prstGeom>
          <a:gradFill flip="none" rotWithShape="1">
            <a:gsLst>
              <a:gs pos="0">
                <a:srgbClr val="0C5FB2"/>
              </a:gs>
              <a:gs pos="100000">
                <a:schemeClr val="bg2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Sophisticated query language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618038" y="1550988"/>
            <a:ext cx="1836737" cy="1155700"/>
          </a:xfrm>
          <a:prstGeom prst="roundRect">
            <a:avLst>
              <a:gd name="adj" fmla="val 8575"/>
            </a:avLst>
          </a:prstGeom>
          <a:gradFill flip="none" rotWithShape="1">
            <a:gsLst>
              <a:gs pos="0">
                <a:srgbClr val="0C5FB2"/>
              </a:gs>
              <a:gs pos="100000">
                <a:schemeClr val="bg2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Full featured indexes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525713" y="1550988"/>
            <a:ext cx="1836737" cy="1155700"/>
          </a:xfrm>
          <a:prstGeom prst="roundRect">
            <a:avLst>
              <a:gd name="adj" fmla="val 8575"/>
            </a:avLst>
          </a:prstGeom>
          <a:gradFill flip="none" rotWithShape="1">
            <a:gsLst>
              <a:gs pos="0">
                <a:srgbClr val="0C5FB2"/>
              </a:gs>
              <a:gs pos="100000">
                <a:schemeClr val="bg2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Rich data model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670675" y="3367088"/>
            <a:ext cx="1836738" cy="1157287"/>
          </a:xfrm>
          <a:prstGeom prst="roundRect">
            <a:avLst>
              <a:gd name="adj" fmla="val 8575"/>
            </a:avLst>
          </a:prstGeom>
          <a:gradFill flip="none" rotWithShape="1">
            <a:gsLst>
              <a:gs pos="0">
                <a:srgbClr val="0C5FB2"/>
              </a:gs>
              <a:gs pos="100000">
                <a:schemeClr val="bg2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Simple to setup and manage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618038" y="3367088"/>
            <a:ext cx="1836737" cy="1157287"/>
          </a:xfrm>
          <a:prstGeom prst="roundRect">
            <a:avLst>
              <a:gd name="adj" fmla="val 8575"/>
            </a:avLst>
          </a:prstGeom>
          <a:gradFill flip="none" rotWithShape="1">
            <a:gsLst>
              <a:gs pos="0">
                <a:srgbClr val="0C5FB2"/>
              </a:gs>
              <a:gs pos="100000">
                <a:schemeClr val="bg2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Native language drivers in all popular languages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525713" y="3367088"/>
            <a:ext cx="1836737" cy="1157287"/>
          </a:xfrm>
          <a:prstGeom prst="roundRect">
            <a:avLst>
              <a:gd name="adj" fmla="val 8575"/>
            </a:avLst>
          </a:prstGeom>
          <a:gradFill flip="none" rotWithShape="1">
            <a:gsLst>
              <a:gs pos="0">
                <a:srgbClr val="0C5FB2"/>
              </a:gs>
              <a:gs pos="100000">
                <a:schemeClr val="bg2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Easy mapping to object oriented code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670675" y="5165725"/>
            <a:ext cx="1836738" cy="1155700"/>
          </a:xfrm>
          <a:prstGeom prst="roundRect">
            <a:avLst>
              <a:gd name="adj" fmla="val 8575"/>
            </a:avLst>
          </a:prstGeom>
          <a:gradFill flip="none" rotWithShape="1">
            <a:gsLst>
              <a:gs pos="0">
                <a:srgbClr val="0C5FB2"/>
              </a:gs>
              <a:gs pos="100000">
                <a:schemeClr val="bg2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Dynamically add / remove capacity with no downtime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618038" y="5165725"/>
            <a:ext cx="1836737" cy="1155700"/>
          </a:xfrm>
          <a:prstGeom prst="roundRect">
            <a:avLst>
              <a:gd name="adj" fmla="val 8575"/>
            </a:avLst>
          </a:prstGeom>
          <a:gradFill flip="none" rotWithShape="1">
            <a:gsLst>
              <a:gs pos="0">
                <a:srgbClr val="0C5FB2"/>
              </a:gs>
              <a:gs pos="100000">
                <a:schemeClr val="bg2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Auto-</a:t>
            </a:r>
            <a:r>
              <a:rPr lang="en-US" dirty="0" err="1">
                <a:solidFill>
                  <a:schemeClr val="bg1"/>
                </a:solidFill>
              </a:rPr>
              <a:t>sharding</a:t>
            </a:r>
            <a:r>
              <a:rPr lang="en-US" dirty="0">
                <a:solidFill>
                  <a:schemeClr val="bg1"/>
                </a:solidFill>
              </a:rPr>
              <a:t> built in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525713" y="5165725"/>
            <a:ext cx="1836737" cy="1155700"/>
          </a:xfrm>
          <a:prstGeom prst="roundRect">
            <a:avLst>
              <a:gd name="adj" fmla="val 8575"/>
            </a:avLst>
          </a:prstGeom>
          <a:gradFill flip="none" rotWithShape="1">
            <a:gsLst>
              <a:gs pos="0">
                <a:srgbClr val="0C5FB2"/>
              </a:gs>
              <a:gs pos="100000">
                <a:schemeClr val="bg2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Operates at in-memory speed wherever possible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dirty="0"/>
              <a:t>MongoDB (2)</a:t>
            </a:r>
          </a:p>
        </p:txBody>
      </p:sp>
    </p:spTree>
    <p:extLst>
      <p:ext uri="{BB962C8B-B14F-4D97-AF65-F5344CB8AC3E}">
        <p14:creationId xmlns:p14="http://schemas.microsoft.com/office/powerpoint/2010/main" val="2182944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Data </a:t>
            </a:r>
            <a:br>
              <a:rPr lang="en-US" dirty="0"/>
            </a:br>
            <a:r>
              <a:rPr lang="en-US" dirty="0" err="1"/>
              <a:t>db.mycol.find</a:t>
            </a:r>
            <a:r>
              <a:rPr lang="en-US" dirty="0"/>
              <a:t>().pretty()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298141"/>
              </p:ext>
            </p:extLst>
          </p:nvPr>
        </p:nvGraphicFramePr>
        <p:xfrm>
          <a:off x="457200" y="1965960"/>
          <a:ext cx="787082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1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46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RDBMS Equivalent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MongoDB Syntax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where </a:t>
                      </a:r>
                      <a:r>
                        <a:rPr lang="en-US" dirty="0" err="1">
                          <a:effectLst/>
                        </a:rPr>
                        <a:t>lname</a:t>
                      </a:r>
                      <a:r>
                        <a:rPr lang="en-US" dirty="0">
                          <a:effectLst/>
                        </a:rPr>
                        <a:t> = ‘</a:t>
                      </a:r>
                      <a:r>
                        <a:rPr lang="en-US" dirty="0" err="1">
                          <a:effectLst/>
                        </a:rPr>
                        <a:t>thoms</a:t>
                      </a:r>
                      <a:r>
                        <a:rPr lang="en-US" dirty="0">
                          <a:effectLst/>
                        </a:rPr>
                        <a:t>'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db.mycol.find</a:t>
                      </a:r>
                      <a:r>
                        <a:rPr lang="en-US" dirty="0">
                          <a:effectLst/>
                        </a:rPr>
                        <a:t>({"</a:t>
                      </a:r>
                      <a:r>
                        <a:rPr lang="en-US" dirty="0" err="1">
                          <a:effectLst/>
                        </a:rPr>
                        <a:t>lname</a:t>
                      </a:r>
                      <a:r>
                        <a:rPr lang="en-US" dirty="0">
                          <a:effectLst/>
                        </a:rPr>
                        <a:t>":“</a:t>
                      </a:r>
                      <a:r>
                        <a:rPr lang="en-US" dirty="0" err="1">
                          <a:effectLst/>
                        </a:rPr>
                        <a:t>thoms</a:t>
                      </a:r>
                      <a:r>
                        <a:rPr lang="en-US" dirty="0">
                          <a:effectLst/>
                        </a:rPr>
                        <a:t>"}).pretty()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where likes &lt; 50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db.mycol.find</a:t>
                      </a:r>
                      <a:r>
                        <a:rPr lang="en-US" dirty="0">
                          <a:effectLst/>
                        </a:rPr>
                        <a:t>({"likes":{$lt:50}}).pretty()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where likes &lt;= 50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db.mycol.find({"likes":{$lte:50}}).pretty()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where likes &gt; 50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db.mycol.find({"likes":{$gt:50}}).pretty()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where likes &gt;= 50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db.mycol.find({"likes":{$gte:50}}).pretty()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where </a:t>
                      </a:r>
                      <a:r>
                        <a:rPr lang="en-US">
                          <a:effectLst/>
                        </a:rPr>
                        <a:t>likes != </a:t>
                      </a:r>
                      <a:r>
                        <a:rPr lang="en-US" dirty="0">
                          <a:effectLst/>
                        </a:rPr>
                        <a:t>50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db.mycol.find</a:t>
                      </a:r>
                      <a:r>
                        <a:rPr lang="en-US" dirty="0">
                          <a:effectLst/>
                        </a:rPr>
                        <a:t>({"likes":{$ne:50}}).pretty()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026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Cities…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77741"/>
            <a:ext cx="8229600" cy="35423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39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Cities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77741"/>
            <a:ext cx="8229600" cy="35423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468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CITIES.JSON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cities.json</a:t>
            </a:r>
            <a:r>
              <a:rPr lang="en-US" dirty="0"/>
              <a:t> database into a new collection, called cities.</a:t>
            </a:r>
          </a:p>
          <a:p>
            <a:r>
              <a:rPr lang="en-US" dirty="0"/>
              <a:t>Perform the following queries:</a:t>
            </a:r>
          </a:p>
          <a:p>
            <a:pPr lvl="1"/>
            <a:r>
              <a:rPr lang="en-US" dirty="0"/>
              <a:t>Return all data with information related to New York or California</a:t>
            </a:r>
          </a:p>
          <a:p>
            <a:pPr lvl="1"/>
            <a:r>
              <a:rPr lang="en-US" dirty="0"/>
              <a:t>Return all data with information where the population is greater than 10k.</a:t>
            </a:r>
          </a:p>
          <a:p>
            <a:pPr lvl="1"/>
            <a:r>
              <a:rPr lang="en-US" dirty="0"/>
              <a:t>Return all data with information from your hometown. </a:t>
            </a:r>
          </a:p>
          <a:p>
            <a:pPr lvl="1"/>
            <a:r>
              <a:rPr lang="en-US" dirty="0"/>
              <a:t>Insert data for all cities where you have lived or visited in the last five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Frameworks &amp; Drivers</a:t>
            </a:r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" b="-711"/>
          <a:stretch/>
        </p:blipFill>
        <p:spPr>
          <a:xfrm>
            <a:off x="2311644" y="1600200"/>
            <a:ext cx="4520712" cy="49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27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(humongous)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Favors JSON-like documents, called </a:t>
            </a:r>
            <a:r>
              <a:rPr lang="en-US" sz="2800" dirty="0">
                <a:solidFill>
                  <a:srgbClr val="3366FF"/>
                </a:solidFill>
              </a:rPr>
              <a:t>BSON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44" name="Picture 4" descr="http://crocodillon.com/images/blog/2013/mongodb-for-dbas__b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6637020" cy="331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0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1643063"/>
            <a:ext cx="811530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71463" indent="-2714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marL="457200" indent="-457200"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§"/>
            </a:pPr>
            <a:r>
              <a:rPr lang="en-US" altLang="zh-CN" sz="2600" dirty="0">
                <a:solidFill>
                  <a:srgbClr val="000000"/>
                </a:solidFill>
                <a:latin typeface="Constantia" pitchFamily="18" charset="0"/>
              </a:rPr>
              <a:t>A binary format in which zero or more key/value pairs are stored as a single entity. </a:t>
            </a:r>
          </a:p>
          <a:p>
            <a:pPr marL="457200" indent="-457200"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§"/>
            </a:pPr>
            <a:r>
              <a:rPr lang="en-US" altLang="zh-CN" sz="2600" dirty="0">
                <a:solidFill>
                  <a:srgbClr val="000000"/>
                </a:solidFill>
                <a:latin typeface="Constantia" pitchFamily="18" charset="0"/>
              </a:rPr>
              <a:t>Lightweight,  traversable,  efficient.</a:t>
            </a:r>
          </a:p>
          <a:p>
            <a:pPr marL="457200" indent="-457200"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§"/>
            </a:pPr>
            <a:endParaRPr lang="en-US" altLang="zh-CN" sz="2600" dirty="0">
              <a:solidFill>
                <a:srgbClr val="000000"/>
              </a:solidFill>
              <a:latin typeface="Constantia" pitchFamily="18" charset="0"/>
            </a:endParaRPr>
          </a:p>
          <a:p>
            <a:pPr marL="457200" indent="-457200"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§"/>
            </a:pPr>
            <a:endParaRPr lang="zh-CN" altLang="zh-CN" sz="2600" dirty="0">
              <a:solidFill>
                <a:srgbClr val="000000"/>
              </a:solidFill>
              <a:latin typeface="Constantia" pitchFamily="18" charset="0"/>
            </a:endParaRP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52800"/>
            <a:ext cx="844775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1"/>
          <p:cNvSpPr txBox="1">
            <a:spLocks noChangeArrowheads="1"/>
          </p:cNvSpPr>
          <p:nvPr/>
        </p:nvSpPr>
        <p:spPr bwMode="auto">
          <a:xfrm>
            <a:off x="357188" y="428625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400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BSON</a:t>
            </a:r>
            <a:endParaRPr lang="zh-CN" altLang="zh-CN" sz="4800" dirty="0">
              <a:solidFill>
                <a:srgbClr val="04617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A82E-237F-1E45-B398-2DBC92170F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081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vs MongoDB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1" t="32381" r="28016" b="27765"/>
          <a:stretch/>
        </p:blipFill>
        <p:spPr bwMode="auto">
          <a:xfrm>
            <a:off x="457200" y="2164682"/>
            <a:ext cx="8229600" cy="376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0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vs. RDBMS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3314" name="Picture 2" descr="http://docs.couchbase.com/developer/dev-guide-3.0/images/relational_vs_doc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6646612" cy="348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127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2554</TotalTime>
  <Words>1147</Words>
  <Application>Microsoft Office PowerPoint</Application>
  <PresentationFormat>On-screen Show (4:3)</PresentationFormat>
  <Paragraphs>289</Paragraphs>
  <Slides>43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Urban</vt:lpstr>
      <vt:lpstr>PowerPoint Presentation</vt:lpstr>
      <vt:lpstr>MongoDB</vt:lpstr>
      <vt:lpstr>MongoDB Features</vt:lpstr>
      <vt:lpstr>PowerPoint Presentation</vt:lpstr>
      <vt:lpstr>MongoDB Frameworks &amp; Drivers</vt:lpstr>
      <vt:lpstr>MongoDB (humongous)</vt:lpstr>
      <vt:lpstr>PowerPoint Presentation</vt:lpstr>
      <vt:lpstr>RDBMS vs MongoDB</vt:lpstr>
      <vt:lpstr>vs. RDBMS (1)</vt:lpstr>
      <vt:lpstr>vs. RDBMS (2)</vt:lpstr>
      <vt:lpstr>Horizontal Partitioning (sharding )</vt:lpstr>
      <vt:lpstr>Sharding Example (1)</vt:lpstr>
      <vt:lpstr>Shard Keys</vt:lpstr>
      <vt:lpstr>MapReduce (1)</vt:lpstr>
      <vt:lpstr>MapReduce (2)</vt:lpstr>
      <vt:lpstr>MapReduce Example</vt:lpstr>
      <vt:lpstr>MapReduce Example</vt:lpstr>
      <vt:lpstr>MapReduce Example</vt:lpstr>
      <vt:lpstr>MapReduce Tutorial</vt:lpstr>
      <vt:lpstr>MongoDB Transactions ACID vs. CAP</vt:lpstr>
      <vt:lpstr>PowerPoint Presentation</vt:lpstr>
      <vt:lpstr>PowerPoint Presentation</vt:lpstr>
      <vt:lpstr>MongoDB Relationships (1)</vt:lpstr>
      <vt:lpstr>MongoDB Relationships (2)</vt:lpstr>
      <vt:lpstr>PowerPoint Presentation</vt:lpstr>
      <vt:lpstr>CRUD</vt:lpstr>
      <vt:lpstr>CRUD</vt:lpstr>
      <vt:lpstr>CRUD example</vt:lpstr>
      <vt:lpstr>Basic operations</vt:lpstr>
      <vt:lpstr>CRUD operations - create</vt:lpstr>
      <vt:lpstr>CRUD operations – create (cont’d)</vt:lpstr>
      <vt:lpstr>CRUD operations - read</vt:lpstr>
      <vt:lpstr>CRUD operations - update</vt:lpstr>
      <vt:lpstr>CRUD operations - delete</vt:lpstr>
      <vt:lpstr>A Quick Run Through MongoDB…</vt:lpstr>
      <vt:lpstr>Start MongoDB Shell</vt:lpstr>
      <vt:lpstr>Creating a Database</vt:lpstr>
      <vt:lpstr>MongoDB Collection</vt:lpstr>
      <vt:lpstr>Inserting Data</vt:lpstr>
      <vt:lpstr>Querying Data  db.mycol.find().pretty()</vt:lpstr>
      <vt:lpstr>Importing Cities…</vt:lpstr>
      <vt:lpstr>Querying Cities</vt:lpstr>
      <vt:lpstr>CITIES.JSON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Brian Thoms</cp:lastModifiedBy>
  <cp:revision>323</cp:revision>
  <dcterms:created xsi:type="dcterms:W3CDTF">2014-01-28T12:09:28Z</dcterms:created>
  <dcterms:modified xsi:type="dcterms:W3CDTF">2018-10-22T03:13:53Z</dcterms:modified>
</cp:coreProperties>
</file>