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0" r:id="rId3"/>
    <p:sldId id="375" r:id="rId4"/>
    <p:sldId id="380" r:id="rId5"/>
    <p:sldId id="372" r:id="rId6"/>
    <p:sldId id="373" r:id="rId7"/>
    <p:sldId id="371" r:id="rId8"/>
    <p:sldId id="351" r:id="rId9"/>
    <p:sldId id="359" r:id="rId10"/>
    <p:sldId id="377" r:id="rId11"/>
    <p:sldId id="357" r:id="rId12"/>
    <p:sldId id="356" r:id="rId13"/>
    <p:sldId id="360" r:id="rId14"/>
    <p:sldId id="361" r:id="rId15"/>
    <p:sldId id="378" r:id="rId16"/>
    <p:sldId id="381" r:id="rId17"/>
    <p:sldId id="362" r:id="rId18"/>
    <p:sldId id="364" r:id="rId19"/>
    <p:sldId id="366" r:id="rId20"/>
    <p:sldId id="365" r:id="rId21"/>
    <p:sldId id="352" r:id="rId22"/>
    <p:sldId id="376" r:id="rId23"/>
    <p:sldId id="368" r:id="rId24"/>
    <p:sldId id="379" r:id="rId25"/>
    <p:sldId id="369" r:id="rId26"/>
    <p:sldId id="312" r:id="rId27"/>
    <p:sldId id="311" r:id="rId28"/>
    <p:sldId id="3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5" autoAdjust="0"/>
  </p:normalViewPr>
  <p:slideViewPr>
    <p:cSldViewPr>
      <p:cViewPr varScale="1">
        <p:scale>
          <a:sx n="141" d="100"/>
          <a:sy n="141" d="100"/>
        </p:scale>
        <p:origin x="-11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B11-6662-9B4C-BABC-DACB56BD29E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116A-7AAD-4848-BB80-C71BDF3B4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6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8CB4-BD86-1D43-8AD5-C81EFFB1CAC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F7712-31B4-F345-BED6-64357C9C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3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4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1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0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4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2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en-US">
                <a:latin typeface="Arial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6444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ea typeface="+mn-ea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ea typeface="+mn-ea"/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  <a:ea typeface="+mn-ea"/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olidFill>
                  <a:srgbClr val="262626"/>
                </a:solidFill>
                <a:latin typeface="Calibri" charset="0"/>
                <a:cs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50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6E134-4AF6-0A43-8B25-E2C1CF0D88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C0027-C98E-6547-A9D1-DB2AA1489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941FE-DB72-2149-A072-8CF4451EB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20193-184F-7245-A417-D3B40B2026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5EAD1-A86D-9D4A-BEA1-B2E4F0AA2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BC42D-39F4-3D4F-A425-0646766E90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AE398AB2-B483-7048-92A0-E73A23B968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1A82E-237F-1E45-B398-2DBC92170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01D0-7058-9840-B2F3-207DEA955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C580F-04EC-ED4D-ADBB-74906880C6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553E09-E1F7-B34A-BDC0-875D59484C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olidFill>
                  <a:srgbClr val="262626"/>
                </a:solidFill>
                <a:latin typeface="Calibri" charset="0"/>
                <a:cs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gquery.cloud.google.com/results/my-project-1474328101958:bquijob_11b1cc3e_15f4a1c58b2?pli=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neo4j.com/why-graph-databas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sz="3200" dirty="0">
                <a:latin typeface="Times New Roman" charset="0"/>
                <a:cs typeface="Times New Roman" charset="0"/>
              </a:rPr>
              <a:t>Chapter N</a:t>
            </a:r>
          </a:p>
          <a:p>
            <a:pPr marL="63500" eaLnBrk="1" hangingPunct="1"/>
            <a:r>
              <a:rPr lang="en-US" sz="3200" dirty="0">
                <a:latin typeface="Times New Roman" charset="0"/>
                <a:cs typeface="Times New Roman" charset="0"/>
              </a:rPr>
              <a:t>NoSQL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70042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76565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KVP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97438"/>
          </a:xfrm>
        </p:spPr>
        <p:txBody>
          <a:bodyPr/>
          <a:lstStyle/>
          <a:p>
            <a:r>
              <a:rPr lang="en-US" altLang="zh-CN" sz="2000" dirty="0">
                <a:solidFill>
                  <a:srgbClr val="0066FF"/>
                </a:solidFill>
              </a:rPr>
              <a:t>Fault-tolerance </a:t>
            </a:r>
            <a:r>
              <a:rPr lang="en-US" altLang="zh-CN" sz="2000" dirty="0"/>
              <a:t>- </a:t>
            </a:r>
            <a:r>
              <a:rPr lang="en-US" sz="2000" dirty="0"/>
              <a:t>Continue operating even during failures.</a:t>
            </a:r>
          </a:p>
          <a:p>
            <a:r>
              <a:rPr lang="en-US" altLang="zh-CN" sz="2000" dirty="0">
                <a:solidFill>
                  <a:srgbClr val="3366FF"/>
                </a:solidFill>
              </a:rPr>
              <a:t>Queries</a:t>
            </a:r>
            <a:r>
              <a:rPr lang="en-US" altLang="zh-CN" sz="2000" dirty="0"/>
              <a:t> – Easy way of accessing data.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</a:rPr>
              <a:t>Storage </a:t>
            </a:r>
            <a:r>
              <a:rPr lang="en-US" altLang="zh-CN" sz="2000" dirty="0">
                <a:solidFill>
                  <a:srgbClr val="3366FF"/>
                </a:solidFill>
              </a:rPr>
              <a:t>options </a:t>
            </a:r>
            <a:r>
              <a:rPr lang="en-US" altLang="zh-CN" sz="2000" dirty="0"/>
              <a:t>– Large array of hardware options are available.</a:t>
            </a:r>
          </a:p>
          <a:p>
            <a:r>
              <a:rPr lang="en-US" altLang="zh-CN" sz="2000" dirty="0">
                <a:solidFill>
                  <a:srgbClr val="3366FF"/>
                </a:solidFill>
              </a:rPr>
              <a:t>Data replication </a:t>
            </a:r>
            <a:r>
              <a:rPr lang="en-US" altLang="zh-CN" sz="2000" dirty="0"/>
              <a:t>– Data is effectively and efficiently transferred from one system to another.</a:t>
            </a:r>
          </a:p>
          <a:p>
            <a:r>
              <a:rPr lang="en-US" altLang="zh-CN" sz="2000" dirty="0">
                <a:solidFill>
                  <a:srgbClr val="3366FF"/>
                </a:solidFill>
              </a:rPr>
              <a:t>Predictable latency </a:t>
            </a:r>
            <a:r>
              <a:rPr lang="en-US" altLang="zh-CN" sz="2000" dirty="0"/>
              <a:t>– Detect and avoid bottlenecks.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</a:rPr>
              <a:t>Tunable </a:t>
            </a:r>
            <a:r>
              <a:rPr lang="en-US" altLang="zh-CN" sz="2000" dirty="0">
                <a:solidFill>
                  <a:srgbClr val="3366FF"/>
                </a:solidFill>
              </a:rPr>
              <a:t>consistency </a:t>
            </a:r>
            <a:r>
              <a:rPr lang="en-US" altLang="zh-CN" sz="2000" dirty="0"/>
              <a:t>- </a:t>
            </a:r>
            <a:r>
              <a:rPr lang="en-US" sz="2000" dirty="0"/>
              <a:t>Consistency can be configured per cluster, data center, or individual I/O operation.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zh-CN" sz="2000" dirty="0"/>
          </a:p>
          <a:p>
            <a:endParaRPr lang="en-US" sz="2000" dirty="0"/>
          </a:p>
        </p:txBody>
      </p:sp>
      <p:pic>
        <p:nvPicPr>
          <p:cNvPr id="1028" name="Picture 4" descr="http://1.bp.blogspot.com/-NhP-r7kTpIw/UBfkiMj_1lI/AAAAAAAAAJ0/CV1gFLfNLW0/s1600/Types%2Bof%2BNoSQL%2B-%2Bkey%2Bvalue%2Bst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85671"/>
            <a:ext cx="38862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0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73026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(2) [Wide] Column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Sub-type of </a:t>
            </a:r>
            <a:r>
              <a:rPr lang="en-US" altLang="zh-CN" dirty="0">
                <a:solidFill>
                  <a:srgbClr val="3366FF"/>
                </a:solidFill>
              </a:rPr>
              <a:t>key-value database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Uses tables, rows, and columns, but unlike a relational database, </a:t>
            </a:r>
            <a:r>
              <a:rPr lang="en-US" dirty="0">
                <a:solidFill>
                  <a:srgbClr val="3366FF"/>
                </a:solidFill>
              </a:rPr>
              <a:t>columns are created for each row </a:t>
            </a:r>
            <a:r>
              <a:rPr lang="en-US" dirty="0"/>
              <a:t>rather than being predefined by the table structure</a:t>
            </a:r>
          </a:p>
          <a:p>
            <a:r>
              <a:rPr lang="en-US" altLang="zh-CN" dirty="0"/>
              <a:t>Examples: </a:t>
            </a:r>
            <a:r>
              <a:rPr lang="en-US" altLang="zh-CN" dirty="0" smtClean="0"/>
              <a:t>Google </a:t>
            </a:r>
            <a:r>
              <a:rPr lang="en-US" altLang="zh-CN" dirty="0" err="1" smtClean="0"/>
              <a:t>BigTable</a:t>
            </a:r>
            <a:r>
              <a:rPr lang="en-US" altLang="zh-CN" dirty="0"/>
              <a:t>,  </a:t>
            </a:r>
            <a:r>
              <a:rPr lang="en-US" altLang="zh-CN" dirty="0" smtClean="0"/>
              <a:t>Apache Cassandra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5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and Column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97438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Column</a:t>
            </a:r>
            <a:r>
              <a:rPr lang="en-US" dirty="0"/>
              <a:t>: The basic unit in a wide-column database and consists of a key and value pair. </a:t>
            </a:r>
          </a:p>
          <a:p>
            <a:r>
              <a:rPr lang="en-US" dirty="0">
                <a:solidFill>
                  <a:srgbClr val="3366FF"/>
                </a:solidFill>
              </a:rPr>
              <a:t>Column family</a:t>
            </a:r>
            <a:r>
              <a:rPr lang="en-US" i="1" dirty="0"/>
              <a:t>: </a:t>
            </a:r>
            <a:r>
              <a:rPr lang="en-US" dirty="0"/>
              <a:t>Each row in the column family has a unique identifier key, and then as many columns as it needs to hold the information.</a:t>
            </a:r>
          </a:p>
          <a:p>
            <a:pPr marL="401637" lvl="1" indent="0">
              <a:buNone/>
            </a:pPr>
            <a:r>
              <a:rPr lang="en-US" sz="1800" dirty="0" err="1"/>
              <a:t>UserProfile</a:t>
            </a:r>
            <a:r>
              <a:rPr lang="en-US" sz="1800" dirty="0"/>
              <a:t> = { </a:t>
            </a:r>
          </a:p>
          <a:p>
            <a:pPr marL="666750" lvl="2" indent="0">
              <a:buNone/>
            </a:pPr>
            <a:r>
              <a:rPr lang="en-US" sz="1800" dirty="0"/>
              <a:t>Cassandra = {</a:t>
            </a:r>
            <a:r>
              <a:rPr lang="en-US" sz="1800" dirty="0" err="1"/>
              <a:t>emailAddress</a:t>
            </a:r>
            <a:r>
              <a:rPr lang="en-US" sz="1800" dirty="0"/>
              <a:t>:"cassandra@apache.org", age:20}, </a:t>
            </a:r>
          </a:p>
          <a:p>
            <a:pPr marL="666750" lvl="2" indent="0">
              <a:buNone/>
            </a:pPr>
            <a:r>
              <a:rPr lang="en-US" sz="1800" dirty="0" err="1"/>
              <a:t>TerryCho</a:t>
            </a:r>
            <a:r>
              <a:rPr lang="en-US" sz="1800" dirty="0"/>
              <a:t> = {</a:t>
            </a:r>
            <a:r>
              <a:rPr lang="en-US" sz="1800" dirty="0" err="1"/>
              <a:t>emailAddress</a:t>
            </a:r>
            <a:r>
              <a:rPr lang="en-US" sz="1800" dirty="0"/>
              <a:t>:"terry.cho@apache.org", </a:t>
            </a:r>
            <a:r>
              <a:rPr lang="en-US" sz="1800" dirty="0" err="1"/>
              <a:t>gender</a:t>
            </a:r>
            <a:r>
              <a:rPr lang="en-US" sz="1800" dirty="0" err="1" smtClean="0"/>
              <a:t>:"male</a:t>
            </a:r>
            <a:r>
              <a:rPr lang="en-US" sz="1800" dirty="0" smtClean="0"/>
              <a:t>"}, </a:t>
            </a:r>
            <a:endParaRPr lang="en-US" sz="1800" dirty="0"/>
          </a:p>
          <a:p>
            <a:pPr marL="666750" lvl="2" indent="0">
              <a:buNone/>
            </a:pPr>
            <a:r>
              <a:rPr lang="en-US" sz="1800" dirty="0" err="1" smtClean="0"/>
              <a:t>BThoms</a:t>
            </a:r>
            <a:r>
              <a:rPr lang="en-US" sz="1800" dirty="0" smtClean="0"/>
              <a:t>= </a:t>
            </a:r>
            <a:r>
              <a:rPr lang="en-US" sz="1800" dirty="0"/>
              <a:t>{</a:t>
            </a:r>
            <a:r>
              <a:rPr lang="en-US" sz="1800" dirty="0" err="1"/>
              <a:t>emailAddress</a:t>
            </a:r>
            <a:r>
              <a:rPr lang="en-US" sz="1800" dirty="0" smtClean="0"/>
              <a:t>:“brian.thoms@csuci.edu", </a:t>
            </a:r>
            <a:r>
              <a:rPr lang="en-US" sz="1800" dirty="0" err="1" smtClean="0"/>
              <a:t>gender</a:t>
            </a:r>
            <a:r>
              <a:rPr lang="en-US" sz="1800" dirty="0" err="1" smtClean="0"/>
              <a:t>:“male</a:t>
            </a:r>
            <a:r>
              <a:rPr lang="en-US" sz="1800" dirty="0" smtClean="0"/>
              <a:t>", </a:t>
            </a:r>
            <a:r>
              <a:rPr lang="en-US" sz="1800" dirty="0" err="1"/>
              <a:t>address</a:t>
            </a:r>
            <a:r>
              <a:rPr lang="en-US" sz="1800" dirty="0" err="1" smtClean="0"/>
              <a:t>:“Los</a:t>
            </a:r>
            <a:r>
              <a:rPr lang="en-US" sz="1800" dirty="0" smtClean="0"/>
              <a:t> Angeles"}, </a:t>
            </a:r>
            <a:endParaRPr lang="en-US" sz="1800" dirty="0"/>
          </a:p>
          <a:p>
            <a:pPr marL="666750" lvl="2" indent="0">
              <a:buNone/>
            </a:pPr>
            <a:r>
              <a:rPr lang="en-US" sz="1800" dirty="0"/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Wide Column Store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343400" cy="4525963"/>
          </a:xfrm>
        </p:spPr>
        <p:txBody>
          <a:bodyPr/>
          <a:lstStyle/>
          <a:p>
            <a:r>
              <a:rPr lang="en-US" sz="2400" dirty="0"/>
              <a:t>The first row contains </a:t>
            </a:r>
            <a:r>
              <a:rPr lang="en-US" sz="2400" dirty="0" smtClean="0"/>
              <a:t>three columns</a:t>
            </a:r>
            <a:r>
              <a:rPr lang="en-US" sz="2400" dirty="0"/>
              <a:t>, one called “name</a:t>
            </a:r>
            <a:r>
              <a:rPr lang="en-US" sz="2400" dirty="0" smtClean="0"/>
              <a:t>”, “email” and “age”; </a:t>
            </a:r>
            <a:r>
              <a:rPr lang="en-US" sz="2400" dirty="0"/>
              <a:t>but the third row contains </a:t>
            </a:r>
            <a:r>
              <a:rPr lang="en-US" sz="2400" dirty="0" smtClean="0"/>
              <a:t>different columns for Gender and Address, but not Age. </a:t>
            </a:r>
            <a:endParaRPr lang="en-US" sz="2400" dirty="0"/>
          </a:p>
          <a:p>
            <a:r>
              <a:rPr lang="en-US" sz="2400" dirty="0"/>
              <a:t>Rows are flexible and can have different arrangements of columns.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4038600" cy="98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26948"/>
            <a:ext cx="8229600" cy="46439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19600" y="6172200"/>
            <a:ext cx="1600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BigQuery</a:t>
            </a:r>
            <a:r>
              <a:rPr lang="en-US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3733"/>
            <a:ext cx="4038600" cy="243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3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47397"/>
            <a:ext cx="4038600" cy="23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7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 Columns &amp; Super Column Families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Super column</a:t>
            </a:r>
            <a:endParaRPr lang="en-US" i="1" dirty="0"/>
          </a:p>
          <a:p>
            <a:pPr lvl="1"/>
            <a:r>
              <a:rPr lang="en-US" dirty="0"/>
              <a:t>Contains many key-value pairs – as many as are needed to adequately hold the data. As with columns, super columns need not be declared.</a:t>
            </a:r>
          </a:p>
          <a:p>
            <a:r>
              <a:rPr lang="en-US" dirty="0">
                <a:solidFill>
                  <a:srgbClr val="3366FF"/>
                </a:solidFill>
              </a:rPr>
              <a:t>Super column family</a:t>
            </a:r>
            <a:endParaRPr lang="en-US" dirty="0"/>
          </a:p>
          <a:p>
            <a:pPr lvl="1"/>
            <a:r>
              <a:rPr lang="en-US" dirty="0"/>
              <a:t>The super column family is a collection of super columns.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 Column Store Example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/>
          <a:lstStyle/>
          <a:p>
            <a:r>
              <a:rPr lang="en-US" sz="2400" dirty="0"/>
              <a:t>Note: A value in a key-value collection can be another key-value collection.</a:t>
            </a:r>
          </a:p>
          <a:p>
            <a:r>
              <a:rPr lang="en-US" sz="2400" dirty="0"/>
              <a:t>Website in this example is a super column, meaning it is another key-value collection</a:t>
            </a:r>
          </a:p>
        </p:txBody>
      </p:sp>
      <p:pic>
        <p:nvPicPr>
          <p:cNvPr id="4098" name="Picture 2" descr="WideColumn Sampl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28447"/>
            <a:ext cx="3219628" cy="12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 Column Store Example (2)</a:t>
            </a:r>
            <a:endParaRPr lang="en-US" dirty="0"/>
          </a:p>
        </p:txBody>
      </p:sp>
      <p:pic>
        <p:nvPicPr>
          <p:cNvPr id="5122" name="Picture 2" descr="http://blogs.msdn.com/cfs-file.ashx/__key/communityserver-blogs-components-weblogfiles/00-00-00-68-67-metablogapi/7026.image_5F00_644C0C3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524000"/>
            <a:ext cx="5638800" cy="46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This chapter covers: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NoSQL Paradigms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Hands-on NoSQL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MongoDB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C:\d_drive\Keith\SQL Standards\NoSQL Databases\Geek and Poke NoSQL 6a00d8341d3df553ef0148c80ac6ef970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90570"/>
            <a:ext cx="3337783" cy="494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Wide-Column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High Scalability </a:t>
            </a:r>
            <a:r>
              <a:rPr lang="en-US" dirty="0"/>
              <a:t>means it’s well-suited for distribution across multiple data stores and computing nodes.</a:t>
            </a:r>
          </a:p>
          <a:p>
            <a:r>
              <a:rPr lang="en-US" dirty="0">
                <a:solidFill>
                  <a:srgbClr val="3366FF"/>
                </a:solidFill>
              </a:rPr>
              <a:t>Sorting</a:t>
            </a:r>
            <a:r>
              <a:rPr lang="en-US" dirty="0"/>
              <a:t> and some </a:t>
            </a:r>
            <a:r>
              <a:rPr lang="en-US" dirty="0">
                <a:solidFill>
                  <a:srgbClr val="3366FF"/>
                </a:solidFill>
              </a:rPr>
              <a:t>data manipulation </a:t>
            </a:r>
            <a:r>
              <a:rPr lang="en-US" dirty="0"/>
              <a:t>occurs directly from the database rather than relying solely on the application.</a:t>
            </a:r>
          </a:p>
          <a:p>
            <a:r>
              <a:rPr lang="en-US" dirty="0">
                <a:solidFill>
                  <a:srgbClr val="3366FF"/>
                </a:solidFill>
              </a:rPr>
              <a:t>Indexing</a:t>
            </a:r>
            <a:r>
              <a:rPr lang="en-US" dirty="0"/>
              <a:t> at different levels of columns helps with data processing.</a:t>
            </a:r>
          </a:p>
          <a:p>
            <a:r>
              <a:rPr lang="en-US" dirty="0">
                <a:solidFill>
                  <a:srgbClr val="3366FF"/>
                </a:solidFill>
              </a:rPr>
              <a:t>Increased granularity </a:t>
            </a:r>
            <a:r>
              <a:rPr lang="en-US" dirty="0"/>
              <a:t>allows updates at the individual column rather than having to replace all of the data when something changes.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(3) 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97438"/>
          </a:xfrm>
        </p:spPr>
        <p:txBody>
          <a:bodyPr/>
          <a:lstStyle/>
          <a:p>
            <a:r>
              <a:rPr lang="en-US" altLang="en-US" dirty="0"/>
              <a:t>Uses graph structures for semantic queries with nodes, edges and properties to represent and store data. </a:t>
            </a:r>
          </a:p>
          <a:p>
            <a:r>
              <a:rPr lang="en-US" altLang="en-US" dirty="0"/>
              <a:t>Based on property-graph model: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Nodes</a:t>
            </a:r>
            <a:r>
              <a:rPr lang="en-US" dirty="0"/>
              <a:t> represent entities.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Properties</a:t>
            </a:r>
            <a:r>
              <a:rPr lang="en-US" dirty="0"/>
              <a:t> are characteristics of nodes.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Edges</a:t>
            </a:r>
            <a:r>
              <a:rPr lang="en-US" dirty="0"/>
              <a:t> connect nodes and represent relationships. </a:t>
            </a:r>
          </a:p>
          <a:p>
            <a:r>
              <a:rPr lang="en-US" dirty="0"/>
              <a:t>Important information is mostly stored in the edges. </a:t>
            </a:r>
          </a:p>
          <a:p>
            <a:r>
              <a:rPr lang="en-US" dirty="0"/>
              <a:t>Patterns emerge in examining the interconnections of nodes, properties, and edges.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1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Database Example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72469"/>
            <a:ext cx="58674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618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Database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 descr="to graph mode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87" y="1923054"/>
            <a:ext cx="6131226" cy="425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944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1644" y="1600200"/>
            <a:ext cx="4520712" cy="48974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(4) 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97438"/>
          </a:xfrm>
        </p:spPr>
        <p:txBody>
          <a:bodyPr/>
          <a:lstStyle/>
          <a:p>
            <a:r>
              <a:rPr lang="en-US" dirty="0"/>
              <a:t>Designed for storing, retrieving, and managing </a:t>
            </a:r>
            <a:r>
              <a:rPr lang="en-US" dirty="0">
                <a:solidFill>
                  <a:srgbClr val="3366FF"/>
                </a:solidFill>
              </a:rPr>
              <a:t>document-oriented information</a:t>
            </a:r>
            <a:r>
              <a:rPr lang="en-US" dirty="0"/>
              <a:t>, also known as semi-structured data.</a:t>
            </a:r>
          </a:p>
          <a:p>
            <a:r>
              <a:rPr lang="en-US" dirty="0"/>
              <a:t>Inherently a subclass of the key-value store.</a:t>
            </a:r>
          </a:p>
          <a:p>
            <a:r>
              <a:rPr lang="en-US" dirty="0"/>
              <a:t>Internal data structure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Key-value</a:t>
            </a:r>
            <a:r>
              <a:rPr lang="en-US" dirty="0"/>
              <a:t> stores opaque data</a:t>
            </a:r>
          </a:p>
          <a:p>
            <a:pPr lvl="1"/>
            <a:r>
              <a:rPr lang="en-US" dirty="0"/>
              <a:t>Document stores </a:t>
            </a:r>
            <a:r>
              <a:rPr lang="en-US" dirty="0">
                <a:solidFill>
                  <a:srgbClr val="3366FF"/>
                </a:solidFill>
              </a:rPr>
              <a:t>metadata</a:t>
            </a:r>
          </a:p>
          <a:p>
            <a:r>
              <a:rPr lang="en-US" dirty="0"/>
              <a:t>Examples: MongoDB, </a:t>
            </a:r>
            <a:r>
              <a:rPr lang="en-US" dirty="0" err="1"/>
              <a:t>CouchDB</a:t>
            </a:r>
            <a:r>
              <a:rPr lang="en-US" dirty="0"/>
              <a:t>, Amazon </a:t>
            </a:r>
            <a:r>
              <a:rPr lang="en-US" dirty="0" err="1"/>
              <a:t>SimpleDB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u-HU" dirty="0"/>
              <a:t>Document </a:t>
            </a:r>
            <a:r>
              <a:rPr lang="en-US" dirty="0"/>
              <a:t>S</a:t>
            </a:r>
            <a:r>
              <a:rPr lang="hu-HU" dirty="0"/>
              <a:t>tore</a:t>
            </a:r>
            <a:r>
              <a:rPr lang="en-US" dirty="0"/>
              <a:t> Example Query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1524000" y="1524000"/>
            <a:ext cx="4665663" cy="45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hu-HU" sz="2000" dirty="0"/>
              <a:t>&gt; db.user.findOne({age:3</a:t>
            </a:r>
            <a:r>
              <a:rPr lang="en-US" sz="2000" dirty="0"/>
              <a:t>7</a:t>
            </a:r>
            <a:r>
              <a:rPr lang="hu-HU" sz="2000" dirty="0"/>
              <a:t>})</a:t>
            </a:r>
          </a:p>
          <a:p>
            <a:pPr>
              <a:defRPr/>
            </a:pPr>
            <a:r>
              <a:rPr lang="hu-HU" sz="2000" dirty="0"/>
              <a:t>{</a:t>
            </a:r>
          </a:p>
          <a:p>
            <a:pPr>
              <a:defRPr/>
            </a:pPr>
            <a:r>
              <a:rPr lang="hu-HU" sz="2000" dirty="0"/>
              <a:t>        "_id" : </a:t>
            </a:r>
            <a:r>
              <a:rPr lang="en-US" sz="2000" dirty="0"/>
              <a:t>      </a:t>
            </a:r>
            <a:r>
              <a:rPr lang="hu-HU" sz="2000" dirty="0"/>
              <a:t>ObjectId("5114e0bd42…"),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first</a:t>
            </a:r>
            <a:r>
              <a:rPr lang="hu-HU" sz="2000" dirty="0"/>
              <a:t>" : "John",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last</a:t>
            </a:r>
            <a:r>
              <a:rPr lang="hu-HU" sz="2000" dirty="0"/>
              <a:t>" : "</a:t>
            </a:r>
            <a:r>
              <a:rPr lang="hu-HU" sz="2000" dirty="0" err="1"/>
              <a:t>Doe</a:t>
            </a:r>
            <a:r>
              <a:rPr lang="hu-HU" sz="2000" dirty="0"/>
              <a:t>",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age</a:t>
            </a:r>
            <a:r>
              <a:rPr lang="hu-HU" sz="2000" dirty="0"/>
              <a:t>" : 39, </a:t>
            </a:r>
          </a:p>
          <a:p>
            <a:pPr>
              <a:defRPr/>
            </a:pPr>
            <a:r>
              <a:rPr lang="hu-HU" sz="2000" dirty="0"/>
              <a:t>       "</a:t>
            </a:r>
            <a:r>
              <a:rPr lang="hu-HU" sz="2000" dirty="0" err="1"/>
              <a:t>interests</a:t>
            </a:r>
            <a:r>
              <a:rPr lang="hu-HU" sz="2000" dirty="0"/>
              <a:t>" : [</a:t>
            </a:r>
          </a:p>
          <a:p>
            <a:pPr>
              <a:defRPr/>
            </a:pPr>
            <a:r>
              <a:rPr lang="hu-HU" sz="2000" dirty="0"/>
              <a:t>                "</a:t>
            </a:r>
            <a:r>
              <a:rPr lang="hu-HU" sz="2000" dirty="0" err="1"/>
              <a:t>Reading</a:t>
            </a:r>
            <a:r>
              <a:rPr lang="hu-HU" sz="2000" dirty="0"/>
              <a:t>",</a:t>
            </a:r>
          </a:p>
          <a:p>
            <a:pPr>
              <a:defRPr/>
            </a:pPr>
            <a:r>
              <a:rPr lang="hu-HU" sz="2000" dirty="0"/>
              <a:t>                "Mountain </a:t>
            </a:r>
            <a:r>
              <a:rPr lang="hu-HU" sz="2000" dirty="0" err="1"/>
              <a:t>Biking</a:t>
            </a:r>
            <a:r>
              <a:rPr lang="hu-HU" sz="2000" dirty="0"/>
              <a:t> ]</a:t>
            </a:r>
          </a:p>
          <a:p>
            <a:pPr>
              <a:defRPr/>
            </a:pPr>
            <a:r>
              <a:rPr lang="hu-HU" sz="2000" dirty="0"/>
              <a:t>       </a:t>
            </a:r>
            <a:r>
              <a:rPr lang="en-US" sz="2000" dirty="0"/>
              <a:t>"favorites": { </a:t>
            </a:r>
            <a:endParaRPr lang="hu-HU" sz="2000" dirty="0"/>
          </a:p>
          <a:p>
            <a:pPr>
              <a:defRPr/>
            </a:pPr>
            <a:r>
              <a:rPr lang="hu-HU" sz="2000" dirty="0"/>
              <a:t>               </a:t>
            </a:r>
            <a:r>
              <a:rPr lang="en-US" sz="2000" dirty="0"/>
              <a:t>"color": "Blue", </a:t>
            </a:r>
            <a:endParaRPr lang="hu-HU" sz="2000" dirty="0"/>
          </a:p>
          <a:p>
            <a:pPr>
              <a:defRPr/>
            </a:pPr>
            <a:r>
              <a:rPr lang="hu-HU" sz="2000" dirty="0"/>
              <a:t>               </a:t>
            </a:r>
            <a:r>
              <a:rPr lang="en-US" sz="2000" dirty="0"/>
              <a:t>"sport": "Soccer"} </a:t>
            </a:r>
            <a:endParaRPr lang="hu-HU" sz="2000" b="1" dirty="0"/>
          </a:p>
          <a:p>
            <a:pPr>
              <a:defRPr/>
            </a:pPr>
            <a:r>
              <a:rPr lang="hu-HU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A82E-237F-1E45-B398-2DBC92170F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Relational vs. Document </a:t>
            </a:r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081537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Relational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Document</a:t>
                      </a:r>
                      <a:r>
                        <a:rPr lang="en-US" sz="1800" baseline="0" dirty="0"/>
                        <a:t> 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 err="1"/>
                        <a:t>Table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 err="1"/>
                        <a:t>View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Collection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 err="1"/>
                        <a:t>Row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Document</a:t>
                      </a:r>
                      <a:r>
                        <a:rPr lang="hu-HU" sz="1800" dirty="0"/>
                        <a:t> (JSON, BSON)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Column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Field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Join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Embedded</a:t>
                      </a:r>
                      <a:r>
                        <a:rPr lang="hu-HU" sz="1800" b="0" dirty="0"/>
                        <a:t> </a:t>
                      </a:r>
                      <a:r>
                        <a:rPr lang="hu-HU" sz="1800" b="0" dirty="0" err="1"/>
                        <a:t>Document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 err="1"/>
                        <a:t>Foreign</a:t>
                      </a:r>
                      <a:r>
                        <a:rPr lang="hu-HU" sz="1800" dirty="0"/>
                        <a:t> Key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Reference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/>
                        <a:t>Partition</a:t>
                      </a:r>
                      <a:r>
                        <a:rPr lang="en-US" sz="1800" dirty="0" err="1"/>
                        <a:t>ing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Shard</a:t>
                      </a:r>
                      <a:r>
                        <a:rPr lang="en-US" sz="1800" dirty="0" err="1"/>
                        <a:t>ing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is non-relational, or not-only SQL.</a:t>
            </a:r>
          </a:p>
          <a:p>
            <a:r>
              <a:rPr lang="en-US" dirty="0" smtClean="0"/>
              <a:t>Four major types: </a:t>
            </a:r>
          </a:p>
          <a:p>
            <a:pPr lvl="1"/>
            <a:r>
              <a:rPr lang="en-US" dirty="0" smtClean="0"/>
              <a:t>KVP</a:t>
            </a:r>
          </a:p>
          <a:p>
            <a:pPr lvl="1"/>
            <a:r>
              <a:rPr lang="en-US" dirty="0" smtClean="0"/>
              <a:t>Wide-Column*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Document*</a:t>
            </a:r>
          </a:p>
          <a:p>
            <a:pPr marL="411162" lvl="1" indent="0">
              <a:buNone/>
            </a:pPr>
            <a:r>
              <a:rPr lang="en-US" dirty="0" smtClean="0"/>
              <a:t>*subsets of KVP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Refers to "non relational" or "</a:t>
            </a:r>
            <a:r>
              <a:rPr lang="en-US" dirty="0">
                <a:solidFill>
                  <a:srgbClr val="0066FF"/>
                </a:solidFill>
              </a:rPr>
              <a:t>not only SQL</a:t>
            </a:r>
            <a:r>
              <a:rPr lang="en-US" dirty="0"/>
              <a:t>"). </a:t>
            </a:r>
            <a:endParaRPr lang="en-US" dirty="0" smtClean="0"/>
          </a:p>
          <a:p>
            <a:r>
              <a:rPr lang="en-US" dirty="0" smtClean="0"/>
              <a:t>Mechanisms </a:t>
            </a:r>
            <a:r>
              <a:rPr lang="en-US" dirty="0"/>
              <a:t>for data storage and retrieval that are not founded in RDBMS. </a:t>
            </a:r>
            <a:endParaRPr lang="en-US" dirty="0" smtClean="0"/>
          </a:p>
          <a:p>
            <a:r>
              <a:rPr lang="en-US" dirty="0" smtClean="0"/>
              <a:t>Introduced to handle </a:t>
            </a:r>
            <a:r>
              <a:rPr lang="en-US" dirty="0" smtClean="0">
                <a:solidFill>
                  <a:srgbClr val="3366FF"/>
                </a:solidFill>
              </a:rPr>
              <a:t>large-scale semi-structured data</a:t>
            </a:r>
            <a:r>
              <a:rPr lang="en-US" dirty="0" smtClean="0"/>
              <a:t>, while providing </a:t>
            </a:r>
            <a:r>
              <a:rPr lang="en-US" dirty="0" smtClean="0">
                <a:solidFill>
                  <a:srgbClr val="3366FF"/>
                </a:solidFill>
              </a:rPr>
              <a:t>fault-tolerance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66FF"/>
                </a:solidFill>
              </a:rPr>
              <a:t>load-balancing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Lack RDBMS features</a:t>
            </a:r>
            <a:r>
              <a:rPr lang="en-US" dirty="0"/>
              <a:t> (typed columns, secondary indexes, triggers, and advanced query languages,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3366FF"/>
                </a:solidFill>
              </a:rPr>
              <a:t>Four categories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Key-Value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Wide-Columnar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Document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Graph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Image result for nosq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0200"/>
            <a:ext cx="2438400" cy="95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" t="2162" r="-835" b="-302"/>
          <a:stretch/>
        </p:blipFill>
        <p:spPr>
          <a:xfrm>
            <a:off x="1676400" y="1849086"/>
            <a:ext cx="5638800" cy="4283883"/>
          </a:xfrm>
        </p:spPr>
      </p:pic>
    </p:spTree>
    <p:extLst>
      <p:ext uri="{BB962C8B-B14F-4D97-AF65-F5344CB8AC3E}">
        <p14:creationId xmlns:p14="http://schemas.microsoft.com/office/powerpoint/2010/main" val="33083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need for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Explosion of social media </a:t>
            </a:r>
            <a:r>
              <a:rPr lang="en-US" altLang="en-US" dirty="0" smtClean="0"/>
              <a:t>(Facebook</a:t>
            </a:r>
            <a:r>
              <a:rPr lang="en-US" altLang="en-US" dirty="0"/>
              <a:t>, </a:t>
            </a:r>
            <a:r>
              <a:rPr lang="en-US" altLang="en-US" dirty="0" smtClean="0"/>
              <a:t>Twitter, YouTube) </a:t>
            </a:r>
            <a:r>
              <a:rPr lang="en-US" altLang="en-US" dirty="0"/>
              <a:t>with large data needs</a:t>
            </a:r>
          </a:p>
          <a:p>
            <a:r>
              <a:rPr lang="en-US" altLang="en-US" dirty="0"/>
              <a:t>Rise of cloud-based solutions such as Amazon S3 (simple storage solution)</a:t>
            </a:r>
          </a:p>
          <a:p>
            <a:r>
              <a:rPr lang="en-US" altLang="en-US" dirty="0"/>
              <a:t>Just as moving to dynamically-typed languages </a:t>
            </a:r>
            <a:r>
              <a:rPr lang="en-US" altLang="en-US" dirty="0" smtClean="0"/>
              <a:t>(Ruby/PHP), </a:t>
            </a:r>
            <a:r>
              <a:rPr lang="en-US" altLang="en-US" dirty="0"/>
              <a:t>a shift to dynamically-typed data with frequent schema </a:t>
            </a:r>
            <a:r>
              <a:rPr lang="en-US" altLang="en-US" dirty="0" smtClean="0"/>
              <a:t>changes</a:t>
            </a:r>
          </a:p>
          <a:p>
            <a:r>
              <a:rPr lang="en-US" altLang="en-US" dirty="0" smtClean="0"/>
              <a:t>Agile Development</a:t>
            </a:r>
            <a:endParaRPr lang="en-US" altLang="en-US" dirty="0"/>
          </a:p>
          <a:p>
            <a:r>
              <a:rPr lang="en-US" altLang="en-US" dirty="0"/>
              <a:t>Open-source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Papers on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Three major papers were the seeds of the NoSQL movement</a:t>
            </a:r>
          </a:p>
          <a:p>
            <a:pPr lvl="1"/>
            <a:r>
              <a:rPr lang="en-US" altLang="en-US" sz="2000" dirty="0" smtClean="0"/>
              <a:t>Google - </a:t>
            </a:r>
            <a:r>
              <a:rPr lang="en-US" altLang="en-US" sz="2000" dirty="0" err="1" smtClean="0"/>
              <a:t>BigTable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Stores data using arbitrary {row key: row column} arrays.</a:t>
            </a:r>
          </a:p>
          <a:p>
            <a:pPr lvl="1"/>
            <a:r>
              <a:rPr lang="en-US" altLang="en-US" sz="2000" dirty="0" smtClean="0"/>
              <a:t>Amazon - </a:t>
            </a:r>
            <a:r>
              <a:rPr lang="en-US" altLang="en-US" sz="2000" dirty="0" err="1" smtClean="0"/>
              <a:t>DynamoDB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Distributed key-value data store</a:t>
            </a:r>
          </a:p>
          <a:p>
            <a:pPr lvl="2"/>
            <a:r>
              <a:rPr lang="en-US" altLang="en-US" sz="2000" dirty="0" smtClean="0"/>
              <a:t>Eventual consistency</a:t>
            </a:r>
          </a:p>
          <a:p>
            <a:pPr lvl="1"/>
            <a:r>
              <a:rPr lang="en-US" altLang="en-US" sz="2000" dirty="0" smtClean="0"/>
              <a:t>Eric Brewer - CAP Theorem</a:t>
            </a:r>
          </a:p>
          <a:p>
            <a:pPr lvl="2"/>
            <a:r>
              <a:rPr lang="en-US" sz="2000" dirty="0" smtClean="0"/>
              <a:t>Consistency: every read receives the most recent write or an error</a:t>
            </a:r>
          </a:p>
          <a:p>
            <a:pPr lvl="2"/>
            <a:r>
              <a:rPr lang="en-US" sz="2000" dirty="0" smtClean="0"/>
              <a:t>Availability: every request receives a (non-error) response </a:t>
            </a:r>
          </a:p>
          <a:p>
            <a:pPr lvl="2"/>
            <a:r>
              <a:rPr lang="en-US" sz="2000" dirty="0" smtClean="0"/>
              <a:t>Partition Tolerance: the system continues to operate despite an  arbitrary number of messages being dropped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NoSQL: CAP vs ACID</a:t>
            </a:r>
            <a:endParaRPr lang="hu-HU" altLang="en-US" dirty="0"/>
          </a:p>
        </p:txBody>
      </p:sp>
      <p:sp>
        <p:nvSpPr>
          <p:cNvPr id="40972" name="Rectangle 1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5327587"/>
          </a:xfrm>
        </p:spPr>
        <p:txBody>
          <a:bodyPr/>
          <a:lstStyle/>
          <a:p>
            <a:r>
              <a:rPr lang="en-US" dirty="0"/>
              <a:t>CAP</a:t>
            </a:r>
          </a:p>
          <a:p>
            <a:pPr lvl="1"/>
            <a:r>
              <a:rPr lang="en-US" dirty="0"/>
              <a:t>Consistency: All nodes always give the same answer.</a:t>
            </a:r>
          </a:p>
          <a:p>
            <a:pPr lvl="1"/>
            <a:r>
              <a:rPr lang="en-US" dirty="0"/>
              <a:t>Availability: Nodes always answer queries and accept updates.</a:t>
            </a:r>
          </a:p>
          <a:p>
            <a:pPr lvl="1"/>
            <a:r>
              <a:rPr lang="en-US" dirty="0"/>
              <a:t>Partition-tolerance: System continues working even if one or more nodes die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327587"/>
          </a:xfrm>
        </p:spPr>
        <p:txBody>
          <a:bodyPr/>
          <a:lstStyle/>
          <a:p>
            <a:r>
              <a:rPr lang="en-US" dirty="0"/>
              <a:t>Atomic</a:t>
            </a:r>
          </a:p>
          <a:p>
            <a:pPr lvl="1"/>
            <a:r>
              <a:rPr lang="en-US" dirty="0"/>
              <a:t>All or nothing.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Proper constraints are followed.</a:t>
            </a:r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Transactions are securely and independently processed without interference.</a:t>
            </a:r>
          </a:p>
          <a:p>
            <a:r>
              <a:rPr lang="en-US" dirty="0"/>
              <a:t>Durable</a:t>
            </a:r>
          </a:p>
          <a:p>
            <a:pPr lvl="1"/>
            <a:r>
              <a:rPr lang="en-US" dirty="0"/>
              <a:t>After a transaction is committed it will remain committed.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 Key-Value Pair (KVP)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438"/>
          </a:xfrm>
        </p:spPr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Hash table </a:t>
            </a:r>
            <a:r>
              <a:rPr lang="en-US" altLang="en-US" dirty="0"/>
              <a:t>where there is a unique key and a pointer to a particular item of data.</a:t>
            </a:r>
          </a:p>
          <a:p>
            <a:r>
              <a:rPr lang="en-US" dirty="0"/>
              <a:t>Table </a:t>
            </a:r>
            <a:r>
              <a:rPr lang="en-US" dirty="0" smtClean="0"/>
              <a:t>Rows </a:t>
            </a:r>
            <a:r>
              <a:rPr lang="en-US" dirty="0"/>
              <a:t>are </a:t>
            </a:r>
            <a:r>
              <a:rPr lang="en-US" dirty="0">
                <a:solidFill>
                  <a:srgbClr val="3366FF"/>
                </a:solidFill>
              </a:rPr>
              <a:t>schema-less</a:t>
            </a:r>
            <a:r>
              <a:rPr lang="en-US" dirty="0"/>
              <a:t>.</a:t>
            </a:r>
          </a:p>
          <a:p>
            <a:r>
              <a:rPr lang="en-US" dirty="0" smtClean="0"/>
              <a:t>Each row has a unique </a:t>
            </a:r>
            <a:r>
              <a:rPr lang="en-US" dirty="0"/>
              <a:t>id.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Scales</a:t>
            </a:r>
            <a:r>
              <a:rPr lang="en-US" altLang="en-US" dirty="0"/>
              <a:t> to huge amounts of data.</a:t>
            </a:r>
          </a:p>
          <a:p>
            <a:r>
              <a:rPr lang="en-US" dirty="0"/>
              <a:t>Examples: Amazon </a:t>
            </a:r>
            <a:r>
              <a:rPr lang="en-US" dirty="0" err="1" smtClean="0"/>
              <a:t>DynamoDB</a:t>
            </a:r>
            <a:r>
              <a:rPr lang="en-US" dirty="0" smtClean="0"/>
              <a:t> (SS3), </a:t>
            </a:r>
            <a:r>
              <a:rPr lang="en-US" dirty="0"/>
              <a:t>Windows Azure, </a:t>
            </a:r>
            <a:r>
              <a:rPr lang="en-US" dirty="0" smtClean="0"/>
              <a:t>Oracle NoSQL.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9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 Table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2004697"/>
              </p:ext>
            </p:extLst>
          </p:nvPr>
        </p:nvGraphicFramePr>
        <p:xfrm>
          <a:off x="4800600" y="1883735"/>
          <a:ext cx="4038600" cy="282787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Type</a:t>
                      </a:r>
                      <a:endParaRPr lang="en-US" sz="1800" dirty="0">
                        <a:effectLst/>
                      </a:endParaRP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Unordered </a:t>
                      </a:r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associative array</a:t>
                      </a:r>
                      <a:endParaRPr lang="en-US" sz="1800" dirty="0">
                        <a:effectLst/>
                      </a:endParaRP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Invented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1953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113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Time complexity </a:t>
                      </a:r>
                      <a:r>
                        <a:rPr lang="en-US" sz="1800" dirty="0">
                          <a:effectLst/>
                        </a:rPr>
                        <a:t>in </a:t>
                      </a:r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big O notation</a:t>
                      </a:r>
                      <a:endParaRPr lang="en-US" sz="1800" dirty="0">
                        <a:effectLst/>
                      </a:endParaRP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</a:endParaRP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Average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Worst case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Space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O(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O(</a:t>
                      </a:r>
                      <a:r>
                        <a:rPr lang="en-US" sz="1800" i="1">
                          <a:effectLst/>
                        </a:rPr>
                        <a:t>n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Search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O(1)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O(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Insert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O(1)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O(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Delete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O(1)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O(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4873" marR="44873" marT="22437" marB="22437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7" name="Picture 4" descr="https://upload.wikimedia.org/wikipedia/commons/thumb/b/bf/Hash_table_5_0_1_1_1_1_0_SP.svg/380px-Hash_table_5_0_1_1_1_1_0_SP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94" y="1568356"/>
            <a:ext cx="3985213" cy="34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 descr="h(s)=\sum_{i=0}^{n-1}s\left[\,i\,\right] \cdot 31^{n-1-i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676" y="5334000"/>
            <a:ext cx="275664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4794" y="5428403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java.lang.String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3674" y="6099143"/>
            <a:ext cx="373380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anose="020B0604020202020204" pitchFamily="34" charset="-128"/>
              </a:rPr>
              <a:t>s[0]*31^(n-1) + s[1]*31^(n-2) + ... + s[n-1] 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257800"/>
            <a:ext cx="8915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1444</TotalTime>
  <Words>1103</Words>
  <Application>Microsoft Office PowerPoint</Application>
  <PresentationFormat>On-screen Show (4:3)</PresentationFormat>
  <Paragraphs>207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PowerPoint Presentation</vt:lpstr>
      <vt:lpstr>Learning Objectives</vt:lpstr>
      <vt:lpstr>NoSQL Databases</vt:lpstr>
      <vt:lpstr>Database Technologies</vt:lpstr>
      <vt:lpstr>A need for NoSQL</vt:lpstr>
      <vt:lpstr>Major Papers on NoSQL</vt:lpstr>
      <vt:lpstr>NoSQL: CAP vs ACID</vt:lpstr>
      <vt:lpstr>(1) Key-Value Pair (KVP)</vt:lpstr>
      <vt:lpstr>The Hash Table</vt:lpstr>
      <vt:lpstr>Hashing Results</vt:lpstr>
      <vt:lpstr>Benefits of KVP</vt:lpstr>
      <vt:lpstr>(2) [Wide] Column Store</vt:lpstr>
      <vt:lpstr>Columns and Column Families</vt:lpstr>
      <vt:lpstr>Wide Column Store Example</vt:lpstr>
      <vt:lpstr>BigQuery</vt:lpstr>
      <vt:lpstr>BigQuery (2)</vt:lpstr>
      <vt:lpstr>Super Columns &amp; Super Column Families</vt:lpstr>
      <vt:lpstr>Super Column Store Example (1)</vt:lpstr>
      <vt:lpstr>Super Column Store Example (2)</vt:lpstr>
      <vt:lpstr>Wide-Column Benefits</vt:lpstr>
      <vt:lpstr>(3) Graph Database</vt:lpstr>
      <vt:lpstr>Graph Database Example (1)</vt:lpstr>
      <vt:lpstr>Graph Database Example (2)</vt:lpstr>
      <vt:lpstr>neo4j</vt:lpstr>
      <vt:lpstr>(4) Document Store</vt:lpstr>
      <vt:lpstr>Document Store Example Query</vt:lpstr>
      <vt:lpstr>Relational vs. Document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Brian Thoms</cp:lastModifiedBy>
  <cp:revision>233</cp:revision>
  <dcterms:created xsi:type="dcterms:W3CDTF">2014-01-28T12:09:28Z</dcterms:created>
  <dcterms:modified xsi:type="dcterms:W3CDTF">2018-10-22T15:44:00Z</dcterms:modified>
</cp:coreProperties>
</file>