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328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9" r:id="rId26"/>
    <p:sldId id="279" r:id="rId27"/>
    <p:sldId id="330" r:id="rId28"/>
    <p:sldId id="317" r:id="rId29"/>
  </p:sldIdLst>
  <p:sldSz cx="9144000" cy="6858000" type="screen4x3"/>
  <p:notesSz cx="7007225" cy="9293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5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714" autoAdjust="0"/>
  </p:normalViewPr>
  <p:slideViewPr>
    <p:cSldViewPr>
      <p:cViewPr varScale="1">
        <p:scale>
          <a:sx n="141" d="100"/>
          <a:sy n="141" d="100"/>
        </p:scale>
        <p:origin x="-11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6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9B777B9-0036-4A2B-A483-5E66A0FD8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67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F666AF6C-C123-4C84-B541-EB32D5712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503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861820B-FF82-4512-9A3C-FC2149FAFC67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892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89B0C56-A504-47A1-84C5-F3C2D4EB3DFE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598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7FA79FFC-7F05-4C4A-BDDC-14C99E1204D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3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3857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7C4E8-CB40-48DF-9076-D13DEC93D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5308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67E4B-37A9-4D97-B052-EF6A45BAE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8253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19A09-77B8-4818-92AA-96EE5AAFB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5681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C669-8D5F-45F6-9650-A5BB6C41A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870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2784-30EC-462D-A7C8-B37346B4A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643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9B33-CC70-47AF-8F7B-9CC842ADC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974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DF5F4-B749-4795-B2B6-9D336D8EE6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29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BEEED-1791-4284-9007-CECD68F98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9063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94DC8-8346-4FB9-A39D-E8ABC4679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383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9873-913E-4BB7-9DA5-7FE5B63B0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6463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8ABB-1407-422C-8885-CAB7B352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5666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7A98A147-A49E-4D82-9CCB-5D232A3F1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MySQL and SQL</a:t>
            </a:r>
          </a:p>
        </p:txBody>
      </p:sp>
      <p:pic>
        <p:nvPicPr>
          <p:cNvPr id="3075" name="Picture 4" descr="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3200400" cy="1666875"/>
          </a:xfrm>
          <a:prstGeom prst="rect">
            <a:avLst/>
          </a:prstGeom>
          <a:solidFill>
            <a:srgbClr val="CC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AC4ADD-8C57-4878-927A-3DA2FE61F44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You can also enter multiple statements on a single line. Just end each one with a semicolon: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mysql</a:t>
            </a:r>
            <a:r>
              <a:rPr lang="en-US" altLang="en-US" sz="1800" b="1" dirty="0" smtClean="0">
                <a:latin typeface="Courier New" pitchFamily="49" charset="0"/>
              </a:rPr>
              <a:t>&gt; SELECT VERSION(); SELECT NOW();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VERSION()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3.22.20a-log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NOW()        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2004 00:15:33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+---------------------+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56941" cy="30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C7145C-B0B5-435E-A218-06010FCC0BC5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Multi-Line Commands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 smtClean="0"/>
              <a:t>mysql</a:t>
            </a:r>
            <a:r>
              <a:rPr lang="en-US" altLang="en-US" sz="2800" dirty="0" smtClean="0"/>
              <a:t> determines where your statement ends by looking for the terminating semicolon, not by looking for the end of the input line.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Here's a simple multiple-line statement: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mysql</a:t>
            </a:r>
            <a:r>
              <a:rPr lang="en-US" altLang="en-US" sz="1800" b="1" dirty="0" smtClean="0">
                <a:latin typeface="Courier New" pitchFamily="49" charset="0"/>
              </a:rPr>
              <a:t>&gt; 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-&gt; USER()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-&gt; 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-&gt; CURRENT_DATE;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USER()             | CURRENT_DATE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</a:t>
            </a:r>
            <a:r>
              <a:rPr lang="en-US" altLang="en-US" sz="1800" b="1" dirty="0" err="1" smtClean="0">
                <a:latin typeface="Courier New" pitchFamily="49" charset="0"/>
              </a:rPr>
              <a:t>joesmith@localhost</a:t>
            </a:r>
            <a:r>
              <a:rPr lang="en-US" altLang="en-US" sz="1800" b="1" dirty="0" smtClean="0">
                <a:latin typeface="Courier New" pitchFamily="49" charset="0"/>
              </a:rPr>
              <a:t> | 1999-03-18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+--------------------+--------------+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763100" cy="30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506D5-0682-4A3D-BB3C-4A06CE597FF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Canceling a Command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you decide you don't want to execute a command that you are in the process of entering, cancel it by typing \c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mysql&gt; SELECT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 -&gt; USER()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 -&gt; \c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mysql&gt;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9E189-99FF-4568-94E7-94F27EDCF0E1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Database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 the SHOW statement to find out which databases currently exist on the server: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mysql&gt; show databases;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| Database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| mysql   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| test    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2 rows in set (0.01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D91265-BEA0-49E0-96F3-8B3F3D40CF1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Database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new database, issue the “create database” command:</a:t>
            </a:r>
          </a:p>
          <a:p>
            <a:pPr lvl="1" eaLnBrk="1" hangingPunct="1"/>
            <a:r>
              <a:rPr lang="en-US" altLang="en-US" sz="2400" b="1" dirty="0" err="1" smtClean="0">
                <a:latin typeface="Courier New" pitchFamily="49" charset="0"/>
              </a:rPr>
              <a:t>mysql</a:t>
            </a:r>
            <a:r>
              <a:rPr lang="en-US" altLang="en-US" sz="2400" b="1" dirty="0" smtClean="0">
                <a:latin typeface="Courier New" pitchFamily="49" charset="0"/>
              </a:rPr>
              <a:t>&gt; create database </a:t>
            </a:r>
            <a:r>
              <a:rPr lang="en-US" altLang="en-US" sz="2400" b="1" dirty="0" err="1" smtClean="0">
                <a:latin typeface="Courier New" pitchFamily="49" charset="0"/>
              </a:rPr>
              <a:t>csuci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To the select a database, issue the “use” command:</a:t>
            </a:r>
          </a:p>
          <a:p>
            <a:pPr lvl="1" eaLnBrk="1" hangingPunct="1"/>
            <a:r>
              <a:rPr lang="en-US" altLang="en-US" sz="2400" b="1" dirty="0" err="1" smtClean="0">
                <a:latin typeface="Courier New" pitchFamily="49" charset="0"/>
              </a:rPr>
              <a:t>mysql</a:t>
            </a:r>
            <a:r>
              <a:rPr lang="en-US" altLang="en-US" sz="2400" b="1" dirty="0" smtClean="0">
                <a:latin typeface="Courier New" pitchFamily="49" charset="0"/>
              </a:rPr>
              <a:t>&gt; use </a:t>
            </a:r>
            <a:r>
              <a:rPr lang="en-US" altLang="en-US" sz="2400" b="1" dirty="0" err="1" smtClean="0">
                <a:latin typeface="Courier New" pitchFamily="49" charset="0"/>
              </a:rPr>
              <a:t>csuci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smtClean="0"/>
              <a:t>faculty;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42" y="1676400"/>
            <a:ext cx="629051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066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smtClean="0"/>
              <a:t>faculty;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46821"/>
            <a:ext cx="7772400" cy="27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8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faculty;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394" b="31537"/>
          <a:stretch/>
        </p:blipFill>
        <p:spPr bwMode="auto">
          <a:xfrm>
            <a:off x="1066800" y="2140753"/>
            <a:ext cx="7772400" cy="318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27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department;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6" b="20228"/>
          <a:stretch/>
        </p:blipFill>
        <p:spPr bwMode="auto">
          <a:xfrm>
            <a:off x="1066800" y="2018259"/>
            <a:ext cx="7772400" cy="343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76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department;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2" b="11765"/>
          <a:stretch/>
        </p:blipFill>
        <p:spPr bwMode="auto">
          <a:xfrm>
            <a:off x="1066800" y="1768423"/>
            <a:ext cx="7772400" cy="393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785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CACAA-DFE1-45A4-8232-FDDA9CD8E01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Road Map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MySQL</a:t>
            </a:r>
          </a:p>
          <a:p>
            <a:pPr eaLnBrk="1" hangingPunct="1"/>
            <a:r>
              <a:rPr lang="en-US" altLang="en-US" smtClean="0"/>
              <a:t>Connecting and Disconnecting</a:t>
            </a:r>
          </a:p>
          <a:p>
            <a:pPr eaLnBrk="1" hangingPunct="1"/>
            <a:r>
              <a:rPr lang="en-US" altLang="en-US" smtClean="0"/>
              <a:t>Entering Basic Queries</a:t>
            </a:r>
          </a:p>
          <a:p>
            <a:pPr eaLnBrk="1" hangingPunct="1"/>
            <a:r>
              <a:rPr lang="en-US" altLang="en-US" smtClean="0"/>
              <a:t>Creating and Using a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faculty;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63332"/>
            <a:ext cx="7772400" cy="39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110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 faculty to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96" b="42798"/>
          <a:stretch/>
        </p:blipFill>
        <p:spPr bwMode="auto">
          <a:xfrm>
            <a:off x="1066800" y="1771676"/>
            <a:ext cx="7772400" cy="392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16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838200"/>
          </a:xfrm>
        </p:spPr>
        <p:txBody>
          <a:bodyPr/>
          <a:lstStyle/>
          <a:p>
            <a:r>
              <a:rPr lang="en-US" dirty="0" smtClean="0"/>
              <a:t>RELATE faculty TO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3" b="36214"/>
          <a:stretch/>
        </p:blipFill>
        <p:spPr bwMode="auto">
          <a:xfrm>
            <a:off x="1066800" y="1765984"/>
            <a:ext cx="7772400" cy="393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03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UPDATE/DELETE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entry from either table, removes the entry from the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93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5" b="31287"/>
          <a:stretch/>
        </p:blipFill>
        <p:spPr bwMode="auto">
          <a:xfrm>
            <a:off x="304800" y="1676400"/>
            <a:ext cx="4067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9" b="35314"/>
          <a:stretch/>
        </p:blipFill>
        <p:spPr bwMode="auto">
          <a:xfrm>
            <a:off x="4800600" y="1752600"/>
            <a:ext cx="4021077" cy="253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5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19B33-CC70-47AF-8F7B-9CC842ADCDA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09" y="1676400"/>
            <a:ext cx="623098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9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Describing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A43E6-A160-44B7-A142-F448ADB0F8C0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02" y="1676400"/>
            <a:ext cx="743459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9C669-8D5F-45F6-9650-A5BB6C41AE6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92" y="1676400"/>
            <a:ext cx="59786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72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15A54-8E46-4262-944E-B16657D5B4E8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SQL provides a structured language for querying/updating multiple databases.</a:t>
            </a:r>
          </a:p>
          <a:p>
            <a:pPr eaLnBrk="1" hangingPunct="1"/>
            <a:r>
              <a:rPr lang="en-US" altLang="en-US" sz="2800" smtClean="0"/>
              <a:t>The more you know SQL, the better.</a:t>
            </a:r>
          </a:p>
          <a:p>
            <a:pPr eaLnBrk="1" hangingPunct="1"/>
            <a:r>
              <a:rPr lang="en-US" altLang="en-US" sz="2800" smtClean="0"/>
              <a:t>The most important part of SQL is learning to retrieve data.</a:t>
            </a:r>
          </a:p>
          <a:p>
            <a:pPr lvl="1" eaLnBrk="1" hangingPunct="1"/>
            <a:r>
              <a:rPr lang="en-US" altLang="en-US" sz="2400" smtClean="0"/>
              <a:t>selecting rows, columns, boolean operators, pattern matching, etc.</a:t>
            </a:r>
          </a:p>
          <a:p>
            <a:pPr eaLnBrk="1" hangingPunct="1"/>
            <a:r>
              <a:rPr lang="en-US" altLang="en-US" sz="2800" smtClean="0"/>
              <a:t>Keep playing around in the MySQL Shell.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701C-7CC3-4CC7-AE8E-C46257768835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MySQL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MySQL open source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It is named after co-founder Michael </a:t>
            </a:r>
            <a:r>
              <a:rPr lang="en-US" sz="2400" dirty="0" err="1"/>
              <a:t>Widenius's</a:t>
            </a:r>
            <a:r>
              <a:rPr lang="en-US" sz="2400" dirty="0"/>
              <a:t> </a:t>
            </a:r>
            <a:r>
              <a:rPr lang="en-US" sz="2400" dirty="0" smtClean="0"/>
              <a:t>daughter, </a:t>
            </a:r>
            <a:r>
              <a:rPr lang="en-US" sz="2400" dirty="0" smtClean="0"/>
              <a:t>My (this is not a joke).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Officially pronounced “my </a:t>
            </a:r>
            <a:r>
              <a:rPr lang="en-US" altLang="en-US" sz="2400" dirty="0" err="1" smtClean="0"/>
              <a:t>Ess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Que</a:t>
            </a:r>
            <a:r>
              <a:rPr lang="en-US" altLang="en-US" sz="2400" dirty="0" smtClean="0"/>
              <a:t> Ell” (not my sequel).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Handles very large databases;  very fast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Why learn RDBMS with MySQL?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Free (much cheaper than Oracle!)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Installs locally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Easy to use Shell for creating tables, querying tables,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Easy interface with programming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 3306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port is a process-specific construct that serves as a communications endpoint in a computer's host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9C669-8D5F-45F6-9650-A5BB6C41AE6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 descr="http://beta.mifos.org/sites/rollout.mifos.org/files/u5/10_install_db_configure.port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71146"/>
            <a:ext cx="4162425" cy="31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81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E3416-EBE4-419D-98F8-D2434DE3432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to MySQL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MySQL provides an interactive shell for creating tables, inserting data, etc.</a:t>
            </a:r>
          </a:p>
          <a:p>
            <a:pPr eaLnBrk="1" hangingPunct="1"/>
            <a:r>
              <a:rPr lang="en-US" altLang="en-US" dirty="0" smtClean="0"/>
              <a:t>On Windows, under c:\mysql\bin, type:</a:t>
            </a:r>
          </a:p>
          <a:p>
            <a:pPr lvl="1" eaLnBrk="1" hangingPunct="1"/>
            <a:r>
              <a:rPr lang="en-US" altLang="en-US" b="1" dirty="0" err="1" smtClean="0">
                <a:latin typeface="Courier New" pitchFamily="49" charset="0"/>
              </a:rPr>
              <a:t>mysql</a:t>
            </a:r>
            <a:r>
              <a:rPr lang="en-US" altLang="en-US" b="1" dirty="0" smtClean="0">
                <a:latin typeface="Courier New" pitchFamily="49" charset="0"/>
              </a:rPr>
              <a:t> start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Or, click on the Windows icon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01025" cy="36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F8177-0A9A-4C59-899A-F5BBEE226B8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Session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 smtClean="0">
                <a:latin typeface="Courier New" pitchFamily="49" charset="0"/>
              </a:rPr>
              <a:t>Enter password:  *****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 smtClean="0">
                <a:latin typeface="Courier New" pitchFamily="49" charset="0"/>
              </a:rPr>
              <a:t>Welcome to the MySQL monitor.  Commands end with ; or \g.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 smtClean="0">
                <a:latin typeface="Courier New" pitchFamily="49" charset="0"/>
              </a:rPr>
              <a:t>Your MySQL connection id is 241 to server version: 3.23.49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 smtClean="0">
                <a:latin typeface="Courier New" pitchFamily="49" charset="0"/>
              </a:rPr>
              <a:t>Type 'help;' or '\h' for help. Type '\c' to clear the buffer.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 err="1" smtClean="0">
                <a:latin typeface="Courier New" pitchFamily="49" charset="0"/>
              </a:rPr>
              <a:t>mysql</a:t>
            </a:r>
            <a:r>
              <a:rPr lang="en-US" altLang="en-US" sz="14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exit the MySQL Shell, just type QUIT or EXIT: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mysql</a:t>
            </a:r>
            <a:r>
              <a:rPr lang="en-US" altLang="en-US" sz="1800" dirty="0" smtClean="0">
                <a:latin typeface="Courier New" pitchFamily="49" charset="0"/>
              </a:rPr>
              <a:t>&gt; QUIT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mysql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r>
              <a:rPr lang="en-US" altLang="en-US" sz="14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EXIT</a:t>
            </a:r>
            <a:endParaRPr lang="en-US" altLang="en-US" sz="140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87A9E-CEB5-44E3-89E4-410B49CE06B3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Once logged in, you can try some simple queries.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mysql</a:t>
            </a:r>
            <a:r>
              <a:rPr lang="en-US" altLang="en-US" sz="1800" b="1" dirty="0" smtClean="0">
                <a:latin typeface="Courier New" pitchFamily="49" charset="0"/>
              </a:rPr>
              <a:t>&gt; SELECT VERSION(), CURRENT_DATE;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VERSION() | CURRENT_DATE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| 3.23.49   | 2002-05-26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Note that most MySQL commands end with a semicolon (;)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MySQL returns the total number of rows found, and the total time to execute the query.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 smtClean="0"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48625" cy="356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B0B7E-9C38-4520-BCA8-C5EEDA3B23E8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Keywords may be entered in any </a:t>
            </a:r>
            <a:r>
              <a:rPr lang="en-US" altLang="en-US" sz="2800" dirty="0" err="1" smtClean="0"/>
              <a:t>lettercase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The following queries are equivalent: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 err="1" smtClean="0">
                <a:latin typeface="Courier New" pitchFamily="49" charset="0"/>
              </a:rPr>
              <a:t>mysql</a:t>
            </a:r>
            <a:r>
              <a:rPr lang="en-US" altLang="en-US" sz="2400" b="1" dirty="0" smtClean="0">
                <a:latin typeface="Courier New" pitchFamily="49" charset="0"/>
              </a:rPr>
              <a:t>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 err="1" smtClean="0">
                <a:latin typeface="Courier New" pitchFamily="49" charset="0"/>
              </a:rPr>
              <a:t>mysql</a:t>
            </a:r>
            <a:r>
              <a:rPr lang="en-US" altLang="en-US" sz="2400" b="1" dirty="0" smtClean="0">
                <a:latin typeface="Courier New" pitchFamily="49" charset="0"/>
              </a:rPr>
              <a:t>&gt; select version(), </a:t>
            </a:r>
            <a:r>
              <a:rPr lang="en-US" altLang="en-US" sz="2400" b="1" dirty="0" err="1" smtClean="0">
                <a:latin typeface="Courier New" pitchFamily="49" charset="0"/>
              </a:rPr>
              <a:t>current_date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 err="1" smtClean="0">
                <a:latin typeface="Courier New" pitchFamily="49" charset="0"/>
              </a:rPr>
              <a:t>mysql</a:t>
            </a:r>
            <a:r>
              <a:rPr lang="en-US" altLang="en-US" sz="2400" b="1" dirty="0" smtClean="0">
                <a:latin typeface="Courier New" pitchFamily="49" charset="0"/>
              </a:rPr>
              <a:t>&gt; </a:t>
            </a:r>
            <a:r>
              <a:rPr lang="en-US" altLang="en-US" sz="2400" b="1" dirty="0" err="1" smtClean="0">
                <a:latin typeface="Courier New" pitchFamily="49" charset="0"/>
              </a:rPr>
              <a:t>SeLeCt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vErSiOn</a:t>
            </a:r>
            <a:r>
              <a:rPr lang="en-US" altLang="en-US" sz="2400" b="1" dirty="0" smtClean="0">
                <a:latin typeface="Courier New" pitchFamily="49" charset="0"/>
              </a:rPr>
              <a:t>(), </a:t>
            </a:r>
            <a:r>
              <a:rPr lang="en-US" altLang="en-US" sz="2400" b="1" dirty="0" err="1" smtClean="0">
                <a:latin typeface="Courier New" pitchFamily="49" charset="0"/>
              </a:rPr>
              <a:t>current_DATE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600200"/>
            <a:ext cx="7067550" cy="303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246AF-B232-4FEB-B29F-A9EE3AEE6D6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Here's another SQL query. It demonstrates that you can use </a:t>
            </a:r>
            <a:r>
              <a:rPr lang="en-US" altLang="en-US" sz="2800" dirty="0" err="1" smtClean="0"/>
              <a:t>mysql</a:t>
            </a:r>
            <a:r>
              <a:rPr lang="en-US" altLang="en-US" sz="2800" dirty="0" smtClean="0"/>
              <a:t> as a simple calculator: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mysql</a:t>
            </a:r>
            <a:r>
              <a:rPr lang="en-US" altLang="en-US" sz="2800" b="1" dirty="0" smtClean="0">
                <a:latin typeface="Courier New" pitchFamily="49" charset="0"/>
              </a:rPr>
              <a:t>&gt; SELECT SIN(PI()/4), (4+1)*5;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| SIN(PI()/4) | (4+1)*5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|    0.707107 |      25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dirty="0" smtClean="0"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637707" cy="30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1206</TotalTime>
  <Words>692</Words>
  <Application>Microsoft Office PowerPoint</Application>
  <PresentationFormat>On-screen Show (4:3)</PresentationFormat>
  <Paragraphs>171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Factory</vt:lpstr>
      <vt:lpstr>Introduction to MySQL and SQL</vt:lpstr>
      <vt:lpstr>Road Map</vt:lpstr>
      <vt:lpstr>MySQL</vt:lpstr>
      <vt:lpstr>Port 3306</vt:lpstr>
      <vt:lpstr>Connecting to MySQL</vt:lpstr>
      <vt:lpstr>Sample Session</vt:lpstr>
      <vt:lpstr>Basic Queries</vt:lpstr>
      <vt:lpstr>Basic Queries</vt:lpstr>
      <vt:lpstr>Basic Queries</vt:lpstr>
      <vt:lpstr>Basic Queries</vt:lpstr>
      <vt:lpstr>Multi-Line Commands</vt:lpstr>
      <vt:lpstr>Canceling a Command</vt:lpstr>
      <vt:lpstr>Using a Database</vt:lpstr>
      <vt:lpstr>Using a Database</vt:lpstr>
      <vt:lpstr>CREATE TABLE faculty;</vt:lpstr>
      <vt:lpstr>CREATE TABLE faculty;</vt:lpstr>
      <vt:lpstr>CREATE TABLE faculty;</vt:lpstr>
      <vt:lpstr>CREATE TABLE department;</vt:lpstr>
      <vt:lpstr>INSERT INTO department;</vt:lpstr>
      <vt:lpstr>INSERT INTO faculty;</vt:lpstr>
      <vt:lpstr>RELATE faculty to department</vt:lpstr>
      <vt:lpstr>RELATE faculty TO department</vt:lpstr>
      <vt:lpstr>CASCADE UPDATE/DELETE</vt:lpstr>
      <vt:lpstr>Example</vt:lpstr>
      <vt:lpstr>Show Tables</vt:lpstr>
      <vt:lpstr>Describing Tables</vt:lpstr>
      <vt:lpstr>Reverse Engineering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Barbara Hecker</dc:creator>
  <cp:lastModifiedBy>Brian Thoms</cp:lastModifiedBy>
  <cp:revision>71</cp:revision>
  <dcterms:created xsi:type="dcterms:W3CDTF">2000-08-16T12:59:35Z</dcterms:created>
  <dcterms:modified xsi:type="dcterms:W3CDTF">2018-02-12T05:36:02Z</dcterms:modified>
</cp:coreProperties>
</file>