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  <p:sldMasterId id="2147483653" r:id="rId2"/>
    <p:sldMasterId id="2147483654" r:id="rId3"/>
  </p:sldMasterIdLst>
  <p:notesMasterIdLst>
    <p:notesMasterId r:id="rId4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A3D0AE-288C-4C4F-8B79-B0752BFBF406}">
  <a:tblStyle styleId="{C3A3D0AE-288C-4C4F-8B79-B0752BFBF4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0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40362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950075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440362" y="6950075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68a0d9bf_0_15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068a0d9b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68a0d9bf_0_32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068a0d9b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5c72dee9_0_55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05c72dee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5c72dee9_0_42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05c72dee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68a0d9bf_0_22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3068a0d9b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5c72dee9_0_63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305c72dee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5c72dee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5c72dee9_0_72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305c72dee9_0_72:notes"/>
          <p:cNvSpPr txBox="1">
            <a:spLocks noGrp="1"/>
          </p:cNvSpPr>
          <p:nvPr>
            <p:ph type="sldNum" idx="12"/>
          </p:nvPr>
        </p:nvSpPr>
        <p:spPr>
          <a:xfrm>
            <a:off x="5440362" y="6950075"/>
            <a:ext cx="4160700" cy="3651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45dbf73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45dbf73e_0_54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4f45dbf73e_0_54:notes"/>
          <p:cNvSpPr txBox="1">
            <a:spLocks noGrp="1"/>
          </p:cNvSpPr>
          <p:nvPr>
            <p:ph type="sldNum" idx="12"/>
          </p:nvPr>
        </p:nvSpPr>
        <p:spPr>
          <a:xfrm>
            <a:off x="5440362" y="6950075"/>
            <a:ext cx="4160700" cy="3651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f45dbf7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f45dbf73e_0_2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4f45dbf73e_0_2:notes"/>
          <p:cNvSpPr txBox="1">
            <a:spLocks noGrp="1"/>
          </p:cNvSpPr>
          <p:nvPr>
            <p:ph type="sldNum" idx="12"/>
          </p:nvPr>
        </p:nvSpPr>
        <p:spPr>
          <a:xfrm>
            <a:off x="5440362" y="6950075"/>
            <a:ext cx="4160700" cy="3651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f45dbf73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f45dbf73e_0_24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f45dbf73e_0_24:notes"/>
          <p:cNvSpPr txBox="1">
            <a:spLocks noGrp="1"/>
          </p:cNvSpPr>
          <p:nvPr>
            <p:ph type="sldNum" idx="12"/>
          </p:nvPr>
        </p:nvSpPr>
        <p:spPr>
          <a:xfrm>
            <a:off x="5440362" y="6950075"/>
            <a:ext cx="4160700" cy="3651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5c72dee9_0_0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305c72de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f45dbf7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f45dbf73e_0_34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4f45dbf73e_0_34:notes"/>
          <p:cNvSpPr txBox="1">
            <a:spLocks noGrp="1"/>
          </p:cNvSpPr>
          <p:nvPr>
            <p:ph type="sldNum" idx="12"/>
          </p:nvPr>
        </p:nvSpPr>
        <p:spPr>
          <a:xfrm>
            <a:off x="5440362" y="6950075"/>
            <a:ext cx="4160700" cy="3651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f45dbf7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f45dbf73e_0_44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4f45dbf73e_0_44:notes"/>
          <p:cNvSpPr txBox="1">
            <a:spLocks noGrp="1"/>
          </p:cNvSpPr>
          <p:nvPr>
            <p:ph type="sldNum" idx="12"/>
          </p:nvPr>
        </p:nvSpPr>
        <p:spPr>
          <a:xfrm>
            <a:off x="5440362" y="6950075"/>
            <a:ext cx="4160700" cy="3651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c51ff5989_0_0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c51ff59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c51ff5989_0_8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c51ff598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c51ff5989_0_15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1c51ff598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5c72dee9_0_6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 	AREA	DATA, ALIGN=2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Height SPACE 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	AREA	|.text|, CODE, READONLY, ALIGN=2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; Height = 10;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LDR R0,=Height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MOV R1,#10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STRH R1,[R0]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g305c72dee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51ff5989_0_23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1c51ff598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c51ff5989_0_34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c51ff598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51ff5989_0_46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51ff598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c51ff5989_0_53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1c51ff598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c51ff5989_0_65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1c51ff598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c51ff5989_0_77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1c51ff598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c51ff5989_0_84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1c51ff598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c51ff5989_0_96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1c51ff598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51ff5989_0_110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1c51ff598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51ff5989_0_110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1c51ff598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90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5c72dee9_0_13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305c72dee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5c72dee9_0_28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; if(Height &gt; -5){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;  Height =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;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LDR R0,=Height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LDRSH R1,[R0]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CMP R1,#-5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BLE skip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MOV R1,#0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STRH R1,[R0]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skip</a:t>
            </a:r>
            <a:endParaRPr/>
          </a:p>
        </p:txBody>
      </p:sp>
      <p:sp>
        <p:nvSpPr>
          <p:cNvPr id="76" name="Google Shape;76;g305c72dee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5c72dee9_0_34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MOV R4,#0 ;m = 0;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;for(int32_t i=0; i&lt;10; i++){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MOV R5,#0 ;i=0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myFunForLoop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CMP R5,#10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BGE myFunForLoopDone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ADD R4,R4,R5 ;  m = m+i;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ADD R5,R5,#1 ;i++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B   myFunForLoop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myFunForLoopDone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g305c72dee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5c72dee9_0_22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max CMP R0,R1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BLS notGt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MOV R4,R0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B   maxDone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notGt MOV R4,R1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maxDone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MOV R0,R4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BX LR</a:t>
            </a:r>
            <a:endParaRPr/>
          </a:p>
        </p:txBody>
      </p:sp>
      <p:sp>
        <p:nvSpPr>
          <p:cNvPr id="92" name="Google Shape;92;g305c72de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5c72dee9_0_48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305c72dee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68a0d9bf_0_9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2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3068a0d9b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13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 strike="noStrike" cap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</a:t>
            </a:r>
            <a:fld id="{00000000-1234-1234-1234-123412341234}" type="slidenum">
              <a:rPr lang="en-US" sz="1400" b="1" i="0" u="none" strike="noStrike" cap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</a:t>
            </a:r>
            <a:fld id="{00000000-1234-1234-1234-123412341234}" type="slidenum"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</a:t>
            </a:r>
            <a:fld id="{00000000-1234-1234-1234-123412341234}" type="slidenum"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ctrTitle"/>
          </p:nvPr>
        </p:nvSpPr>
        <p:spPr>
          <a:xfrm>
            <a:off x="747712" y="1824037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dirty="0"/>
              <a:t>COMP-162</a:t>
            </a:r>
            <a:br>
              <a:rPr lang="en-US" sz="3200" b="0" i="0" u="none" strike="noStrike" cap="none" dirty="0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200" b="0" i="0" u="none" strike="noStrike" cap="none" dirty="0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Embedded Systems</a:t>
            </a:r>
            <a:endParaRPr dirty="0"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 3: </a:t>
            </a:r>
            <a:r>
              <a:rPr lang="en-US" dirty="0"/>
              <a:t>Introduction to C programming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/>
              <a:t>Call by value versus reference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294967295"/>
          </p:nvPr>
        </p:nvSpPr>
        <p:spPr>
          <a:xfrm>
            <a:off x="523875" y="1108075"/>
            <a:ext cx="7553400" cy="4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void noChange(uint32_t val){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val = 5;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 Change(uint32_t *val){</a:t>
            </a:r>
            <a:endParaRPr sz="1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*val = 5;</a:t>
            </a:r>
            <a:endParaRPr sz="1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uint32_t a;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main(void){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 = 55;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noChange(a);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  Change(&amp;a);</a:t>
            </a:r>
            <a:endParaRPr sz="1800" b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4294967295"/>
          </p:nvPr>
        </p:nvSpPr>
        <p:spPr>
          <a:xfrm>
            <a:off x="4428000" y="854425"/>
            <a:ext cx="4810200" cy="59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noChange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MOV R0,#5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BX LR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MOV R1,# 5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STR R1,[R0]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BX LR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LDR R0,=a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MOV R1,#55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STR  R1,[R0]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LDR R0,=a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BL   </a:t>
            </a:r>
            <a:r>
              <a:rPr lang="en-US" sz="18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noChange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   LDR R0,=a</a:t>
            </a:r>
            <a:endParaRPr sz="1800" b="1" dirty="0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   BL   Change</a:t>
            </a:r>
            <a:endParaRPr sz="1800" b="1" dirty="0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BX LR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4294967295"/>
          </p:nvPr>
        </p:nvSpPr>
        <p:spPr>
          <a:xfrm>
            <a:off x="523875" y="1108075"/>
            <a:ext cx="4810200" cy="4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void swap(uint32_t *a,uint32_t *b){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uint32_t t;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t = *a;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*a = *b;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*b = t;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uint32_t a,b;</a:t>
            </a:r>
            <a:endParaRPr sz="1800" b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main(void){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 = 3; b=4;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swap(&amp;a,&amp;b);</a:t>
            </a:r>
            <a:endParaRPr sz="1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4294967295"/>
          </p:nvPr>
        </p:nvSpPr>
        <p:spPr>
          <a:xfrm>
            <a:off x="2523300" y="4088975"/>
            <a:ext cx="40974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LDR R3,[R0] ;t=*a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LDR R4,[R1] ;*b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STR R4,[R0] ;*a =*b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STR R3,[R1]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BX LR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4294967295"/>
          </p:nvPr>
        </p:nvSpPr>
        <p:spPr>
          <a:xfrm>
            <a:off x="5992325" y="1719525"/>
            <a:ext cx="3030600" cy="4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  LDR R0,=a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  MOV R1,#3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  STR  R1,[R0]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LDR R0,=b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MOV R1,#5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STR  R1,[R0]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LDR R0,=a</a:t>
            </a:r>
            <a:endParaRPr sz="1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LDR R1,=b</a:t>
            </a:r>
            <a:endParaRPr sz="1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BL   swap</a:t>
            </a:r>
            <a:endParaRPr sz="1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BX LR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4294967295"/>
          </p:nvPr>
        </p:nvSpPr>
        <p:spPr>
          <a:xfrm>
            <a:off x="4566950" y="697550"/>
            <a:ext cx="3824100" cy="1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   	AREA	DATA, ALIGN=2</a:t>
            </a:r>
            <a:endParaRPr sz="1800" b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a	SPACE 4</a:t>
            </a:r>
            <a:endParaRPr sz="1800" b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b	SPACE 4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4294967295"/>
          </p:nvPr>
        </p:nvSpPr>
        <p:spPr>
          <a:xfrm>
            <a:off x="523875" y="1108075"/>
            <a:ext cx="7553400" cy="4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Definition (type, size, allocation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#define LEN 10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int16_t Data[10];  // global RAM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const int16_t Prime[5]={2,3,5,7,11};  // global ROM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void fun(void){ char name[8];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}</a:t>
            </a:r>
            <a:endParaRPr sz="1800">
              <a:solidFill>
                <a:srgbClr val="FF0000"/>
              </a:solidFill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Access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Data[0] = 55;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Data[1] = 72;</a:t>
            </a:r>
            <a:endParaRPr sz="1800">
              <a:solidFill>
                <a:srgbClr val="FF0000"/>
              </a:solidFill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Zero index address calculation</a:t>
            </a:r>
            <a:r>
              <a:rPr lang="en-US" sz="2400">
                <a:solidFill>
                  <a:srgbClr val="0000FF"/>
                </a:solidFill>
              </a:rPr>
              <a:t> Buf[i]</a:t>
            </a:r>
            <a:endParaRPr sz="240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32 bit:  Buf+4*i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16 bit:  Buf+2*i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8 bit:  Buf+i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/>
              <a:t>Array example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4294967295"/>
          </p:nvPr>
        </p:nvSpPr>
        <p:spPr>
          <a:xfrm>
            <a:off x="523875" y="1108075"/>
            <a:ext cx="7553400" cy="4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Definition (type, size, allocation)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#define LEN 10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int32_t aa[LEN];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int32_t bb[LEN];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Access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int32_t s=0;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for(int32_t i=0;i&lt;l;i++){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	s += a[i]*b[i];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}</a:t>
            </a:r>
            <a:endParaRPr sz="1800">
              <a:solidFill>
                <a:srgbClr val="FF0000"/>
              </a:solidFill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Review: what is?</a:t>
            </a:r>
            <a:endParaRPr sz="240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aa[0]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&amp;aa[0]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aa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0000"/>
                </a:solidFill>
              </a:rPr>
              <a:t>aa[i]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/>
              <a:t>Array example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4294967295"/>
          </p:nvPr>
        </p:nvSpPr>
        <p:spPr>
          <a:xfrm>
            <a:off x="523875" y="1108075"/>
            <a:ext cx="7553400" cy="4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Address calculation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64-bit 	base+8*index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32-bit 	base+4*index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16-bit 	base+2*index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8-bit 	base+index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Access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for(int i=0; i&lt; 5;i++){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	aa[i] = i;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	bb[i] = 5;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}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52" name="Google Shape;152;p22"/>
          <p:cNvSpPr txBox="1"/>
          <p:nvPr/>
        </p:nvSpPr>
        <p:spPr>
          <a:xfrm>
            <a:off x="4648075" y="2500175"/>
            <a:ext cx="4246800" cy="1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4428000" y="765850"/>
            <a:ext cx="4810200" cy="59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	AREA	DATA, ALIGN=2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aa	SPACE 4*10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bb	SPACE 4*10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RN 4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main MOV i,#0  ;</a:t>
            </a:r>
            <a:r>
              <a:rPr lang="en-US" sz="1800" b="1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=0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MOV R3,#5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forloop2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CMP i,#5  ;is </a:t>
            </a:r>
            <a:r>
              <a:rPr lang="en-US" sz="1800" b="1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&lt;5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BGE forDone2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LDR R0,=aa  ;aa[</a:t>
            </a:r>
            <a:r>
              <a:rPr lang="en-US" sz="1800" b="1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] = aa+4*</a:t>
            </a:r>
            <a:r>
              <a:rPr lang="en-US" sz="1800" b="1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ASL R2,i,#2 ;R2=</a:t>
            </a:r>
            <a:r>
              <a:rPr lang="en-US" sz="1800" b="1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*4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STR </a:t>
            </a:r>
            <a:r>
              <a:rPr lang="en-US" sz="1800" b="1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,[R0,R2]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LDR R6,=bb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STR R3,[R6,R2] ;</a:t>
            </a:r>
            <a:r>
              <a:rPr lang="en-US" sz="1800" b="1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bb+i</a:t>
            </a: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*4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ADD i,i,#1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B  forloop2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forDone2</a:t>
            </a:r>
            <a:endParaRPr sz="1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/>
              <a:t>Array parameters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4294967295"/>
          </p:nvPr>
        </p:nvSpPr>
        <p:spPr>
          <a:xfrm>
            <a:off x="523875" y="1108075"/>
            <a:ext cx="7553400" cy="4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dirty="0"/>
              <a:t>Parameter is pass by reference</a:t>
            </a:r>
            <a:endParaRPr sz="1800" dirty="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int32_t dot(int32_t a[], int32_t b[], int32_t l){</a:t>
            </a:r>
            <a:endParaRPr sz="1800" dirty="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 int32_t s=0;</a:t>
            </a:r>
            <a:endParaRPr sz="1800" dirty="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 for(int32_t 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=0;i&lt;</a:t>
            </a:r>
            <a:r>
              <a:rPr lang="en-US" sz="1800" dirty="0" err="1">
                <a:solidFill>
                  <a:srgbClr val="FF0000"/>
                </a:solidFill>
              </a:rPr>
              <a:t>l;i</a:t>
            </a:r>
            <a:r>
              <a:rPr lang="en-US" sz="1800" dirty="0">
                <a:solidFill>
                  <a:srgbClr val="FF0000"/>
                </a:solidFill>
              </a:rPr>
              <a:t>++){</a:t>
            </a:r>
            <a:endParaRPr sz="1800" dirty="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	s += a[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]*b[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];</a:t>
            </a:r>
            <a:endParaRPr sz="1800" dirty="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 }</a:t>
            </a:r>
            <a:endParaRPr sz="1800" dirty="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 return s;</a:t>
            </a:r>
            <a:endParaRPr sz="1800" dirty="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}</a:t>
            </a:r>
            <a:endParaRPr sz="1800" dirty="0">
              <a:solidFill>
                <a:srgbClr val="FF0000"/>
              </a:solidFill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dirty="0"/>
              <a:t>Invocation pass by reference</a:t>
            </a:r>
            <a:endParaRPr sz="2400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</a:rPr>
              <a:t>int main(void){</a:t>
            </a:r>
            <a:endParaRPr sz="1800" dirty="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</a:rPr>
              <a:t>  int32_t result;</a:t>
            </a:r>
            <a:endParaRPr sz="1800" dirty="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</a:rPr>
              <a:t>  result = dot(aa,bb,5);</a:t>
            </a:r>
            <a:endParaRPr sz="1800" dirty="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</a:rPr>
              <a:t>  while(1){</a:t>
            </a:r>
            <a:endParaRPr sz="1800" dirty="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</a:rPr>
              <a:t>  }</a:t>
            </a:r>
            <a:endParaRPr sz="1800" dirty="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</a:rPr>
              <a:t>}</a:t>
            </a:r>
            <a:endParaRPr sz="1800" dirty="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61" name="Google Shape;161;p23"/>
          <p:cNvSpPr txBox="1"/>
          <p:nvPr/>
        </p:nvSpPr>
        <p:spPr>
          <a:xfrm>
            <a:off x="5618480" y="842825"/>
            <a:ext cx="3681420" cy="55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s RN 4</a:t>
            </a:r>
            <a:endParaRPr sz="18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00FF"/>
                </a:solidFill>
              </a:rPr>
              <a:t>i</a:t>
            </a:r>
            <a:r>
              <a:rPr lang="en-US" sz="1800" b="1" dirty="0">
                <a:solidFill>
                  <a:srgbClr val="0000FF"/>
                </a:solidFill>
              </a:rPr>
              <a:t>  RN 5</a:t>
            </a:r>
            <a:endParaRPr sz="18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dot MOV s,#0  ;s=0</a:t>
            </a:r>
            <a:endParaRPr sz="18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     MOV i,#0  ;</a:t>
            </a:r>
            <a:r>
              <a:rPr lang="en-US" sz="1800" b="1" dirty="0" err="1">
                <a:solidFill>
                  <a:srgbClr val="0000FF"/>
                </a:solidFill>
              </a:rPr>
              <a:t>i</a:t>
            </a:r>
            <a:r>
              <a:rPr lang="en-US" sz="1800" b="1" dirty="0">
                <a:solidFill>
                  <a:srgbClr val="0000FF"/>
                </a:solidFill>
              </a:rPr>
              <a:t>=0</a:t>
            </a:r>
          </a:p>
          <a:p>
            <a:pPr marL="457200">
              <a:lnSpc>
                <a:spcPct val="90000"/>
              </a:lnSpc>
              <a:spcBef>
                <a:spcPts val="360"/>
              </a:spcBef>
            </a:pPr>
            <a:r>
              <a:rPr lang="nn-NO" sz="1800" b="1" dirty="0">
                <a:solidFill>
                  <a:srgbClr val="0000FF"/>
                </a:solidFill>
              </a:rPr>
              <a:t>LDR R0,=aa  ;aa[i] = aa+4*i</a:t>
            </a:r>
          </a:p>
          <a:p>
            <a:pPr marL="457200">
              <a:lnSpc>
                <a:spcPct val="90000"/>
              </a:lnSpc>
              <a:spcBef>
                <a:spcPts val="360"/>
              </a:spcBef>
            </a:pPr>
            <a:r>
              <a:rPr lang="nn-NO" sz="1800" b="1" dirty="0">
                <a:solidFill>
                  <a:srgbClr val="0000FF"/>
                </a:solidFill>
              </a:rPr>
              <a:t>LDR R1,=bb  ;bb[i] = bb+4*i</a:t>
            </a:r>
          </a:p>
          <a:p>
            <a:pPr marL="457200">
              <a:lnSpc>
                <a:spcPct val="90000"/>
              </a:lnSpc>
              <a:spcBef>
                <a:spcPts val="360"/>
              </a:spcBef>
            </a:pPr>
            <a:endParaRPr sz="18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forloop3</a:t>
            </a:r>
            <a:endParaRPr sz="18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     CMP i,R2  ;is </a:t>
            </a:r>
            <a:r>
              <a:rPr lang="en-US" sz="1800" b="1" dirty="0" err="1">
                <a:solidFill>
                  <a:srgbClr val="0000FF"/>
                </a:solidFill>
              </a:rPr>
              <a:t>i</a:t>
            </a:r>
            <a:r>
              <a:rPr lang="en-US" sz="1800" b="1" dirty="0">
                <a:solidFill>
                  <a:srgbClr val="0000FF"/>
                </a:solidFill>
              </a:rPr>
              <a:t>&lt;l</a:t>
            </a:r>
            <a:endParaRPr sz="18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     BGE forDone3</a:t>
            </a:r>
            <a:endParaRPr sz="18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     ASL R6,i,#2 ;</a:t>
            </a:r>
            <a:r>
              <a:rPr lang="en-US" sz="1800" b="1" dirty="0" err="1">
                <a:solidFill>
                  <a:srgbClr val="0000FF"/>
                </a:solidFill>
              </a:rPr>
              <a:t>i</a:t>
            </a:r>
            <a:r>
              <a:rPr lang="en-US" sz="1800" b="1" dirty="0">
                <a:solidFill>
                  <a:srgbClr val="0000FF"/>
                </a:solidFill>
              </a:rPr>
              <a:t>*4</a:t>
            </a:r>
            <a:endParaRPr sz="18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     LDR  R7,[R0,R6]</a:t>
            </a:r>
            <a:endParaRPr sz="18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     LDR  R8,[R1,R6]</a:t>
            </a:r>
            <a:endParaRPr sz="18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     MUL R7,R7,R8</a:t>
            </a:r>
            <a:endParaRPr sz="18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    ADD s,s,R7</a:t>
            </a:r>
            <a:endParaRPr sz="18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     ADD i,i,#1</a:t>
            </a:r>
            <a:endParaRPr sz="18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    B  forloop3</a:t>
            </a:r>
            <a:endParaRPr sz="18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forDone3</a:t>
            </a:r>
            <a:endParaRPr sz="18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    MOV R0,s</a:t>
            </a:r>
            <a:endParaRPr sz="18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    BX  LR</a:t>
            </a:r>
            <a:endParaRPr sz="1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788700" y="2185925"/>
            <a:ext cx="7566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Variables (type, size, allocation)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❑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Expressions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❑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Conditionals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❑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If-then and if-then-else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❑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For-loop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❑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While-loop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❑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❑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 by value vs call by reference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381000" y="914400"/>
            <a:ext cx="9005100" cy="58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void swap(int32_t aa, int32_t bb){ int32_t tmp;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tmp = aa;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aa = bb;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bb = tmp;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void swap2(int32_t *aa, int32_t *bb){ int32_t tmp;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tmp = *aa;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*aa = *bb;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*bb = tmp;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int32_t a=33;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int32_t b=44;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int main(void){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Output_Init();	// initialize output device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swap(a,b);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printf("swap a=%d, b=%d\n",a,b);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swap2(&amp;a,&amp;b);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printf("swap2 a=%d, b=%d\n",a,b);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while(1){};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 distance sensor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325" y="1093200"/>
            <a:ext cx="4013675" cy="2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633050" y="1397975"/>
            <a:ext cx="5787000" cy="4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K1 1195172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K2 -1058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uint32_t IRconvert(uint32_t n){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 = K1/(n + K2);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uint32_t IRconvert(uint32_t n){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uint32_t d;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if(n&lt;3000) return 800;</a:t>
            </a:r>
            <a:endParaRPr sz="1800" b="1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if(n&gt;13000) return 100;</a:t>
            </a:r>
            <a:endParaRPr sz="1800" b="1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 = K1/(n + K2);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d;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5206800" y="4273075"/>
            <a:ext cx="3402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= 1195172/(n – 1058 )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of an array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844050" y="914400"/>
            <a:ext cx="7870800" cy="44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int32_t max(int32_t data[], 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uint32_t size){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int32_t ans,i;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ans = -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2147483648; // smallest possible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for(i=0; i &lt; size; i++){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if(data[i] &gt; ans){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   ans = data [i];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}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ans;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3446700" y="3745525"/>
            <a:ext cx="5697300" cy="30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SIZE 10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int32_t MyData[SIZE];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main(){int32_t myMax;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while(1){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fill up MyData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 myMax = max(MyData,SIZE);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23875" y="889000"/>
            <a:ext cx="7924800" cy="53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Recap</a:t>
            </a:r>
            <a:endParaRPr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GPIO</a:t>
            </a:r>
            <a:endParaRPr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Logic and Shift Operations</a:t>
            </a:r>
            <a:endParaRPr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Addressing Modes</a:t>
            </a:r>
            <a:endParaRPr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Subroutines and the Stack</a:t>
            </a:r>
            <a:endParaRPr/>
          </a:p>
          <a:p>
            <a:pPr marL="342900" marR="0" lvl="0" indent="-342900" algn="l" rtl="0">
              <a:lnSpc>
                <a:spcPct val="92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Outline</a:t>
            </a:r>
            <a:endParaRPr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/>
              <a:t>Variables in C (types, local/global)</a:t>
            </a:r>
            <a:endParaRPr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/>
              <a:t>Functions (parameters, prototypes)</a:t>
            </a:r>
            <a:endParaRPr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/>
              <a:t>for-loop and while-loop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/>
              <a:t>if-then and if-then-else</a:t>
            </a:r>
            <a:endParaRPr/>
          </a:p>
          <a:p>
            <a:pPr marL="74295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/>
              <a:t>Arrays with indexed access</a:t>
            </a:r>
            <a:endParaRPr/>
          </a:p>
          <a:p>
            <a:pPr marL="1143000" lvl="2" indent="-228600" algn="l" rtl="0">
              <a:lnSpc>
                <a:spcPct val="92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</a:pPr>
            <a:r>
              <a:rPr lang="en-US"/>
              <a:t>RAM/ROM and initialization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Dot product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381000" y="782500"/>
            <a:ext cx="7489200" cy="41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LEN 5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int32_t aa[LEN];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int32_t bb[LEN];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int32_t dot(int32_t a[], int32_t b[],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int32_t length){ int32_t s=0;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for(int32_t i=0;i&lt; length;i++){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 += a[i]*b[i];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3666400" y="3508125"/>
            <a:ext cx="5477700" cy="3349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main(void){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int32_t result;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for(int i=0; i&lt; LEN;i++){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aa[i] = i;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bb[i] = 5;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= dot(aa,bb,LEN);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while(1){ }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Capitalize letters in string</a:t>
            </a: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817700" y="1609000"/>
            <a:ext cx="7259400" cy="30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name[10] = "Jonathan";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uncapitalize every letter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uncap(char str[]){int i=0;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while(str[i]){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str[i] |= 0x40;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i++;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3396775" y="4029825"/>
            <a:ext cx="5049600" cy="26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uncap(char *p){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while(*p){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*p |= 0x40;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p++;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body" idx="1"/>
          </p:nvPr>
        </p:nvSpPr>
        <p:spPr>
          <a:xfrm>
            <a:off x="523875" y="889000"/>
            <a:ext cx="7924800" cy="536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Recap</a:t>
            </a:r>
            <a:endParaRPr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GPIO</a:t>
            </a:r>
            <a:endParaRPr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Logic and Shift Operations</a:t>
            </a:r>
            <a:endParaRPr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Addressing Modes</a:t>
            </a:r>
            <a:endParaRPr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Subroutines and the Stack</a:t>
            </a:r>
            <a:endParaRPr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Introduction to C</a:t>
            </a:r>
            <a:endParaRPr/>
          </a:p>
          <a:p>
            <a:pPr marL="342900" marR="0" lvl="0" indent="-342900" algn="l" rtl="0">
              <a:lnSpc>
                <a:spcPct val="92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Outline</a:t>
            </a:r>
            <a:endParaRPr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Debugging</a:t>
            </a:r>
            <a:endParaRPr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Digital Logic</a:t>
            </a:r>
            <a:endParaRPr/>
          </a:p>
          <a:p>
            <a:pPr marL="1143000" marR="0" lvl="2" indent="-228600" algn="l" rtl="0">
              <a:lnSpc>
                <a:spcPct val="92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GPIO TM4C123/LM4F120 Specifics</a:t>
            </a:r>
            <a:endParaRPr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Switch and LED interfacing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/>
              <a:t>Arithmetic Operations</a:t>
            </a:r>
            <a:endParaRPr/>
          </a:p>
          <a:p>
            <a:pPr marL="1143000" lvl="2" indent="-228600" algn="l" rtl="0">
              <a:lnSpc>
                <a:spcPct val="92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</a:pPr>
            <a:r>
              <a:rPr lang="en-US"/>
              <a:t>Random Number Generator example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Debugging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4294967295"/>
          </p:nvPr>
        </p:nvSpPr>
        <p:spPr>
          <a:xfrm>
            <a:off x="523875" y="1108075"/>
            <a:ext cx="38862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Testing, Diagnostics, Verification, Validation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Debugging Actions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Functional debugging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input/output values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Performance debugging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input/output values with time (how fast does it execute)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rgbClr val="FF0000"/>
                </a:solidFill>
              </a:rPr>
              <a:t>Resource debugging</a:t>
            </a:r>
            <a:r>
              <a:rPr lang="en-US" sz="1800"/>
              <a:t>, I/O values w/ time and resources (how much memory, power, …)</a:t>
            </a:r>
            <a:endParaRPr sz="1800"/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8" name="Google Shape;238;p33"/>
          <p:cNvSpPr txBox="1">
            <a:spLocks noGrp="1"/>
          </p:cNvSpPr>
          <p:nvPr>
            <p:ph type="body" idx="4294967295"/>
          </p:nvPr>
        </p:nvSpPr>
        <p:spPr>
          <a:xfrm>
            <a:off x="4562475" y="1108075"/>
            <a:ext cx="38862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730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rgbClr val="FF0000"/>
                </a:solidFill>
              </a:rPr>
              <a:t>Tracing</a:t>
            </a:r>
            <a:r>
              <a:rPr lang="en-US" sz="1800"/>
              <a:t>, measure sequence of operations</a:t>
            </a:r>
            <a:endParaRPr/>
          </a:p>
          <a:p>
            <a:pPr marL="742950" lvl="1" indent="-2730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rgbClr val="FF0000"/>
                </a:solidFill>
              </a:rPr>
              <a:t>Profiling</a:t>
            </a:r>
            <a:r>
              <a:rPr lang="en-US" sz="1800"/>
              <a:t>, </a:t>
            </a:r>
            <a:endParaRPr/>
          </a:p>
          <a:p>
            <a:pPr marL="1143000" lvl="2" indent="-215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o"/>
            </a:pPr>
            <a:r>
              <a:rPr lang="en-US" sz="1600"/>
              <a:t>measure percentage for tasks, </a:t>
            </a:r>
            <a:endParaRPr/>
          </a:p>
          <a:p>
            <a:pPr marL="1143000" lvl="2" indent="-215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o"/>
            </a:pPr>
            <a:r>
              <a:rPr lang="en-US" sz="1600"/>
              <a:t>time relationship between tasks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Optimization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make tradeoffs for overall good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improve speed,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improve accuracy,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reduce memory,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reduce power,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reduce size,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reduce cost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Debugging Intrusiveness</a:t>
            </a:r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body" idx="4294967295"/>
          </p:nvPr>
        </p:nvSpPr>
        <p:spPr>
          <a:xfrm>
            <a:off x="523875" y="1108075"/>
            <a:ext cx="38862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Intrusive Debugging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degree of perturbation caused by the debugging itself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much the debugging slows down execution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Non-intrusive Debugging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characteristic or quality of a debugger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allows system to operate as if debugger did not exist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e.g., logic analyzer, ICE, JTAG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body" idx="4294967295"/>
          </p:nvPr>
        </p:nvSpPr>
        <p:spPr>
          <a:xfrm>
            <a:off x="4562475" y="1108075"/>
            <a:ext cx="38862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Minimally intrusive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negligible effect on the system being debugged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e.g., dumps(ScanPoint) and monitors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Highly intrusive</a:t>
            </a:r>
            <a:endParaRPr sz="24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 statements, breakpoints and single-stepping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… Debugging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4294967295"/>
          </p:nvPr>
        </p:nvSpPr>
        <p:spPr>
          <a:xfrm>
            <a:off x="523875" y="1108075"/>
            <a:ext cx="38862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Instrumentation: Code we add to the system that aids in debugging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E.g., print statements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practice: Define instruments with specific pattern in their names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instruments that test a run time global flag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leaves a permanent copy of the debugging code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causing it to suffer a runtime overhead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simplifies “on-site” customer support.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4294967295"/>
          </p:nvPr>
        </p:nvSpPr>
        <p:spPr>
          <a:xfrm>
            <a:off x="4562475" y="1108075"/>
            <a:ext cx="38862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conditional compilation (or conditional assembly)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Keil supports conditional assembly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Easy to remove all instruments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o"/>
            </a:pPr>
            <a:r>
              <a:rPr lang="en-US" sz="1800"/>
              <a:t>IF symbol / ELSE / ENDIF; --predefine “symbol SETL {TRUE}” in ASM options</a:t>
            </a:r>
            <a:endParaRPr sz="1800"/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o"/>
            </a:pPr>
            <a:r>
              <a:rPr lang="en-US" sz="1800"/>
              <a:t>#ifdef / #else #endif</a:t>
            </a:r>
            <a:endParaRPr sz="1800"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Visualization: How the debugging information is displayed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Debugging Aids in Keil</a:t>
            </a:r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4294967295"/>
          </p:nvPr>
        </p:nvSpPr>
        <p:spPr>
          <a:xfrm>
            <a:off x="523875" y="1000125"/>
            <a:ext cx="8620125" cy="530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400" b="1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Interface</a:t>
            </a: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Breakpoints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Registers including xPSR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Memory and Watch Windows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Logic Analyzer, GPIO Panel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Step, StepOver, StepOut, Run, Run to Cursor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Watching Variables in Assembly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EXPORT  VarName[DATA,SIZE=4]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Command Interface (Advanced but useful)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en-US" sz="2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WS 1, `VarName,0x10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LA (PORTD &amp; 0x02)&gt;&gt;1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ARM ISA : ADD, SUB and CMP</a:t>
            </a:r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4294967295"/>
          </p:nvPr>
        </p:nvSpPr>
        <p:spPr>
          <a:xfrm>
            <a:off x="457200" y="1169987"/>
            <a:ext cx="8229600" cy="4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ARITHMETIC INSTRUCTIONS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ADD{S} {Rd,} Rn, &lt;op2&gt;	;Rd = Rn + op2</a:t>
            </a: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ADD{S} {Rd,} Rn, #im12	;Rd = Rn + im12</a:t>
            </a: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SUB{S} {Rd,} Rn, &lt;op2&gt;    	;Rd = Rn - op2 </a:t>
            </a: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SUB{S} {Rd,} Rn, #im12      ;Rd = Rn - im12</a:t>
            </a: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RSB{S} {Rd,} Rn, &lt;op2&gt;      ;Rd = op2 - Rn     RSB{S} {Rd,} Rn, #im12	;Rd = im12 - Rn</a:t>
            </a: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CMP Rn, &lt;op2&gt;			;Rn - op2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CMN Rn, &lt;op2&gt;			;Rn - (-op2)</a:t>
            </a: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373062" y="4937125"/>
            <a:ext cx="4572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Addition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bit set if unsigned overflow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bit set if signed overflow</a:t>
            </a:r>
            <a:endParaRPr/>
          </a:p>
        </p:txBody>
      </p:sp>
      <p:sp>
        <p:nvSpPr>
          <p:cNvPr id="270" name="Google Shape;270;p37"/>
          <p:cNvSpPr txBox="1"/>
          <p:nvPr/>
        </p:nvSpPr>
        <p:spPr>
          <a:xfrm>
            <a:off x="4460875" y="4937125"/>
            <a:ext cx="4572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Subtraction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bit </a:t>
            </a:r>
            <a:r>
              <a:rPr lang="en-US" sz="2000" b="0" i="1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clear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unsigned overflow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bit set if signed overflow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ARM ISA : Multiply and Divide</a:t>
            </a:r>
            <a:endParaRPr/>
          </a:p>
        </p:txBody>
      </p:sp>
      <p:sp>
        <p:nvSpPr>
          <p:cNvPr id="277" name="Google Shape;277;p38"/>
          <p:cNvSpPr txBox="1">
            <a:spLocks noGrp="1"/>
          </p:cNvSpPr>
          <p:nvPr>
            <p:ph type="body" idx="4294967295"/>
          </p:nvPr>
        </p:nvSpPr>
        <p:spPr>
          <a:xfrm>
            <a:off x="533400" y="1239837"/>
            <a:ext cx="8229600" cy="4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4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32-BIT MULTIPLY/DIVIDE INSTRUCTIONS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MUL{S} {Rd,} Rn, Rm		;Rd = Rn * Rm    </a:t>
            </a: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MLA     Rd, Rn, Rm, Ra	;Rd = Ra + Rn*Rm</a:t>
            </a: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MLS     Rd, Rn, Rm, Ra	;Rd = Ra - Rn*Rm     </a:t>
            </a: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UDIV   {Rd,} Rn, Rm		;Rd = Rn/Rm unsigned</a:t>
            </a: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SDIV   {Rd,} Rn, Rm		;Rd = Rn/Rm signed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8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78" name="Google Shape;278;p38"/>
          <p:cNvSpPr txBox="1"/>
          <p:nvPr/>
        </p:nvSpPr>
        <p:spPr>
          <a:xfrm>
            <a:off x="2609850" y="4430712"/>
            <a:ext cx="5762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Multiplication does not set C,V bits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6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Condition Codes</a:t>
            </a:r>
            <a:endParaRPr/>
          </a:p>
        </p:txBody>
      </p:sp>
      <p:sp>
        <p:nvSpPr>
          <p:cNvPr id="286" name="Google Shape;286;p39"/>
          <p:cNvSpPr txBox="1"/>
          <p:nvPr/>
        </p:nvSpPr>
        <p:spPr>
          <a:xfrm>
            <a:off x="609600" y="3627437"/>
            <a:ext cx="8083500" cy="26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7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set after an </a:t>
            </a:r>
            <a:r>
              <a:rPr lang="en-US" sz="2400" b="1" i="0" u="sng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unsigned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addition if the answer is wrong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cleared after an </a:t>
            </a:r>
            <a:r>
              <a:rPr lang="en-US" sz="2400" b="1" i="0" u="sng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unsigned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subtract if the answer is wrong</a:t>
            </a:r>
            <a:endParaRPr sz="6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set after a </a:t>
            </a:r>
            <a:r>
              <a:rPr lang="en-US" sz="2400" b="1" i="0" u="sng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signed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addition or subtraction if the answer is wrong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87" name="Google Shape;287;p39"/>
          <p:cNvGraphicFramePr/>
          <p:nvPr/>
        </p:nvGraphicFramePr>
        <p:xfrm>
          <a:off x="1630362" y="1206500"/>
          <a:ext cx="5714975" cy="2362175"/>
        </p:xfrm>
        <a:graphic>
          <a:graphicData uri="http://schemas.openxmlformats.org/drawingml/2006/table">
            <a:tbl>
              <a:tblPr>
                <a:noFill/>
                <a:tableStyleId>{C3A3D0AE-288C-4C4F-8B79-B0752BFBF406}</a:tableStyleId>
              </a:tblPr>
              <a:tblGrid>
                <a:gridCol w="5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Meaning after add or sub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 is negative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zero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 is zero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overflow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signed overflow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carry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unsigned overflow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4294967295"/>
          </p:nvPr>
        </p:nvSpPr>
        <p:spPr>
          <a:xfrm>
            <a:off x="523875" y="1108075"/>
            <a:ext cx="4269300" cy="4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Type</a:t>
            </a:r>
            <a:endParaRPr sz="2400"/>
          </a:p>
          <a:p>
            <a:pPr marL="45720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int32_t</a:t>
            </a:r>
            <a:endParaRPr sz="1800">
              <a:solidFill>
                <a:srgbClr val="FF0000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uint32_t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int16_t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uint16_t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int8_t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uint8_t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char</a:t>
            </a:r>
            <a:endParaRPr sz="1800">
              <a:solidFill>
                <a:srgbClr val="FF0000"/>
              </a:solidFill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Scope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Global -&gt; everywhere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Local -&gt; within {}</a:t>
            </a:r>
            <a:endParaRPr sz="1600"/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Allocation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Global -&gt; ROM or RAM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Local -&gt; registers or stack</a:t>
            </a:r>
            <a:endParaRPr sz="1600"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4294967295"/>
          </p:nvPr>
        </p:nvSpPr>
        <p:spPr>
          <a:xfrm>
            <a:off x="4562475" y="1108075"/>
            <a:ext cx="3886200" cy="4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3111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00FF"/>
                </a:solidFill>
              </a:rPr>
              <a:t>32-bit access</a:t>
            </a:r>
            <a:endParaRPr>
              <a:solidFill>
                <a:srgbClr val="0000FF"/>
              </a:solidFill>
            </a:endParaRPr>
          </a:p>
          <a:p>
            <a:pPr marL="1143000" lvl="2" indent="-2667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Verdana"/>
              <a:buChar char="o"/>
            </a:pPr>
            <a:r>
              <a:rPr lang="en-US" sz="2400">
                <a:solidFill>
                  <a:srgbClr val="0000FF"/>
                </a:solidFill>
              </a:rPr>
              <a:t>LDR </a:t>
            </a:r>
            <a:endParaRPr sz="2400">
              <a:solidFill>
                <a:srgbClr val="0000FF"/>
              </a:solidFill>
            </a:endParaRPr>
          </a:p>
          <a:p>
            <a:pPr marL="1143000" lvl="2" indent="-2667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Verdana"/>
              <a:buChar char="o"/>
            </a:pPr>
            <a:r>
              <a:rPr lang="en-US" sz="2400">
                <a:solidFill>
                  <a:srgbClr val="0000FF"/>
                </a:solidFill>
              </a:rPr>
              <a:t>STR</a:t>
            </a:r>
            <a:endParaRPr sz="2400">
              <a:solidFill>
                <a:srgbClr val="0000FF"/>
              </a:solidFill>
            </a:endParaRPr>
          </a:p>
          <a:p>
            <a:pPr marL="742950" lvl="1" indent="-3111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00FF"/>
                </a:solidFill>
              </a:rPr>
              <a:t>16-bit access</a:t>
            </a:r>
            <a:endParaRPr>
              <a:solidFill>
                <a:srgbClr val="0000FF"/>
              </a:solidFill>
            </a:endParaRPr>
          </a:p>
          <a:p>
            <a:pPr marL="1143000" lvl="2" indent="-2667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Verdana"/>
              <a:buChar char="o"/>
            </a:pPr>
            <a:r>
              <a:rPr lang="en-US" sz="2400">
                <a:solidFill>
                  <a:srgbClr val="0000FF"/>
                </a:solidFill>
              </a:rPr>
              <a:t>LDRH LDRSH </a:t>
            </a:r>
            <a:endParaRPr sz="2400">
              <a:solidFill>
                <a:srgbClr val="0000FF"/>
              </a:solidFill>
            </a:endParaRPr>
          </a:p>
          <a:p>
            <a:pPr marL="1143000" lvl="2" indent="-2667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Verdana"/>
              <a:buChar char="o"/>
            </a:pPr>
            <a:r>
              <a:rPr lang="en-US" sz="2400">
                <a:solidFill>
                  <a:srgbClr val="0000FF"/>
                </a:solidFill>
              </a:rPr>
              <a:t>STRH</a:t>
            </a:r>
            <a:endParaRPr sz="2400">
              <a:solidFill>
                <a:srgbClr val="0000FF"/>
              </a:solidFill>
            </a:endParaRPr>
          </a:p>
          <a:p>
            <a:pPr marL="742950" lvl="1" indent="-3111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00FF"/>
                </a:solidFill>
              </a:rPr>
              <a:t>8-bit access</a:t>
            </a:r>
            <a:endParaRPr>
              <a:solidFill>
                <a:srgbClr val="0000FF"/>
              </a:solidFill>
            </a:endParaRPr>
          </a:p>
          <a:p>
            <a:pPr marL="1143000" lvl="2" indent="-2667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Verdana"/>
              <a:buChar char="o"/>
            </a:pPr>
            <a:r>
              <a:rPr lang="en-US" sz="2400">
                <a:solidFill>
                  <a:srgbClr val="0000FF"/>
                </a:solidFill>
              </a:rPr>
              <a:t>LDRB LDRSB </a:t>
            </a:r>
            <a:endParaRPr sz="2400">
              <a:solidFill>
                <a:srgbClr val="0000FF"/>
              </a:solidFill>
            </a:endParaRPr>
          </a:p>
          <a:p>
            <a:pPr marL="1143000" lvl="2" indent="-2667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Verdana"/>
              <a:buChar char="o"/>
            </a:pPr>
            <a:r>
              <a:rPr lang="en-US" sz="2400">
                <a:solidFill>
                  <a:srgbClr val="0000FF"/>
                </a:solidFill>
              </a:rPr>
              <a:t>STRB</a:t>
            </a:r>
            <a:endParaRPr sz="2400">
              <a:solidFill>
                <a:srgbClr val="0000FF"/>
              </a:solidFill>
            </a:endParaRPr>
          </a:p>
          <a:p>
            <a:pPr marL="742950" lvl="1" indent="-3111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lang="en-US">
                <a:solidFill>
                  <a:srgbClr val="000000"/>
                </a:solidFill>
              </a:rPr>
              <a:t>Naming style</a:t>
            </a:r>
            <a:endParaRPr>
              <a:solidFill>
                <a:srgbClr val="000000"/>
              </a:solidFill>
            </a:endParaRPr>
          </a:p>
          <a:p>
            <a:pPr marL="1143000" lvl="2" indent="-2667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Char char="o"/>
            </a:pPr>
            <a:r>
              <a:rPr lang="en-US" sz="2400">
                <a:solidFill>
                  <a:srgbClr val="000000"/>
                </a:solidFill>
              </a:rPr>
              <a:t>Globals (capital) </a:t>
            </a:r>
            <a:endParaRPr sz="2400">
              <a:solidFill>
                <a:srgbClr val="000000"/>
              </a:solidFill>
            </a:endParaRPr>
          </a:p>
          <a:p>
            <a:pPr marL="1143000" lvl="2" indent="-2667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Char char="o"/>
            </a:pPr>
            <a:r>
              <a:rPr lang="en-US" sz="2400">
                <a:solidFill>
                  <a:srgbClr val="000000"/>
                </a:solidFill>
              </a:rPr>
              <a:t>Locals (lower)</a:t>
            </a:r>
            <a:endParaRPr sz="240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144587"/>
            <a:ext cx="6400800" cy="3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/>
        </p:nvSpPr>
        <p:spPr>
          <a:xfrm>
            <a:off x="2286000" y="903275"/>
            <a:ext cx="12405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Font typeface="Times New Roman"/>
              <a:buNone/>
            </a:pPr>
            <a:r>
              <a:rPr lang="en-US" sz="2400" b="1" i="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96+64</a:t>
            </a:r>
            <a:endParaRPr/>
          </a:p>
        </p:txBody>
      </p:sp>
      <p:sp>
        <p:nvSpPr>
          <p:cNvPr id="295" name="Google Shape;295;p40"/>
          <p:cNvSpPr txBox="1"/>
          <p:nvPr/>
        </p:nvSpPr>
        <p:spPr>
          <a:xfrm>
            <a:off x="5791200" y="827075"/>
            <a:ext cx="13395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Font typeface="Times New Roman"/>
              <a:buNone/>
            </a:pPr>
            <a:r>
              <a:rPr lang="en-US" sz="2400" b="1" i="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224+64 </a:t>
            </a:r>
            <a:endParaRPr/>
          </a:p>
        </p:txBody>
      </p:sp>
      <p:sp>
        <p:nvSpPr>
          <p:cNvPr id="296" name="Google Shape;296;p40"/>
          <p:cNvSpPr txBox="1">
            <a:spLocks noGrp="1"/>
          </p:cNvSpPr>
          <p:nvPr>
            <p:ph type="title" idx="4294967295"/>
          </p:nvPr>
        </p:nvSpPr>
        <p:spPr>
          <a:xfrm>
            <a:off x="0" y="762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6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8-bit unsigned number wheel</a:t>
            </a:r>
            <a:endParaRPr/>
          </a:p>
        </p:txBody>
      </p:sp>
      <p:sp>
        <p:nvSpPr>
          <p:cNvPr id="297" name="Google Shape;297;p40"/>
          <p:cNvSpPr txBox="1"/>
          <p:nvPr/>
        </p:nvSpPr>
        <p:spPr>
          <a:xfrm>
            <a:off x="2133600" y="4789487"/>
            <a:ext cx="15939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Font typeface="Times New Roman"/>
              <a:buNone/>
            </a:pPr>
            <a:r>
              <a:rPr lang="en-US" sz="2400" b="1" i="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bit </a:t>
            </a:r>
            <a:r>
              <a:rPr lang="en-US" sz="2400" b="1" i="0" u="sng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Cleared</a:t>
            </a:r>
            <a:endParaRPr/>
          </a:p>
        </p:txBody>
      </p:sp>
      <p:sp>
        <p:nvSpPr>
          <p:cNvPr id="298" name="Google Shape;298;p40"/>
          <p:cNvSpPr txBox="1"/>
          <p:nvPr/>
        </p:nvSpPr>
        <p:spPr>
          <a:xfrm>
            <a:off x="5791200" y="4332287"/>
            <a:ext cx="1111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Font typeface="Times New Roman"/>
              <a:buNone/>
            </a:pPr>
            <a:r>
              <a:rPr lang="en-US" sz="2400" b="1" i="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bit </a:t>
            </a:r>
            <a:r>
              <a:rPr lang="en-US" sz="2400" b="1" i="0" u="sng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endParaRPr/>
          </a:p>
        </p:txBody>
      </p:sp>
      <p:sp>
        <p:nvSpPr>
          <p:cNvPr id="299" name="Google Shape;299;p40"/>
          <p:cNvSpPr txBox="1"/>
          <p:nvPr/>
        </p:nvSpPr>
        <p:spPr>
          <a:xfrm>
            <a:off x="498475" y="5286375"/>
            <a:ext cx="8188200" cy="10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carry bit, C, is set after an unsigned addition when the result is incorrect.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carry bit, C, is clear after an unsigned subtraction when the result is incorrect. 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/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2286000" y="881050"/>
            <a:ext cx="1415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Font typeface="Times New Roman"/>
              <a:buNone/>
            </a:pPr>
            <a:r>
              <a:rPr lang="en-US" sz="2400" b="1" i="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160-64</a:t>
            </a:r>
            <a:endParaRPr/>
          </a:p>
        </p:txBody>
      </p:sp>
      <p:sp>
        <p:nvSpPr>
          <p:cNvPr id="307" name="Google Shape;307;p41"/>
          <p:cNvSpPr txBox="1"/>
          <p:nvPr/>
        </p:nvSpPr>
        <p:spPr>
          <a:xfrm>
            <a:off x="5791200" y="804850"/>
            <a:ext cx="1515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Font typeface="Times New Roman"/>
              <a:buNone/>
            </a:pPr>
            <a:r>
              <a:rPr lang="en-US" sz="2400" b="1" i="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32-64 </a:t>
            </a:r>
            <a:endParaRPr/>
          </a:p>
        </p:txBody>
      </p:sp>
      <p:sp>
        <p:nvSpPr>
          <p:cNvPr id="308" name="Google Shape;308;p41"/>
          <p:cNvSpPr txBox="1">
            <a:spLocks noGrp="1"/>
          </p:cNvSpPr>
          <p:nvPr>
            <p:ph type="title" idx="4294967295"/>
          </p:nvPr>
        </p:nvSpPr>
        <p:spPr>
          <a:xfrm>
            <a:off x="0" y="762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6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8-bit unsigned number wheel</a:t>
            </a:r>
            <a:endParaRPr/>
          </a:p>
        </p:txBody>
      </p:sp>
      <p:sp>
        <p:nvSpPr>
          <p:cNvPr id="309" name="Google Shape;309;p41"/>
          <p:cNvSpPr txBox="1"/>
          <p:nvPr/>
        </p:nvSpPr>
        <p:spPr>
          <a:xfrm>
            <a:off x="2133600" y="4767262"/>
            <a:ext cx="1111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Font typeface="Times New Roman"/>
              <a:buNone/>
            </a:pPr>
            <a:r>
              <a:rPr lang="en-US" sz="2400" b="1" i="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bit </a:t>
            </a:r>
            <a:r>
              <a:rPr lang="en-US" sz="2400" b="1" i="0" u="sng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endParaRPr/>
          </a:p>
        </p:txBody>
      </p:sp>
      <p:sp>
        <p:nvSpPr>
          <p:cNvPr id="310" name="Google Shape;310;p41"/>
          <p:cNvSpPr txBox="1"/>
          <p:nvPr/>
        </p:nvSpPr>
        <p:spPr>
          <a:xfrm>
            <a:off x="5791200" y="4719637"/>
            <a:ext cx="1957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Font typeface="Times New Roman"/>
              <a:buNone/>
            </a:pPr>
            <a:r>
              <a:rPr lang="en-US" sz="2400" b="1" i="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bit </a:t>
            </a:r>
            <a:r>
              <a:rPr lang="en-US" sz="24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Cleared</a:t>
            </a:r>
            <a:endParaRPr/>
          </a:p>
        </p:txBody>
      </p:sp>
      <p:pic>
        <p:nvPicPr>
          <p:cNvPr id="311" name="Google Shape;31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265237"/>
            <a:ext cx="6400800" cy="33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 txBox="1"/>
          <p:nvPr/>
        </p:nvSpPr>
        <p:spPr>
          <a:xfrm>
            <a:off x="498475" y="5324475"/>
            <a:ext cx="8275500" cy="10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carry bit, C, is set after an unsigned addition when the result is incorrect.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carry bit, C, is </a:t>
            </a:r>
            <a:r>
              <a:rPr lang="en-US" sz="1600" b="0" i="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clear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after an unsigned subtraction when the result is incorrect. 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/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2"/>
          <p:cNvSpPr txBox="1">
            <a:spLocks noGrp="1"/>
          </p:cNvSpPr>
          <p:nvPr>
            <p:ph type="title" idx="4294967295"/>
          </p:nvPr>
        </p:nvSpPr>
        <p:spPr>
          <a:xfrm>
            <a:off x="0" y="762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6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Algorithm (unsigned)</a:t>
            </a:r>
            <a:endParaRPr/>
          </a:p>
        </p:txBody>
      </p:sp>
      <p:sp>
        <p:nvSpPr>
          <p:cNvPr id="320" name="Google Shape;320;p42"/>
          <p:cNvSpPr txBox="1"/>
          <p:nvPr/>
        </p:nvSpPr>
        <p:spPr>
          <a:xfrm>
            <a:off x="457200" y="1100137"/>
            <a:ext cx="8340600" cy="48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values of both numbers interpreted as unsigned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 addition or subtraction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 the result fit as an unsigned?</a:t>
            </a:r>
            <a:endParaRPr/>
          </a:p>
          <a:p>
            <a:pPr marL="1257300" marR="0" lvl="1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-&gt; 	addition 		C=1, </a:t>
            </a:r>
            <a:br>
              <a:rPr lang="en-US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   	subtraction 	</a:t>
            </a:r>
            <a:r>
              <a:rPr lang="en-US"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C=0</a:t>
            </a:r>
            <a:endParaRPr/>
          </a:p>
          <a:p>
            <a:pPr marL="1257300" marR="0" lvl="1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Yes -&gt; 	addition 		C=0, </a:t>
            </a:r>
            <a:br>
              <a:rPr lang="en-US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	subtraction 	</a:t>
            </a:r>
            <a:r>
              <a:rPr lang="en-US"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C=1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8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example:  255 + 5 = 260, C = 1 and the actual answer is 260-256 = 4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/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2286000" y="1066800"/>
            <a:ext cx="1298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Font typeface="Times New Roman"/>
              <a:buNone/>
            </a:pPr>
            <a:r>
              <a:rPr lang="en-US" sz="2400" b="1" i="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-32+64</a:t>
            </a:r>
            <a:endParaRPr/>
          </a:p>
        </p:txBody>
      </p:sp>
      <p:sp>
        <p:nvSpPr>
          <p:cNvPr id="328" name="Google Shape;328;p43"/>
          <p:cNvSpPr txBox="1"/>
          <p:nvPr/>
        </p:nvSpPr>
        <p:spPr>
          <a:xfrm>
            <a:off x="5791200" y="990600"/>
            <a:ext cx="12396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Font typeface="Times New Roman"/>
              <a:buNone/>
            </a:pPr>
            <a:r>
              <a:rPr lang="en-US" sz="2400" b="1" i="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96+64 </a:t>
            </a:r>
            <a:endParaRPr/>
          </a:p>
        </p:txBody>
      </p:sp>
      <p:sp>
        <p:nvSpPr>
          <p:cNvPr id="329" name="Google Shape;329;p43"/>
          <p:cNvSpPr txBox="1">
            <a:spLocks noGrp="1"/>
          </p:cNvSpPr>
          <p:nvPr>
            <p:ph type="title" idx="4294967295"/>
          </p:nvPr>
        </p:nvSpPr>
        <p:spPr>
          <a:xfrm>
            <a:off x="0" y="762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6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8-bit signed number wheel</a:t>
            </a:r>
            <a:endParaRPr/>
          </a:p>
        </p:txBody>
      </p:sp>
      <p:sp>
        <p:nvSpPr>
          <p:cNvPr id="330" name="Google Shape;330;p43"/>
          <p:cNvSpPr txBox="1"/>
          <p:nvPr/>
        </p:nvSpPr>
        <p:spPr>
          <a:xfrm>
            <a:off x="2133600" y="4953000"/>
            <a:ext cx="1581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Font typeface="Times New Roman"/>
              <a:buNone/>
            </a:pPr>
            <a:r>
              <a:rPr lang="en-US" sz="2400" b="1" i="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bit </a:t>
            </a:r>
            <a:r>
              <a:rPr lang="en-US" sz="2400" b="1" i="0" u="sng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Cleared</a:t>
            </a:r>
            <a:endParaRPr/>
          </a:p>
        </p:txBody>
      </p:sp>
      <p:sp>
        <p:nvSpPr>
          <p:cNvPr id="331" name="Google Shape;331;p43"/>
          <p:cNvSpPr txBox="1"/>
          <p:nvPr/>
        </p:nvSpPr>
        <p:spPr>
          <a:xfrm>
            <a:off x="5791200" y="4953000"/>
            <a:ext cx="10986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Font typeface="Times New Roman"/>
              <a:buNone/>
            </a:pPr>
            <a:r>
              <a:rPr lang="en-US" sz="2400" b="1" i="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bit </a:t>
            </a:r>
            <a:r>
              <a:rPr lang="en-US" sz="2400" b="1" i="0" u="sng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endParaRPr/>
          </a:p>
        </p:txBody>
      </p:sp>
      <p:pic>
        <p:nvPicPr>
          <p:cNvPr id="332" name="Google Shape;33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600200"/>
            <a:ext cx="6248400" cy="30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 txBox="1"/>
          <p:nvPr/>
        </p:nvSpPr>
        <p:spPr>
          <a:xfrm>
            <a:off x="379412" y="5572125"/>
            <a:ext cx="84057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overflow bit, V, is set after a signed addition or subtraction when the result is incorrect. 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/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4"/>
          <p:cNvSpPr txBox="1"/>
          <p:nvPr/>
        </p:nvSpPr>
        <p:spPr>
          <a:xfrm>
            <a:off x="2286000" y="1066800"/>
            <a:ext cx="768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Font typeface="Times New Roman"/>
              <a:buNone/>
            </a:pPr>
            <a:r>
              <a:rPr lang="en-US" sz="2400" b="1" i="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32-64</a:t>
            </a:r>
            <a:endParaRPr/>
          </a:p>
        </p:txBody>
      </p:sp>
      <p:sp>
        <p:nvSpPr>
          <p:cNvPr id="341" name="Google Shape;341;p44"/>
          <p:cNvSpPr txBox="1"/>
          <p:nvPr/>
        </p:nvSpPr>
        <p:spPr>
          <a:xfrm>
            <a:off x="5791200" y="990600"/>
            <a:ext cx="908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Font typeface="Times New Roman"/>
              <a:buNone/>
            </a:pPr>
            <a:r>
              <a:rPr lang="en-US" sz="2400" b="1" i="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-96-64 </a:t>
            </a:r>
            <a:endParaRPr/>
          </a:p>
        </p:txBody>
      </p:sp>
      <p:sp>
        <p:nvSpPr>
          <p:cNvPr id="342" name="Google Shape;342;p44"/>
          <p:cNvSpPr txBox="1">
            <a:spLocks noGrp="1"/>
          </p:cNvSpPr>
          <p:nvPr>
            <p:ph type="title" idx="4294967295"/>
          </p:nvPr>
        </p:nvSpPr>
        <p:spPr>
          <a:xfrm>
            <a:off x="0" y="762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6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8-bit signed number wheel</a:t>
            </a:r>
            <a:endParaRPr/>
          </a:p>
        </p:txBody>
      </p:sp>
      <p:sp>
        <p:nvSpPr>
          <p:cNvPr id="343" name="Google Shape;343;p44"/>
          <p:cNvSpPr txBox="1"/>
          <p:nvPr/>
        </p:nvSpPr>
        <p:spPr>
          <a:xfrm>
            <a:off x="2133600" y="4648200"/>
            <a:ext cx="1581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Font typeface="Times New Roman"/>
              <a:buNone/>
            </a:pPr>
            <a:r>
              <a:rPr lang="en-US" sz="2400" b="1" i="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bit </a:t>
            </a:r>
            <a:r>
              <a:rPr lang="en-US" sz="2400" b="1" i="0" u="sng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Cleared</a:t>
            </a:r>
            <a:endParaRPr/>
          </a:p>
        </p:txBody>
      </p:sp>
      <p:sp>
        <p:nvSpPr>
          <p:cNvPr id="344" name="Google Shape;344;p44"/>
          <p:cNvSpPr txBox="1"/>
          <p:nvPr/>
        </p:nvSpPr>
        <p:spPr>
          <a:xfrm>
            <a:off x="5791200" y="4800600"/>
            <a:ext cx="10986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Font typeface="Times New Roman"/>
              <a:buNone/>
            </a:pPr>
            <a:r>
              <a:rPr lang="en-US" sz="2400" b="1" i="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bit </a:t>
            </a:r>
            <a:r>
              <a:rPr lang="en-US" sz="2400" b="1" i="0" u="sng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endParaRPr/>
          </a:p>
        </p:txBody>
      </p:sp>
      <p:pic>
        <p:nvPicPr>
          <p:cNvPr id="345" name="Google Shape;34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600200"/>
            <a:ext cx="6248400" cy="30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4"/>
          <p:cNvSpPr txBox="1"/>
          <p:nvPr/>
        </p:nvSpPr>
        <p:spPr>
          <a:xfrm>
            <a:off x="498475" y="5486400"/>
            <a:ext cx="81120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overflow bit, V, is normally set when we cross over from 127 to -128 while adding or cross over from -128 to 127 while subtracting.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 idx="4294967295"/>
          </p:nvPr>
        </p:nvSpPr>
        <p:spPr>
          <a:xfrm>
            <a:off x="0" y="762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6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Algorithm (signed)</a:t>
            </a:r>
            <a:endParaRPr/>
          </a:p>
        </p:txBody>
      </p:sp>
      <p:sp>
        <p:nvSpPr>
          <p:cNvPr id="354" name="Google Shape;354;p45"/>
          <p:cNvSpPr txBox="1"/>
          <p:nvPr/>
        </p:nvSpPr>
        <p:spPr>
          <a:xfrm>
            <a:off x="304800" y="1303337"/>
            <a:ext cx="8493000" cy="4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AutoNum type="arabicPeriod"/>
            </a:pPr>
            <a:r>
              <a:rPr lang="en-US" sz="32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values of both numbers interpreted as signed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AutoNum type="arabicPeriod"/>
            </a:pPr>
            <a:r>
              <a:rPr lang="en-US" sz="32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 addition or subtraction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AutoNum type="arabicPeriod"/>
            </a:pPr>
            <a:r>
              <a:rPr lang="en-US" sz="32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 the result fit as a signed?</a:t>
            </a:r>
            <a:endParaRPr/>
          </a:p>
          <a:p>
            <a:pPr marL="1200150" marR="0" lvl="1" indent="-463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	  -&gt; V=1</a:t>
            </a:r>
            <a:endParaRPr/>
          </a:p>
          <a:p>
            <a:pPr marL="1200150" marR="0" lvl="1" indent="-463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Yes -&gt; V=0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Verdana"/>
              <a:buNone/>
            </a:pPr>
            <a:r>
              <a:rPr lang="en-US" sz="3200" b="1" i="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8-bit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en-US" sz="32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Examples:  	10 – 5 = 5, 			V=0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en-US" sz="32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-100 – 100 = -200, 	V=1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/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46"/>
          <p:cNvSpPr txBox="1">
            <a:spLocks noGrp="1"/>
          </p:cNvSpPr>
          <p:nvPr>
            <p:ph type="title" idx="4294967295"/>
          </p:nvPr>
        </p:nvSpPr>
        <p:spPr>
          <a:xfrm>
            <a:off x="0" y="163513"/>
            <a:ext cx="8229600" cy="79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Addition Summary</a:t>
            </a:r>
            <a:endParaRPr/>
          </a:p>
        </p:txBody>
      </p:sp>
      <p:sp>
        <p:nvSpPr>
          <p:cNvPr id="362" name="Google Shape;362;p46"/>
          <p:cNvSpPr txBox="1">
            <a:spLocks noGrp="1"/>
          </p:cNvSpPr>
          <p:nvPr>
            <p:ph type="body" idx="4294967295"/>
          </p:nvPr>
        </p:nvSpPr>
        <p:spPr>
          <a:xfrm>
            <a:off x="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the 32-bit result R be the result of the 32-bit addition X+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bit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set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if unsigned result is above 2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31</a:t>
            </a: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 or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if signed result is negative.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20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en-US" sz="20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31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bit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set if result is zero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bit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set after a signed addition if result is incorrect</a:t>
            </a:r>
            <a:endParaRPr/>
          </a:p>
          <a:p>
            <a:pPr marL="742950" marR="0" lvl="1" indent="-266700" algn="l" rtl="0">
              <a:lnSpc>
                <a:spcPct val="90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300"/>
              <a:buFont typeface="Noto Sans Symbols"/>
              <a:buNone/>
            </a:pPr>
            <a:endParaRPr sz="3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66700" algn="l" rtl="0">
              <a:lnSpc>
                <a:spcPct val="90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300"/>
              <a:buFont typeface="Noto Sans Symbols"/>
              <a:buNone/>
            </a:pPr>
            <a:endParaRPr sz="3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</a:t>
            </a:r>
            <a:endParaRPr/>
          </a:p>
          <a:p>
            <a:pPr marL="2057400" marR="0" lvl="4" indent="-15240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bit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set after an unsigned addition if result is incorrect</a:t>
            </a:r>
            <a:endParaRPr/>
          </a:p>
          <a:p>
            <a:pPr marL="742950" marR="0" lvl="1" indent="-241300" algn="l" rtl="0">
              <a:lnSpc>
                <a:spcPct val="9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None/>
            </a:pPr>
            <a:endParaRPr sz="7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</a:t>
            </a:r>
            <a:endParaRPr/>
          </a:p>
        </p:txBody>
      </p:sp>
      <p:sp>
        <p:nvSpPr>
          <p:cNvPr id="363" name="Google Shape;363;p46"/>
          <p:cNvSpPr txBox="1"/>
          <p:nvPr/>
        </p:nvSpPr>
        <p:spPr>
          <a:xfrm>
            <a:off x="0" y="3074987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46"/>
          <p:cNvSpPr txBox="1"/>
          <p:nvPr/>
        </p:nvSpPr>
        <p:spPr>
          <a:xfrm>
            <a:off x="0" y="3074987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46"/>
          <p:cNvSpPr txBox="1"/>
          <p:nvPr/>
        </p:nvSpPr>
        <p:spPr>
          <a:xfrm>
            <a:off x="0" y="3079750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/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47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Subtraction Summary</a:t>
            </a:r>
            <a:endParaRPr/>
          </a:p>
        </p:txBody>
      </p:sp>
      <p:sp>
        <p:nvSpPr>
          <p:cNvPr id="375" name="Google Shape;375;p47"/>
          <p:cNvSpPr txBox="1">
            <a:spLocks noGrp="1"/>
          </p:cNvSpPr>
          <p:nvPr>
            <p:ph type="body" idx="4294967295"/>
          </p:nvPr>
        </p:nvSpPr>
        <p:spPr>
          <a:xfrm>
            <a:off x="533400" y="1284288"/>
            <a:ext cx="8610600" cy="500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the 32-bit result R be the result of the 32-bit subtraction X-M.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bit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set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if unsigned result is above 2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31</a:t>
            </a: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 or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if signed result is negative.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N = R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31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bit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set if result is zero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bit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set after a signed subtraction if result is incorrect</a:t>
            </a:r>
            <a:endParaRPr/>
          </a:p>
          <a:p>
            <a:pPr marL="1828800" marR="0" lvl="4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342900" marR="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bit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clear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after an unsigned subtraction if result is incorrect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600200" marR="0" lvl="3" indent="-1651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76" name="Google Shape;376;p47"/>
          <p:cNvSpPr txBox="1"/>
          <p:nvPr/>
        </p:nvSpPr>
        <p:spPr>
          <a:xfrm>
            <a:off x="0" y="3074987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47"/>
          <p:cNvSpPr txBox="1"/>
          <p:nvPr/>
        </p:nvSpPr>
        <p:spPr>
          <a:xfrm>
            <a:off x="0" y="3074987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0" y="3079750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0" y="3060700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7"/>
          <p:cNvSpPr txBox="1"/>
          <p:nvPr/>
        </p:nvSpPr>
        <p:spPr>
          <a:xfrm>
            <a:off x="0" y="3060700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/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8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54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Trick Question</a:t>
            </a:r>
            <a:endParaRPr/>
          </a:p>
        </p:txBody>
      </p:sp>
      <p:sp>
        <p:nvSpPr>
          <p:cNvPr id="391" name="Google Shape;391;p48"/>
          <p:cNvSpPr txBox="1">
            <a:spLocks noGrp="1"/>
          </p:cNvSpPr>
          <p:nvPr>
            <p:ph type="body" idx="4294967295"/>
          </p:nvPr>
        </p:nvSpPr>
        <p:spPr>
          <a:xfrm>
            <a:off x="647700" y="1611313"/>
            <a:ext cx="3886200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the subtraction (32 – 129) is performed in an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8-bit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system what is the result and the status of the NZVC bits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2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2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2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2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2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/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8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54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Trick Question</a:t>
            </a:r>
            <a:endParaRPr/>
          </a:p>
        </p:txBody>
      </p:sp>
      <p:sp>
        <p:nvSpPr>
          <p:cNvPr id="390" name="Google Shape;390;p48"/>
          <p:cNvSpPr txBox="1">
            <a:spLocks noGrp="1"/>
          </p:cNvSpPr>
          <p:nvPr>
            <p:ph type="body" idx="4294967295"/>
          </p:nvPr>
        </p:nvSpPr>
        <p:spPr>
          <a:xfrm>
            <a:off x="5257800" y="1611313"/>
            <a:ext cx="3886200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Answer = 159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NZVC = 1010</a:t>
            </a:r>
            <a:endParaRPr/>
          </a:p>
        </p:txBody>
      </p:sp>
      <p:sp>
        <p:nvSpPr>
          <p:cNvPr id="391" name="Google Shape;391;p48"/>
          <p:cNvSpPr txBox="1">
            <a:spLocks noGrp="1"/>
          </p:cNvSpPr>
          <p:nvPr>
            <p:ph type="body" idx="4294967295"/>
          </p:nvPr>
        </p:nvSpPr>
        <p:spPr>
          <a:xfrm>
            <a:off x="647700" y="1611313"/>
            <a:ext cx="3886200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the subtraction (32 – 129) is performed in an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8-bit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system what is the result and the status of the NZVC bits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2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2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2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2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2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8999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/>
              <a:t>Expressions</a:t>
            </a: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4294967295"/>
          </p:nvPr>
        </p:nvSpPr>
        <p:spPr>
          <a:xfrm>
            <a:off x="523875" y="1108075"/>
            <a:ext cx="7553400" cy="4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Must operate on similar types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variable = value;</a:t>
            </a:r>
            <a:endParaRPr sz="1800">
              <a:solidFill>
                <a:srgbClr val="FF0000"/>
              </a:solidFill>
            </a:endParaRPr>
          </a:p>
          <a:p>
            <a:pPr marL="3429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Arithmetic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+   -   *   /   %</a:t>
            </a:r>
            <a:endParaRPr sz="1800">
              <a:solidFill>
                <a:srgbClr val="FF0000"/>
              </a:solidFill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Logical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&amp;   |   ^   ~   &gt;&gt;   &lt;&lt;</a:t>
            </a:r>
            <a:endParaRPr sz="1600"/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Relational (two values to boolean)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&lt;   &lt;=   &gt;   &gt;=   ==   !=</a:t>
            </a:r>
            <a:endParaRPr sz="1800">
              <a:solidFill>
                <a:srgbClr val="FF0000"/>
              </a:solidFill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Boolean (false is 0, true is nonzero)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&amp;&amp;    ||     !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/>
              <a:t>Conditionals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523875" y="1108075"/>
            <a:ext cx="7553400" cy="4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if-then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if(A&gt;M){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M = A;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}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if((letter&gt;=’A’)&amp;&amp;(letter&lt;=’Z’)){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letter = letter+(‘a’-’A’);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}</a:t>
            </a:r>
            <a:endParaRPr sz="1800">
              <a:solidFill>
                <a:srgbClr val="FF0000"/>
              </a:solidFill>
            </a:endParaRPr>
          </a:p>
          <a:p>
            <a:pPr marL="3429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if-then-else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if(A&gt;B){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M = A;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}else{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M = B;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}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81" name="Google Shape;81;p13"/>
          <p:cNvSpPr txBox="1"/>
          <p:nvPr/>
        </p:nvSpPr>
        <p:spPr>
          <a:xfrm>
            <a:off x="5007050" y="3593050"/>
            <a:ext cx="3769200" cy="24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uint16_t Height;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int main(void){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if(Height &gt; -5){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Height = 0;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}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523875" y="1108075"/>
            <a:ext cx="7553400" cy="4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for-loop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m = 0;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for(i=0; i&lt;10; i++){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m = m+i;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}</a:t>
            </a:r>
            <a:endParaRPr sz="1800">
              <a:solidFill>
                <a:srgbClr val="FF0000"/>
              </a:solidFill>
            </a:endParaRPr>
          </a:p>
          <a:p>
            <a:pPr marL="3429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while-loop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int main(void){uint32_t m;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while(1){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0000"/>
                </a:solidFill>
              </a:rPr>
              <a:t>    m = 1000000;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0000"/>
                </a:solidFill>
              </a:rPr>
              <a:t>    while(m){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0000"/>
                </a:solidFill>
              </a:rPr>
              <a:t>      m--;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  }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// stuff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}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0000"/>
                </a:solidFill>
              </a:rPr>
              <a:t>}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89" name="Google Shape;89;p14"/>
          <p:cNvSpPr txBox="1"/>
          <p:nvPr/>
        </p:nvSpPr>
        <p:spPr>
          <a:xfrm>
            <a:off x="3038675" y="4782175"/>
            <a:ext cx="53127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   while(GPIO_PORTF_DATA_R&amp;0x10){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294967295"/>
          </p:nvPr>
        </p:nvSpPr>
        <p:spPr>
          <a:xfrm>
            <a:off x="523875" y="1108075"/>
            <a:ext cx="7553400" cy="4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Prototype/declaration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uint32_t max(uint32_t a, uint32_t b);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uint32_t CardiacOutput(uint32_t t[1000]);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int32_t dot(int32_t a[], int32_t b[],int32_t l)</a:t>
            </a:r>
            <a:endParaRPr sz="1800">
              <a:solidFill>
                <a:srgbClr val="FF0000"/>
              </a:solidFill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Definition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uint32_t max(uint32_t a, uint32_t b){uint32_t r;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if(a&gt;b){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  r = a;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}else{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  r = b;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}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  return r;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}</a:t>
            </a:r>
            <a:endParaRPr sz="1800">
              <a:solidFill>
                <a:srgbClr val="FF0000"/>
              </a:solidFill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Invocation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c = max(x+3;y);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/>
              <a:t>Example Not Gate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4294967295"/>
          </p:nvPr>
        </p:nvSpPr>
        <p:spPr>
          <a:xfrm>
            <a:off x="523875" y="1108075"/>
            <a:ext cx="7553400" cy="4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uint32_t In,Out;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void Not_Init(void);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int main(void){	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Not_Init();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while(1){ // operations to be executed over and over go here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In = GPIO_PORTE_DATA_R &amp; 0x01;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Out = ~In;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GPIO_PORTE_DATA_R = (GPIO_PORTE_DATA_R&amp;~0x02)|Out&lt;&lt;1;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void Not_Init(void){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volatile uint32_t delay;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SYSCTL_RCGCGPIO_R |= 0x10;   // Turn clock on PortE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delay = 100;                 // Wait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GPIO_PORTE_DIR_R |= 0x02;    // PE1 is output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GPIO_PORTE_DIR_R &amp;= ~(0x01); // PE0 is input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GPIO_PORTE_DEN_R |= 0x03;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05" name="Google Shape;105;p16"/>
          <p:cNvSpPr/>
          <p:nvPr/>
        </p:nvSpPr>
        <p:spPr>
          <a:xfrm>
            <a:off x="3512625" y="1014075"/>
            <a:ext cx="5394300" cy="476400"/>
          </a:xfrm>
          <a:prstGeom prst="wedgeRectCallout">
            <a:avLst>
              <a:gd name="adj1" fmla="val -62209"/>
              <a:gd name="adj2" fmla="val 14909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be local, made global to help debugging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/>
              <a:t>Memory segments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4294967295"/>
          </p:nvPr>
        </p:nvSpPr>
        <p:spPr>
          <a:xfrm>
            <a:off x="523875" y="1108075"/>
            <a:ext cx="7553400" cy="4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Code (Flash EEPROM) 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0x00000000 Initial stack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0x00000004 Initial PC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0x00000200 Your code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0x0003FFFC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0x20000000 Your globals</a:t>
            </a:r>
            <a:endParaRPr sz="1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0x20000004...</a:t>
            </a:r>
            <a:endParaRPr sz="1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0x20000402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0x20000404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0x20000408     SP-&gt; top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Heap</a:t>
            </a:r>
            <a:endParaRPr sz="1800" b="1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2481</Words>
  <Application>Microsoft Office PowerPoint</Application>
  <PresentationFormat>On-screen Show (4:3)</PresentationFormat>
  <Paragraphs>663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Courier New</vt:lpstr>
      <vt:lpstr>Noto Sans Symbols</vt:lpstr>
      <vt:lpstr>Times New Roman</vt:lpstr>
      <vt:lpstr>Verdana</vt:lpstr>
      <vt:lpstr>1_Default Design</vt:lpstr>
      <vt:lpstr>2_Default Design</vt:lpstr>
      <vt:lpstr>6_Default Design</vt:lpstr>
      <vt:lpstr>COMP-162 Embedded Systems</vt:lpstr>
      <vt:lpstr>Agenda</vt:lpstr>
      <vt:lpstr>Variables</vt:lpstr>
      <vt:lpstr>Expressions</vt:lpstr>
      <vt:lpstr>Conditionals</vt:lpstr>
      <vt:lpstr>Loops</vt:lpstr>
      <vt:lpstr>Functions</vt:lpstr>
      <vt:lpstr>Example Not Gate</vt:lpstr>
      <vt:lpstr>Memory segments</vt:lpstr>
      <vt:lpstr>Call by value versus reference</vt:lpstr>
      <vt:lpstr>Pointers</vt:lpstr>
      <vt:lpstr>Arrays</vt:lpstr>
      <vt:lpstr>Array example</vt:lpstr>
      <vt:lpstr>Array example</vt:lpstr>
      <vt:lpstr>Array parameters</vt:lpstr>
      <vt:lpstr>Summary</vt:lpstr>
      <vt:lpstr>Call by value vs call by reference</vt:lpstr>
      <vt:lpstr>IR distance sensor</vt:lpstr>
      <vt:lpstr>Maximum of an array</vt:lpstr>
      <vt:lpstr>Dot product</vt:lpstr>
      <vt:lpstr>Capitalize letters in string</vt:lpstr>
      <vt:lpstr>Agenda</vt:lpstr>
      <vt:lpstr>Debugging</vt:lpstr>
      <vt:lpstr>Debugging Intrusiveness</vt:lpstr>
      <vt:lpstr>… Debugging</vt:lpstr>
      <vt:lpstr>Debugging Aids in Keil</vt:lpstr>
      <vt:lpstr>ARM ISA : ADD, SUB and CMP</vt:lpstr>
      <vt:lpstr>ARM ISA : Multiply and Divide</vt:lpstr>
      <vt:lpstr>Condition Codes</vt:lpstr>
      <vt:lpstr>8-bit unsigned number wheel</vt:lpstr>
      <vt:lpstr>8-bit unsigned number wheel</vt:lpstr>
      <vt:lpstr>Algorithm (unsigned)</vt:lpstr>
      <vt:lpstr>8-bit signed number wheel</vt:lpstr>
      <vt:lpstr>8-bit signed number wheel</vt:lpstr>
      <vt:lpstr>Algorithm (signed)</vt:lpstr>
      <vt:lpstr>Addition Summary</vt:lpstr>
      <vt:lpstr>Subtraction Summary</vt:lpstr>
      <vt:lpstr>Trick Question</vt:lpstr>
      <vt:lpstr>Trick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319K Introduction to Embedded Systems</dc:title>
  <cp:lastModifiedBy>Abdolee, Reza</cp:lastModifiedBy>
  <cp:revision>13</cp:revision>
  <dcterms:modified xsi:type="dcterms:W3CDTF">2019-09-21T23:34:15Z</dcterms:modified>
</cp:coreProperties>
</file>