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8" r:id="rId2"/>
    <p:sldMasterId id="2147483660" r:id="rId3"/>
    <p:sldMasterId id="2147483661" r:id="rId4"/>
    <p:sldMasterId id="2147483662" r:id="rId5"/>
    <p:sldMasterId id="2147483663" r:id="rId6"/>
    <p:sldMasterId id="2147483664" r:id="rId7"/>
  </p:sldMasterIdLst>
  <p:notesMasterIdLst>
    <p:notesMasterId r:id="rId30"/>
  </p:notesMasterIdLst>
  <p:sldIdLst>
    <p:sldId id="256" r:id="rId8"/>
    <p:sldId id="257" r:id="rId9"/>
    <p:sldId id="258" r:id="rId10"/>
    <p:sldId id="259" r:id="rId11"/>
    <p:sldId id="261" r:id="rId12"/>
    <p:sldId id="263" r:id="rId13"/>
    <p:sldId id="264" r:id="rId14"/>
    <p:sldId id="265" r:id="rId15"/>
    <p:sldId id="266" r:id="rId16"/>
    <p:sldId id="267" r:id="rId17"/>
    <p:sldId id="268" r:id="rId18"/>
    <p:sldId id="269" r:id="rId19"/>
    <p:sldId id="270" r:id="rId20"/>
    <p:sldId id="271" r:id="rId21"/>
    <p:sldId id="272" r:id="rId22"/>
    <p:sldId id="273" r:id="rId23"/>
    <p:sldId id="278" r:id="rId24"/>
    <p:sldId id="279" r:id="rId25"/>
    <p:sldId id="280" r:id="rId26"/>
    <p:sldId id="283" r:id="rId27"/>
    <p:sldId id="284" r:id="rId28"/>
    <p:sldId id="285" r:id="rId2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08F5A4-2903-4F21-B6D8-900189F19324}">
  <a:tblStyle styleId="{9308F5A4-2903-4F21-B6D8-900189F1932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551215-1B26-432B-893C-5C8CD87AE2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53"/>
  </p:normalViewPr>
  <p:slideViewPr>
    <p:cSldViewPr snapToGrid="0" snapToObjects="1">
      <p:cViewPr varScale="1">
        <p:scale>
          <a:sx n="63" d="100"/>
          <a:sy n="63" d="100"/>
        </p:scale>
        <p:origin x="1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010400" cy="9296400"/>
          </a:xfrm>
          <a:prstGeom prst="roundRect">
            <a:avLst>
              <a:gd name="adj" fmla="val 5"/>
            </a:avLst>
          </a:prstGeom>
          <a:solidFill>
            <a:srgbClr val="FFFFFF"/>
          </a:solidFill>
          <a:ln>
            <a:noFill/>
          </a:ln>
        </p:spPr>
        <p:txBody>
          <a:bodyPr spcFirstLastPara="1" wrap="square" lIns="93175" tIns="46575" rIns="93175" bIns="46575"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 name="Google Shape;4;n"/>
          <p:cNvSpPr txBox="1">
            <a:spLocks noGrp="1"/>
          </p:cNvSpPr>
          <p:nvPr>
            <p:ph type="hdr" idx="2"/>
          </p:nvPr>
        </p:nvSpPr>
        <p:spPr>
          <a:xfrm>
            <a:off x="0" y="0"/>
            <a:ext cx="3036887" cy="46355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3971925" y="0"/>
            <a:ext cx="3036887" cy="46355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181100" y="696912"/>
            <a:ext cx="4646612"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7" name="Google Shape;7;n"/>
          <p:cNvSpPr txBox="1">
            <a:spLocks noGrp="1"/>
          </p:cNvSpPr>
          <p:nvPr>
            <p:ph type="body" idx="1"/>
          </p:nvPr>
        </p:nvSpPr>
        <p:spPr>
          <a:xfrm>
            <a:off x="935037" y="4416425"/>
            <a:ext cx="5138737" cy="4181475"/>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831262"/>
            <a:ext cx="3036887" cy="4635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91" name="Google Shape;91;p4:notes"/>
          <p:cNvSpPr txBox="1"/>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92" name="Google Shape;92;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 name="Google Shape;93;p4:notes"/>
          <p:cNvSpPr txBox="1">
            <a:spLocks noGrp="1"/>
          </p:cNvSpPr>
          <p:nvPr>
            <p:ph type="body" idx="1"/>
          </p:nvPr>
        </p:nvSpPr>
        <p:spPr>
          <a:xfrm>
            <a:off x="935037" y="4416425"/>
            <a:ext cx="5140325" cy="4278312"/>
          </a:xfrm>
          <a:prstGeom prst="rect">
            <a:avLst/>
          </a:prstGeom>
          <a:noFill/>
          <a:ln>
            <a:noFill/>
          </a:ln>
        </p:spPr>
        <p:txBody>
          <a:bodyPr spcFirstLastPara="1" wrap="square" lIns="91700" tIns="47675" rIns="91700" bIns="47675" anchor="ctr" anchorCtr="0">
            <a:noAutofit/>
          </a:bodyPr>
          <a:lstStyle/>
          <a:p>
            <a:pPr marL="0" marR="0" lvl="0" indent="0" algn="l" rtl="0">
              <a:spcBef>
                <a:spcPts val="0"/>
              </a:spcBef>
              <a:spcAft>
                <a:spcPts val="0"/>
              </a:spcAft>
              <a:buFont typeface="Arial"/>
              <a:buNone/>
            </a:pPr>
            <a:r>
              <a:rPr lang="en-US" sz="1000" b="0" i="0" u="none" strike="noStrike" cap="none"/>
              <a:t>Great class, combines concepts, skills, and experience.</a:t>
            </a:r>
            <a:endParaRPr sz="1000"/>
          </a:p>
          <a:p>
            <a:pPr marL="0" marR="0" lvl="0" indent="0" algn="l" rtl="0">
              <a:spcBef>
                <a:spcPts val="0"/>
              </a:spcBef>
              <a:spcAft>
                <a:spcPts val="0"/>
              </a:spcAft>
              <a:buFont typeface="Arial"/>
              <a:buNone/>
            </a:pPr>
            <a:br>
              <a:rPr lang="en-US" sz="1000" b="0" i="0" u="none" strike="noStrike" cap="none"/>
            </a:br>
            <a:r>
              <a:rPr lang="en-US" sz="1000" b="0" i="0" u="none" strike="noStrike" cap="none"/>
              <a:t>Build real systems, bridge physical and virtual. Embedded systems critical to everyone, knowledge gained goes way beyond that.</a:t>
            </a:r>
            <a:endParaRPr sz="1000"/>
          </a:p>
          <a:p>
            <a:pPr marL="0" marR="0" lvl="0" indent="0" algn="l" rtl="0">
              <a:spcBef>
                <a:spcPts val="0"/>
              </a:spcBef>
              <a:spcAft>
                <a:spcPts val="0"/>
              </a:spcAft>
              <a:buFont typeface="Arial"/>
              <a:buNone/>
            </a:pPr>
            <a:br>
              <a:rPr lang="en-US" sz="1000" b="0" i="0" u="none" strike="noStrike" cap="none"/>
            </a:br>
            <a:r>
              <a:rPr lang="en-US" sz="1000" b="0" i="0" u="none" strike="noStrike" cap="none"/>
              <a:t>Learn to how a system works and development flow, learn how a computer and embedded system works practically, learn how to program, learn how to use programming tools and mixed environments, learn about interfacing and design</a:t>
            </a:r>
            <a:endParaRPr sz="1000"/>
          </a:p>
          <a:p>
            <a:pPr marL="0" marR="0" lvl="0" indent="0" algn="l" rtl="0">
              <a:spcBef>
                <a:spcPts val="0"/>
              </a:spcBef>
              <a:spcAft>
                <a:spcPts val="0"/>
              </a:spcAft>
              <a:buFont typeface="Arial"/>
              <a:buNone/>
            </a:pPr>
            <a:br>
              <a:rPr lang="en-US" sz="1000" b="0" i="0" u="none" strike="noStrike" cap="none"/>
            </a:br>
            <a:endParaRPr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c06ed5c19_0_90:notes"/>
          <p:cNvSpPr txBox="1"/>
          <p:nvPr/>
        </p:nvSpPr>
        <p:spPr>
          <a:xfrm>
            <a:off x="3971925" y="8831262"/>
            <a:ext cx="3036900" cy="46350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182" name="Google Shape;182;g1c06ed5c19_0_9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3" name="Google Shape;183;g1c06ed5c19_0_90:notes"/>
          <p:cNvSpPr txBox="1">
            <a:spLocks noGrp="1"/>
          </p:cNvSpPr>
          <p:nvPr>
            <p:ph type="body" idx="1"/>
          </p:nvPr>
        </p:nvSpPr>
        <p:spPr>
          <a:xfrm>
            <a:off x="935037" y="4416425"/>
            <a:ext cx="5218200" cy="4183200"/>
          </a:xfrm>
          <a:prstGeom prst="rect">
            <a:avLst/>
          </a:prstGeom>
          <a:noFill/>
          <a:ln>
            <a:noFill/>
          </a:ln>
        </p:spPr>
        <p:txBody>
          <a:bodyPr spcFirstLastPara="1" wrap="square" lIns="91700" tIns="47675" rIns="91700" bIns="47675" anchor="t" anchorCtr="0">
            <a:noAutofit/>
          </a:bodyPr>
          <a:lstStyle/>
          <a:p>
            <a:pPr marL="0" lvl="0" indent="0" algn="l" rtl="0">
              <a:spcBef>
                <a:spcPts val="0"/>
              </a:spcBef>
              <a:spcAft>
                <a:spcPts val="0"/>
              </a:spcAft>
              <a:buClr>
                <a:schemeClr val="dk1"/>
              </a:buClr>
              <a:buFont typeface="Arial"/>
              <a:buNone/>
            </a:pPr>
            <a:r>
              <a:rPr lang="en-US" sz="1000">
                <a:solidFill>
                  <a:schemeClr val="dk1"/>
                </a:solidFill>
              </a:rPr>
              <a:t>The LC3 computer from EE 306 had an address space of 64Ki and an addressability of 16-bit for a total of 128KiB. The Memory Address Register (MAR) is 16 bits and the Memory Data Register (MDR) is also 16-bits.</a:t>
            </a:r>
            <a:endParaRPr sz="1000">
              <a:solidFill>
                <a:schemeClr val="dk1"/>
              </a:solidFill>
            </a:endParaRPr>
          </a:p>
          <a:p>
            <a:pPr marL="0" lvl="0" indent="0" algn="l" rtl="0">
              <a:spcBef>
                <a:spcPts val="400"/>
              </a:spcBef>
              <a:spcAft>
                <a:spcPts val="0"/>
              </a:spcAft>
              <a:buClr>
                <a:schemeClr val="dk1"/>
              </a:buClr>
              <a:buFont typeface="Arial"/>
              <a:buNone/>
            </a:pPr>
            <a:r>
              <a:rPr lang="en-US" sz="1000">
                <a:solidFill>
                  <a:schemeClr val="dk1"/>
                </a:solidFill>
              </a:rPr>
              <a:t>Vs.</a:t>
            </a:r>
            <a:endParaRPr sz="1000">
              <a:solidFill>
                <a:schemeClr val="dk1"/>
              </a:solidFill>
            </a:endParaRPr>
          </a:p>
          <a:p>
            <a:pPr marL="0" lvl="0" indent="0" algn="l" rtl="0">
              <a:spcBef>
                <a:spcPts val="400"/>
              </a:spcBef>
              <a:spcAft>
                <a:spcPts val="0"/>
              </a:spcAft>
              <a:buClr>
                <a:schemeClr val="dk1"/>
              </a:buClr>
              <a:buFont typeface="Arial"/>
              <a:buNone/>
            </a:pPr>
            <a:r>
              <a:rPr lang="en-US" sz="1000">
                <a:solidFill>
                  <a:schemeClr val="dk1"/>
                </a:solidFill>
              </a:rPr>
              <a:t>On the ARM, the MAR is 32-bits. Total addressable memory is 4GiB. It has flexible addressability (bit,byte-8bits,halfword-16bits,word-32bits)</a:t>
            </a:r>
            <a:endParaRPr sz="1000">
              <a:solidFill>
                <a:schemeClr val="dk1"/>
              </a:solidFill>
            </a:endParaRPr>
          </a:p>
          <a:p>
            <a:pPr marL="0" marR="0" lvl="0" indent="0" algn="l" rtl="0">
              <a:spcBef>
                <a:spcPts val="400"/>
              </a:spcBef>
              <a:spcAft>
                <a:spcPts val="0"/>
              </a:spcAft>
              <a:buFont typeface="Arial"/>
              <a:buNone/>
            </a:pPr>
            <a:endParaRPr sz="1000"/>
          </a:p>
          <a:p>
            <a:pPr marL="0" lvl="0" indent="0" algn="l" rtl="0">
              <a:spcBef>
                <a:spcPts val="0"/>
              </a:spcBef>
              <a:spcAft>
                <a:spcPts val="0"/>
              </a:spcAft>
              <a:buClr>
                <a:schemeClr val="dk1"/>
              </a:buClr>
              <a:buFont typeface="Arial"/>
              <a:buNone/>
            </a:pPr>
            <a:r>
              <a:rPr lang="en-US" sz="1000">
                <a:solidFill>
                  <a:schemeClr val="dk1"/>
                </a:solidFill>
              </a:rPr>
              <a:t>The PC points to the address of the current instruction (Program Counter)</a:t>
            </a:r>
            <a:endParaRPr sz="1000">
              <a:solidFill>
                <a:schemeClr val="dk1"/>
              </a:solidFill>
            </a:endParaRPr>
          </a:p>
          <a:p>
            <a:pPr marL="0" lvl="0" indent="0" algn="l" rtl="0">
              <a:spcBef>
                <a:spcPts val="400"/>
              </a:spcBef>
              <a:spcAft>
                <a:spcPts val="0"/>
              </a:spcAft>
              <a:buClr>
                <a:schemeClr val="dk1"/>
              </a:buClr>
              <a:buFont typeface="Arial"/>
              <a:buNone/>
            </a:pPr>
            <a:r>
              <a:rPr lang="en-US" sz="1000">
                <a:solidFill>
                  <a:schemeClr val="dk1"/>
                </a:solidFill>
              </a:rPr>
              <a:t>The Link Register is akin to Register R7 in LC3 used to store the return address on subroutine calls.</a:t>
            </a:r>
            <a:endParaRPr sz="1000">
              <a:solidFill>
                <a:schemeClr val="dk1"/>
              </a:solidFill>
            </a:endParaRPr>
          </a:p>
          <a:p>
            <a:pPr marL="0" lvl="0" indent="0" algn="l" rtl="0">
              <a:spcBef>
                <a:spcPts val="400"/>
              </a:spcBef>
              <a:spcAft>
                <a:spcPts val="0"/>
              </a:spcAft>
              <a:buClr>
                <a:schemeClr val="dk1"/>
              </a:buClr>
              <a:buFont typeface="Arial"/>
              <a:buNone/>
            </a:pPr>
            <a:r>
              <a:rPr lang="en-US" sz="1000">
                <a:solidFill>
                  <a:schemeClr val="dk1"/>
                </a:solidFill>
              </a:rPr>
              <a:t>The </a:t>
            </a:r>
            <a:r>
              <a:rPr lang="en-US" sz="1000" i="1">
                <a:solidFill>
                  <a:schemeClr val="dk1"/>
                </a:solidFill>
              </a:rPr>
              <a:t>stack</a:t>
            </a:r>
            <a:r>
              <a:rPr lang="en-US" sz="1000">
                <a:solidFill>
                  <a:schemeClr val="dk1"/>
                </a:solidFill>
              </a:rPr>
              <a:t> is a temporary storage implemented in the RAM. We push and pop elements onto and off the stack as we desire. The stack pointer (SP) keeps track of the current location of  the “top” of the stack.</a:t>
            </a:r>
            <a:endParaRPr sz="1000">
              <a:solidFill>
                <a:schemeClr val="dk1"/>
              </a:solidFill>
            </a:endParaRPr>
          </a:p>
          <a:p>
            <a:pPr marL="0" lvl="0" indent="0" algn="l" rtl="0">
              <a:spcBef>
                <a:spcPts val="400"/>
              </a:spcBef>
              <a:spcAft>
                <a:spcPts val="0"/>
              </a:spcAft>
              <a:buClr>
                <a:schemeClr val="dk1"/>
              </a:buClr>
              <a:buFont typeface="Arial"/>
              <a:buNone/>
            </a:pPr>
            <a:r>
              <a:rPr lang="en-US" sz="1000">
                <a:solidFill>
                  <a:schemeClr val="dk1"/>
                </a:solidFill>
              </a:rPr>
              <a:t>The CC (condition-code) bits contain codes that reflect the results of the most recent instruction. Many “branch” type instructions “test” these bits for their operation. The Program Status Register (PSR) has them.</a:t>
            </a:r>
            <a:endParaRPr sz="1000">
              <a:solidFill>
                <a:schemeClr val="dk1"/>
              </a:solidFill>
            </a:endParaRPr>
          </a:p>
          <a:p>
            <a:pPr marL="0" lvl="0" indent="0" algn="l" rtl="0">
              <a:spcBef>
                <a:spcPts val="0"/>
              </a:spcBef>
              <a:spcAft>
                <a:spcPts val="0"/>
              </a:spcAft>
              <a:buClr>
                <a:schemeClr val="dk1"/>
              </a:buClr>
              <a:buFont typeface="Arial"/>
              <a:buNone/>
            </a:pPr>
            <a:endParaRPr sz="1000">
              <a:solidFill>
                <a:schemeClr val="dk1"/>
              </a:solidFill>
            </a:endParaRPr>
          </a:p>
          <a:p>
            <a:pPr marL="0" marR="0" lvl="0" indent="0" algn="l" rtl="0">
              <a:spcBef>
                <a:spcPts val="400"/>
              </a:spcBef>
              <a:spcAft>
                <a:spcPts val="0"/>
              </a:spcAft>
              <a:buFont typeface="Arial"/>
              <a:buNone/>
            </a:pP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7: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7: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8: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8: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9: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9: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2:notes"/>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216" name="Google Shape;216;p32:notes"/>
          <p:cNvSpPr txBox="1"/>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217" name="Google Shape;217;p3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8" name="Google Shape;218;p32:notes"/>
          <p:cNvSpPr txBox="1">
            <a:spLocks noGrp="1"/>
          </p:cNvSpPr>
          <p:nvPr>
            <p:ph type="body" idx="1"/>
          </p:nvPr>
        </p:nvSpPr>
        <p:spPr>
          <a:xfrm>
            <a:off x="935037" y="4416425"/>
            <a:ext cx="5140325" cy="4183062"/>
          </a:xfrm>
          <a:prstGeom prst="rect">
            <a:avLst/>
          </a:prstGeom>
          <a:noFill/>
          <a:ln>
            <a:noFill/>
          </a:ln>
        </p:spPr>
        <p:txBody>
          <a:bodyPr spcFirstLastPara="1" wrap="square" lIns="91700" tIns="47675" rIns="91700" bIns="47675" anchor="t" anchorCtr="0">
            <a:noAutofit/>
          </a:bodyPr>
          <a:lstStyle/>
          <a:p>
            <a:pPr marL="0" marR="0" lvl="0" indent="0" algn="l" rtl="0">
              <a:spcBef>
                <a:spcPts val="400"/>
              </a:spcBef>
              <a:spcAft>
                <a:spcPts val="0"/>
              </a:spcAft>
              <a:buFont typeface="Arial"/>
              <a:buNone/>
            </a:pPr>
            <a:r>
              <a:rPr lang="en-US" sz="1000"/>
              <a:t>See example project </a:t>
            </a:r>
            <a:r>
              <a:rPr lang="en-US" sz="1000" b="1"/>
              <a:t>InputOutput_4C123asm</a:t>
            </a:r>
            <a:r>
              <a:rPr lang="en-US" sz="1000"/>
              <a:t> for a good example of how to initialize ports. Note that this example also disables analog functionality, but this is not necessary because done by default currently.</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06ed5c19_0_60:notes"/>
          <p:cNvSpPr txBox="1">
            <a:spLocks noGrp="1"/>
          </p:cNvSpPr>
          <p:nvPr>
            <p:ph type="body" idx="1"/>
          </p:nvPr>
        </p:nvSpPr>
        <p:spPr>
          <a:xfrm>
            <a:off x="935037" y="4416425"/>
            <a:ext cx="5138700" cy="4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Notice the friendly coding and style</a:t>
            </a:r>
            <a:endParaRPr/>
          </a:p>
        </p:txBody>
      </p:sp>
      <p:sp>
        <p:nvSpPr>
          <p:cNvPr id="225" name="Google Shape;225;g1c06ed5c19_0_60: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c06ed5c19_0_65:notes"/>
          <p:cNvSpPr>
            <a:spLocks noGrp="1" noRot="1" noChangeAspect="1"/>
          </p:cNvSpPr>
          <p:nvPr>
            <p:ph type="sldImg" idx="2"/>
          </p:nvPr>
        </p:nvSpPr>
        <p:spPr>
          <a:xfrm>
            <a:off x="1181100" y="696913"/>
            <a:ext cx="4649788"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1" name="Google Shape;231;g1c06ed5c19_0_65:notes"/>
          <p:cNvSpPr txBox="1">
            <a:spLocks noGrp="1"/>
          </p:cNvSpPr>
          <p:nvPr>
            <p:ph type="body" idx="1"/>
          </p:nvPr>
        </p:nvSpPr>
        <p:spPr>
          <a:xfrm>
            <a:off x="935037" y="4416425"/>
            <a:ext cx="5140200" cy="41832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c06ed5c19_0_76: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1" name="Google Shape;261;g1c06ed5c19_0_76:notes"/>
          <p:cNvSpPr txBox="1">
            <a:spLocks noGrp="1"/>
          </p:cNvSpPr>
          <p:nvPr>
            <p:ph type="body" idx="1"/>
          </p:nvPr>
        </p:nvSpPr>
        <p:spPr>
          <a:xfrm>
            <a:off x="935037" y="4416425"/>
            <a:ext cx="5138700" cy="41814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c06ed5c19_0_84: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0" name="Google Shape;270;g1c06ed5c19_0_84:notes"/>
          <p:cNvSpPr txBox="1">
            <a:spLocks noGrp="1"/>
          </p:cNvSpPr>
          <p:nvPr>
            <p:ph type="body" idx="1"/>
          </p:nvPr>
        </p:nvSpPr>
        <p:spPr>
          <a:xfrm>
            <a:off x="935037" y="4416425"/>
            <a:ext cx="5138700" cy="41814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c06ed5c19_0_0:notes"/>
          <p:cNvSpPr txBox="1">
            <a:spLocks noGrp="1"/>
          </p:cNvSpPr>
          <p:nvPr>
            <p:ph type="sldNum" idx="12"/>
          </p:nvPr>
        </p:nvSpPr>
        <p:spPr>
          <a:xfrm>
            <a:off x="3971925" y="8831262"/>
            <a:ext cx="3036900" cy="46350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277" name="Google Shape;277;g1c06ed5c19_0_0:notes"/>
          <p:cNvSpPr txBox="1"/>
          <p:nvPr/>
        </p:nvSpPr>
        <p:spPr>
          <a:xfrm>
            <a:off x="3971925" y="8831262"/>
            <a:ext cx="3036900" cy="46350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278" name="Google Shape;278;g1c06ed5c19_0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9" name="Google Shape;279;g1c06ed5c19_0_0:notes"/>
          <p:cNvSpPr txBox="1">
            <a:spLocks noGrp="1"/>
          </p:cNvSpPr>
          <p:nvPr>
            <p:ph type="body" idx="1"/>
          </p:nvPr>
        </p:nvSpPr>
        <p:spPr>
          <a:xfrm>
            <a:off x="935037" y="4416425"/>
            <a:ext cx="5140200" cy="41832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sz="10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100" name="Google Shape;100;p8:notes"/>
          <p:cNvSpPr txBox="1"/>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101" name="Google Shape;101;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2" name="Google Shape;102;p8:notes"/>
          <p:cNvSpPr txBox="1">
            <a:spLocks noGrp="1"/>
          </p:cNvSpPr>
          <p:nvPr>
            <p:ph type="body" idx="1"/>
          </p:nvPr>
        </p:nvSpPr>
        <p:spPr>
          <a:xfrm>
            <a:off x="935037" y="4416425"/>
            <a:ext cx="5140325" cy="4278312"/>
          </a:xfrm>
          <a:prstGeom prst="rect">
            <a:avLst/>
          </a:prstGeom>
          <a:noFill/>
          <a:ln>
            <a:noFill/>
          </a:ln>
        </p:spPr>
        <p:txBody>
          <a:bodyPr spcFirstLastPara="1" wrap="square" lIns="91700" tIns="47675" rIns="91700" bIns="47675" anchor="ctr" anchorCtr="0">
            <a:noAutofit/>
          </a:bodyPr>
          <a:lstStyle/>
          <a:p>
            <a:pPr marL="0" marR="0" lvl="0" indent="0" algn="l" rtl="0">
              <a:spcBef>
                <a:spcPts val="0"/>
              </a:spcBef>
              <a:spcAft>
                <a:spcPts val="0"/>
              </a:spcAft>
              <a:buFont typeface="Arial"/>
              <a:buNone/>
            </a:pP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c06ed5c19_0_32: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2" name="Google Shape;312;g1c06ed5c19_0_32:notes"/>
          <p:cNvSpPr txBox="1">
            <a:spLocks noGrp="1"/>
          </p:cNvSpPr>
          <p:nvPr>
            <p:ph type="body" idx="1"/>
          </p:nvPr>
        </p:nvSpPr>
        <p:spPr>
          <a:xfrm>
            <a:off x="935037" y="4416425"/>
            <a:ext cx="5138700" cy="41814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sz="1800" b="0" i="0" u="none" strike="noStrike" cap="none"/>
          </a:p>
        </p:txBody>
      </p:sp>
      <p:sp>
        <p:nvSpPr>
          <p:cNvPr id="313" name="Google Shape;313;g1c06ed5c19_0_32:notes"/>
          <p:cNvSpPr txBox="1"/>
          <p:nvPr/>
        </p:nvSpPr>
        <p:spPr>
          <a:xfrm>
            <a:off x="3971925" y="8831262"/>
            <a:ext cx="3036900" cy="46350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06ed5c19_0_40:notes"/>
          <p:cNvSpPr txBox="1">
            <a:spLocks noGrp="1"/>
          </p:cNvSpPr>
          <p:nvPr>
            <p:ph type="body" idx="1"/>
          </p:nvPr>
        </p:nvSpPr>
        <p:spPr>
          <a:xfrm>
            <a:off x="935037" y="4416425"/>
            <a:ext cx="5138700" cy="4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1c06ed5c19_0_40: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c06ed5c19_0_46: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8" name="Google Shape;328;g1c06ed5c19_0_46:notes"/>
          <p:cNvSpPr txBox="1">
            <a:spLocks noGrp="1"/>
          </p:cNvSpPr>
          <p:nvPr>
            <p:ph type="body" idx="1"/>
          </p:nvPr>
        </p:nvSpPr>
        <p:spPr>
          <a:xfrm>
            <a:off x="935037" y="4416425"/>
            <a:ext cx="5138700" cy="4181400"/>
          </a:xfrm>
          <a:prstGeom prst="rect">
            <a:avLst/>
          </a:prstGeom>
          <a:noFill/>
          <a:ln>
            <a:noFill/>
          </a:ln>
        </p:spPr>
        <p:txBody>
          <a:bodyPr spcFirstLastPara="1" wrap="square" lIns="91700" tIns="47675" rIns="91700" bIns="47675" anchor="t" anchorCtr="0">
            <a:noAutofit/>
          </a:bodyPr>
          <a:lstStyle/>
          <a:p>
            <a:pPr marL="0" marR="0" lvl="0" indent="0" algn="l" rtl="0">
              <a:spcBef>
                <a:spcPts val="0"/>
              </a:spcBef>
              <a:spcAft>
                <a:spcPts val="0"/>
              </a:spcAft>
              <a:buNone/>
            </a:pPr>
            <a:endParaRPr sz="1800" b="0" i="0" u="none" strike="noStrike" cap="none"/>
          </a:p>
        </p:txBody>
      </p:sp>
      <p:sp>
        <p:nvSpPr>
          <p:cNvPr id="329" name="Google Shape;329;g1c06ed5c19_0_46:notes"/>
          <p:cNvSpPr txBox="1"/>
          <p:nvPr/>
        </p:nvSpPr>
        <p:spPr>
          <a:xfrm>
            <a:off x="3971925" y="8831262"/>
            <a:ext cx="3036900" cy="46350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
        <p:nvSpPr>
          <p:cNvPr id="108" name="Google Shape;108;p10: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rPr>
              <a:t>To do this week: get book, order a board, {read chapters 1 of the book or ebook 2 3}, do ws01, do HW1, install Keil uVision 4.73 on laptop, work on Lab1</a:t>
            </a:r>
            <a:endParaRPr/>
          </a:p>
        </p:txBody>
      </p:sp>
      <p:sp>
        <p:nvSpPr>
          <p:cNvPr id="114" name="Google Shape;114;p11: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7:notes"/>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129" name="Google Shape;129;p17:notes"/>
          <p:cNvSpPr txBox="1"/>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130" name="Google Shape;13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1" name="Google Shape;131;p17:notes"/>
          <p:cNvSpPr txBox="1">
            <a:spLocks noGrp="1"/>
          </p:cNvSpPr>
          <p:nvPr>
            <p:ph type="body" idx="1"/>
          </p:nvPr>
        </p:nvSpPr>
        <p:spPr>
          <a:xfrm>
            <a:off x="935037" y="4416425"/>
            <a:ext cx="5140325" cy="4183062"/>
          </a:xfrm>
          <a:prstGeom prst="rect">
            <a:avLst/>
          </a:prstGeom>
          <a:noFill/>
          <a:ln>
            <a:noFill/>
          </a:ln>
        </p:spPr>
        <p:txBody>
          <a:bodyPr spcFirstLastPara="1" wrap="square" lIns="91700" tIns="47675" rIns="91700" bIns="47675" anchor="t" anchorCtr="0">
            <a:noAutofit/>
          </a:bodyPr>
          <a:lstStyle/>
          <a:p>
            <a:pPr marL="0" marR="0" lvl="0" indent="0" algn="l" rtl="0">
              <a:spcBef>
                <a:spcPts val="400"/>
              </a:spcBef>
              <a:spcAft>
                <a:spcPts val="0"/>
              </a:spcAft>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1: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1: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2:notes"/>
          <p:cNvSpPr txBox="1">
            <a:spLocks noGrp="1"/>
          </p:cNvSpPr>
          <p:nvPr>
            <p:ph type="sldNum" idx="12"/>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59" name="Google Shape;159;p22:notes"/>
          <p:cNvSpPr txBox="1"/>
          <p:nvPr/>
        </p:nvSpPr>
        <p:spPr>
          <a:xfrm>
            <a:off x="3971925" y="8831262"/>
            <a:ext cx="3036887" cy="463550"/>
          </a:xfrm>
          <a:prstGeom prst="rect">
            <a:avLst/>
          </a:prstGeom>
          <a:noFill/>
          <a:ln>
            <a:noFill/>
          </a:ln>
        </p:spPr>
        <p:txBody>
          <a:bodyPr spcFirstLastPara="1" wrap="square" lIns="91700" tIns="47675" rIns="91700" bIns="476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60" name="Google Shape;160;p2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61" name="Google Shape;161;p22:notes"/>
          <p:cNvSpPr txBox="1">
            <a:spLocks noGrp="1"/>
          </p:cNvSpPr>
          <p:nvPr>
            <p:ph type="body" idx="1"/>
          </p:nvPr>
        </p:nvSpPr>
        <p:spPr>
          <a:xfrm>
            <a:off x="935037" y="4416425"/>
            <a:ext cx="5140325" cy="4183062"/>
          </a:xfrm>
          <a:prstGeom prst="rect">
            <a:avLst/>
          </a:prstGeom>
          <a:noFill/>
          <a:ln>
            <a:noFill/>
          </a:ln>
        </p:spPr>
        <p:txBody>
          <a:bodyPr spcFirstLastPara="1" wrap="square" lIns="91700" tIns="47675" rIns="91700" bIns="47675" anchor="t" anchorCtr="0">
            <a:noAutofit/>
          </a:bodyPr>
          <a:lstStyle/>
          <a:p>
            <a:pPr marL="0" lvl="0" indent="0" algn="l" rtl="0">
              <a:spcBef>
                <a:spcPts val="0"/>
              </a:spcBef>
              <a:spcAft>
                <a:spcPts val="0"/>
              </a:spcAft>
              <a:buClr>
                <a:schemeClr val="dk1"/>
              </a:buClr>
              <a:buFont typeface="Arial"/>
              <a:buNone/>
            </a:pPr>
            <a:r>
              <a:rPr lang="en-US" sz="1000" u="sng">
                <a:solidFill>
                  <a:schemeClr val="dk1"/>
                </a:solidFill>
              </a:rPr>
              <a:t>Consumer electronics</a:t>
            </a:r>
            <a:r>
              <a:rPr lang="en-US" sz="1000">
                <a:solidFill>
                  <a:schemeClr val="dk1"/>
                </a:solidFill>
              </a:rPr>
              <a:t>: Washing machine, Exercise equipment, Remote controls, Clocks and watches, Games and toys, Audio/video electronics, Set-back thermostats, Camera, Camcorder, Television, VCR, cable box</a:t>
            </a:r>
            <a:endParaRPr sz="1000">
              <a:solidFill>
                <a:schemeClr val="dk1"/>
              </a:solidFill>
            </a:endParaRPr>
          </a:p>
          <a:p>
            <a:pPr marL="0" lvl="0" indent="0" algn="l" rtl="0">
              <a:spcBef>
                <a:spcPts val="400"/>
              </a:spcBef>
              <a:spcAft>
                <a:spcPts val="0"/>
              </a:spcAft>
              <a:buClr>
                <a:schemeClr val="dk1"/>
              </a:buClr>
              <a:buFont typeface="Arial"/>
              <a:buNone/>
            </a:pPr>
            <a:r>
              <a:rPr lang="en-US" sz="1000" u="sng">
                <a:solidFill>
                  <a:schemeClr val="dk1"/>
                </a:solidFill>
              </a:rPr>
              <a:t>Communication systems</a:t>
            </a:r>
            <a:r>
              <a:rPr lang="en-US" sz="1000">
                <a:solidFill>
                  <a:schemeClr val="dk1"/>
                </a:solidFill>
              </a:rPr>
              <a:t>: Answering machines, Telephones, Fax machines, Radios, Cellular phones, pagers</a:t>
            </a:r>
            <a:endParaRPr sz="1000">
              <a:solidFill>
                <a:schemeClr val="dk1"/>
              </a:solidFill>
            </a:endParaRPr>
          </a:p>
          <a:p>
            <a:pPr marL="0" lvl="0" indent="0" algn="l" rtl="0">
              <a:spcBef>
                <a:spcPts val="400"/>
              </a:spcBef>
              <a:spcAft>
                <a:spcPts val="0"/>
              </a:spcAft>
              <a:buClr>
                <a:schemeClr val="dk1"/>
              </a:buClr>
              <a:buFont typeface="Arial"/>
              <a:buNone/>
            </a:pPr>
            <a:r>
              <a:rPr lang="en-US" sz="1000" u="sng">
                <a:solidFill>
                  <a:schemeClr val="dk1"/>
                </a:solidFill>
              </a:rPr>
              <a:t>Automotive systems</a:t>
            </a:r>
            <a:r>
              <a:rPr lang="en-US" sz="1000">
                <a:solidFill>
                  <a:schemeClr val="dk1"/>
                </a:solidFill>
              </a:rPr>
              <a:t>: Automatic breaking, Noise cancellation, Locks, Electronic ignition, Power windows and seats, Cruise control, Collision avoidance, Climate control, Emission control, Instrumentation</a:t>
            </a:r>
            <a:endParaRPr sz="1000">
              <a:solidFill>
                <a:schemeClr val="dk1"/>
              </a:solidFill>
            </a:endParaRPr>
          </a:p>
          <a:p>
            <a:pPr marL="0" lvl="0" indent="0" algn="l" rtl="0">
              <a:spcBef>
                <a:spcPts val="400"/>
              </a:spcBef>
              <a:spcAft>
                <a:spcPts val="0"/>
              </a:spcAft>
              <a:buClr>
                <a:schemeClr val="dk1"/>
              </a:buClr>
              <a:buFont typeface="Arial"/>
              <a:buNone/>
            </a:pPr>
            <a:r>
              <a:rPr lang="en-US" sz="1000" u="sng">
                <a:solidFill>
                  <a:schemeClr val="dk1"/>
                </a:solidFill>
              </a:rPr>
              <a:t>Military hardware</a:t>
            </a:r>
            <a:r>
              <a:rPr lang="en-US" sz="1000">
                <a:solidFill>
                  <a:schemeClr val="dk1"/>
                </a:solidFill>
              </a:rPr>
              <a:t>: Smart weapons, Missile guidance systems, Global positioning systems, Surveillance systems</a:t>
            </a:r>
            <a:endParaRPr sz="1000">
              <a:solidFill>
                <a:schemeClr val="dk1"/>
              </a:solidFill>
            </a:endParaRPr>
          </a:p>
          <a:p>
            <a:pPr marL="0" lvl="0" indent="0" algn="l" rtl="0">
              <a:spcBef>
                <a:spcPts val="400"/>
              </a:spcBef>
              <a:spcAft>
                <a:spcPts val="0"/>
              </a:spcAft>
              <a:buClr>
                <a:schemeClr val="dk1"/>
              </a:buClr>
              <a:buFont typeface="Arial"/>
              <a:buNone/>
            </a:pPr>
            <a:r>
              <a:rPr lang="en-US" sz="1000" u="sng">
                <a:solidFill>
                  <a:schemeClr val="dk1"/>
                </a:solidFill>
              </a:rPr>
              <a:t>Business applications</a:t>
            </a:r>
            <a:r>
              <a:rPr lang="en-US" sz="1000">
                <a:solidFill>
                  <a:schemeClr val="dk1"/>
                </a:solidFill>
              </a:rPr>
              <a:t>: Cash registers, Vending machines, ATM machines, Traffic controllers, Industrial robots, Bar code readers and writers, Automatic sprinklers, Elevator controllers, RFID systems, Lighting and heating systems</a:t>
            </a:r>
            <a:endParaRPr sz="1000">
              <a:solidFill>
                <a:schemeClr val="dk1"/>
              </a:solidFill>
            </a:endParaRPr>
          </a:p>
          <a:p>
            <a:pPr marL="0" lvl="0" indent="0" algn="l" rtl="0">
              <a:spcBef>
                <a:spcPts val="400"/>
              </a:spcBef>
              <a:spcAft>
                <a:spcPts val="0"/>
              </a:spcAft>
              <a:buClr>
                <a:schemeClr val="dk1"/>
              </a:buClr>
              <a:buFont typeface="Arial"/>
              <a:buNone/>
            </a:pPr>
            <a:r>
              <a:rPr lang="en-US" sz="1000" u="sng">
                <a:solidFill>
                  <a:schemeClr val="dk1"/>
                </a:solidFill>
              </a:rPr>
              <a:t>Medical devices</a:t>
            </a:r>
            <a:r>
              <a:rPr lang="en-US" sz="1000">
                <a:solidFill>
                  <a:schemeClr val="dk1"/>
                </a:solidFill>
              </a:rPr>
              <a:t>: Monitors, Drug delivery systems, Cancer treatments, Pacemakers, Prosthetic devices, Dialysis machines</a:t>
            </a:r>
            <a:endParaRPr sz="1000">
              <a:solidFill>
                <a:schemeClr val="dk1"/>
              </a:solidFill>
            </a:endParaRPr>
          </a:p>
          <a:p>
            <a:pPr marL="0" marR="0" lvl="0" indent="0" algn="l" rtl="0">
              <a:spcBef>
                <a:spcPts val="400"/>
              </a:spcBef>
              <a:spcAft>
                <a:spcPts val="0"/>
              </a:spcAft>
              <a:buFont typeface="Arial"/>
              <a:buNone/>
            </a:pP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4:notes"/>
          <p:cNvSpPr txBox="1">
            <a:spLocks noGrp="1"/>
          </p:cNvSpPr>
          <p:nvPr>
            <p:ph type="body" idx="1"/>
          </p:nvPr>
        </p:nvSpPr>
        <p:spPr>
          <a:xfrm>
            <a:off x="935037" y="4416425"/>
            <a:ext cx="5138737" cy="418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4: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6ed5c19_0_54:notes"/>
          <p:cNvSpPr txBox="1">
            <a:spLocks noGrp="1"/>
          </p:cNvSpPr>
          <p:nvPr>
            <p:ph type="body" idx="1"/>
          </p:nvPr>
        </p:nvSpPr>
        <p:spPr>
          <a:xfrm>
            <a:off x="935037" y="4416425"/>
            <a:ext cx="5138700" cy="4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1c06ed5c19_0_54:notes"/>
          <p:cNvSpPr>
            <a:spLocks noGrp="1" noRot="1" noChangeAspect="1"/>
          </p:cNvSpPr>
          <p:nvPr>
            <p:ph type="sldImg" idx="2"/>
          </p:nvPr>
        </p:nvSpPr>
        <p:spPr>
          <a:xfrm>
            <a:off x="11811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381000" y="228600"/>
            <a:ext cx="7694613" cy="68421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429309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26" name="Google Shape;26;p4"/>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lip Art and Text" type="clipArtAndTx">
  <p:cSld name="CLIPART_AND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81000" y="228600"/>
            <a:ext cx="7694613" cy="68421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47" name="Google Shape;47;p8"/>
          <p:cNvSpPr>
            <a:spLocks noGrp="1"/>
          </p:cNvSpPr>
          <p:nvPr>
            <p:ph type="clipArt" idx="2"/>
          </p:nvPr>
        </p:nvSpPr>
        <p:spPr>
          <a:xfrm>
            <a:off x="533400" y="1371600"/>
            <a:ext cx="3884613" cy="4722813"/>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742950" marR="0" lvl="1" indent="-28575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143000" marR="0" lvl="2" indent="-2286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600200" marR="0" lvl="3" indent="-228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057400" marR="0" lvl="4" indent="-228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5146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29718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4290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38862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
        <p:nvSpPr>
          <p:cNvPr id="48" name="Google Shape;48;p8"/>
          <p:cNvSpPr txBox="1">
            <a:spLocks noGrp="1"/>
          </p:cNvSpPr>
          <p:nvPr>
            <p:ph type="body" idx="1"/>
          </p:nvPr>
        </p:nvSpPr>
        <p:spPr>
          <a:xfrm>
            <a:off x="4570413" y="1371600"/>
            <a:ext cx="3886200" cy="47228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66" name="Google Shape;66;p12"/>
          <p:cNvSpPr txBox="1">
            <a:spLocks noGrp="1"/>
          </p:cNvSpPr>
          <p:nvPr>
            <p:ph type="ftr" idx="11"/>
          </p:nvPr>
        </p:nvSpPr>
        <p:spPr>
          <a:xfrm>
            <a:off x="533400" y="6477000"/>
            <a:ext cx="6324600" cy="304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742950" marR="0" lvl="1" indent="-28575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75" name="Google Shape;75;p14"/>
          <p:cNvSpPr txBox="1">
            <a:spLocks noGrp="1"/>
          </p:cNvSpPr>
          <p:nvPr>
            <p:ph type="body" idx="1"/>
          </p:nvPr>
        </p:nvSpPr>
        <p:spPr>
          <a:xfrm>
            <a:off x="533400" y="1371600"/>
            <a:ext cx="3884613" cy="47228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2800" b="0" i="0" u="none" strike="noStrike" cap="none">
                <a:solidFill>
                  <a:srgbClr val="000000"/>
                </a:solidFill>
                <a:latin typeface="Verdana"/>
                <a:ea typeface="Verdana"/>
                <a:cs typeface="Verdana"/>
                <a:sym typeface="Verdana"/>
              </a:defRPr>
            </a:lvl1pPr>
            <a:lvl2pPr marL="914400" marR="0" lvl="1" indent="-381000" algn="l" rtl="0">
              <a:spcBef>
                <a:spcPts val="7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2pPr>
            <a:lvl3pPr marL="1371600" marR="0" lvl="2" indent="-355600" algn="l" rtl="0">
              <a:spcBef>
                <a:spcPts val="6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3pPr>
            <a:lvl4pPr marL="1828800" marR="0" lvl="3" indent="-342900" algn="l" rtl="0">
              <a:spcBef>
                <a:spcPts val="500"/>
              </a:spcBef>
              <a:spcAft>
                <a:spcPts val="0"/>
              </a:spcAft>
              <a:buClr>
                <a:srgbClr val="000000"/>
              </a:buClr>
              <a:buSzPts val="1800"/>
              <a:buFont typeface="Noto Sans Symbols"/>
              <a:buChar char="✧"/>
              <a:defRPr sz="1800" b="0" i="0" u="none" strike="noStrike" cap="none">
                <a:solidFill>
                  <a:srgbClr val="000000"/>
                </a:solidFill>
                <a:latin typeface="Verdana"/>
                <a:ea typeface="Verdana"/>
                <a:cs typeface="Verdana"/>
                <a:sym typeface="Verdana"/>
              </a:defRPr>
            </a:lvl4pPr>
            <a:lvl5pPr marL="2286000" marR="0" lvl="4" indent="-342900" algn="l" rtl="0">
              <a:spcBef>
                <a:spcPts val="500"/>
              </a:spcBef>
              <a:spcAft>
                <a:spcPts val="0"/>
              </a:spcAft>
              <a:buClr>
                <a:srgbClr val="000000"/>
              </a:buClr>
              <a:buSzPts val="1800"/>
              <a:buFont typeface="Noto Sans Symbols"/>
              <a:buChar char="➢"/>
              <a:defRPr sz="18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76" name="Google Shape;76;p14"/>
          <p:cNvSpPr txBox="1">
            <a:spLocks noGrp="1"/>
          </p:cNvSpPr>
          <p:nvPr>
            <p:ph type="body" idx="2"/>
          </p:nvPr>
        </p:nvSpPr>
        <p:spPr>
          <a:xfrm>
            <a:off x="4570413" y="1371600"/>
            <a:ext cx="3886200" cy="47228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2800" b="0" i="0" u="none" strike="noStrike" cap="none">
                <a:solidFill>
                  <a:srgbClr val="000000"/>
                </a:solidFill>
                <a:latin typeface="Verdana"/>
                <a:ea typeface="Verdana"/>
                <a:cs typeface="Verdana"/>
                <a:sym typeface="Verdana"/>
              </a:defRPr>
            </a:lvl1pPr>
            <a:lvl2pPr marL="914400" marR="0" lvl="1" indent="-381000" algn="l" rtl="0">
              <a:spcBef>
                <a:spcPts val="7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2pPr>
            <a:lvl3pPr marL="1371600" marR="0" lvl="2" indent="-355600" algn="l" rtl="0">
              <a:spcBef>
                <a:spcPts val="6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3pPr>
            <a:lvl4pPr marL="1828800" marR="0" lvl="3" indent="-342900" algn="l" rtl="0">
              <a:spcBef>
                <a:spcPts val="500"/>
              </a:spcBef>
              <a:spcAft>
                <a:spcPts val="0"/>
              </a:spcAft>
              <a:buClr>
                <a:srgbClr val="000000"/>
              </a:buClr>
              <a:buSzPts val="1800"/>
              <a:buFont typeface="Noto Sans Symbols"/>
              <a:buChar char="✧"/>
              <a:defRPr sz="1800" b="0" i="0" u="none" strike="noStrike" cap="none">
                <a:solidFill>
                  <a:srgbClr val="000000"/>
                </a:solidFill>
                <a:latin typeface="Verdana"/>
                <a:ea typeface="Verdana"/>
                <a:cs typeface="Verdana"/>
                <a:sym typeface="Verdana"/>
              </a:defRPr>
            </a:lvl4pPr>
            <a:lvl5pPr marL="2286000" marR="0" lvl="4" indent="-342900" algn="l" rtl="0">
              <a:spcBef>
                <a:spcPts val="500"/>
              </a:spcBef>
              <a:spcAft>
                <a:spcPts val="0"/>
              </a:spcAft>
              <a:buClr>
                <a:srgbClr val="000000"/>
              </a:buClr>
              <a:buSzPts val="1800"/>
              <a:buFont typeface="Noto Sans Symbols"/>
              <a:buChar char="➢"/>
              <a:defRPr sz="18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1000" y="228600"/>
            <a:ext cx="7694613" cy="68421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85" name="Google Shape;85;p16"/>
          <p:cNvSpPr txBox="1">
            <a:spLocks noGrp="1"/>
          </p:cNvSpPr>
          <p:nvPr>
            <p:ph type="body" idx="1"/>
          </p:nvPr>
        </p:nvSpPr>
        <p:spPr>
          <a:xfrm>
            <a:off x="533400" y="1371600"/>
            <a:ext cx="3884613" cy="47228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
        <p:nvSpPr>
          <p:cNvPr id="86" name="Google Shape;86;p16"/>
          <p:cNvSpPr>
            <a:spLocks noGrp="1"/>
          </p:cNvSpPr>
          <p:nvPr>
            <p:ph type="chart" idx="2"/>
          </p:nvPr>
        </p:nvSpPr>
        <p:spPr>
          <a:xfrm>
            <a:off x="4570413" y="1371600"/>
            <a:ext cx="3886200" cy="4722813"/>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742950" marR="0" lvl="1" indent="-28575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143000" marR="0" lvl="2" indent="-2286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600200" marR="0" lvl="3" indent="-228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057400" marR="0" lvl="4" indent="-228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5146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29718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4290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38862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1"/>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dirty="0">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dirty="0"/>
          </a:p>
        </p:txBody>
      </p:sp>
      <p:sp>
        <p:nvSpPr>
          <p:cNvPr id="12" name="Google Shape;12;p1"/>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lt1"/>
              </a:solidFill>
              <a:latin typeface="Times New Roman"/>
              <a:ea typeface="Times New Roman"/>
              <a:cs typeface="Times New Roman"/>
              <a:sym typeface="Times New Roman"/>
            </a:endParaRPr>
          </a:p>
        </p:txBody>
      </p:sp>
      <p:sp>
        <p:nvSpPr>
          <p:cNvPr id="14" name="Google Shape;14;p1"/>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dirty="0"/>
          </a:p>
        </p:txBody>
      </p:sp>
      <p:sp>
        <p:nvSpPr>
          <p:cNvPr id="15" name="Google Shape;15;p1"/>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2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2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2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2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2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2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2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2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
        <p:cNvGrpSpPr/>
        <p:nvPr/>
      </p:nvGrpSpPr>
      <p:grpSpPr>
        <a:xfrm>
          <a:off x="0" y="0"/>
          <a:ext cx="0" cy="0"/>
          <a:chOff x="0" y="0"/>
          <a:chExt cx="0" cy="0"/>
        </a:xfrm>
      </p:grpSpPr>
      <p:sp>
        <p:nvSpPr>
          <p:cNvPr id="19" name="Google Shape;19;p3"/>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20" name="Google Shape;20;p3"/>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2" name="Google Shape;22;p3"/>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dirty="0"/>
          </a:p>
        </p:txBody>
      </p:sp>
      <p:sp>
        <p:nvSpPr>
          <p:cNvPr id="23" name="Google Shape;23;p3"/>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spc="0">
          <a:ln w="12700">
            <a:solidFill>
              <a:srgbClr val="C0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7"/>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41" name="Google Shape;41;p7"/>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43" name="Google Shape;43;p7"/>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dirty="0"/>
          </a:p>
        </p:txBody>
      </p:sp>
      <p:sp>
        <p:nvSpPr>
          <p:cNvPr id="44" name="Google Shape;44;p7"/>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solidFill>
              <a:srgbClr val="C00000"/>
            </a:solidFill>
          </a:ln>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51" name="Google Shape;51;p9"/>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53" name="Google Shape;53;p9"/>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54" name="Google Shape;54;p9"/>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solidFill>
              <a:srgbClr val="C00000"/>
            </a:solidFill>
          </a:ln>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1"/>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59" name="Google Shape;59;p11"/>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61" name="Google Shape;61;p11"/>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62" name="Google Shape;62;p11"/>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
        <p:nvSpPr>
          <p:cNvPr id="63" name="Google Shape;63;p11"/>
          <p:cNvSpPr txBox="1">
            <a:spLocks noGrp="1"/>
          </p:cNvSpPr>
          <p:nvPr>
            <p:ph type="ftr" idx="11"/>
          </p:nvPr>
        </p:nvSpPr>
        <p:spPr>
          <a:xfrm>
            <a:off x="533400" y="6477000"/>
            <a:ext cx="6324600" cy="304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742950" marR="0" lvl="1" indent="-28575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solidFill>
              <a:srgbClr val="C00000"/>
            </a:solidFill>
          </a:ln>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3"/>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69" name="Google Shape;69;p13"/>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71" name="Google Shape;71;p13"/>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72" name="Google Shape;72;p13"/>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solidFill>
              <a:srgbClr val="C00000"/>
            </a:solidFill>
          </a:ln>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5"/>
          <p:cNvSpPr txBox="1"/>
          <p:nvPr/>
        </p:nvSpPr>
        <p:spPr>
          <a:xfrm>
            <a:off x="8001000" y="6096000"/>
            <a:ext cx="1066800" cy="6858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1-</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79" name="Google Shape;79;p15"/>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381000" y="228600"/>
            <a:ext cx="7694612" cy="68421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5pPr>
            <a:lvl6pPr marL="2514600" marR="0" lvl="5"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6pPr>
            <a:lvl7pPr marL="2971800" marR="0" lvl="6"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7pPr>
            <a:lvl8pPr marL="3429000" marR="0" lvl="7"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8pPr>
            <a:lvl9pPr marL="3886200" marR="0" lvl="8" indent="-228600" algn="ctr" rtl="0">
              <a:spcBef>
                <a:spcPts val="0"/>
              </a:spcBef>
              <a:spcAft>
                <a:spcPts val="0"/>
              </a:spcAft>
              <a:buSzPts val="1400"/>
              <a:buNone/>
              <a:defRPr sz="3600" b="0" i="0" u="none" strike="noStrike" cap="none">
                <a:solidFill>
                  <a:srgbClr val="558D06"/>
                </a:solidFill>
                <a:latin typeface="Verdana"/>
                <a:ea typeface="Verdana"/>
                <a:cs typeface="Verdana"/>
                <a:sym typeface="Verdana"/>
              </a:defRPr>
            </a:lvl9pPr>
          </a:lstStyle>
          <a:p>
            <a:endParaRPr/>
          </a:p>
        </p:txBody>
      </p:sp>
      <p:sp>
        <p:nvSpPr>
          <p:cNvPr id="82" name="Google Shape;82;p15"/>
          <p:cNvSpPr txBox="1">
            <a:spLocks noGrp="1"/>
          </p:cNvSpPr>
          <p:nvPr>
            <p:ph type="body" idx="1"/>
          </p:nvPr>
        </p:nvSpPr>
        <p:spPr>
          <a:xfrm>
            <a:off x="533400" y="1371600"/>
            <a:ext cx="7923212" cy="47228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Verdana"/>
                <a:ea typeface="Verdana"/>
                <a:cs typeface="Verdana"/>
                <a:sym typeface="Verdana"/>
              </a:defRPr>
            </a:lvl1pPr>
            <a:lvl2pPr marL="914400" marR="0" lvl="1" indent="-406400" algn="l" rtl="0">
              <a:spcBef>
                <a:spcPts val="700"/>
              </a:spcBef>
              <a:spcAft>
                <a:spcPts val="0"/>
              </a:spcAft>
              <a:buClr>
                <a:srgbClr val="000000"/>
              </a:buClr>
              <a:buSzPts val="2800"/>
              <a:buFont typeface="Noto Sans Symbols"/>
              <a:buChar char="❖"/>
              <a:defRPr sz="2800" b="0" i="0" u="none" strike="noStrike" cap="none">
                <a:solidFill>
                  <a:srgbClr val="000000"/>
                </a:solidFill>
                <a:latin typeface="Verdana"/>
                <a:ea typeface="Verdana"/>
                <a:cs typeface="Verdana"/>
                <a:sym typeface="Verdana"/>
              </a:defRPr>
            </a:lvl2pPr>
            <a:lvl3pPr marL="1371600" marR="0" lvl="2" indent="-381000" algn="l" rtl="0">
              <a:spcBef>
                <a:spcPts val="600"/>
              </a:spcBef>
              <a:spcAft>
                <a:spcPts val="0"/>
              </a:spcAft>
              <a:buClr>
                <a:srgbClr val="000000"/>
              </a:buClr>
              <a:buSzPts val="2400"/>
              <a:buFont typeface="Noto Sans Symbols"/>
              <a:buChar char="▪"/>
              <a:defRPr sz="2400" b="0" i="0" u="none" strike="noStrike" cap="none">
                <a:solidFill>
                  <a:srgbClr val="000000"/>
                </a:solidFill>
                <a:latin typeface="Verdana"/>
                <a:ea typeface="Verdana"/>
                <a:cs typeface="Verdana"/>
                <a:sym typeface="Verdana"/>
              </a:defRPr>
            </a:lvl3pPr>
            <a:lvl4pPr marL="1828800" marR="0" lvl="3"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4pPr>
            <a:lvl5pPr marL="2286000" marR="0" lvl="4" indent="-355600" algn="l" rtl="0">
              <a:spcBef>
                <a:spcPts val="500"/>
              </a:spcBef>
              <a:spcAft>
                <a:spcPts val="0"/>
              </a:spcAft>
              <a:buClr>
                <a:srgbClr val="000000"/>
              </a:buClr>
              <a:buSzPts val="2000"/>
              <a:buFont typeface="Noto Sans Symbols"/>
              <a:buChar char="➢"/>
              <a:defRPr sz="2000" b="0" i="0" u="none" strike="noStrike" cap="none">
                <a:solidFill>
                  <a:srgbClr val="000000"/>
                </a:solidFill>
                <a:latin typeface="Verdana"/>
                <a:ea typeface="Verdana"/>
                <a:cs typeface="Verdana"/>
                <a:sym typeface="Verdana"/>
              </a:defRPr>
            </a:lvl5pPr>
            <a:lvl6pPr marL="2743200" marR="0" lvl="5"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6pPr>
            <a:lvl7pPr marL="3200400" marR="0" lvl="6"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7pPr>
            <a:lvl8pPr marL="3657600" marR="0" lvl="7"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8pPr>
            <a:lvl9pPr marL="4114800" marR="0" lvl="8" indent="-228600" algn="l" rtl="0">
              <a:spcBef>
                <a:spcPts val="500"/>
              </a:spcBef>
              <a:spcAft>
                <a:spcPts val="0"/>
              </a:spcAft>
              <a:buSzPts val="1400"/>
              <a:buNone/>
              <a:defRPr sz="2000" b="0" i="0" u="none" strike="noStrike" cap="none">
                <a:solidFill>
                  <a:srgbClr val="000000"/>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solidFill>
              <a:srgbClr val="C00000"/>
            </a:solidFill>
          </a:ln>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747712" y="1824037"/>
            <a:ext cx="7772400" cy="1905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dirty="0"/>
              <a:t>COMPS462</a:t>
            </a:r>
            <a:br>
              <a:rPr lang="en-US" sz="3600" b="0" i="0" u="none" strike="noStrike" cap="none" dirty="0">
                <a:solidFill>
                  <a:srgbClr val="558D06"/>
                </a:solidFill>
                <a:latin typeface="Verdana"/>
                <a:ea typeface="Verdana"/>
                <a:cs typeface="Verdana"/>
                <a:sym typeface="Verdana"/>
              </a:rPr>
            </a:br>
            <a:r>
              <a:rPr lang="en-US" sz="3600" b="0" i="0" u="none" strike="noStrike" cap="none" dirty="0">
                <a:solidFill>
                  <a:srgbClr val="558D06"/>
                </a:solidFill>
                <a:latin typeface="Verdana"/>
                <a:ea typeface="Verdana"/>
                <a:cs typeface="Verdana"/>
                <a:sym typeface="Verdana"/>
              </a:rPr>
              <a:t>Embedded Systems</a:t>
            </a:r>
            <a:endParaRPr dirty="0"/>
          </a:p>
        </p:txBody>
      </p:sp>
      <p:sp>
        <p:nvSpPr>
          <p:cNvPr id="96" name="Google Shape;96;p19"/>
          <p:cNvSpPr txBox="1">
            <a:spLocks noGrp="1"/>
          </p:cNvSpPr>
          <p:nvPr>
            <p:ph type="subTitle" idx="4294967295"/>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Font typeface="Verdana"/>
              <a:buNone/>
            </a:pPr>
            <a:r>
              <a:rPr lang="en-US" sz="3200" b="0" i="0" u="none" strike="noStrike" cap="none">
                <a:solidFill>
                  <a:srgbClr val="000000"/>
                </a:solidFill>
                <a:latin typeface="Verdana"/>
                <a:ea typeface="Verdana"/>
                <a:cs typeface="Verdana"/>
                <a:sym typeface="Verdana"/>
              </a:rPr>
              <a:t>Lecture 1: Introduction, Arch</a:t>
            </a:r>
            <a:r>
              <a:rPr lang="en-US"/>
              <a:t>itecture, </a:t>
            </a:r>
            <a:r>
              <a:rPr lang="en-US" sz="3200" b="0" i="0" u="none" strike="noStrike" cap="none">
                <a:solidFill>
                  <a:srgbClr val="000000"/>
                </a:solidFill>
                <a:latin typeface="Verdana"/>
                <a:ea typeface="Verdana"/>
                <a:cs typeface="Verdana"/>
                <a:sym typeface="Verdana"/>
              </a:rPr>
              <a:t>Embedded Systems, ARM Programming, Introduction to I/O </a:t>
            </a:r>
            <a:endParaRPr/>
          </a:p>
        </p:txBody>
      </p:sp>
      <p:sp>
        <p:nvSpPr>
          <p:cNvPr id="97" name="Google Shape;97;p19"/>
          <p:cNvSpPr txBox="1"/>
          <p:nvPr/>
        </p:nvSpPr>
        <p:spPr>
          <a:xfrm>
            <a:off x="425115" y="6553200"/>
            <a:ext cx="7239000" cy="304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558D06"/>
              </a:buClr>
              <a:buFont typeface="Verdana"/>
              <a:buNone/>
            </a:pPr>
            <a:r>
              <a:rPr lang="en-US" sz="1000" dirty="0">
                <a:solidFill>
                  <a:srgbClr val="FF0000"/>
                </a:solidFill>
                <a:latin typeface="Verdana"/>
                <a:ea typeface="Verdana"/>
                <a:cs typeface="Verdana"/>
                <a:sym typeface="Verdana"/>
              </a:rPr>
              <a:t>These slides reproduced from University of Texas, Embedded System Course with some minor changes. </a:t>
            </a:r>
            <a:endParaRPr sz="1000" dirty="0">
              <a:solidFill>
                <a:srgbClr val="FF0000"/>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200" b="0" i="0" u="none" strike="noStrike" cap="none">
                <a:solidFill>
                  <a:srgbClr val="558D06"/>
                </a:solidFill>
                <a:latin typeface="Verdana"/>
                <a:ea typeface="Verdana"/>
                <a:cs typeface="Verdana"/>
                <a:sym typeface="Verdana"/>
              </a:rPr>
              <a:t>ARM ISA: Registers, Memory-map</a:t>
            </a:r>
            <a:endParaRPr/>
          </a:p>
        </p:txBody>
      </p:sp>
      <p:pic>
        <p:nvPicPr>
          <p:cNvPr id="186" name="Google Shape;186;p30"/>
          <p:cNvPicPr preferRelativeResize="0"/>
          <p:nvPr/>
        </p:nvPicPr>
        <p:blipFill rotWithShape="1">
          <a:blip r:embed="rId3">
            <a:alphaModFix/>
          </a:blip>
          <a:srcRect/>
          <a:stretch/>
        </p:blipFill>
        <p:spPr>
          <a:xfrm>
            <a:off x="523875" y="1066800"/>
            <a:ext cx="3667200" cy="3962400"/>
          </a:xfrm>
          <a:prstGeom prst="rect">
            <a:avLst/>
          </a:prstGeom>
          <a:noFill/>
          <a:ln>
            <a:noFill/>
          </a:ln>
        </p:spPr>
      </p:pic>
      <p:sp>
        <p:nvSpPr>
          <p:cNvPr id="187" name="Google Shape;187;p30"/>
          <p:cNvSpPr txBox="1"/>
          <p:nvPr/>
        </p:nvSpPr>
        <p:spPr>
          <a:xfrm>
            <a:off x="6268595" y="5474368"/>
            <a:ext cx="2454300" cy="8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Verdana"/>
              <a:buNone/>
            </a:pPr>
            <a:r>
              <a:rPr lang="en-US" sz="2400" b="0" i="0" u="none" dirty="0">
                <a:solidFill>
                  <a:schemeClr val="dk1"/>
                </a:solidFill>
                <a:latin typeface="Verdana"/>
                <a:ea typeface="Verdana"/>
                <a:cs typeface="Verdana"/>
                <a:sym typeface="Verdana"/>
              </a:rPr>
              <a:t>TI TM4C123</a:t>
            </a:r>
            <a:br>
              <a:rPr lang="en-US" sz="2400" b="0" i="0" u="none" dirty="0">
                <a:solidFill>
                  <a:schemeClr val="dk1"/>
                </a:solidFill>
                <a:latin typeface="Verdana"/>
                <a:ea typeface="Verdana"/>
                <a:cs typeface="Verdana"/>
                <a:sym typeface="Verdana"/>
              </a:rPr>
            </a:br>
            <a:r>
              <a:rPr lang="en-US" sz="2400" b="0" i="0" u="none" dirty="0">
                <a:solidFill>
                  <a:schemeClr val="dk1"/>
                </a:solidFill>
                <a:latin typeface="Verdana"/>
                <a:ea typeface="Verdana"/>
                <a:cs typeface="Verdana"/>
                <a:sym typeface="Verdana"/>
              </a:rPr>
              <a:t>Microcontroller</a:t>
            </a:r>
            <a:endParaRPr dirty="0"/>
          </a:p>
        </p:txBody>
      </p:sp>
      <p:pic>
        <p:nvPicPr>
          <p:cNvPr id="188" name="Google Shape;188;p30"/>
          <p:cNvPicPr preferRelativeResize="0"/>
          <p:nvPr/>
        </p:nvPicPr>
        <p:blipFill rotWithShape="1">
          <a:blip r:embed="rId4">
            <a:alphaModFix/>
          </a:blip>
          <a:srcRect/>
          <a:stretch/>
        </p:blipFill>
        <p:spPr>
          <a:xfrm>
            <a:off x="4495800" y="1054768"/>
            <a:ext cx="4343400" cy="3999000"/>
          </a:xfrm>
          <a:prstGeom prst="rect">
            <a:avLst/>
          </a:prstGeom>
          <a:noFill/>
          <a:ln>
            <a:noFill/>
          </a:ln>
        </p:spPr>
      </p:pic>
      <p:sp>
        <p:nvSpPr>
          <p:cNvPr id="189" name="Google Shape;189;p30"/>
          <p:cNvSpPr txBox="1"/>
          <p:nvPr/>
        </p:nvSpPr>
        <p:spPr>
          <a:xfrm>
            <a:off x="457200" y="5070475"/>
            <a:ext cx="6400800" cy="133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Font typeface="Times New Roman"/>
              <a:buNone/>
            </a:pPr>
            <a:r>
              <a:rPr lang="en-US" sz="1800" b="1" i="1" u="sng" dirty="0">
                <a:solidFill>
                  <a:srgbClr val="000000"/>
                </a:solidFill>
                <a:latin typeface="Times New Roman"/>
                <a:ea typeface="Times New Roman"/>
                <a:cs typeface="Times New Roman"/>
                <a:sym typeface="Times New Roman"/>
              </a:rPr>
              <a:t>Condition Code Bit	s	Indicates</a:t>
            </a:r>
            <a:endParaRPr dirty="0"/>
          </a:p>
          <a:p>
            <a:pPr marL="0" marR="0" lvl="0" indent="0" algn="l" rtl="0">
              <a:lnSpc>
                <a:spcPct val="90000"/>
              </a:lnSpc>
              <a:spcBef>
                <a:spcPts val="0"/>
              </a:spcBef>
              <a:spcAft>
                <a:spcPts val="0"/>
              </a:spcAft>
              <a:buClr>
                <a:srgbClr val="000000"/>
              </a:buClr>
              <a:buFont typeface="Times New Roman"/>
              <a:buNone/>
            </a:pPr>
            <a:r>
              <a:rPr lang="en-US" sz="1800" b="0" i="0" u="none" dirty="0">
                <a:solidFill>
                  <a:srgbClr val="000000"/>
                </a:solidFill>
                <a:latin typeface="Times New Roman"/>
                <a:ea typeface="Times New Roman"/>
                <a:cs typeface="Times New Roman"/>
                <a:sym typeface="Times New Roman"/>
              </a:rPr>
              <a:t>N	negative			Result is negative</a:t>
            </a:r>
            <a:endParaRPr dirty="0"/>
          </a:p>
          <a:p>
            <a:pPr marL="0" marR="0" lvl="0" indent="0" algn="l" rtl="0">
              <a:lnSpc>
                <a:spcPct val="90000"/>
              </a:lnSpc>
              <a:spcBef>
                <a:spcPts val="0"/>
              </a:spcBef>
              <a:spcAft>
                <a:spcPts val="0"/>
              </a:spcAft>
              <a:buClr>
                <a:srgbClr val="000000"/>
              </a:buClr>
              <a:buFont typeface="Times New Roman"/>
              <a:buNone/>
            </a:pPr>
            <a:r>
              <a:rPr lang="en-US" sz="1800" b="0" i="0" u="none" dirty="0">
                <a:solidFill>
                  <a:srgbClr val="000000"/>
                </a:solidFill>
                <a:latin typeface="Times New Roman"/>
                <a:ea typeface="Times New Roman"/>
                <a:cs typeface="Times New Roman"/>
                <a:sym typeface="Times New Roman"/>
              </a:rPr>
              <a:t>Z	zero			Result is zero</a:t>
            </a:r>
            <a:endParaRPr dirty="0"/>
          </a:p>
          <a:p>
            <a:pPr marL="0" marR="0" lvl="0" indent="0" algn="l" rtl="0">
              <a:lnSpc>
                <a:spcPct val="90000"/>
              </a:lnSpc>
              <a:spcBef>
                <a:spcPts val="0"/>
              </a:spcBef>
              <a:spcAft>
                <a:spcPts val="0"/>
              </a:spcAft>
              <a:buClr>
                <a:srgbClr val="000000"/>
              </a:buClr>
              <a:buFont typeface="Times New Roman"/>
              <a:buNone/>
            </a:pPr>
            <a:r>
              <a:rPr lang="en-US" sz="1800" b="0" i="0" u="none" dirty="0">
                <a:solidFill>
                  <a:srgbClr val="000000"/>
                </a:solidFill>
                <a:latin typeface="Times New Roman"/>
                <a:ea typeface="Times New Roman"/>
                <a:cs typeface="Times New Roman"/>
                <a:sym typeface="Times New Roman"/>
              </a:rPr>
              <a:t>V	overflow			Signed overflow</a:t>
            </a:r>
            <a:endParaRPr dirty="0"/>
          </a:p>
          <a:p>
            <a:pPr marL="0" marR="0" lvl="0" indent="0" algn="l" rtl="0">
              <a:lnSpc>
                <a:spcPct val="90000"/>
              </a:lnSpc>
              <a:spcBef>
                <a:spcPts val="0"/>
              </a:spcBef>
              <a:spcAft>
                <a:spcPts val="0"/>
              </a:spcAft>
              <a:buClr>
                <a:srgbClr val="000000"/>
              </a:buClr>
              <a:buFont typeface="Times New Roman"/>
              <a:buNone/>
            </a:pPr>
            <a:r>
              <a:rPr lang="en-US" sz="1800" b="0" i="0" u="none" dirty="0">
                <a:solidFill>
                  <a:srgbClr val="000000"/>
                </a:solidFill>
                <a:latin typeface="Times New Roman"/>
                <a:ea typeface="Times New Roman"/>
                <a:cs typeface="Times New Roman"/>
                <a:sym typeface="Times New Roman"/>
              </a:rPr>
              <a:t>C	carry			Unsigned overflow </a:t>
            </a:r>
            <a:endParaRPr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81000" y="534987"/>
            <a:ext cx="7694612" cy="5318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Texas Instruments TM4C123</a:t>
            </a:r>
            <a:r>
              <a:rPr lang="en-US" sz="3600" b="0" i="1" u="none" strike="noStrike" cap="none">
                <a:solidFill>
                  <a:srgbClr val="000000"/>
                </a:solidFill>
                <a:latin typeface="Verdana"/>
                <a:ea typeface="Verdana"/>
                <a:cs typeface="Verdana"/>
                <a:sym typeface="Verdana"/>
              </a:rPr>
              <a:t> </a:t>
            </a:r>
            <a:br>
              <a:rPr lang="en-US" sz="3600" b="0" i="1" u="none" strike="noStrike" cap="none">
                <a:solidFill>
                  <a:srgbClr val="000000"/>
                </a:solidFill>
                <a:latin typeface="Verdana"/>
                <a:ea typeface="Verdana"/>
                <a:cs typeface="Verdana"/>
                <a:sym typeface="Verdana"/>
              </a:rPr>
            </a:br>
            <a:endParaRPr/>
          </a:p>
        </p:txBody>
      </p:sp>
      <p:sp>
        <p:nvSpPr>
          <p:cNvPr id="195" name="Google Shape;195;p31"/>
          <p:cNvSpPr txBox="1"/>
          <p:nvPr/>
        </p:nvSpPr>
        <p:spPr>
          <a:xfrm>
            <a:off x="6400800" y="1905000"/>
            <a:ext cx="2590800" cy="3013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ARM Cortex-M4</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+ 256K EEPROM</a:t>
            </a:r>
            <a:br>
              <a:rPr lang="en-US" sz="2400" b="1" i="0" u="none">
                <a:solidFill>
                  <a:srgbClr val="000000"/>
                </a:solidFill>
                <a:latin typeface="Arial"/>
                <a:ea typeface="Arial"/>
                <a:cs typeface="Arial"/>
                <a:sym typeface="Arial"/>
              </a:rPr>
            </a:br>
            <a:r>
              <a:rPr lang="en-US" sz="2400" b="1" i="0" u="none">
                <a:solidFill>
                  <a:srgbClr val="000000"/>
                </a:solidFill>
                <a:latin typeface="Arial"/>
                <a:ea typeface="Arial"/>
                <a:cs typeface="Arial"/>
                <a:sym typeface="Arial"/>
              </a:rPr>
              <a:t>+ 32K   RAM</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JTAG</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Ports</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SysTick</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ADC</a:t>
            </a:r>
            <a:endParaRPr/>
          </a:p>
          <a:p>
            <a:pPr marL="0" marR="0" lvl="0" indent="0" algn="l" rtl="0">
              <a:lnSpc>
                <a:spcPct val="100000"/>
              </a:lnSpc>
              <a:spcBef>
                <a:spcPts val="0"/>
              </a:spcBef>
              <a:spcAft>
                <a:spcPts val="0"/>
              </a:spcAft>
              <a:buClr>
                <a:srgbClr val="000000"/>
              </a:buClr>
              <a:buFont typeface="Arial"/>
              <a:buNone/>
            </a:pPr>
            <a:r>
              <a:rPr lang="en-US" sz="2400" b="1" i="0" u="none">
                <a:solidFill>
                  <a:srgbClr val="000000"/>
                </a:solidFill>
                <a:latin typeface="Arial"/>
                <a:ea typeface="Arial"/>
                <a:cs typeface="Arial"/>
                <a:sym typeface="Arial"/>
              </a:rPr>
              <a:t>+ UART</a:t>
            </a:r>
            <a:endParaRPr/>
          </a:p>
        </p:txBody>
      </p:sp>
      <p:pic>
        <p:nvPicPr>
          <p:cNvPr id="196" name="Google Shape;196;p31"/>
          <p:cNvPicPr preferRelativeResize="0"/>
          <p:nvPr/>
        </p:nvPicPr>
        <p:blipFill rotWithShape="1">
          <a:blip r:embed="rId3">
            <a:alphaModFix/>
          </a:blip>
          <a:srcRect/>
          <a:stretch/>
        </p:blipFill>
        <p:spPr>
          <a:xfrm>
            <a:off x="0" y="1219200"/>
            <a:ext cx="6324600" cy="4779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762000" y="0"/>
            <a:ext cx="7772400" cy="8524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LaunchPad Switches and LEDs</a:t>
            </a:r>
            <a:endParaRPr/>
          </a:p>
        </p:txBody>
      </p:sp>
      <p:pic>
        <p:nvPicPr>
          <p:cNvPr id="202" name="Google Shape;202;p32"/>
          <p:cNvPicPr preferRelativeResize="0"/>
          <p:nvPr/>
        </p:nvPicPr>
        <p:blipFill rotWithShape="1">
          <a:blip r:embed="rId3">
            <a:alphaModFix/>
          </a:blip>
          <a:srcRect/>
          <a:stretch/>
        </p:blipFill>
        <p:spPr>
          <a:xfrm>
            <a:off x="793750" y="889000"/>
            <a:ext cx="7923212" cy="3687762"/>
          </a:xfrm>
          <a:prstGeom prst="rect">
            <a:avLst/>
          </a:prstGeom>
          <a:noFill/>
          <a:ln>
            <a:noFill/>
          </a:ln>
        </p:spPr>
      </p:pic>
      <p:sp>
        <p:nvSpPr>
          <p:cNvPr id="203" name="Google Shape;203;p32"/>
          <p:cNvSpPr txBox="1"/>
          <p:nvPr/>
        </p:nvSpPr>
        <p:spPr>
          <a:xfrm>
            <a:off x="523875" y="4510087"/>
            <a:ext cx="8313737" cy="1863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a:solidFill>
                  <a:schemeClr val="dk1"/>
                </a:solidFill>
                <a:latin typeface="Verdana"/>
                <a:ea typeface="Verdana"/>
                <a:cs typeface="Verdana"/>
                <a:sym typeface="Verdana"/>
              </a:rPr>
              <a:t>The switches on the LaunchPad</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1" i="0" u="none" strike="noStrike" cap="none">
                <a:solidFill>
                  <a:schemeClr val="dk1"/>
                </a:solidFill>
                <a:latin typeface="Verdana"/>
                <a:ea typeface="Verdana"/>
                <a:cs typeface="Verdana"/>
                <a:sym typeface="Verdana"/>
              </a:rPr>
              <a:t>Negative logic </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1" i="0" u="none" strike="noStrike" cap="none">
                <a:solidFill>
                  <a:schemeClr val="dk1"/>
                </a:solidFill>
                <a:latin typeface="Verdana"/>
                <a:ea typeface="Verdana"/>
                <a:cs typeface="Verdana"/>
                <a:sym typeface="Verdana"/>
              </a:rPr>
              <a:t>Require internal pull-up (set bits in PUR)</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1" i="0" u="none">
                <a:solidFill>
                  <a:schemeClr val="dk1"/>
                </a:solidFill>
                <a:latin typeface="Verdana"/>
                <a:ea typeface="Verdana"/>
                <a:cs typeface="Verdana"/>
                <a:sym typeface="Verdana"/>
              </a:rPr>
              <a:t>The PF3-1 LEDs are positive logic</a:t>
            </a:r>
            <a:endParaRPr/>
          </a:p>
        </p:txBody>
      </p:sp>
      <p:sp>
        <p:nvSpPr>
          <p:cNvPr id="204" name="Google Shape;204;p32"/>
          <p:cNvSpPr txBox="1"/>
          <p:nvPr/>
        </p:nvSpPr>
        <p:spPr>
          <a:xfrm>
            <a:off x="533400" y="6477000"/>
            <a:ext cx="6324600" cy="304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81000" y="228600"/>
            <a:ext cx="7694612" cy="6842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I/O Ports and Control Registers</a:t>
            </a:r>
            <a:endParaRPr/>
          </a:p>
        </p:txBody>
      </p:sp>
      <p:sp>
        <p:nvSpPr>
          <p:cNvPr id="210" name="Google Shape;210;p33"/>
          <p:cNvSpPr txBox="1">
            <a:spLocks noGrp="1"/>
          </p:cNvSpPr>
          <p:nvPr>
            <p:ph type="body" idx="1"/>
          </p:nvPr>
        </p:nvSpPr>
        <p:spPr>
          <a:xfrm>
            <a:off x="523875" y="4151312"/>
            <a:ext cx="7924800" cy="2046287"/>
          </a:xfrm>
          <a:prstGeom prst="rect">
            <a:avLst/>
          </a:prstGeom>
          <a:noFill/>
          <a:ln>
            <a:noFill/>
          </a:ln>
        </p:spPr>
        <p:txBody>
          <a:bodyPr spcFirstLastPara="1" wrap="square" lIns="90000" tIns="46800" rIns="90000" bIns="46800" anchor="t" anchorCtr="0">
            <a:noAutofit/>
          </a:bodyPr>
          <a:lstStyle/>
          <a:p>
            <a:pPr marL="342900" marR="0" lvl="0" indent="-342900" algn="l" rtl="0">
              <a:lnSpc>
                <a:spcPct val="80000"/>
              </a:lnSpc>
              <a:spcBef>
                <a:spcPts val="0"/>
              </a:spcBef>
              <a:spcAft>
                <a:spcPts val="0"/>
              </a:spcAft>
              <a:buClr>
                <a:srgbClr val="000000"/>
              </a:buClr>
              <a:buFont typeface="Verdana"/>
              <a:buNone/>
            </a:pPr>
            <a:r>
              <a:rPr lang="en-US" sz="2400" b="0" i="1" u="none" strike="noStrike" cap="none">
                <a:solidFill>
                  <a:srgbClr val="000000"/>
                </a:solidFill>
                <a:latin typeface="Verdana"/>
                <a:ea typeface="Verdana"/>
                <a:cs typeface="Verdana"/>
                <a:sym typeface="Verdana"/>
              </a:rPr>
              <a:t>The input/output direction of a bidirectional port is specified by its direction register.</a:t>
            </a:r>
            <a:endParaRPr/>
          </a:p>
          <a:p>
            <a:pPr marL="342900" marR="0" lvl="0" indent="-342900" algn="l" rtl="0">
              <a:lnSpc>
                <a:spcPct val="80000"/>
              </a:lnSpc>
              <a:spcBef>
                <a:spcPts val="800"/>
              </a:spcBef>
              <a:spcAft>
                <a:spcPts val="0"/>
              </a:spcAft>
              <a:buClr>
                <a:srgbClr val="000000"/>
              </a:buClr>
              <a:buFont typeface="Courier New"/>
              <a:buNone/>
            </a:pPr>
            <a:r>
              <a:rPr lang="en-US" sz="3200" b="1" i="0" u="none" strike="noStrike" cap="none">
                <a:solidFill>
                  <a:srgbClr val="000000"/>
                </a:solidFill>
                <a:latin typeface="Courier New"/>
                <a:ea typeface="Courier New"/>
                <a:cs typeface="Courier New"/>
                <a:sym typeface="Courier New"/>
              </a:rPr>
              <a:t>GPIO_PORTF_DIR_R</a:t>
            </a:r>
            <a:r>
              <a:rPr lang="en-US" sz="3200" b="0" i="0" u="none" strike="noStrike" cap="none">
                <a:solidFill>
                  <a:srgbClr val="000000"/>
                </a:solidFill>
                <a:latin typeface="Verdana"/>
                <a:ea typeface="Verdana"/>
                <a:cs typeface="Verdana"/>
                <a:sym typeface="Verdana"/>
              </a:rPr>
              <a:t> </a:t>
            </a:r>
            <a:r>
              <a:rPr lang="en-US" sz="2400" b="0" i="0" u="none" strike="noStrike" cap="none">
                <a:solidFill>
                  <a:srgbClr val="000000"/>
                </a:solidFill>
                <a:latin typeface="Verdana"/>
                <a:ea typeface="Verdana"/>
                <a:cs typeface="Verdana"/>
                <a:sym typeface="Verdana"/>
              </a:rPr>
              <a:t>, specify if corresponding pin is input or output:</a:t>
            </a:r>
            <a:endParaRPr/>
          </a:p>
          <a:p>
            <a:pPr marL="742950" marR="0" lvl="1" indent="-285750" algn="just" rtl="0">
              <a:lnSpc>
                <a:spcPct val="8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0 means input </a:t>
            </a:r>
            <a:endParaRPr/>
          </a:p>
          <a:p>
            <a:pPr marL="742950" marR="0" lvl="1" indent="-285750" algn="just" rtl="0">
              <a:lnSpc>
                <a:spcPct val="8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1 means output</a:t>
            </a:r>
            <a:endParaRPr/>
          </a:p>
          <a:p>
            <a:pPr marL="342900" marR="0" lvl="0" indent="-342900" algn="l" rtl="0">
              <a:spcBef>
                <a:spcPts val="800"/>
              </a:spcBef>
              <a:spcAft>
                <a:spcPts val="0"/>
              </a:spcAft>
              <a:buNone/>
            </a:pPr>
            <a:endParaRPr sz="2000" b="0" i="0" u="none" strike="noStrike" cap="none">
              <a:solidFill>
                <a:srgbClr val="000000"/>
              </a:solidFill>
              <a:latin typeface="Verdana"/>
              <a:ea typeface="Verdana"/>
              <a:cs typeface="Verdana"/>
              <a:sym typeface="Verdana"/>
            </a:endParaRPr>
          </a:p>
        </p:txBody>
      </p:sp>
      <p:pic>
        <p:nvPicPr>
          <p:cNvPr id="211" name="Google Shape;211;p33"/>
          <p:cNvPicPr preferRelativeResize="0"/>
          <p:nvPr/>
        </p:nvPicPr>
        <p:blipFill rotWithShape="1">
          <a:blip r:embed="rId3">
            <a:alphaModFix/>
          </a:blip>
          <a:srcRect/>
          <a:stretch/>
        </p:blipFill>
        <p:spPr>
          <a:xfrm>
            <a:off x="1250950" y="984250"/>
            <a:ext cx="6146800" cy="2897187"/>
          </a:xfrm>
          <a:prstGeom prst="rect">
            <a:avLst/>
          </a:prstGeom>
          <a:noFill/>
          <a:ln>
            <a:noFill/>
          </a:ln>
        </p:spPr>
      </p:pic>
      <p:sp>
        <p:nvSpPr>
          <p:cNvPr id="212" name="Google Shape;212;p33"/>
          <p:cNvSpPr txBox="1"/>
          <p:nvPr/>
        </p:nvSpPr>
        <p:spPr>
          <a:xfrm>
            <a:off x="5057775" y="1300150"/>
            <a:ext cx="3466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400" b="1" i="0" u="none">
                <a:solidFill>
                  <a:schemeClr val="dk1"/>
                </a:solidFill>
                <a:latin typeface="Courier New"/>
                <a:ea typeface="Courier New"/>
                <a:cs typeface="Courier New"/>
                <a:sym typeface="Courier New"/>
              </a:rPr>
              <a:t>GPIO_PORTF_DATA_R</a:t>
            </a:r>
            <a:endParaRPr/>
          </a:p>
        </p:txBody>
      </p:sp>
      <p:sp>
        <p:nvSpPr>
          <p:cNvPr id="213" name="Google Shape;213;p33"/>
          <p:cNvSpPr txBox="1"/>
          <p:nvPr/>
        </p:nvSpPr>
        <p:spPr>
          <a:xfrm>
            <a:off x="5160949" y="2668575"/>
            <a:ext cx="32877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400" b="1" i="0" u="none">
                <a:solidFill>
                  <a:schemeClr val="dk1"/>
                </a:solidFill>
                <a:latin typeface="Courier New"/>
                <a:ea typeface="Courier New"/>
                <a:cs typeface="Courier New"/>
                <a:sym typeface="Courier New"/>
              </a:rPr>
              <a:t>GPIO_PORTF_DIR_R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I/O Ports and Control Registers</a:t>
            </a:r>
            <a:endParaRPr/>
          </a:p>
        </p:txBody>
      </p:sp>
      <p:graphicFrame>
        <p:nvGraphicFramePr>
          <p:cNvPr id="221" name="Google Shape;221;p34"/>
          <p:cNvGraphicFramePr/>
          <p:nvPr/>
        </p:nvGraphicFramePr>
        <p:xfrm>
          <a:off x="319087" y="1108075"/>
          <a:ext cx="8693100" cy="1422005"/>
        </p:xfrm>
        <a:graphic>
          <a:graphicData uri="http://schemas.openxmlformats.org/drawingml/2006/table">
            <a:tbl>
              <a:tblPr>
                <a:noFill/>
                <a:tableStyleId>{9308F5A4-2903-4F21-B6D8-900189F19324}</a:tableStyleId>
              </a:tblPr>
              <a:tblGrid>
                <a:gridCol w="969950">
                  <a:extLst>
                    <a:ext uri="{9D8B030D-6E8A-4147-A177-3AD203B41FA5}">
                      <a16:colId xmlns:a16="http://schemas.microsoft.com/office/drawing/2014/main" val="20000"/>
                    </a:ext>
                  </a:extLst>
                </a:gridCol>
                <a:gridCol w="696900">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gridCol w="744525">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gridCol w="742950">
                  <a:extLst>
                    <a:ext uri="{9D8B030D-6E8A-4147-A177-3AD203B41FA5}">
                      <a16:colId xmlns:a16="http://schemas.microsoft.com/office/drawing/2014/main" val="20008"/>
                    </a:ext>
                  </a:extLst>
                </a:gridCol>
                <a:gridCol w="1871650">
                  <a:extLst>
                    <a:ext uri="{9D8B030D-6E8A-4147-A177-3AD203B41FA5}">
                      <a16:colId xmlns:a16="http://schemas.microsoft.com/office/drawing/2014/main" val="20009"/>
                    </a:ext>
                  </a:extLst>
                </a:gridCol>
              </a:tblGrid>
              <a:tr h="274625">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Address</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7</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6</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5</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4</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3</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2</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1</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0</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Name</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4625">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400F.E608</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1"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1" i="0" u="none" strike="noStrike" cap="none">
                          <a:solidFill>
                            <a:schemeClr val="dk1"/>
                          </a:solidFill>
                          <a:latin typeface="Times New Roman"/>
                          <a:ea typeface="Times New Roman"/>
                          <a:cs typeface="Times New Roman"/>
                          <a:sym typeface="Times New Roman"/>
                        </a:rPr>
                        <a:t>GPIOF</a:t>
                      </a:r>
                      <a:endParaRPr b="1"/>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i="0" u="none" strike="noStrike" cap="none">
                          <a:solidFill>
                            <a:schemeClr val="dk1"/>
                          </a:solidFill>
                          <a:latin typeface="Times New Roman"/>
                          <a:ea typeface="Times New Roman"/>
                          <a:cs typeface="Times New Roman"/>
                          <a:sym typeface="Times New Roman"/>
                        </a:rPr>
                        <a:t>GPIOE</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GPIOD</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GPIOC</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GPIOB</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SYSCTL_RCGCGPIO_R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3050">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4002.</a:t>
                      </a:r>
                      <a:r>
                        <a:rPr lang="en-US" sz="1200">
                          <a:solidFill>
                            <a:schemeClr val="dk1"/>
                          </a:solidFill>
                          <a:latin typeface="Times New Roman"/>
                          <a:ea typeface="Times New Roman"/>
                          <a:cs typeface="Times New Roman"/>
                          <a:sym typeface="Times New Roman"/>
                        </a:rPr>
                        <a:t>5</a:t>
                      </a:r>
                      <a:r>
                        <a:rPr lang="en-US" sz="1200" b="0" i="0" u="none" strike="noStrike" cap="none">
                          <a:solidFill>
                            <a:schemeClr val="dk1"/>
                          </a:solidFill>
                          <a:latin typeface="Times New Roman"/>
                          <a:ea typeface="Times New Roman"/>
                          <a:cs typeface="Times New Roman"/>
                          <a:sym typeface="Times New Roman"/>
                        </a:rPr>
                        <a:t>3FC</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lvl="0" indent="-342900" algn="l" rtl="0">
                        <a:spcBef>
                          <a:spcPts val="0"/>
                        </a:spcBef>
                        <a:spcAft>
                          <a:spcPts val="0"/>
                        </a:spcAft>
                        <a:buClr>
                          <a:schemeClr val="dk1"/>
                        </a:buClr>
                        <a:buFont typeface="Times New Roman"/>
                        <a:buNone/>
                      </a:pPr>
                      <a:r>
                        <a:rPr lang="en-US" sz="1200">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DATA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DATA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DATA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DATA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DATA</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GPIO_PORT</a:t>
                      </a:r>
                      <a:r>
                        <a:rPr lang="en-US" sz="1200">
                          <a:solidFill>
                            <a:schemeClr val="dk1"/>
                          </a:solidFill>
                          <a:latin typeface="Times New Roman"/>
                          <a:ea typeface="Times New Roman"/>
                          <a:cs typeface="Times New Roman"/>
                          <a:sym typeface="Times New Roman"/>
                        </a:rPr>
                        <a:t>F</a:t>
                      </a:r>
                      <a:r>
                        <a:rPr lang="en-US" sz="1200" b="0" i="0" u="none" strike="noStrike" cap="none">
                          <a:solidFill>
                            <a:schemeClr val="dk1"/>
                          </a:solidFill>
                          <a:latin typeface="Times New Roman"/>
                          <a:ea typeface="Times New Roman"/>
                          <a:cs typeface="Times New Roman"/>
                          <a:sym typeface="Times New Roman"/>
                        </a:rPr>
                        <a:t>_DATA_R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277800">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4002.</a:t>
                      </a:r>
                      <a:r>
                        <a:rPr lang="en-US" sz="1200">
                          <a:solidFill>
                            <a:schemeClr val="dk1"/>
                          </a:solidFill>
                          <a:latin typeface="Times New Roman"/>
                          <a:ea typeface="Times New Roman"/>
                          <a:cs typeface="Times New Roman"/>
                          <a:sym typeface="Times New Roman"/>
                        </a:rPr>
                        <a:t>5</a:t>
                      </a:r>
                      <a:r>
                        <a:rPr lang="en-US" sz="1200" b="0" i="0" u="none" strike="noStrike" cap="none">
                          <a:solidFill>
                            <a:schemeClr val="dk1"/>
                          </a:solidFill>
                          <a:latin typeface="Times New Roman"/>
                          <a:ea typeface="Times New Roman"/>
                          <a:cs typeface="Times New Roman"/>
                          <a:sym typeface="Times New Roman"/>
                        </a:rPr>
                        <a:t>400</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lvl="0" indent="-342900" algn="l" rtl="0">
                        <a:spcBef>
                          <a:spcPts val="0"/>
                        </a:spcBef>
                        <a:spcAft>
                          <a:spcPts val="0"/>
                        </a:spcAft>
                        <a:buClr>
                          <a:schemeClr val="dk1"/>
                        </a:buClr>
                        <a:buFont typeface="Times New Roman"/>
                        <a:buNone/>
                      </a:pPr>
                      <a:r>
                        <a:rPr lang="en-US" sz="1200">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DIR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DIR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DIR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DIR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DIR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GPIO_PORT</a:t>
                      </a:r>
                      <a:r>
                        <a:rPr lang="en-US" sz="1200">
                          <a:solidFill>
                            <a:schemeClr val="dk1"/>
                          </a:solidFill>
                          <a:latin typeface="Times New Roman"/>
                          <a:ea typeface="Times New Roman"/>
                          <a:cs typeface="Times New Roman"/>
                          <a:sym typeface="Times New Roman"/>
                        </a:rPr>
                        <a:t>F</a:t>
                      </a:r>
                      <a:r>
                        <a:rPr lang="en-US" sz="1200" b="0" i="0" u="none" strike="noStrike" cap="none">
                          <a:solidFill>
                            <a:schemeClr val="dk1"/>
                          </a:solidFill>
                          <a:latin typeface="Times New Roman"/>
                          <a:ea typeface="Times New Roman"/>
                          <a:cs typeface="Times New Roman"/>
                          <a:sym typeface="Times New Roman"/>
                        </a:rPr>
                        <a:t>_DIR_R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3"/>
                  </a:ext>
                </a:extLst>
              </a:tr>
              <a:tr h="320675">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4002.</a:t>
                      </a:r>
                      <a:r>
                        <a:rPr lang="en-US" sz="1200">
                          <a:solidFill>
                            <a:schemeClr val="dk1"/>
                          </a:solidFill>
                          <a:latin typeface="Times New Roman"/>
                          <a:ea typeface="Times New Roman"/>
                          <a:cs typeface="Times New Roman"/>
                          <a:sym typeface="Times New Roman"/>
                        </a:rPr>
                        <a:t>5</a:t>
                      </a:r>
                      <a:r>
                        <a:rPr lang="en-US" sz="1200" b="0" i="0" u="none" strike="noStrike" cap="none">
                          <a:solidFill>
                            <a:schemeClr val="dk1"/>
                          </a:solidFill>
                          <a:latin typeface="Times New Roman"/>
                          <a:ea typeface="Times New Roman"/>
                          <a:cs typeface="Times New Roman"/>
                          <a:sym typeface="Times New Roman"/>
                        </a:rPr>
                        <a:t>51C</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0" marR="0" lvl="0" indent="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lvl="0" indent="-342900" algn="l" rtl="0">
                        <a:spcBef>
                          <a:spcPts val="0"/>
                        </a:spcBef>
                        <a:spcAft>
                          <a:spcPts val="0"/>
                        </a:spcAft>
                        <a:buClr>
                          <a:schemeClr val="dk1"/>
                        </a:buClr>
                        <a:buFont typeface="Times New Roman"/>
                        <a:buNone/>
                      </a:pPr>
                      <a:r>
                        <a:rPr lang="en-US" sz="1200">
                          <a:solidFill>
                            <a:schemeClr val="dk1"/>
                          </a:solidFill>
                          <a:latin typeface="Times New Roman"/>
                          <a:ea typeface="Times New Roman"/>
                          <a:cs typeface="Times New Roman"/>
                          <a:sym typeface="Times New Roman"/>
                        </a:rPr>
                        <a:t>-</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DEN</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DEN</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DEN</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DEN</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DEN</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tc>
                  <a:txBody>
                    <a:bodyPr/>
                    <a:lstStyle/>
                    <a:p>
                      <a:pPr marL="342900" marR="0" lvl="0" indent="-342900" algn="l" rtl="0">
                        <a:lnSpc>
                          <a:spcPct val="100000"/>
                        </a:lnSpc>
                        <a:spcBef>
                          <a:spcPts val="0"/>
                        </a:spcBef>
                        <a:spcAft>
                          <a:spcPts val="0"/>
                        </a:spcAft>
                        <a:buClr>
                          <a:schemeClr val="dk1"/>
                        </a:buClr>
                        <a:buFont typeface="Times New Roman"/>
                        <a:buNone/>
                      </a:pPr>
                      <a:r>
                        <a:rPr lang="en-US" sz="1200" b="0" i="0" u="none" strike="noStrike" cap="none">
                          <a:solidFill>
                            <a:schemeClr val="dk1"/>
                          </a:solidFill>
                          <a:latin typeface="Times New Roman"/>
                          <a:ea typeface="Times New Roman"/>
                          <a:cs typeface="Times New Roman"/>
                          <a:sym typeface="Times New Roman"/>
                        </a:rPr>
                        <a:t>GPIO_PORT</a:t>
                      </a:r>
                      <a:r>
                        <a:rPr lang="en-US" sz="1200">
                          <a:solidFill>
                            <a:schemeClr val="dk1"/>
                          </a:solidFill>
                          <a:latin typeface="Times New Roman"/>
                          <a:ea typeface="Times New Roman"/>
                          <a:cs typeface="Times New Roman"/>
                          <a:sym typeface="Times New Roman"/>
                        </a:rPr>
                        <a:t>F</a:t>
                      </a:r>
                      <a:r>
                        <a:rPr lang="en-US" sz="1200" b="0" i="0" u="none" strike="noStrike" cap="none">
                          <a:solidFill>
                            <a:schemeClr val="dk1"/>
                          </a:solidFill>
                          <a:latin typeface="Times New Roman"/>
                          <a:ea typeface="Times New Roman"/>
                          <a:cs typeface="Times New Roman"/>
                          <a:sym typeface="Times New Roman"/>
                        </a:rPr>
                        <a:t>_DEN_R</a:t>
                      </a:r>
                      <a:endParaRPr/>
                    </a:p>
                  </a:txBody>
                  <a:tcPr marL="0" marR="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bl>
          </a:graphicData>
        </a:graphic>
      </p:graphicFrame>
      <p:sp>
        <p:nvSpPr>
          <p:cNvPr id="222" name="Google Shape;222;p34"/>
          <p:cNvSpPr txBox="1"/>
          <p:nvPr/>
        </p:nvSpPr>
        <p:spPr>
          <a:xfrm>
            <a:off x="531287" y="2847562"/>
            <a:ext cx="8183700" cy="3786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400"/>
              <a:buFont typeface="Verdana"/>
              <a:buChar char="•"/>
            </a:pPr>
            <a:r>
              <a:rPr lang="en-US" sz="2400" b="1" i="0" u="none">
                <a:solidFill>
                  <a:schemeClr val="dk1"/>
                </a:solidFill>
                <a:latin typeface="Verdana"/>
                <a:ea typeface="Verdana"/>
                <a:cs typeface="Verdana"/>
                <a:sym typeface="Verdana"/>
              </a:rPr>
              <a:t>Initialization (executed once at beginning) </a:t>
            </a:r>
            <a:endParaRPr/>
          </a:p>
          <a:p>
            <a:pPr marL="914400" marR="0" lvl="1" indent="-457200" algn="l" rtl="0">
              <a:lnSpc>
                <a:spcPct val="100000"/>
              </a:lnSpc>
              <a:spcBef>
                <a:spcPts val="0"/>
              </a:spcBef>
              <a:spcAft>
                <a:spcPts val="0"/>
              </a:spcAft>
              <a:buClr>
                <a:schemeClr val="dk1"/>
              </a:buClr>
              <a:buSzPts val="2400"/>
              <a:buFont typeface="Verdana"/>
              <a:buAutoNum type="arabicPeriod"/>
            </a:pPr>
            <a:r>
              <a:rPr lang="en-US" sz="2400" b="0" i="0" u="none" strike="noStrike" cap="none">
                <a:solidFill>
                  <a:schemeClr val="dk1"/>
                </a:solidFill>
                <a:latin typeface="Verdana"/>
                <a:ea typeface="Verdana"/>
                <a:cs typeface="Verdana"/>
                <a:sym typeface="Verdana"/>
              </a:rPr>
              <a:t>Turn on clock in </a:t>
            </a:r>
            <a:r>
              <a:rPr lang="en-US" sz="2400" b="1" i="0" u="none" strike="noStrike" cap="none">
                <a:solidFill>
                  <a:schemeClr val="dk1"/>
                </a:solidFill>
                <a:latin typeface="Courier New"/>
                <a:ea typeface="Courier New"/>
                <a:cs typeface="Courier New"/>
                <a:sym typeface="Courier New"/>
              </a:rPr>
              <a:t>SYSCTL_RCGCGPIO_R</a:t>
            </a:r>
            <a:endParaRPr sz="2400">
              <a:solidFill>
                <a:schemeClr val="dk1"/>
              </a:solidFill>
              <a:latin typeface="Verdana"/>
              <a:ea typeface="Verdana"/>
              <a:cs typeface="Verdana"/>
              <a:sym typeface="Verdana"/>
            </a:endParaRPr>
          </a:p>
          <a:p>
            <a:pPr marL="914400" lvl="1" indent="-457200" algn="l" rtl="0">
              <a:spcBef>
                <a:spcPts val="0"/>
              </a:spcBef>
              <a:spcAft>
                <a:spcPts val="0"/>
              </a:spcAft>
              <a:buClr>
                <a:schemeClr val="dk1"/>
              </a:buClr>
              <a:buSzPts val="2400"/>
              <a:buFont typeface="Verdana"/>
              <a:buAutoNum type="arabicPeriod"/>
            </a:pPr>
            <a:r>
              <a:rPr lang="en-US" sz="2400">
                <a:solidFill>
                  <a:schemeClr val="dk1"/>
                </a:solidFill>
                <a:latin typeface="Verdana"/>
                <a:ea typeface="Verdana"/>
                <a:cs typeface="Verdana"/>
                <a:sym typeface="Verdana"/>
              </a:rPr>
              <a:t>Wait two bus cycles (two NOP instructions)</a:t>
            </a:r>
            <a:endParaRPr sz="2400">
              <a:solidFill>
                <a:schemeClr val="dk1"/>
              </a:solidFill>
              <a:latin typeface="Verdana"/>
              <a:ea typeface="Verdana"/>
              <a:cs typeface="Verdana"/>
              <a:sym typeface="Verdana"/>
            </a:endParaRPr>
          </a:p>
          <a:p>
            <a:pPr marL="914400" marR="0" lvl="1" indent="-457200" algn="l" rtl="0">
              <a:lnSpc>
                <a:spcPct val="100000"/>
              </a:lnSpc>
              <a:spcBef>
                <a:spcPts val="0"/>
              </a:spcBef>
              <a:spcAft>
                <a:spcPts val="0"/>
              </a:spcAft>
              <a:buClr>
                <a:schemeClr val="dk1"/>
              </a:buClr>
              <a:buSzPts val="2400"/>
              <a:buFont typeface="Verdana"/>
              <a:buAutoNum type="arabicPeriod"/>
            </a:pPr>
            <a:r>
              <a:rPr lang="en-US" sz="2400">
                <a:solidFill>
                  <a:schemeClr val="dk1"/>
                </a:solidFill>
                <a:latin typeface="Verdana"/>
                <a:ea typeface="Verdana"/>
                <a:cs typeface="Verdana"/>
                <a:sym typeface="Verdana"/>
              </a:rPr>
              <a:t>Write </a:t>
            </a:r>
            <a:r>
              <a:rPr lang="en-US" sz="2400" b="0" i="1" u="none" strike="noStrike" cap="none">
                <a:solidFill>
                  <a:schemeClr val="dk1"/>
                </a:solidFill>
                <a:latin typeface="Verdana"/>
                <a:ea typeface="Verdana"/>
                <a:cs typeface="Verdana"/>
                <a:sym typeface="Verdana"/>
              </a:rPr>
              <a:t>DIR</a:t>
            </a:r>
            <a:r>
              <a:rPr lang="en-US" sz="2400" b="0" i="0" u="none" strike="noStrike" cap="none">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bit, 1</a:t>
            </a:r>
            <a:r>
              <a:rPr lang="en-US" sz="2400" b="0" i="0" u="none" strike="noStrike" cap="none">
                <a:solidFill>
                  <a:schemeClr val="dk1"/>
                </a:solidFill>
                <a:latin typeface="Verdana"/>
                <a:ea typeface="Verdana"/>
                <a:cs typeface="Verdana"/>
                <a:sym typeface="Verdana"/>
              </a:rPr>
              <a:t> for output or 0 for input</a:t>
            </a:r>
            <a:endParaRPr/>
          </a:p>
          <a:p>
            <a:pPr marL="914400" marR="0" lvl="1" indent="-457200" algn="l" rtl="0">
              <a:lnSpc>
                <a:spcPct val="100000"/>
              </a:lnSpc>
              <a:spcBef>
                <a:spcPts val="0"/>
              </a:spcBef>
              <a:spcAft>
                <a:spcPts val="0"/>
              </a:spcAft>
              <a:buClr>
                <a:schemeClr val="dk1"/>
              </a:buClr>
              <a:buSzPts val="2400"/>
              <a:buFont typeface="Verdana"/>
              <a:buAutoNum type="arabicPeriod"/>
            </a:pPr>
            <a:r>
              <a:rPr lang="en-US" sz="2400" b="0" i="0" u="none" strike="noStrike" cap="none">
                <a:solidFill>
                  <a:schemeClr val="dk1"/>
                </a:solidFill>
                <a:latin typeface="Verdana"/>
                <a:ea typeface="Verdana"/>
                <a:cs typeface="Verdana"/>
                <a:sym typeface="Verdana"/>
              </a:rPr>
              <a:t>Set </a:t>
            </a:r>
            <a:r>
              <a:rPr lang="en-US" sz="2400" b="0" i="1" u="none" strike="noStrike" cap="none">
                <a:solidFill>
                  <a:schemeClr val="dk1"/>
                </a:solidFill>
                <a:latin typeface="Verdana"/>
                <a:ea typeface="Verdana"/>
                <a:cs typeface="Verdana"/>
                <a:sym typeface="Verdana"/>
              </a:rPr>
              <a:t>DEN</a:t>
            </a:r>
            <a:r>
              <a:rPr lang="en-US" sz="2400" b="0" i="0" u="none" strike="noStrike" cap="none">
                <a:solidFill>
                  <a:schemeClr val="dk1"/>
                </a:solidFill>
                <a:latin typeface="Verdana"/>
                <a:ea typeface="Verdana"/>
                <a:cs typeface="Verdana"/>
                <a:sym typeface="Verdana"/>
              </a:rPr>
              <a:t> bits to 1 to enable data pins</a:t>
            </a:r>
            <a:endParaRPr/>
          </a:p>
          <a:p>
            <a:pPr marL="457200" marR="0" lvl="0" indent="-457200" algn="l" rtl="0">
              <a:lnSpc>
                <a:spcPct val="100000"/>
              </a:lnSpc>
              <a:spcBef>
                <a:spcPts val="0"/>
              </a:spcBef>
              <a:spcAft>
                <a:spcPts val="0"/>
              </a:spcAft>
              <a:buClr>
                <a:schemeClr val="dk1"/>
              </a:buClr>
              <a:buSzPts val="2400"/>
              <a:buFont typeface="Verdana"/>
              <a:buChar char="•"/>
            </a:pPr>
            <a:r>
              <a:rPr lang="en-US" sz="2400" b="1" i="0" u="none">
                <a:solidFill>
                  <a:schemeClr val="dk1"/>
                </a:solidFill>
                <a:latin typeface="Verdana"/>
                <a:ea typeface="Verdana"/>
                <a:cs typeface="Verdana"/>
                <a:sym typeface="Verdana"/>
              </a:rPr>
              <a:t>Input/output from pin</a:t>
            </a:r>
            <a:endParaRPr/>
          </a:p>
          <a:p>
            <a:pPr marL="457200" marR="0" lvl="0" indent="0" algn="l" rtl="0">
              <a:lnSpc>
                <a:spcPct val="100000"/>
              </a:lnSpc>
              <a:spcBef>
                <a:spcPts val="0"/>
              </a:spcBef>
              <a:spcAft>
                <a:spcPts val="0"/>
              </a:spcAft>
              <a:buNone/>
            </a:pPr>
            <a:r>
              <a:rPr lang="en-US" sz="2400" b="0" i="0" u="none" strike="noStrike" cap="none">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Input: </a:t>
            </a:r>
            <a:r>
              <a:rPr lang="en-US" sz="2400" b="0" i="0" u="none" strike="noStrike" cap="none">
                <a:solidFill>
                  <a:schemeClr val="dk1"/>
                </a:solidFill>
                <a:latin typeface="Verdana"/>
                <a:ea typeface="Verdana"/>
                <a:cs typeface="Verdana"/>
                <a:sym typeface="Verdana"/>
              </a:rPr>
              <a:t>Read</a:t>
            </a:r>
            <a:r>
              <a:rPr lang="en-US" sz="2400">
                <a:solidFill>
                  <a:schemeClr val="dk1"/>
                </a:solidFill>
                <a:latin typeface="Verdana"/>
                <a:ea typeface="Verdana"/>
                <a:cs typeface="Verdana"/>
                <a:sym typeface="Verdana"/>
              </a:rPr>
              <a:t> from</a:t>
            </a:r>
            <a:r>
              <a:rPr lang="en-US" sz="2400" b="0" i="0" u="none" strike="noStrike" cap="none">
                <a:solidFill>
                  <a:schemeClr val="dk1"/>
                </a:solidFill>
                <a:latin typeface="Verdana"/>
                <a:ea typeface="Verdana"/>
                <a:cs typeface="Verdana"/>
                <a:sym typeface="Verdana"/>
              </a:rPr>
              <a:t> </a:t>
            </a:r>
            <a:r>
              <a:rPr lang="en-US" sz="2400" b="1" i="0" u="none" strike="noStrike" cap="none">
                <a:solidFill>
                  <a:schemeClr val="dk1"/>
                </a:solidFill>
                <a:latin typeface="Courier New"/>
                <a:ea typeface="Courier New"/>
                <a:cs typeface="Courier New"/>
                <a:sym typeface="Courier New"/>
              </a:rPr>
              <a:t>GPIO_PORT</a:t>
            </a:r>
            <a:r>
              <a:rPr lang="en-US" sz="2400" b="1">
                <a:solidFill>
                  <a:schemeClr val="dk1"/>
                </a:solidFill>
                <a:latin typeface="Courier New"/>
                <a:ea typeface="Courier New"/>
                <a:cs typeface="Courier New"/>
                <a:sym typeface="Courier New"/>
              </a:rPr>
              <a:t>F</a:t>
            </a:r>
            <a:r>
              <a:rPr lang="en-US" sz="2400" b="1" i="0" u="none" strike="noStrike" cap="none">
                <a:solidFill>
                  <a:schemeClr val="dk1"/>
                </a:solidFill>
                <a:latin typeface="Courier New"/>
                <a:ea typeface="Courier New"/>
                <a:cs typeface="Courier New"/>
                <a:sym typeface="Courier New"/>
              </a:rPr>
              <a:t>_DATA_R</a:t>
            </a:r>
            <a:endParaRPr sz="2400" b="1" i="0" u="none" strike="noStrike" cap="none">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US" sz="2400">
                <a:solidFill>
                  <a:schemeClr val="dk1"/>
                </a:solidFill>
                <a:latin typeface="Verdana"/>
                <a:ea typeface="Verdana"/>
                <a:cs typeface="Verdana"/>
                <a:sym typeface="Verdana"/>
              </a:rPr>
              <a:t> Output: Write </a:t>
            </a:r>
            <a:r>
              <a:rPr lang="en-US" sz="2400" b="1">
                <a:solidFill>
                  <a:schemeClr val="dk1"/>
                </a:solidFill>
                <a:latin typeface="Courier New"/>
                <a:ea typeface="Courier New"/>
                <a:cs typeface="Courier New"/>
                <a:sym typeface="Courier New"/>
              </a:rPr>
              <a:t>GPIO_PORTF_DATA_R</a:t>
            </a:r>
            <a:endParaRPr>
              <a:solidFill>
                <a:schemeClr val="dk1"/>
              </a:solidFill>
            </a:endParaRPr>
          </a:p>
          <a:p>
            <a:pPr marL="457200" marR="0" lvl="0" indent="0" algn="l" rtl="0">
              <a:lnSpc>
                <a:spcPct val="100000"/>
              </a:lnSpc>
              <a:spcBef>
                <a:spcPts val="0"/>
              </a:spcBef>
              <a:spcAft>
                <a:spcPts val="0"/>
              </a:spcAft>
              <a:buNone/>
            </a:pPr>
            <a:endParaRPr sz="2400" b="1">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81000" y="228600"/>
            <a:ext cx="7694700" cy="6843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200" b="0" i="0" u="none" strike="noStrike" cap="none">
                <a:solidFill>
                  <a:srgbClr val="558D06"/>
                </a:solidFill>
                <a:latin typeface="Verdana"/>
                <a:ea typeface="Verdana"/>
                <a:cs typeface="Verdana"/>
                <a:sym typeface="Verdana"/>
              </a:rPr>
              <a:t>ARM is a Load-Store machine</a:t>
            </a:r>
            <a:endParaRPr/>
          </a:p>
        </p:txBody>
      </p:sp>
      <p:sp>
        <p:nvSpPr>
          <p:cNvPr id="228" name="Google Shape;228;p35"/>
          <p:cNvSpPr txBox="1">
            <a:spLocks noGrp="1"/>
          </p:cNvSpPr>
          <p:nvPr>
            <p:ph type="body" idx="1"/>
          </p:nvPr>
        </p:nvSpPr>
        <p:spPr>
          <a:xfrm>
            <a:off x="533400" y="914400"/>
            <a:ext cx="7923300" cy="55626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100000"/>
              </a:lnSpc>
              <a:spcBef>
                <a:spcPts val="0"/>
              </a:spcBef>
              <a:spcAft>
                <a:spcPts val="0"/>
              </a:spcAft>
              <a:buClr>
                <a:srgbClr val="000000"/>
              </a:buClr>
              <a:buFont typeface="Verdana"/>
              <a:buNone/>
            </a:pPr>
            <a:endParaRPr sz="1800" b="0" i="0" u="none">
              <a:solidFill>
                <a:srgbClr val="008000"/>
              </a:solidFill>
              <a:latin typeface="Verdana"/>
              <a:ea typeface="Verdana"/>
              <a:cs typeface="Verdana"/>
              <a:sym typeface="Verdana"/>
            </a:endParaRPr>
          </a:p>
          <a:p>
            <a:pPr marL="342900" marR="0" lvl="0" indent="-342900" algn="l" rtl="0">
              <a:lnSpc>
                <a:spcPct val="100000"/>
              </a:lnSpc>
              <a:spcBef>
                <a:spcPts val="800"/>
              </a:spcBef>
              <a:spcAft>
                <a:spcPts val="0"/>
              </a:spcAft>
              <a:buClr>
                <a:srgbClr val="000000"/>
              </a:buClr>
              <a:buFont typeface="Verdana"/>
              <a:buNone/>
            </a:pPr>
            <a:r>
              <a:rPr lang="en-US" sz="1800" b="1" i="0" u="none">
                <a:solidFill>
                  <a:srgbClr val="0000FF"/>
                </a:solidFill>
                <a:latin typeface="Verdana"/>
                <a:ea typeface="Verdana"/>
                <a:cs typeface="Verdana"/>
                <a:sym typeface="Verdana"/>
              </a:rPr>
              <a:t>Code to set (to 1) bit </a:t>
            </a:r>
            <a:r>
              <a:rPr lang="en-US" sz="1800" b="1">
                <a:solidFill>
                  <a:srgbClr val="0000FF"/>
                </a:solidFill>
              </a:rPr>
              <a:t> 5</a:t>
            </a:r>
            <a:r>
              <a:rPr lang="en-US" sz="1800" b="1" i="0" u="none">
                <a:solidFill>
                  <a:srgbClr val="0000FF"/>
                </a:solidFill>
                <a:latin typeface="Verdana"/>
                <a:ea typeface="Verdana"/>
                <a:cs typeface="Verdana"/>
                <a:sym typeface="Verdana"/>
              </a:rPr>
              <a:t> of memory address 0x400FE608</a:t>
            </a:r>
            <a:endParaRPr/>
          </a:p>
          <a:p>
            <a:pPr marL="342900" marR="0" lvl="0" indent="-342900" algn="l" rtl="0">
              <a:lnSpc>
                <a:spcPct val="100000"/>
              </a:lnSpc>
              <a:spcBef>
                <a:spcPts val="800"/>
              </a:spcBef>
              <a:spcAft>
                <a:spcPts val="0"/>
              </a:spcAft>
              <a:buClr>
                <a:srgbClr val="000000"/>
              </a:buClr>
              <a:buFont typeface="Verdana"/>
              <a:buNone/>
            </a:pPr>
            <a:endParaRPr sz="1800" b="0" i="0" u="none">
              <a:solidFill>
                <a:srgbClr val="0000FF"/>
              </a:solidFill>
              <a:latin typeface="Verdana"/>
              <a:ea typeface="Verdana"/>
              <a:cs typeface="Verdana"/>
              <a:sym typeface="Verdana"/>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SYSCTL_RCGCGPIO_R  EQU   0x400FE608 </a:t>
            </a:r>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                                    </a:t>
            </a:r>
            <a:r>
              <a:rPr lang="en-US" sz="1800" b="0" i="1" u="none">
                <a:solidFill>
                  <a:srgbClr val="0000FF"/>
                </a:solidFill>
                <a:latin typeface="Verdana"/>
                <a:ea typeface="Verdana"/>
                <a:cs typeface="Verdana"/>
                <a:sym typeface="Verdana"/>
              </a:rPr>
              <a:t>; EQU pseudo-op allows use of </a:t>
            </a:r>
            <a:endParaRPr/>
          </a:p>
          <a:p>
            <a:pPr marL="342900" marR="0" lvl="0" indent="-342900" algn="l" rtl="0">
              <a:lnSpc>
                <a:spcPct val="100000"/>
              </a:lnSpc>
              <a:spcBef>
                <a:spcPts val="800"/>
              </a:spcBef>
              <a:spcAft>
                <a:spcPts val="0"/>
              </a:spcAft>
              <a:buClr>
                <a:srgbClr val="000000"/>
              </a:buClr>
              <a:buFont typeface="Verdana"/>
              <a:buNone/>
            </a:pPr>
            <a:r>
              <a:rPr lang="en-US" sz="1800" b="0" i="1" u="none">
                <a:solidFill>
                  <a:srgbClr val="0000FF"/>
                </a:solidFill>
                <a:latin typeface="Verdana"/>
                <a:ea typeface="Verdana"/>
                <a:cs typeface="Verdana"/>
                <a:sym typeface="Verdana"/>
              </a:rPr>
              <a:t>                                    ; symbolic name to represent a constant</a:t>
            </a:r>
            <a:endParaRPr/>
          </a:p>
          <a:p>
            <a:pPr marL="342900" marR="0" lvl="0" indent="-342900" algn="l" rtl="0">
              <a:lnSpc>
                <a:spcPct val="100000"/>
              </a:lnSpc>
              <a:spcBef>
                <a:spcPts val="800"/>
              </a:spcBef>
              <a:spcAft>
                <a:spcPts val="0"/>
              </a:spcAft>
              <a:buClr>
                <a:srgbClr val="000000"/>
              </a:buClr>
              <a:buFont typeface="Verdana"/>
              <a:buNone/>
            </a:pPr>
            <a:endParaRPr sz="1800" b="0" i="0" u="none">
              <a:solidFill>
                <a:srgbClr val="0000FF"/>
              </a:solidFill>
              <a:latin typeface="Verdana"/>
              <a:ea typeface="Verdana"/>
              <a:cs typeface="Verdana"/>
              <a:sym typeface="Verdana"/>
            </a:endParaRPr>
          </a:p>
          <a:p>
            <a:pPr marL="342900" marR="0" lvl="0" indent="-342900" algn="l" rtl="0">
              <a:lnSpc>
                <a:spcPct val="100000"/>
              </a:lnSpc>
              <a:spcBef>
                <a:spcPts val="800"/>
              </a:spcBef>
              <a:spcAft>
                <a:spcPts val="0"/>
              </a:spcAft>
              <a:buClr>
                <a:srgbClr val="000000"/>
              </a:buClr>
              <a:buFont typeface="Verdana"/>
              <a:buNone/>
            </a:pPr>
            <a:endParaRPr sz="1800" b="0" i="0" u="none">
              <a:solidFill>
                <a:srgbClr val="0000FF"/>
              </a:solidFill>
              <a:latin typeface="Verdana"/>
              <a:ea typeface="Verdana"/>
              <a:cs typeface="Verdana"/>
              <a:sym typeface="Verdana"/>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LDR R1, =SYSCTL_RCGCGPIO_R    </a:t>
            </a:r>
            <a:r>
              <a:rPr lang="en-US" sz="1800" b="0" i="1" u="none">
                <a:solidFill>
                  <a:srgbClr val="0000FF"/>
                </a:solidFill>
                <a:latin typeface="Verdana"/>
                <a:ea typeface="Verdana"/>
                <a:cs typeface="Verdana"/>
                <a:sym typeface="Verdana"/>
              </a:rPr>
              <a:t>; R1 holds 0x400FE608 </a:t>
            </a:r>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LDR R0, [R1]                                </a:t>
            </a:r>
            <a:r>
              <a:rPr lang="en-US" sz="1800" b="0" i="1" u="none">
                <a:solidFill>
                  <a:srgbClr val="0000FF"/>
                </a:solidFill>
                <a:latin typeface="Verdana"/>
                <a:ea typeface="Verdana"/>
                <a:cs typeface="Verdana"/>
                <a:sym typeface="Verdana"/>
              </a:rPr>
              <a:t>; R0 holds contents of </a:t>
            </a:r>
            <a:endParaRPr/>
          </a:p>
          <a:p>
            <a:pPr marL="342900" marR="0" lvl="0" indent="-342900" algn="l" rtl="0">
              <a:lnSpc>
                <a:spcPct val="100000"/>
              </a:lnSpc>
              <a:spcBef>
                <a:spcPts val="800"/>
              </a:spcBef>
              <a:spcAft>
                <a:spcPts val="0"/>
              </a:spcAft>
              <a:buClr>
                <a:srgbClr val="000000"/>
              </a:buClr>
              <a:buFont typeface="Verdana"/>
              <a:buNone/>
            </a:pPr>
            <a:r>
              <a:rPr lang="en-US" sz="1800" b="0" i="1" u="none">
                <a:solidFill>
                  <a:srgbClr val="0000FF"/>
                </a:solidFill>
                <a:latin typeface="Verdana"/>
                <a:ea typeface="Verdana"/>
                <a:cs typeface="Verdana"/>
                <a:sym typeface="Verdana"/>
              </a:rPr>
              <a:t>                                                   ; location 0x400FE608</a:t>
            </a:r>
            <a:r>
              <a:rPr lang="en-US" sz="1800" b="0" i="0" u="none">
                <a:solidFill>
                  <a:srgbClr val="0000FF"/>
                </a:solidFill>
                <a:latin typeface="Verdana"/>
                <a:ea typeface="Verdana"/>
                <a:cs typeface="Verdana"/>
                <a:sym typeface="Verdana"/>
              </a:rPr>
              <a:t> </a:t>
            </a:r>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ORR R0, R0, #0x</a:t>
            </a:r>
            <a:r>
              <a:rPr lang="en-US" sz="1800">
                <a:solidFill>
                  <a:srgbClr val="0000FF"/>
                </a:solidFill>
              </a:rPr>
              <a:t>2</a:t>
            </a:r>
            <a:r>
              <a:rPr lang="en-US" sz="1800" b="0" i="0" u="none">
                <a:solidFill>
                  <a:srgbClr val="0000FF"/>
                </a:solidFill>
                <a:latin typeface="Verdana"/>
                <a:ea typeface="Verdana"/>
                <a:cs typeface="Verdana"/>
                <a:sym typeface="Verdana"/>
              </a:rPr>
              <a:t>0                       </a:t>
            </a:r>
            <a:r>
              <a:rPr lang="en-US" sz="1800" b="0" i="1" u="none">
                <a:solidFill>
                  <a:srgbClr val="0000FF"/>
                </a:solidFill>
                <a:latin typeface="Verdana"/>
                <a:ea typeface="Verdana"/>
                <a:cs typeface="Verdana"/>
                <a:sym typeface="Verdana"/>
              </a:rPr>
              <a:t>; bit</a:t>
            </a:r>
            <a:r>
              <a:rPr lang="en-US" sz="1800" i="1">
                <a:solidFill>
                  <a:srgbClr val="0000FF"/>
                </a:solidFill>
              </a:rPr>
              <a:t>5</a:t>
            </a:r>
            <a:r>
              <a:rPr lang="en-US" sz="1800" b="0" i="1" u="none">
                <a:solidFill>
                  <a:srgbClr val="0000FF"/>
                </a:solidFill>
                <a:latin typeface="Verdana"/>
                <a:ea typeface="Verdana"/>
                <a:cs typeface="Verdana"/>
                <a:sym typeface="Verdana"/>
              </a:rPr>
              <a:t> of R0 is set to 1</a:t>
            </a:r>
            <a:endParaRPr/>
          </a:p>
          <a:p>
            <a:pPr marL="342900" marR="0" lvl="0" indent="-342900" algn="l" rtl="0">
              <a:lnSpc>
                <a:spcPct val="100000"/>
              </a:lnSpc>
              <a:spcBef>
                <a:spcPts val="800"/>
              </a:spcBef>
              <a:spcAft>
                <a:spcPts val="0"/>
              </a:spcAft>
              <a:buClr>
                <a:srgbClr val="000000"/>
              </a:buClr>
              <a:buFont typeface="Verdana"/>
              <a:buNone/>
            </a:pPr>
            <a:r>
              <a:rPr lang="en-US" sz="1800" b="0" i="0" u="none">
                <a:solidFill>
                  <a:srgbClr val="0000FF"/>
                </a:solidFill>
                <a:latin typeface="Verdana"/>
                <a:ea typeface="Verdana"/>
                <a:cs typeface="Verdana"/>
                <a:sym typeface="Verdana"/>
              </a:rPr>
              <a:t>STR R0, [R1]                                </a:t>
            </a:r>
            <a:r>
              <a:rPr lang="en-US" sz="1800" b="0" i="1" u="none">
                <a:solidFill>
                  <a:srgbClr val="0000FF"/>
                </a:solidFill>
                <a:latin typeface="Verdana"/>
                <a:ea typeface="Verdana"/>
                <a:cs typeface="Verdana"/>
                <a:sym typeface="Verdana"/>
              </a:rPr>
              <a:t>; write R0 contents back to </a:t>
            </a:r>
            <a:endParaRPr/>
          </a:p>
          <a:p>
            <a:pPr marL="342900" marR="0" lvl="0" indent="-342900" algn="l" rtl="0">
              <a:lnSpc>
                <a:spcPct val="100000"/>
              </a:lnSpc>
              <a:spcBef>
                <a:spcPts val="800"/>
              </a:spcBef>
              <a:spcAft>
                <a:spcPts val="0"/>
              </a:spcAft>
              <a:buClr>
                <a:srgbClr val="000000"/>
              </a:buClr>
              <a:buFont typeface="Verdana"/>
              <a:buNone/>
            </a:pPr>
            <a:r>
              <a:rPr lang="en-US" sz="1800" b="0" i="1" u="none">
                <a:solidFill>
                  <a:srgbClr val="0000FF"/>
                </a:solidFill>
                <a:latin typeface="Verdana"/>
                <a:ea typeface="Verdana"/>
                <a:cs typeface="Verdana"/>
                <a:sym typeface="Verdana"/>
              </a:rPr>
              <a:t>                                                   ; location 0x400FE608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381000" y="228600"/>
            <a:ext cx="7694700" cy="6843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SW Development Environment</a:t>
            </a:r>
            <a:endParaRPr/>
          </a:p>
        </p:txBody>
      </p:sp>
      <p:pic>
        <p:nvPicPr>
          <p:cNvPr id="234" name="Google Shape;234;p36"/>
          <p:cNvPicPr preferRelativeResize="0"/>
          <p:nvPr/>
        </p:nvPicPr>
        <p:blipFill rotWithShape="1">
          <a:blip r:embed="rId3">
            <a:alphaModFix/>
          </a:blip>
          <a:srcRect/>
          <a:stretch/>
        </p:blipFill>
        <p:spPr>
          <a:xfrm>
            <a:off x="762000" y="1143000"/>
            <a:ext cx="7848600" cy="500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200" b="0" i="0" u="none" strike="noStrike" cap="none">
                <a:solidFill>
                  <a:srgbClr val="558D06"/>
                </a:solidFill>
                <a:latin typeface="Verdana"/>
                <a:ea typeface="Verdana"/>
                <a:cs typeface="Verdana"/>
                <a:sym typeface="Verdana"/>
              </a:rPr>
              <a:t>ARM ISA: Thumb2 Instruction Set</a:t>
            </a:r>
            <a:endParaRPr/>
          </a:p>
        </p:txBody>
      </p:sp>
      <p:sp>
        <p:nvSpPr>
          <p:cNvPr id="264" name="Google Shape;264;p41"/>
          <p:cNvSpPr txBox="1"/>
          <p:nvPr/>
        </p:nvSpPr>
        <p:spPr>
          <a:xfrm>
            <a:off x="457200" y="1371600"/>
            <a:ext cx="5137200" cy="4149600"/>
          </a:xfrm>
          <a:prstGeom prst="rect">
            <a:avLst/>
          </a:prstGeom>
          <a:noFill/>
          <a:ln>
            <a:noFill/>
          </a:ln>
        </p:spPr>
        <p:txBody>
          <a:bodyPr spcFirstLastPara="1" wrap="square" lIns="80150" tIns="40075" rIns="80150" bIns="40075" anchor="t" anchorCtr="0">
            <a:noAutofit/>
          </a:bodyPr>
          <a:lstStyle/>
          <a:p>
            <a:pPr marL="301625" marR="0" lvl="0" indent="-301625" algn="l" rtl="0">
              <a:lnSpc>
                <a:spcPct val="90000"/>
              </a:lnSpc>
              <a:spcBef>
                <a:spcPts val="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Variable-length instructions</a:t>
            </a:r>
            <a:endParaRPr/>
          </a:p>
          <a:p>
            <a:pPr marL="650875" marR="0" lvl="1" indent="-257175"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ARM instructions are a fixed length of 32 bits</a:t>
            </a:r>
            <a:endParaRPr/>
          </a:p>
          <a:p>
            <a:pPr marL="650875" marR="0" lvl="1" indent="-257175"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Thumb instructions are a fixed length of 16 bits</a:t>
            </a:r>
            <a:endParaRPr/>
          </a:p>
          <a:p>
            <a:pPr marL="650875" marR="0" lvl="1" indent="-257175"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Thumb-2 instructions can be either 16-bit or 32-bit</a:t>
            </a:r>
            <a:endParaRPr sz="2000" b="0" i="0" u="none" strike="noStrike" cap="none">
              <a:solidFill>
                <a:schemeClr val="dk1"/>
              </a:solidFill>
              <a:latin typeface="Verdana"/>
              <a:ea typeface="Verdana"/>
              <a:cs typeface="Verdana"/>
              <a:sym typeface="Verdana"/>
            </a:endParaRPr>
          </a:p>
          <a:p>
            <a:pPr marL="301625" marR="0" lvl="0" indent="-301625" algn="l" rtl="0">
              <a:lnSpc>
                <a:spcPct val="9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Thumb-2 gives approximately 26% improvement in code density over ARM</a:t>
            </a:r>
            <a:endParaRPr sz="2000" b="0" i="0" u="none">
              <a:solidFill>
                <a:schemeClr val="dk1"/>
              </a:solidFill>
              <a:latin typeface="Verdana"/>
              <a:ea typeface="Verdana"/>
              <a:cs typeface="Verdana"/>
              <a:sym typeface="Verdana"/>
            </a:endParaRPr>
          </a:p>
          <a:p>
            <a:pPr marL="301625" marR="0" lvl="0" indent="-301625" algn="l" rtl="0">
              <a:lnSpc>
                <a:spcPct val="9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Thumb-2 gives approximately 25% improvement in performance over Thumb</a:t>
            </a:r>
            <a:endParaRPr/>
          </a:p>
        </p:txBody>
      </p:sp>
      <p:pic>
        <p:nvPicPr>
          <p:cNvPr id="265" name="Google Shape;265;p41" descr="Thumb-bar-chart-faster"/>
          <p:cNvPicPr preferRelativeResize="0"/>
          <p:nvPr/>
        </p:nvPicPr>
        <p:blipFill rotWithShape="1">
          <a:blip r:embed="rId3">
            <a:alphaModFix/>
          </a:blip>
          <a:srcRect/>
          <a:stretch/>
        </p:blipFill>
        <p:spPr>
          <a:xfrm>
            <a:off x="5791200" y="3717925"/>
            <a:ext cx="3089400" cy="2487600"/>
          </a:xfrm>
          <a:prstGeom prst="rect">
            <a:avLst/>
          </a:prstGeom>
          <a:noFill/>
          <a:ln>
            <a:noFill/>
          </a:ln>
        </p:spPr>
      </p:pic>
      <p:pic>
        <p:nvPicPr>
          <p:cNvPr id="266" name="Google Shape;266;p41" descr="Thumb-bar-chart-smaller"/>
          <p:cNvPicPr preferRelativeResize="0"/>
          <p:nvPr/>
        </p:nvPicPr>
        <p:blipFill rotWithShape="1">
          <a:blip r:embed="rId4">
            <a:alphaModFix/>
          </a:blip>
          <a:srcRect/>
          <a:stretch/>
        </p:blipFill>
        <p:spPr>
          <a:xfrm>
            <a:off x="5795962" y="981075"/>
            <a:ext cx="3097200" cy="2632200"/>
          </a:xfrm>
          <a:prstGeom prst="rect">
            <a:avLst/>
          </a:prstGeom>
          <a:noFill/>
          <a:ln>
            <a:noFill/>
          </a:ln>
        </p:spPr>
      </p:pic>
      <p:sp>
        <p:nvSpPr>
          <p:cNvPr id="267" name="Google Shape;267;p41"/>
          <p:cNvSpPr txBox="1"/>
          <p:nvPr/>
        </p:nvSpPr>
        <p:spPr>
          <a:xfrm>
            <a:off x="1330325" y="-574675"/>
            <a:ext cx="184200" cy="46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200" b="0" i="0" u="none" strike="noStrike" cap="none">
                <a:solidFill>
                  <a:srgbClr val="558D06"/>
                </a:solidFill>
                <a:latin typeface="Verdana"/>
                <a:ea typeface="Verdana"/>
                <a:cs typeface="Verdana"/>
                <a:sym typeface="Verdana"/>
              </a:rPr>
              <a:t>ARM Cortex M4-based System</a:t>
            </a:r>
            <a:endParaRPr/>
          </a:p>
        </p:txBody>
      </p:sp>
      <p:sp>
        <p:nvSpPr>
          <p:cNvPr id="273" name="Google Shape;273;p42"/>
          <p:cNvSpPr txBox="1"/>
          <p:nvPr/>
        </p:nvSpPr>
        <p:spPr>
          <a:xfrm>
            <a:off x="381000" y="977900"/>
            <a:ext cx="8610600" cy="14478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80000"/>
              </a:lnSpc>
              <a:spcBef>
                <a:spcPts val="0"/>
              </a:spcBef>
              <a:spcAft>
                <a:spcPts val="0"/>
              </a:spcAft>
              <a:buClr>
                <a:srgbClr val="000000"/>
              </a:buClr>
              <a:buSzPts val="1800"/>
              <a:buFont typeface="Noto Sans Symbols"/>
              <a:buChar char="❑"/>
            </a:pPr>
            <a:r>
              <a:rPr lang="en-US" sz="1800">
                <a:latin typeface="Verdana"/>
                <a:ea typeface="Verdana"/>
                <a:cs typeface="Verdana"/>
                <a:sym typeface="Verdana"/>
              </a:rPr>
              <a:t>“</a:t>
            </a:r>
            <a:r>
              <a:rPr lang="en-US" sz="1800" b="0" i="0" u="none">
                <a:solidFill>
                  <a:srgbClr val="000000"/>
                </a:solidFill>
                <a:latin typeface="Verdana"/>
                <a:ea typeface="Verdana"/>
                <a:cs typeface="Verdana"/>
                <a:sym typeface="Verdana"/>
              </a:rPr>
              <a:t>RISC</a:t>
            </a:r>
            <a:r>
              <a:rPr lang="en-US" sz="1800">
                <a:latin typeface="Verdana"/>
                <a:ea typeface="Verdana"/>
                <a:cs typeface="Verdana"/>
                <a:sym typeface="Verdana"/>
              </a:rPr>
              <a:t>”</a:t>
            </a:r>
            <a:r>
              <a:rPr lang="en-US" sz="1800" b="0" i="0" u="none">
                <a:solidFill>
                  <a:srgbClr val="000000"/>
                </a:solidFill>
                <a:latin typeface="Verdana"/>
                <a:ea typeface="Verdana"/>
                <a:cs typeface="Verdana"/>
                <a:sym typeface="Verdana"/>
              </a:rPr>
              <a:t> machine</a:t>
            </a:r>
            <a:endParaRPr/>
          </a:p>
          <a:p>
            <a:pPr marL="742950" marR="0" lvl="1" indent="-285750" algn="l" rtl="0">
              <a:lnSpc>
                <a:spcPct val="80000"/>
              </a:lnSpc>
              <a:spcBef>
                <a:spcPts val="700"/>
              </a:spcBef>
              <a:spcAft>
                <a:spcPts val="0"/>
              </a:spcAft>
              <a:buClr>
                <a:srgbClr val="000000"/>
              </a:buClr>
              <a:buSzPts val="1600"/>
              <a:buFont typeface="Noto Sans Symbols"/>
              <a:buChar char="❖"/>
            </a:pPr>
            <a:r>
              <a:rPr lang="en-US" sz="1600" b="0" i="1" u="none" strike="noStrike" cap="none">
                <a:solidFill>
                  <a:srgbClr val="000000"/>
                </a:solidFill>
                <a:latin typeface="Verdana"/>
                <a:ea typeface="Verdana"/>
                <a:cs typeface="Verdana"/>
                <a:sym typeface="Verdana"/>
              </a:rPr>
              <a:t>Pipelining</a:t>
            </a:r>
            <a:r>
              <a:rPr lang="en-US" sz="1600" b="0" i="0" u="none" strike="noStrike" cap="none">
                <a:solidFill>
                  <a:srgbClr val="000000"/>
                </a:solidFill>
                <a:latin typeface="Verdana"/>
                <a:ea typeface="Verdana"/>
                <a:cs typeface="Verdana"/>
                <a:sym typeface="Verdana"/>
              </a:rPr>
              <a:t> provides effectively single cycle operation for many instructions</a:t>
            </a:r>
            <a:endParaRPr/>
          </a:p>
          <a:p>
            <a:pPr marL="742950" marR="0" lvl="1" indent="-285750" algn="l" rtl="0">
              <a:lnSpc>
                <a:spcPct val="80000"/>
              </a:lnSpc>
              <a:spcBef>
                <a:spcPts val="700"/>
              </a:spcBef>
              <a:spcAft>
                <a:spcPts val="0"/>
              </a:spcAft>
              <a:buClr>
                <a:srgbClr val="000000"/>
              </a:buClr>
              <a:buSzPts val="1600"/>
              <a:buFont typeface="Noto Sans Symbols"/>
              <a:buChar char="❖"/>
            </a:pPr>
            <a:r>
              <a:rPr lang="en-US" sz="1600" b="0" i="0" u="none" strike="noStrike" cap="none">
                <a:solidFill>
                  <a:srgbClr val="000000"/>
                </a:solidFill>
                <a:latin typeface="Verdana"/>
                <a:ea typeface="Verdana"/>
                <a:cs typeface="Verdana"/>
                <a:sym typeface="Verdana"/>
              </a:rPr>
              <a:t>Thumb-2 configuration employs both 16 and 32 bit instructions</a:t>
            </a:r>
            <a:endParaRPr/>
          </a:p>
        </p:txBody>
      </p:sp>
      <p:graphicFrame>
        <p:nvGraphicFramePr>
          <p:cNvPr id="274" name="Google Shape;274;p42"/>
          <p:cNvGraphicFramePr/>
          <p:nvPr/>
        </p:nvGraphicFramePr>
        <p:xfrm>
          <a:off x="570300" y="2095500"/>
          <a:ext cx="8389250" cy="4693710"/>
        </p:xfrm>
        <a:graphic>
          <a:graphicData uri="http://schemas.openxmlformats.org/drawingml/2006/table">
            <a:tbl>
              <a:tblPr>
                <a:noFill/>
                <a:tableStyleId>{E7551215-1B26-432B-893C-5C8CD87AE2F5}</a:tableStyleId>
              </a:tblPr>
              <a:tblGrid>
                <a:gridCol w="4194625">
                  <a:extLst>
                    <a:ext uri="{9D8B030D-6E8A-4147-A177-3AD203B41FA5}">
                      <a16:colId xmlns:a16="http://schemas.microsoft.com/office/drawing/2014/main" val="20000"/>
                    </a:ext>
                  </a:extLst>
                </a:gridCol>
                <a:gridCol w="41946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600">
                          <a:latin typeface="Verdana"/>
                          <a:ea typeface="Verdana"/>
                          <a:cs typeface="Verdana"/>
                          <a:sym typeface="Verdana"/>
                        </a:rPr>
                        <a:t>CISC</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RISC</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Many instructions</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Few instructions</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Instructions execute in varying times</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Instructions execute in varying times </a:t>
                      </a:r>
                      <a:br>
                        <a:rPr lang="en-US" sz="1600">
                          <a:latin typeface="Verdana"/>
                          <a:ea typeface="Verdana"/>
                          <a:cs typeface="Verdana"/>
                          <a:sym typeface="Verdana"/>
                        </a:rPr>
                      </a:br>
                      <a:r>
                        <a:rPr lang="en-US" sz="1600">
                          <a:latin typeface="Verdana"/>
                          <a:ea typeface="Verdana"/>
                          <a:cs typeface="Verdana"/>
                          <a:sym typeface="Verdana"/>
                        </a:rPr>
                        <a:t>(in the past, just 1 or 2 cycles)</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Many instructions access memory</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Few memory instructions</a:t>
                      </a:r>
                      <a:br>
                        <a:rPr lang="en-US" sz="1600">
                          <a:latin typeface="Verdana"/>
                          <a:ea typeface="Verdana"/>
                          <a:cs typeface="Verdana"/>
                          <a:sym typeface="Verdana"/>
                        </a:rPr>
                      </a:br>
                      <a:r>
                        <a:rPr lang="en-US" sz="1600">
                          <a:latin typeface="Verdana"/>
                          <a:ea typeface="Verdana"/>
                          <a:cs typeface="Verdana"/>
                          <a:sym typeface="Verdana"/>
                        </a:rPr>
                        <a:t>    Load from memory to register</a:t>
                      </a:r>
                      <a:br>
                        <a:rPr lang="en-US" sz="1600">
                          <a:latin typeface="Verdana"/>
                          <a:ea typeface="Verdana"/>
                          <a:cs typeface="Verdana"/>
                          <a:sym typeface="Verdana"/>
                        </a:rPr>
                      </a:br>
                      <a:r>
                        <a:rPr lang="en-US" sz="1600">
                          <a:latin typeface="Verdana"/>
                          <a:ea typeface="Verdana"/>
                          <a:cs typeface="Verdana"/>
                          <a:sym typeface="Verdana"/>
                        </a:rPr>
                        <a:t>    Store from register to memory</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Many instructions both read and write memory</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A few special “atomic memory operations” can read and write memory in single inst.</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Fewer and some specialized registers</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Many identical general-purpose registers</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600">
                          <a:latin typeface="Verdana"/>
                          <a:ea typeface="Verdana"/>
                          <a:cs typeface="Verdana"/>
                          <a:sym typeface="Verdana"/>
                        </a:rPr>
                        <a:t>Numerous address modes</a:t>
                      </a:r>
                      <a:endParaRPr sz="16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600">
                          <a:latin typeface="Verdana"/>
                          <a:ea typeface="Verdana"/>
                          <a:cs typeface="Verdana"/>
                          <a:sym typeface="Verdana"/>
                        </a:rPr>
                        <a:t>Limited number of addressing modes:</a:t>
                      </a:r>
                      <a:br>
                        <a:rPr lang="en-US" sz="1600">
                          <a:latin typeface="Verdana"/>
                          <a:ea typeface="Verdana"/>
                          <a:cs typeface="Verdana"/>
                          <a:sym typeface="Verdana"/>
                        </a:rPr>
                      </a:br>
                      <a:r>
                        <a:rPr lang="en-US" sz="1600">
                          <a:latin typeface="Verdana"/>
                          <a:ea typeface="Verdana"/>
                          <a:cs typeface="Verdana"/>
                          <a:sym typeface="Verdana"/>
                        </a:rPr>
                        <a:t>   register, immediate, and indexed.</a:t>
                      </a:r>
                      <a:endParaRPr sz="16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3"/>
          <p:cNvPicPr preferRelativeResize="0"/>
          <p:nvPr/>
        </p:nvPicPr>
        <p:blipFill rotWithShape="1">
          <a:blip r:embed="rId3">
            <a:alphaModFix/>
          </a:blip>
          <a:srcRect/>
          <a:stretch/>
        </p:blipFill>
        <p:spPr>
          <a:xfrm>
            <a:off x="1828800" y="1109662"/>
            <a:ext cx="5189400" cy="2597100"/>
          </a:xfrm>
          <a:prstGeom prst="rect">
            <a:avLst/>
          </a:prstGeom>
          <a:noFill/>
          <a:ln>
            <a:noFill/>
          </a:ln>
        </p:spPr>
      </p:pic>
      <p:sp>
        <p:nvSpPr>
          <p:cNvPr id="282" name="Google Shape;282;p43"/>
          <p:cNvSpPr txBox="1">
            <a:spLocks noGrp="1"/>
          </p:cNvSpPr>
          <p:nvPr>
            <p:ph type="title"/>
          </p:nvPr>
        </p:nvSpPr>
        <p:spPr>
          <a:xfrm>
            <a:off x="381000" y="228600"/>
            <a:ext cx="7694700" cy="6843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Product Life Cycle</a:t>
            </a:r>
            <a:endParaRPr/>
          </a:p>
        </p:txBody>
      </p:sp>
      <p:sp>
        <p:nvSpPr>
          <p:cNvPr id="283" name="Google Shape;283;p43"/>
          <p:cNvSpPr txBox="1">
            <a:spLocks noGrp="1"/>
          </p:cNvSpPr>
          <p:nvPr>
            <p:ph type="body" idx="1"/>
          </p:nvPr>
        </p:nvSpPr>
        <p:spPr>
          <a:xfrm>
            <a:off x="412750" y="3709987"/>
            <a:ext cx="4556100" cy="2305200"/>
          </a:xfrm>
          <a:prstGeom prst="rect">
            <a:avLst/>
          </a:prstGeom>
          <a:no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Analysis (What?)</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Requirements -&gt; Specifications</a:t>
            </a:r>
            <a:endParaRPr/>
          </a:p>
          <a:p>
            <a:pPr marL="0" marR="0" lvl="0" indent="0" algn="l" rtl="0">
              <a:lnSpc>
                <a:spcPct val="90000"/>
              </a:lnSpc>
              <a:spcBef>
                <a:spcPts val="80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Design (How?)</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High-Level: Block Diagrams</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Engineering: Algorithms, Data Structures, Interfacing</a:t>
            </a:r>
            <a:endParaRPr/>
          </a:p>
        </p:txBody>
      </p:sp>
      <p:sp>
        <p:nvSpPr>
          <p:cNvPr id="284" name="Google Shape;284;p43"/>
          <p:cNvSpPr txBox="1">
            <a:spLocks noGrp="1"/>
          </p:cNvSpPr>
          <p:nvPr>
            <p:ph type="body" idx="1"/>
          </p:nvPr>
        </p:nvSpPr>
        <p:spPr>
          <a:xfrm>
            <a:off x="4899025" y="3690937"/>
            <a:ext cx="4017900" cy="1981200"/>
          </a:xfrm>
          <a:prstGeom prst="rect">
            <a:avLst/>
          </a:prstGeom>
          <a:no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Implementation(Real)</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Hardware, Software</a:t>
            </a:r>
            <a:endParaRPr/>
          </a:p>
          <a:p>
            <a:pPr marL="0" marR="0" lvl="0" indent="0" algn="l" rtl="0">
              <a:lnSpc>
                <a:spcPct val="90000"/>
              </a:lnSpc>
              <a:spcBef>
                <a:spcPts val="80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Testing (Works?)</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Validation:Correctness</a:t>
            </a:r>
            <a:endParaRPr/>
          </a:p>
          <a:p>
            <a:pPr marL="457200" marR="0" lvl="1" indent="114300" algn="l" rtl="0">
              <a:lnSpc>
                <a:spcPct val="90000"/>
              </a:lnSpc>
              <a:spcBef>
                <a:spcPts val="700"/>
              </a:spcBef>
              <a:spcAft>
                <a:spcPts val="0"/>
              </a:spcAft>
              <a:buClr>
                <a:srgbClr val="000000"/>
              </a:buClr>
              <a:buSzPts val="2000"/>
              <a:buFont typeface="Noto Sans Symbols"/>
              <a:buChar char="❖"/>
            </a:pPr>
            <a:r>
              <a:rPr lang="en-US" sz="2000" b="0" i="0" u="none" strike="noStrike" cap="none">
                <a:solidFill>
                  <a:srgbClr val="000000"/>
                </a:solidFill>
                <a:latin typeface="Verdana"/>
                <a:ea typeface="Verdana"/>
                <a:cs typeface="Verdana"/>
                <a:sym typeface="Verdana"/>
              </a:rPr>
              <a:t>Performance: Efficiency</a:t>
            </a:r>
            <a:endParaRPr/>
          </a:p>
          <a:p>
            <a:pPr marL="0" marR="0" lvl="0" indent="0" algn="l" rtl="0">
              <a:lnSpc>
                <a:spcPct val="90000"/>
              </a:lnSpc>
              <a:spcBef>
                <a:spcPts val="80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Maintenance (Improve)</a:t>
            </a:r>
            <a:endParaRPr/>
          </a:p>
        </p:txBody>
      </p:sp>
      <p:sp>
        <p:nvSpPr>
          <p:cNvPr id="285" name="Google Shape;285;p43"/>
          <p:cNvSpPr/>
          <p:nvPr/>
        </p:nvSpPr>
        <p:spPr>
          <a:xfrm>
            <a:off x="3065462" y="1520825"/>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6" name="Google Shape;286;p43"/>
          <p:cNvSpPr/>
          <p:nvPr/>
        </p:nvSpPr>
        <p:spPr>
          <a:xfrm>
            <a:off x="4568825" y="1211262"/>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7" name="Google Shape;287;p43"/>
          <p:cNvSpPr/>
          <p:nvPr/>
        </p:nvSpPr>
        <p:spPr>
          <a:xfrm>
            <a:off x="5800725" y="1976437"/>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8" name="Google Shape;288;p43"/>
          <p:cNvSpPr/>
          <p:nvPr/>
        </p:nvSpPr>
        <p:spPr>
          <a:xfrm>
            <a:off x="4827587" y="2851150"/>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9" name="Google Shape;289;p43"/>
          <p:cNvSpPr/>
          <p:nvPr/>
        </p:nvSpPr>
        <p:spPr>
          <a:xfrm>
            <a:off x="3165475" y="2787650"/>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90" name="Google Shape;290;p43"/>
          <p:cNvSpPr/>
          <p:nvPr/>
        </p:nvSpPr>
        <p:spPr>
          <a:xfrm>
            <a:off x="3055937" y="1527175"/>
            <a:ext cx="812700" cy="812700"/>
          </a:xfrm>
          <a:prstGeom prst="ellipse">
            <a:avLst/>
          </a:prstGeom>
          <a:solidFill>
            <a:srgbClr val="D2691E">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28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1"/>
                                          </p:stCondLst>
                                        </p:cTn>
                                        <p:tgtEl>
                                          <p:spTgt spid="28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1"/>
                                          </p:stCondLst>
                                        </p:cTn>
                                        <p:tgtEl>
                                          <p:spTgt spid="28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28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289"/>
                                        </p:tgtEl>
                                        <p:attrNameLst>
                                          <p:attrName>style.visibility</p:attrName>
                                        </p:attrNameLst>
                                      </p:cBhvr>
                                      <p:to>
                                        <p:strVal val="hidden"/>
                                      </p:to>
                                    </p:set>
                                  </p:childTnLst>
                                </p:cTn>
                              </p:par>
                            </p:childTnLst>
                          </p:cTn>
                        </p:par>
                        <p:par>
                          <p:cTn id="35" fill="hold">
                            <p:stCondLst>
                              <p:cond delay="1"/>
                            </p:stCondLst>
                            <p:childTnLst>
                              <p:par>
                                <p:cTn id="36" presetID="1" presetClass="entr" presetSubtype="0" fill="hold" nodeType="afterEffect">
                                  <p:stCondLst>
                                    <p:cond delay="0"/>
                                  </p:stCondLst>
                                  <p:childTnLst>
                                    <p:set>
                                      <p:cBhvr>
                                        <p:cTn id="37"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Agenda</a:t>
            </a:r>
            <a:endParaRPr/>
          </a:p>
        </p:txBody>
      </p:sp>
      <p:sp>
        <p:nvSpPr>
          <p:cNvPr id="105" name="Google Shape;105;p20"/>
          <p:cNvSpPr txBox="1">
            <a:spLocks noGrp="1"/>
          </p:cNvSpPr>
          <p:nvPr>
            <p:ph type="body" idx="1"/>
          </p:nvPr>
        </p:nvSpPr>
        <p:spPr>
          <a:xfrm>
            <a:off x="497305" y="1387642"/>
            <a:ext cx="7924800" cy="53340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80000"/>
              </a:lnSpc>
              <a:spcBef>
                <a:spcPts val="0"/>
              </a:spcBef>
              <a:spcAft>
                <a:spcPts val="0"/>
              </a:spcAft>
              <a:buClr>
                <a:srgbClr val="000000"/>
              </a:buClr>
              <a:buSzPts val="2800"/>
              <a:buFont typeface="Noto Sans Symbols"/>
              <a:buChar char="❑"/>
            </a:pPr>
            <a:r>
              <a:rPr lang="en-US" sz="2800" b="0" i="0" u="none" strike="noStrike" cap="none" dirty="0">
                <a:solidFill>
                  <a:srgbClr val="000000"/>
                </a:solidFill>
                <a:latin typeface="Verdana"/>
                <a:ea typeface="Verdana"/>
                <a:cs typeface="Verdana"/>
                <a:sym typeface="Verdana"/>
              </a:rPr>
              <a:t>Course Description</a:t>
            </a:r>
            <a:endParaRPr dirty="0"/>
          </a:p>
          <a:p>
            <a:pPr marL="741362" marR="0" lvl="1" indent="-284162" algn="l" rtl="0">
              <a:lnSpc>
                <a:spcPct val="80000"/>
              </a:lnSpc>
              <a:spcBef>
                <a:spcPts val="6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Book, Labs, Equipment</a:t>
            </a:r>
            <a:endParaRPr dirty="0"/>
          </a:p>
          <a:p>
            <a:pPr marL="741362" marR="0" lvl="1" indent="-284162" algn="l" rtl="0">
              <a:lnSpc>
                <a:spcPct val="80000"/>
              </a:lnSpc>
              <a:spcBef>
                <a:spcPts val="6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Grading Criteria</a:t>
            </a:r>
            <a:endParaRPr dirty="0"/>
          </a:p>
          <a:p>
            <a:pPr marL="741362" marR="0" lvl="1" indent="-284162" algn="l" rtl="0">
              <a:lnSpc>
                <a:spcPct val="80000"/>
              </a:lnSpc>
              <a:spcBef>
                <a:spcPts val="6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Expectations/Responsibilities</a:t>
            </a:r>
            <a:endParaRPr dirty="0"/>
          </a:p>
          <a:p>
            <a:pPr marL="741362" marR="0" lvl="1" indent="-284162" algn="l" rtl="0">
              <a:lnSpc>
                <a:spcPct val="80000"/>
              </a:lnSpc>
              <a:spcBef>
                <a:spcPts val="6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Prerequisites</a:t>
            </a:r>
            <a:endParaRPr dirty="0"/>
          </a:p>
          <a:p>
            <a:pPr marL="341312" marR="0" lvl="0" indent="-341312" algn="l" rtl="0">
              <a:lnSpc>
                <a:spcPct val="80000"/>
              </a:lnSpc>
              <a:spcBef>
                <a:spcPts val="700"/>
              </a:spcBef>
              <a:spcAft>
                <a:spcPts val="0"/>
              </a:spcAft>
              <a:buClr>
                <a:srgbClr val="000000"/>
              </a:buClr>
              <a:buSzPts val="2800"/>
              <a:buFont typeface="Noto Sans Symbols"/>
              <a:buChar char="❑"/>
            </a:pPr>
            <a:r>
              <a:rPr lang="en-US" sz="2800" b="0" i="0" u="none" strike="noStrike" cap="none" dirty="0">
                <a:solidFill>
                  <a:srgbClr val="000000"/>
                </a:solidFill>
                <a:latin typeface="Verdana"/>
                <a:ea typeface="Verdana"/>
                <a:cs typeface="Verdana"/>
                <a:sym typeface="Verdana"/>
              </a:rPr>
              <a:t>Embedded Systems</a:t>
            </a:r>
            <a:endParaRPr dirty="0"/>
          </a:p>
          <a:p>
            <a:pPr marL="741362" marR="0" lvl="1" indent="-284162" algn="l" rtl="0">
              <a:lnSpc>
                <a:spcPct val="80000"/>
              </a:lnSpc>
              <a:spcBef>
                <a:spcPts val="7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Microcontrollers</a:t>
            </a:r>
            <a:endParaRPr dirty="0"/>
          </a:p>
          <a:p>
            <a:pPr marL="741362" marR="0" lvl="1" indent="-284162" algn="l" rtl="0">
              <a:lnSpc>
                <a:spcPct val="80000"/>
              </a:lnSpc>
              <a:spcBef>
                <a:spcPts val="700"/>
              </a:spcBef>
              <a:spcAft>
                <a:spcPts val="0"/>
              </a:spcAft>
              <a:buClr>
                <a:srgbClr val="000000"/>
              </a:buClr>
              <a:buSzPts val="2400"/>
              <a:buFont typeface="Noto Sans Symbols"/>
              <a:buChar char="❖"/>
            </a:pPr>
            <a:r>
              <a:rPr lang="en-US" dirty="0" err="1"/>
              <a:t>Input/Output</a:t>
            </a:r>
            <a:endParaRPr dirty="0"/>
          </a:p>
          <a:p>
            <a:pPr marL="341312" marR="0" lvl="0" indent="-341312" algn="l" rtl="0">
              <a:lnSpc>
                <a:spcPct val="80000"/>
              </a:lnSpc>
              <a:spcBef>
                <a:spcPts val="700"/>
              </a:spcBef>
              <a:spcAft>
                <a:spcPts val="0"/>
              </a:spcAft>
              <a:buClr>
                <a:srgbClr val="000000"/>
              </a:buClr>
              <a:buSzPts val="2800"/>
              <a:buFont typeface="Noto Sans Symbols"/>
              <a:buChar char="❑"/>
            </a:pPr>
            <a:r>
              <a:rPr lang="en-US" sz="2800" b="0" i="0" u="none" strike="noStrike" cap="none" dirty="0">
                <a:solidFill>
                  <a:srgbClr val="000000"/>
                </a:solidFill>
                <a:latin typeface="Verdana"/>
                <a:ea typeface="Verdana"/>
                <a:cs typeface="Verdana"/>
                <a:sym typeface="Verdana"/>
              </a:rPr>
              <a:t>ARM Architecture</a:t>
            </a:r>
            <a:endParaRPr dirty="0"/>
          </a:p>
          <a:p>
            <a:pPr marL="741362" marR="0" lvl="1" indent="-284162" algn="l" rtl="0">
              <a:lnSpc>
                <a:spcPct val="80000"/>
              </a:lnSpc>
              <a:spcBef>
                <a:spcPts val="7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Programming</a:t>
            </a:r>
            <a:endParaRPr dirty="0"/>
          </a:p>
          <a:p>
            <a:pPr marL="741362" marR="0" lvl="1" indent="-284162" algn="l" rtl="0">
              <a:lnSpc>
                <a:spcPct val="80000"/>
              </a:lnSpc>
              <a:spcBef>
                <a:spcPts val="7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Integrated Development Environment (IDE)</a:t>
            </a:r>
            <a:endParaRPr dirty="0"/>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Structured Programming</a:t>
            </a:r>
            <a:endParaRPr/>
          </a:p>
        </p:txBody>
      </p:sp>
      <p:sp>
        <p:nvSpPr>
          <p:cNvPr id="316" name="Google Shape;316;p46"/>
          <p:cNvSpPr txBox="1">
            <a:spLocks noGrp="1"/>
          </p:cNvSpPr>
          <p:nvPr>
            <p:ph type="body" idx="1"/>
          </p:nvPr>
        </p:nvSpPr>
        <p:spPr>
          <a:xfrm>
            <a:off x="533400" y="1143000"/>
            <a:ext cx="7924800" cy="6603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100000"/>
              </a:lnSpc>
              <a:spcBef>
                <a:spcPts val="0"/>
              </a:spcBef>
              <a:spcAft>
                <a:spcPts val="0"/>
              </a:spcAft>
              <a:buClr>
                <a:srgbClr val="000000"/>
              </a:buClr>
              <a:buFont typeface="Verdana"/>
              <a:buNone/>
            </a:pPr>
            <a:r>
              <a:rPr lang="en-US" sz="2000" b="0" i="0" u="none" strike="noStrike" cap="none">
                <a:solidFill>
                  <a:srgbClr val="000000"/>
                </a:solidFill>
                <a:latin typeface="Verdana"/>
                <a:ea typeface="Verdana"/>
                <a:cs typeface="Verdana"/>
                <a:sym typeface="Verdana"/>
              </a:rPr>
              <a:t>Common Constructs (as Flowcharts, also pseudocode) </a:t>
            </a:r>
            <a:endParaRPr/>
          </a:p>
        </p:txBody>
      </p:sp>
      <p:pic>
        <p:nvPicPr>
          <p:cNvPr id="317" name="Google Shape;317;p46"/>
          <p:cNvPicPr preferRelativeResize="0"/>
          <p:nvPr/>
        </p:nvPicPr>
        <p:blipFill rotWithShape="1">
          <a:blip r:embed="rId3">
            <a:alphaModFix/>
          </a:blip>
          <a:srcRect/>
          <a:stretch/>
        </p:blipFill>
        <p:spPr>
          <a:xfrm>
            <a:off x="457200" y="3706812"/>
            <a:ext cx="8534400" cy="2389200"/>
          </a:xfrm>
          <a:prstGeom prst="rect">
            <a:avLst/>
          </a:prstGeom>
          <a:noFill/>
          <a:ln>
            <a:noFill/>
          </a:ln>
        </p:spPr>
      </p:pic>
      <p:pic>
        <p:nvPicPr>
          <p:cNvPr id="318" name="Google Shape;318;p46"/>
          <p:cNvPicPr preferRelativeResize="0"/>
          <p:nvPr/>
        </p:nvPicPr>
        <p:blipFill rotWithShape="1">
          <a:blip r:embed="rId4">
            <a:alphaModFix/>
          </a:blip>
          <a:srcRect/>
          <a:stretch/>
        </p:blipFill>
        <p:spPr>
          <a:xfrm>
            <a:off x="1600200" y="1600200"/>
            <a:ext cx="5486400" cy="1941600"/>
          </a:xfrm>
          <a:prstGeom prst="rect">
            <a:avLst/>
          </a:prstGeom>
          <a:noFill/>
          <a:ln>
            <a:noFill/>
          </a:ln>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81000" y="228600"/>
            <a:ext cx="7694700" cy="6843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Flowchart</a:t>
            </a:r>
            <a:endParaRPr/>
          </a:p>
        </p:txBody>
      </p:sp>
      <p:sp>
        <p:nvSpPr>
          <p:cNvPr id="324" name="Google Shape;324;p47"/>
          <p:cNvSpPr txBox="1"/>
          <p:nvPr/>
        </p:nvSpPr>
        <p:spPr>
          <a:xfrm>
            <a:off x="533400" y="990600"/>
            <a:ext cx="8610600"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Font typeface="Verdana"/>
              <a:buNone/>
            </a:pPr>
            <a:r>
              <a:rPr lang="en-US" sz="2400" b="0" i="0" u="none">
                <a:solidFill>
                  <a:srgbClr val="000000"/>
                </a:solidFill>
                <a:latin typeface="Verdana"/>
                <a:ea typeface="Verdana"/>
                <a:cs typeface="Verdana"/>
                <a:sym typeface="Verdana"/>
              </a:rPr>
              <a:t>Toaster oven:</a:t>
            </a:r>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chemeClr val="lt1"/>
              </a:buClr>
              <a:buFont typeface="Times New Roman"/>
              <a:buNone/>
            </a:pPr>
            <a:endParaRPr sz="2400" b="0" i="0" u="none">
              <a:solidFill>
                <a:srgbClr val="000000"/>
              </a:solidFill>
              <a:latin typeface="Verdana"/>
              <a:ea typeface="Verdana"/>
              <a:cs typeface="Verdana"/>
              <a:sym typeface="Verdana"/>
            </a:endParaRPr>
          </a:p>
          <a:p>
            <a:pPr marL="342900" marR="0" lvl="0" indent="-342900" algn="l" rtl="0">
              <a:lnSpc>
                <a:spcPct val="100000"/>
              </a:lnSpc>
              <a:spcBef>
                <a:spcPts val="800"/>
              </a:spcBef>
              <a:spcAft>
                <a:spcPts val="0"/>
              </a:spcAft>
              <a:buClr>
                <a:srgbClr val="000000"/>
              </a:buClr>
              <a:buFont typeface="Verdana"/>
              <a:buNone/>
            </a:pPr>
            <a:r>
              <a:rPr lang="en-US" sz="2400" b="0" i="0" u="none">
                <a:solidFill>
                  <a:srgbClr val="000000"/>
                </a:solidFill>
                <a:latin typeface="Verdana"/>
                <a:ea typeface="Verdana"/>
                <a:cs typeface="Verdana"/>
                <a:sym typeface="Verdana"/>
              </a:rPr>
              <a:t>Coding in assembly and/or high-level language (C)</a:t>
            </a:r>
            <a:endParaRPr/>
          </a:p>
        </p:txBody>
      </p:sp>
      <p:pic>
        <p:nvPicPr>
          <p:cNvPr id="325" name="Google Shape;325;p47"/>
          <p:cNvPicPr preferRelativeResize="0"/>
          <p:nvPr/>
        </p:nvPicPr>
        <p:blipFill rotWithShape="1">
          <a:blip r:embed="rId3">
            <a:alphaModFix/>
          </a:blip>
          <a:srcRect/>
          <a:stretch/>
        </p:blipFill>
        <p:spPr>
          <a:xfrm>
            <a:off x="1676400" y="1671637"/>
            <a:ext cx="6324600" cy="366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idx="4294967295"/>
          </p:nvPr>
        </p:nvSpPr>
        <p:spPr>
          <a:xfrm>
            <a:off x="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Flowchart</a:t>
            </a:r>
            <a:endParaRPr/>
          </a:p>
        </p:txBody>
      </p:sp>
      <p:sp>
        <p:nvSpPr>
          <p:cNvPr id="332" name="Google Shape;332;p48"/>
          <p:cNvSpPr txBox="1">
            <a:spLocks noGrp="1"/>
          </p:cNvSpPr>
          <p:nvPr>
            <p:ph type="body" idx="4294967295"/>
          </p:nvPr>
        </p:nvSpPr>
        <p:spPr>
          <a:xfrm>
            <a:off x="910390" y="1199481"/>
            <a:ext cx="7924800" cy="984250"/>
          </a:xfrm>
          <a:prstGeom prst="rect">
            <a:avLst/>
          </a:prstGeom>
          <a:noFill/>
          <a:ln>
            <a:noFill/>
          </a:ln>
        </p:spPr>
        <p:txBody>
          <a:bodyPr spcFirstLastPara="1" wrap="square" lIns="90000" tIns="46800" rIns="90000" bIns="46800" anchor="t" anchorCtr="0">
            <a:noAutofit/>
          </a:bodyPr>
          <a:lstStyle/>
          <a:p>
            <a:pPr marL="341312" marR="0" lvl="0" indent="-341312" algn="l" rtl="0">
              <a:lnSpc>
                <a:spcPct val="80000"/>
              </a:lnSpc>
              <a:spcBef>
                <a:spcPts val="0"/>
              </a:spcBef>
              <a:spcAft>
                <a:spcPts val="0"/>
              </a:spcAft>
              <a:buClr>
                <a:srgbClr val="000000"/>
              </a:buClr>
              <a:buSzPts val="1800"/>
              <a:buFont typeface="Noto Sans Symbols"/>
              <a:buChar char="❑"/>
            </a:pPr>
            <a:r>
              <a:rPr lang="en-US" sz="1400" b="1" i="0" u="none" strike="noStrike" cap="none">
                <a:solidFill>
                  <a:srgbClr val="000000"/>
                </a:solidFill>
                <a:latin typeface="Verdana"/>
                <a:ea typeface="Verdana"/>
                <a:cs typeface="Verdana"/>
                <a:sym typeface="Verdana"/>
              </a:rPr>
              <a:t>Example 1.3.</a:t>
            </a:r>
            <a:r>
              <a:rPr lang="en-US" sz="1400" b="0" i="1" u="none" strike="noStrike" cap="none">
                <a:solidFill>
                  <a:srgbClr val="000000"/>
                </a:solidFill>
                <a:latin typeface="Verdana"/>
                <a:ea typeface="Verdana"/>
                <a:cs typeface="Verdana"/>
                <a:sym typeface="Verdana"/>
              </a:rPr>
              <a:t> </a:t>
            </a:r>
            <a:r>
              <a:rPr lang="en-US" sz="1400" b="0" i="0" u="none" strike="noStrike" cap="none">
                <a:solidFill>
                  <a:srgbClr val="000000"/>
                </a:solidFill>
                <a:latin typeface="Verdana"/>
                <a:ea typeface="Verdana"/>
                <a:cs typeface="Verdana"/>
                <a:sym typeface="Verdana"/>
              </a:rPr>
              <a:t>Design a flowchart for a system that performs two independent tasks. The first task is to output a 20 kHz square wave on </a:t>
            </a:r>
            <a:r>
              <a:rPr lang="en-US" sz="1400" b="1" i="0" u="none" strike="noStrike" cap="none">
                <a:solidFill>
                  <a:srgbClr val="000000"/>
                </a:solidFill>
                <a:latin typeface="Verdana"/>
                <a:ea typeface="Verdana"/>
                <a:cs typeface="Verdana"/>
                <a:sym typeface="Verdana"/>
              </a:rPr>
              <a:t>PORTA</a:t>
            </a:r>
            <a:r>
              <a:rPr lang="en-US" sz="1400" b="0" i="0" u="none" strike="noStrike" cap="none">
                <a:solidFill>
                  <a:srgbClr val="000000"/>
                </a:solidFill>
                <a:latin typeface="Verdana"/>
                <a:ea typeface="Verdana"/>
                <a:cs typeface="Verdana"/>
                <a:sym typeface="Verdana"/>
              </a:rPr>
              <a:t> in real time (period is 50 ms). The second task is to read a value from </a:t>
            </a:r>
            <a:r>
              <a:rPr lang="en-US" sz="1400" b="1" i="0" u="none" strike="noStrike" cap="none">
                <a:solidFill>
                  <a:srgbClr val="000000"/>
                </a:solidFill>
                <a:latin typeface="Verdana"/>
                <a:ea typeface="Verdana"/>
                <a:cs typeface="Verdana"/>
                <a:sym typeface="Verdana"/>
              </a:rPr>
              <a:t>PORTB</a:t>
            </a:r>
            <a:r>
              <a:rPr lang="en-US" sz="1400" b="0" i="0" u="none" strike="noStrike" cap="none">
                <a:solidFill>
                  <a:srgbClr val="000000"/>
                </a:solidFill>
                <a:latin typeface="Verdana"/>
                <a:ea typeface="Verdana"/>
                <a:cs typeface="Verdana"/>
                <a:sym typeface="Verdana"/>
              </a:rPr>
              <a:t>, divide the value by 4, add 12, and output the result on </a:t>
            </a:r>
            <a:r>
              <a:rPr lang="en-US" sz="1400" b="1" i="0" u="none" strike="noStrike" cap="none">
                <a:solidFill>
                  <a:srgbClr val="000000"/>
                </a:solidFill>
                <a:latin typeface="Verdana"/>
                <a:ea typeface="Verdana"/>
                <a:cs typeface="Verdana"/>
                <a:sym typeface="Verdana"/>
              </a:rPr>
              <a:t>PORTD</a:t>
            </a:r>
            <a:r>
              <a:rPr lang="en-US" sz="1400" b="0" i="0" u="none" strike="noStrike" cap="none">
                <a:solidFill>
                  <a:srgbClr val="000000"/>
                </a:solidFill>
                <a:latin typeface="Verdana"/>
                <a:ea typeface="Verdana"/>
                <a:cs typeface="Verdana"/>
                <a:sym typeface="Verdana"/>
              </a:rPr>
              <a:t>. This second task is repeated over and over.</a:t>
            </a:r>
            <a:r>
              <a:rPr lang="en-US" sz="1800" b="0" i="0" u="none" strike="noStrike" cap="none">
                <a:solidFill>
                  <a:srgbClr val="000000"/>
                </a:solidFill>
                <a:latin typeface="Verdana"/>
                <a:ea typeface="Verdana"/>
                <a:cs typeface="Verdana"/>
                <a:sym typeface="Verdana"/>
              </a:rPr>
              <a:t> </a:t>
            </a:r>
            <a:endParaRPr/>
          </a:p>
        </p:txBody>
      </p:sp>
      <p:pic>
        <p:nvPicPr>
          <p:cNvPr id="333" name="Google Shape;333;p48"/>
          <p:cNvPicPr preferRelativeResize="0"/>
          <p:nvPr/>
        </p:nvPicPr>
        <p:blipFill rotWithShape="1">
          <a:blip r:embed="rId3">
            <a:alphaModFix/>
          </a:blip>
          <a:srcRect/>
          <a:stretch/>
        </p:blipFill>
        <p:spPr>
          <a:xfrm>
            <a:off x="1046748" y="2791326"/>
            <a:ext cx="7652084" cy="297180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81000" y="228600"/>
            <a:ext cx="7694612" cy="6842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Useful Info</a:t>
            </a:r>
            <a:endParaRPr/>
          </a:p>
        </p:txBody>
      </p:sp>
      <p:sp>
        <p:nvSpPr>
          <p:cNvPr id="111" name="Google Shape;111;p21"/>
          <p:cNvSpPr txBox="1">
            <a:spLocks noGrp="1"/>
          </p:cNvSpPr>
          <p:nvPr>
            <p:ph type="body" idx="1"/>
          </p:nvPr>
        </p:nvSpPr>
        <p:spPr>
          <a:xfrm>
            <a:off x="381000" y="1315500"/>
            <a:ext cx="8539200" cy="5542500"/>
          </a:xfrm>
          <a:prstGeom prst="rect">
            <a:avLst/>
          </a:prstGeom>
          <a:noFill/>
          <a:ln>
            <a:noFill/>
          </a:ln>
        </p:spPr>
        <p:txBody>
          <a:bodyPr spcFirstLastPara="1" wrap="square" lIns="90000" tIns="46800" rIns="90000" bIns="46800" anchor="t" anchorCtr="0">
            <a:noAutofit/>
          </a:bodyPr>
          <a:lstStyle/>
          <a:p>
            <a:pPr marL="457200" marR="0" lvl="0" indent="-457200" algn="l" rtl="0">
              <a:lnSpc>
                <a:spcPct val="90000"/>
              </a:lnSpc>
              <a:spcBef>
                <a:spcPts val="800"/>
              </a:spcBef>
              <a:spcAft>
                <a:spcPts val="0"/>
              </a:spcAft>
              <a:buClr>
                <a:srgbClr val="000000"/>
              </a:buClr>
              <a:buSzPts val="2000"/>
              <a:buFont typeface="Verdana"/>
              <a:buChar char="•"/>
            </a:pPr>
            <a:r>
              <a:rPr lang="en-US" sz="2000" b="0" i="0" u="none" strike="noStrike" cap="none" dirty="0">
                <a:solidFill>
                  <a:srgbClr val="000000"/>
                </a:solidFill>
                <a:latin typeface="Verdana"/>
                <a:ea typeface="Verdana"/>
                <a:cs typeface="Verdana"/>
                <a:sym typeface="Verdana"/>
              </a:rPr>
              <a:t>Office hours: Fridays 10am-12pm</a:t>
            </a:r>
            <a:endParaRPr dirty="0"/>
          </a:p>
          <a:p>
            <a:pPr marL="457200" marR="0" lvl="0" indent="-457200" algn="l" rtl="0">
              <a:lnSpc>
                <a:spcPct val="90000"/>
              </a:lnSpc>
              <a:spcBef>
                <a:spcPts val="800"/>
              </a:spcBef>
              <a:spcAft>
                <a:spcPts val="0"/>
              </a:spcAft>
              <a:buClr>
                <a:srgbClr val="000000"/>
              </a:buClr>
              <a:buSzPts val="2000"/>
              <a:buFont typeface="Verdana"/>
              <a:buChar char="•"/>
            </a:pPr>
            <a:endParaRPr lang="en-US" sz="2000" b="0" i="0" u="none" strike="noStrike" cap="none" dirty="0">
              <a:solidFill>
                <a:srgbClr val="000000"/>
              </a:solidFill>
              <a:latin typeface="Verdana"/>
              <a:ea typeface="Verdana"/>
              <a:cs typeface="Verdana"/>
              <a:sym typeface="Verdana"/>
            </a:endParaRPr>
          </a:p>
          <a:p>
            <a:pPr marL="457200" marR="0" lvl="0" indent="-457200" algn="l" rtl="0">
              <a:lnSpc>
                <a:spcPct val="90000"/>
              </a:lnSpc>
              <a:spcBef>
                <a:spcPts val="800"/>
              </a:spcBef>
              <a:spcAft>
                <a:spcPts val="0"/>
              </a:spcAft>
              <a:buClr>
                <a:srgbClr val="000000"/>
              </a:buClr>
              <a:buSzPts val="2000"/>
              <a:buFont typeface="Verdana"/>
              <a:buChar char="•"/>
            </a:pPr>
            <a:endParaRPr lang="en-US" sz="2000" dirty="0"/>
          </a:p>
          <a:p>
            <a:pPr marL="457200" marR="0" lvl="0" indent="-457200" algn="l" rtl="0">
              <a:lnSpc>
                <a:spcPct val="90000"/>
              </a:lnSpc>
              <a:spcBef>
                <a:spcPts val="800"/>
              </a:spcBef>
              <a:spcAft>
                <a:spcPts val="0"/>
              </a:spcAft>
              <a:buClr>
                <a:srgbClr val="000000"/>
              </a:buClr>
              <a:buSzPts val="2000"/>
              <a:buFont typeface="Verdana"/>
              <a:buChar char="•"/>
            </a:pPr>
            <a:endParaRPr lang="en-US" sz="2000" b="0" i="0" u="none" strike="noStrike" cap="none" dirty="0">
              <a:solidFill>
                <a:srgbClr val="000000"/>
              </a:solidFill>
              <a:latin typeface="Verdana"/>
              <a:ea typeface="Verdana"/>
              <a:cs typeface="Verdana"/>
              <a:sym typeface="Verdana"/>
            </a:endParaRPr>
          </a:p>
          <a:p>
            <a:pPr marL="457200" marR="0" lvl="0" indent="-457200" algn="l" rtl="0">
              <a:lnSpc>
                <a:spcPct val="90000"/>
              </a:lnSpc>
              <a:spcBef>
                <a:spcPts val="800"/>
              </a:spcBef>
              <a:spcAft>
                <a:spcPts val="0"/>
              </a:spcAft>
              <a:buClr>
                <a:srgbClr val="000000"/>
              </a:buClr>
              <a:buSzPts val="2000"/>
              <a:buFont typeface="Verdana"/>
              <a:buChar char="•"/>
            </a:pPr>
            <a:endParaRPr lang="en-US" sz="2000" b="0" i="0" u="none" strike="noStrike" cap="none" dirty="0">
              <a:solidFill>
                <a:srgbClr val="000000"/>
              </a:solidFill>
              <a:latin typeface="Verdana"/>
              <a:ea typeface="Verdana"/>
              <a:cs typeface="Verdana"/>
              <a:sym typeface="Verdana"/>
            </a:endParaRPr>
          </a:p>
          <a:p>
            <a:pPr marL="0" marR="0" lvl="0" indent="0" algn="l" rtl="0">
              <a:lnSpc>
                <a:spcPct val="90000"/>
              </a:lnSpc>
              <a:spcBef>
                <a:spcPts val="800"/>
              </a:spcBef>
              <a:spcAft>
                <a:spcPts val="0"/>
              </a:spcAft>
              <a:buClr>
                <a:srgbClr val="000000"/>
              </a:buClr>
              <a:buSzPts val="2000"/>
            </a:pPr>
            <a:endParaRPr lang="en-US" sz="2000" b="0" i="0" u="none" strike="noStrike" cap="none" dirty="0">
              <a:solidFill>
                <a:srgbClr val="000000"/>
              </a:solidFill>
              <a:latin typeface="Verdana"/>
              <a:ea typeface="Verdana"/>
              <a:cs typeface="Verdana"/>
              <a:sym typeface="Verdana"/>
            </a:endParaRPr>
          </a:p>
          <a:p>
            <a:pPr marL="457200" marR="0" lvl="0" indent="-457200" algn="l" rtl="0">
              <a:lnSpc>
                <a:spcPct val="90000"/>
              </a:lnSpc>
              <a:spcBef>
                <a:spcPts val="800"/>
              </a:spcBef>
              <a:spcAft>
                <a:spcPts val="0"/>
              </a:spcAft>
              <a:buClr>
                <a:srgbClr val="000000"/>
              </a:buClr>
              <a:buSzPts val="2000"/>
              <a:buFont typeface="Verdana"/>
              <a:buChar char="•"/>
            </a:pPr>
            <a:r>
              <a:rPr lang="en-US" sz="2000" b="0" i="0" u="none" strike="noStrike" cap="none" dirty="0">
                <a:solidFill>
                  <a:srgbClr val="000000"/>
                </a:solidFill>
                <a:latin typeface="Verdana"/>
                <a:ea typeface="Verdana"/>
                <a:cs typeface="Verdana"/>
                <a:sym typeface="Verdana"/>
              </a:rPr>
              <a:t>Read the book and lab manual!</a:t>
            </a:r>
            <a:endParaRPr dirty="0"/>
          </a:p>
          <a:p>
            <a:pPr marL="457200" marR="0" lvl="0" indent="-457200" algn="l" rtl="0">
              <a:lnSpc>
                <a:spcPct val="90000"/>
              </a:lnSpc>
              <a:spcBef>
                <a:spcPts val="800"/>
              </a:spcBef>
              <a:spcAft>
                <a:spcPts val="0"/>
              </a:spcAft>
              <a:buClr>
                <a:srgbClr val="000000"/>
              </a:buClr>
              <a:buSzPts val="2000"/>
              <a:buFont typeface="Verdana"/>
              <a:buChar char="•"/>
            </a:pPr>
            <a:r>
              <a:rPr lang="en-US" sz="2000" b="0" i="0" u="none" strike="noStrike" cap="none" dirty="0">
                <a:solidFill>
                  <a:srgbClr val="000000"/>
                </a:solidFill>
                <a:latin typeface="Verdana"/>
                <a:ea typeface="Verdana"/>
                <a:cs typeface="Verdana"/>
                <a:sym typeface="Verdana"/>
              </a:rPr>
              <a:t>Check Canvas often</a:t>
            </a:r>
            <a:endParaRPr dirty="0"/>
          </a:p>
        </p:txBody>
      </p:sp>
      <p:graphicFrame>
        <p:nvGraphicFramePr>
          <p:cNvPr id="2" name="Table 1">
            <a:extLst>
              <a:ext uri="{FF2B5EF4-FFF2-40B4-BE49-F238E27FC236}">
                <a16:creationId xmlns:a16="http://schemas.microsoft.com/office/drawing/2014/main" id="{52BA677F-98C7-B54E-8DC3-8D46B728D600}"/>
              </a:ext>
            </a:extLst>
          </p:cNvPr>
          <p:cNvGraphicFramePr>
            <a:graphicFrameLocks noGrp="1"/>
          </p:cNvGraphicFramePr>
          <p:nvPr>
            <p:extLst>
              <p:ext uri="{D42A27DB-BD31-4B8C-83A1-F6EECF244321}">
                <p14:modId xmlns:p14="http://schemas.microsoft.com/office/powerpoint/2010/main" val="3884540624"/>
              </p:ext>
            </p:extLst>
          </p:nvPr>
        </p:nvGraphicFramePr>
        <p:xfrm>
          <a:off x="2140525" y="2067585"/>
          <a:ext cx="4464812" cy="1445636"/>
        </p:xfrm>
        <a:graphic>
          <a:graphicData uri="http://schemas.openxmlformats.org/drawingml/2006/table">
            <a:tbl>
              <a:tblPr firstRow="1" firstCol="1" bandRow="1">
                <a:tableStyleId>{9308F5A4-2903-4F21-B6D8-900189F19324}</a:tableStyleId>
              </a:tblPr>
              <a:tblGrid>
                <a:gridCol w="2232406">
                  <a:extLst>
                    <a:ext uri="{9D8B030D-6E8A-4147-A177-3AD203B41FA5}">
                      <a16:colId xmlns:a16="http://schemas.microsoft.com/office/drawing/2014/main" val="1554197725"/>
                    </a:ext>
                  </a:extLst>
                </a:gridCol>
                <a:gridCol w="2232406">
                  <a:extLst>
                    <a:ext uri="{9D8B030D-6E8A-4147-A177-3AD203B41FA5}">
                      <a16:colId xmlns:a16="http://schemas.microsoft.com/office/drawing/2014/main" val="2518389485"/>
                    </a:ext>
                  </a:extLst>
                </a:gridCol>
              </a:tblGrid>
              <a:tr h="358389">
                <a:tc>
                  <a:txBody>
                    <a:bodyPr/>
                    <a:lstStyle/>
                    <a:p>
                      <a:pPr marL="0" marR="0">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Assignments</a:t>
                      </a:r>
                    </a:p>
                  </a:txBody>
                  <a:tcPr marL="68580" marR="68580" marT="0" marB="0"/>
                </a:tc>
                <a:tc>
                  <a:txBody>
                    <a:bodyPr/>
                    <a:lstStyle/>
                    <a:p>
                      <a:pPr marL="0" marR="0" algn="ctr">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20%</a:t>
                      </a:r>
                    </a:p>
                  </a:txBody>
                  <a:tcPr marL="68580" marR="68580" marT="0" marB="0"/>
                </a:tc>
                <a:extLst>
                  <a:ext uri="{0D108BD9-81ED-4DB2-BD59-A6C34878D82A}">
                    <a16:rowId xmlns:a16="http://schemas.microsoft.com/office/drawing/2014/main" val="1332449627"/>
                  </a:ext>
                </a:extLst>
              </a:tr>
              <a:tr h="358389">
                <a:tc>
                  <a:txBody>
                    <a:bodyPr/>
                    <a:lstStyle/>
                    <a:p>
                      <a:pPr marL="0" marR="0">
                        <a:spcBef>
                          <a:spcPts val="0"/>
                        </a:spcBef>
                        <a:spcAft>
                          <a:spcPts val="0"/>
                        </a:spcAft>
                      </a:pPr>
                      <a:r>
                        <a:rPr lang="en-US" sz="1600" dirty="0">
                          <a:effectLst/>
                          <a:latin typeface="Verdana" panose="020B0604030504040204" pitchFamily="34" charset="0"/>
                          <a:ea typeface="Verdana" panose="020B0604030504040204" pitchFamily="34" charset="0"/>
                          <a:cs typeface="Verdana" panose="020B0604030504040204" pitchFamily="34" charset="0"/>
                        </a:rPr>
                        <a:t>Labs</a:t>
                      </a:r>
                    </a:p>
                  </a:txBody>
                  <a:tcPr marL="68580" marR="68580" marT="0" marB="0"/>
                </a:tc>
                <a:tc>
                  <a:txBody>
                    <a:bodyPr/>
                    <a:lstStyle/>
                    <a:p>
                      <a:pPr marL="0" marR="0" algn="ctr">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25%</a:t>
                      </a:r>
                    </a:p>
                  </a:txBody>
                  <a:tcPr marL="68580" marR="68580" marT="0" marB="0"/>
                </a:tc>
                <a:extLst>
                  <a:ext uri="{0D108BD9-81ED-4DB2-BD59-A6C34878D82A}">
                    <a16:rowId xmlns:a16="http://schemas.microsoft.com/office/drawing/2014/main" val="3691188465"/>
                  </a:ext>
                </a:extLst>
              </a:tr>
              <a:tr h="354362">
                <a:tc>
                  <a:txBody>
                    <a:bodyPr/>
                    <a:lstStyle/>
                    <a:p>
                      <a:pPr marL="0" marR="0">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Midterm exam </a:t>
                      </a:r>
                    </a:p>
                  </a:txBody>
                  <a:tcPr marL="68580" marR="68580" marT="0" marB="0"/>
                </a:tc>
                <a:tc>
                  <a:txBody>
                    <a:bodyPr/>
                    <a:lstStyle/>
                    <a:p>
                      <a:pPr marL="0" marR="0" algn="ctr">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25%</a:t>
                      </a:r>
                    </a:p>
                  </a:txBody>
                  <a:tcPr marL="68580" marR="68580" marT="0" marB="0"/>
                </a:tc>
                <a:extLst>
                  <a:ext uri="{0D108BD9-81ED-4DB2-BD59-A6C34878D82A}">
                    <a16:rowId xmlns:a16="http://schemas.microsoft.com/office/drawing/2014/main" val="2800154524"/>
                  </a:ext>
                </a:extLst>
              </a:tr>
              <a:tr h="374496">
                <a:tc>
                  <a:txBody>
                    <a:bodyPr/>
                    <a:lstStyle/>
                    <a:p>
                      <a:pPr marL="0" marR="0">
                        <a:spcBef>
                          <a:spcPts val="0"/>
                        </a:spcBef>
                        <a:spcAft>
                          <a:spcPts val="0"/>
                        </a:spcAft>
                      </a:pPr>
                      <a:r>
                        <a:rPr lang="en-US" sz="1600">
                          <a:effectLst/>
                          <a:latin typeface="Verdana" panose="020B0604030504040204" pitchFamily="34" charset="0"/>
                          <a:ea typeface="Verdana" panose="020B0604030504040204" pitchFamily="34" charset="0"/>
                          <a:cs typeface="Verdana" panose="020B0604030504040204" pitchFamily="34" charset="0"/>
                        </a:rPr>
                        <a:t>Final exam </a:t>
                      </a:r>
                    </a:p>
                  </a:txBody>
                  <a:tcPr marL="68580" marR="68580" marT="0" marB="0"/>
                </a:tc>
                <a:tc>
                  <a:txBody>
                    <a:bodyPr/>
                    <a:lstStyle/>
                    <a:p>
                      <a:pPr marL="0" marR="0" algn="ctr">
                        <a:spcBef>
                          <a:spcPts val="0"/>
                        </a:spcBef>
                        <a:spcAft>
                          <a:spcPts val="0"/>
                        </a:spcAft>
                      </a:pPr>
                      <a:r>
                        <a:rPr lang="en-US" sz="1600" dirty="0">
                          <a:effectLst/>
                          <a:latin typeface="Verdana" panose="020B0604030504040204" pitchFamily="34" charset="0"/>
                          <a:ea typeface="Verdana" panose="020B0604030504040204" pitchFamily="34" charset="0"/>
                          <a:cs typeface="Verdana" panose="020B0604030504040204" pitchFamily="34" charset="0"/>
                        </a:rPr>
                        <a:t>30%</a:t>
                      </a:r>
                    </a:p>
                  </a:txBody>
                  <a:tcPr marL="68580" marR="68580" marT="0" marB="0"/>
                </a:tc>
                <a:extLst>
                  <a:ext uri="{0D108BD9-81ED-4DB2-BD59-A6C34878D82A}">
                    <a16:rowId xmlns:a16="http://schemas.microsoft.com/office/drawing/2014/main" val="1626475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81000" y="228600"/>
            <a:ext cx="7694612" cy="6842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dirty="0">
                <a:solidFill>
                  <a:srgbClr val="558D06"/>
                </a:solidFill>
                <a:latin typeface="Verdana"/>
                <a:ea typeface="Verdana"/>
                <a:cs typeface="Verdana"/>
                <a:sym typeface="Verdana"/>
              </a:rPr>
              <a:t>Action Items</a:t>
            </a:r>
            <a:endParaRPr dirty="0"/>
          </a:p>
        </p:txBody>
      </p:sp>
      <p:sp>
        <p:nvSpPr>
          <p:cNvPr id="117" name="Google Shape;117;p22"/>
          <p:cNvSpPr txBox="1">
            <a:spLocks noGrp="1"/>
          </p:cNvSpPr>
          <p:nvPr>
            <p:ph type="body" idx="1"/>
          </p:nvPr>
        </p:nvSpPr>
        <p:spPr>
          <a:xfrm>
            <a:off x="533400" y="1371600"/>
            <a:ext cx="7923212" cy="4722812"/>
          </a:xfrm>
          <a:prstGeom prst="rect">
            <a:avLst/>
          </a:prstGeom>
          <a:noFill/>
          <a:ln>
            <a:noFill/>
          </a:ln>
        </p:spPr>
        <p:txBody>
          <a:bodyPr spcFirstLastPara="1" wrap="square" lIns="90000" tIns="46800" rIns="90000" bIns="46800" anchor="t" anchorCtr="0">
            <a:noAutofit/>
          </a:bodyPr>
          <a:lstStyle/>
          <a:p>
            <a:pPr marL="457200" marR="0" lvl="0" indent="-457200" algn="l" rtl="0">
              <a:lnSpc>
                <a:spcPct val="100000"/>
              </a:lnSpc>
              <a:spcBef>
                <a:spcPts val="0"/>
              </a:spcBef>
              <a:spcAft>
                <a:spcPts val="0"/>
              </a:spcAft>
              <a:buClr>
                <a:srgbClr val="000000"/>
              </a:buClr>
              <a:buSzPts val="2400"/>
              <a:buFont typeface="Verdana"/>
              <a:buChar char="•"/>
            </a:pPr>
            <a:r>
              <a:rPr lang="en-US" sz="2400" b="0" i="0" u="none" strike="noStrike" cap="none" dirty="0">
                <a:solidFill>
                  <a:srgbClr val="000000"/>
                </a:solidFill>
                <a:latin typeface="Verdana"/>
                <a:ea typeface="Verdana"/>
                <a:cs typeface="Verdana"/>
                <a:sym typeface="Verdana"/>
              </a:rPr>
              <a:t>Come introduce yourselves</a:t>
            </a:r>
            <a:endParaRPr dirty="0"/>
          </a:p>
          <a:p>
            <a:pPr marL="457200" marR="0" lvl="0" indent="-457200" algn="l" rtl="0">
              <a:lnSpc>
                <a:spcPct val="100000"/>
              </a:lnSpc>
              <a:spcBef>
                <a:spcPts val="800"/>
              </a:spcBef>
              <a:spcAft>
                <a:spcPts val="0"/>
              </a:spcAft>
              <a:buClr>
                <a:srgbClr val="000000"/>
              </a:buClr>
              <a:buSzPts val="2400"/>
              <a:buFont typeface="Verdana"/>
              <a:buChar char="•"/>
            </a:pPr>
            <a:r>
              <a:rPr lang="en-US" sz="2400" b="0" i="0" u="none" strike="noStrike" cap="none" dirty="0">
                <a:solidFill>
                  <a:srgbClr val="000000"/>
                </a:solidFill>
                <a:latin typeface="Verdana"/>
                <a:ea typeface="Verdana"/>
                <a:cs typeface="Verdana"/>
                <a:sym typeface="Verdana"/>
              </a:rPr>
              <a:t>Order board, LCD</a:t>
            </a:r>
            <a:endParaRPr dirty="0"/>
          </a:p>
          <a:p>
            <a:pPr marL="457200" marR="0" lvl="0" indent="-457200" algn="l" rtl="0">
              <a:lnSpc>
                <a:spcPct val="100000"/>
              </a:lnSpc>
              <a:spcBef>
                <a:spcPts val="800"/>
              </a:spcBef>
              <a:spcAft>
                <a:spcPts val="0"/>
              </a:spcAft>
              <a:buClr>
                <a:srgbClr val="000000"/>
              </a:buClr>
              <a:buSzPts val="2400"/>
              <a:buFont typeface="Verdana"/>
              <a:buChar char="•"/>
            </a:pPr>
            <a:r>
              <a:rPr lang="en-US" sz="2400" b="0" i="0" u="none" strike="noStrike" cap="none" dirty="0">
                <a:solidFill>
                  <a:srgbClr val="000000"/>
                </a:solidFill>
                <a:latin typeface="Verdana"/>
                <a:ea typeface="Verdana"/>
                <a:cs typeface="Verdana"/>
                <a:sym typeface="Verdana"/>
              </a:rPr>
              <a:t>Install Keil 5 software IDR</a:t>
            </a:r>
            <a:endParaRPr dirty="0"/>
          </a:p>
          <a:p>
            <a:pPr marL="457200" marR="0" lvl="0" indent="-457200" algn="l" rtl="0">
              <a:lnSpc>
                <a:spcPct val="100000"/>
              </a:lnSpc>
              <a:spcBef>
                <a:spcPts val="800"/>
              </a:spcBef>
              <a:spcAft>
                <a:spcPts val="0"/>
              </a:spcAft>
              <a:buClr>
                <a:srgbClr val="000000"/>
              </a:buClr>
              <a:buSzPts val="2400"/>
              <a:buFont typeface="Verdana"/>
              <a:buChar char="•"/>
            </a:pPr>
            <a:r>
              <a:rPr lang="en-US" sz="2400" b="0" i="0" u="none" strike="noStrike" cap="none" dirty="0">
                <a:solidFill>
                  <a:srgbClr val="000000"/>
                </a:solidFill>
                <a:latin typeface="Verdana"/>
                <a:ea typeface="Verdana"/>
                <a:cs typeface="Verdana"/>
                <a:sym typeface="Verdana"/>
              </a:rPr>
              <a:t>Read Chapter 1 of book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81000" y="228600"/>
            <a:ext cx="7694612" cy="6842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dirty="0">
                <a:solidFill>
                  <a:srgbClr val="558D06"/>
                </a:solidFill>
                <a:latin typeface="Verdana"/>
                <a:ea typeface="Verdana"/>
                <a:cs typeface="Verdana"/>
                <a:sym typeface="Verdana"/>
              </a:rPr>
              <a:t>Review: Digital Logic</a:t>
            </a:r>
            <a:endParaRPr dirty="0"/>
          </a:p>
        </p:txBody>
      </p:sp>
      <p:sp>
        <p:nvSpPr>
          <p:cNvPr id="134" name="Google Shape;134;p24"/>
          <p:cNvSpPr txBox="1">
            <a:spLocks noGrp="1"/>
          </p:cNvSpPr>
          <p:nvPr>
            <p:ph type="body" idx="1"/>
          </p:nvPr>
        </p:nvSpPr>
        <p:spPr>
          <a:xfrm>
            <a:off x="533400" y="5257800"/>
            <a:ext cx="7162800" cy="1143000"/>
          </a:xfrm>
          <a:prstGeom prst="rect">
            <a:avLst/>
          </a:prstGeom>
          <a:noFill/>
          <a:ln>
            <a:noFill/>
          </a:ln>
        </p:spPr>
        <p:txBody>
          <a:bodyPr spcFirstLastPara="1" wrap="square" lIns="90000" tIns="46800" rIns="90000" bIns="46800" anchor="t" anchorCtr="0">
            <a:noAutofit/>
          </a:bodyPr>
          <a:lstStyle/>
          <a:p>
            <a:pPr marL="533400" marR="0" lvl="0" indent="-533400" algn="l" rtl="0">
              <a:lnSpc>
                <a:spcPct val="100000"/>
              </a:lnSpc>
              <a:spcBef>
                <a:spcPts val="0"/>
              </a:spcBef>
              <a:spcAft>
                <a:spcPts val="0"/>
              </a:spcAft>
              <a:buClr>
                <a:srgbClr val="000000"/>
              </a:buClr>
              <a:buFont typeface="Verdana"/>
              <a:buNone/>
            </a:pPr>
            <a:r>
              <a:rPr lang="en-US" sz="2000" b="0" i="0" u="none" strike="noStrike" cap="none" dirty="0">
                <a:solidFill>
                  <a:srgbClr val="000000"/>
                </a:solidFill>
                <a:latin typeface="Verdana"/>
                <a:ea typeface="Verdana"/>
                <a:cs typeface="Verdana"/>
                <a:sym typeface="Verdana"/>
              </a:rPr>
              <a:t>Positive logic: 		Negative logic : </a:t>
            </a:r>
            <a:endParaRPr dirty="0"/>
          </a:p>
          <a:p>
            <a:pPr marL="533400" marR="0" lvl="0" indent="-533400" algn="l" rtl="0">
              <a:lnSpc>
                <a:spcPct val="100000"/>
              </a:lnSpc>
              <a:spcBef>
                <a:spcPts val="0"/>
              </a:spcBef>
              <a:spcAft>
                <a:spcPts val="0"/>
              </a:spcAft>
              <a:buClr>
                <a:srgbClr val="000000"/>
              </a:buClr>
              <a:buFont typeface="Verdana"/>
              <a:buNone/>
            </a:pPr>
            <a:r>
              <a:rPr lang="en-US" sz="2000" b="0" i="0" u="none" strike="noStrike" cap="none" dirty="0">
                <a:solidFill>
                  <a:srgbClr val="000000"/>
                </a:solidFill>
                <a:latin typeface="Verdana"/>
                <a:ea typeface="Verdana"/>
                <a:cs typeface="Verdana"/>
                <a:sym typeface="Verdana"/>
              </a:rPr>
              <a:t>True is higher voltage 	True is lower voltage</a:t>
            </a:r>
            <a:endParaRPr dirty="0"/>
          </a:p>
          <a:p>
            <a:pPr marL="533400" marR="0" lvl="0" indent="-533400" algn="l" rtl="0">
              <a:lnSpc>
                <a:spcPct val="100000"/>
              </a:lnSpc>
              <a:spcBef>
                <a:spcPts val="0"/>
              </a:spcBef>
              <a:spcAft>
                <a:spcPts val="0"/>
              </a:spcAft>
              <a:buClr>
                <a:srgbClr val="000000"/>
              </a:buClr>
              <a:buFont typeface="Verdana"/>
              <a:buNone/>
            </a:pPr>
            <a:r>
              <a:rPr lang="en-US" sz="2000" b="0" i="0" u="none" strike="noStrike" cap="none" dirty="0">
                <a:solidFill>
                  <a:srgbClr val="000000"/>
                </a:solidFill>
                <a:latin typeface="Verdana"/>
                <a:ea typeface="Verdana"/>
                <a:cs typeface="Verdana"/>
                <a:sym typeface="Verdana"/>
              </a:rPr>
              <a:t>False is lower voltage	False is higher voltage</a:t>
            </a:r>
            <a:endParaRPr dirty="0"/>
          </a:p>
        </p:txBody>
      </p:sp>
      <p:sp>
        <p:nvSpPr>
          <p:cNvPr id="135" name="Google Shape;135;p24"/>
          <p:cNvSpPr txBox="1"/>
          <p:nvPr/>
        </p:nvSpPr>
        <p:spPr>
          <a:xfrm>
            <a:off x="5638800" y="3657600"/>
            <a:ext cx="3505200" cy="1600200"/>
          </a:xfrm>
          <a:prstGeom prst="rect">
            <a:avLst/>
          </a:prstGeom>
          <a:noFill/>
          <a:ln>
            <a:noFill/>
          </a:ln>
        </p:spPr>
        <p:txBody>
          <a:bodyPr spcFirstLastPara="1" wrap="square" lIns="90000" tIns="46800" rIns="90000" bIns="46800" anchor="t" anchorCtr="0">
            <a:noAutofit/>
          </a:bodyPr>
          <a:lstStyle/>
          <a:p>
            <a:pPr marL="457200" marR="0" lvl="0" indent="-457200" algn="l" rtl="0">
              <a:lnSpc>
                <a:spcPct val="100000"/>
              </a:lnSpc>
              <a:spcBef>
                <a:spcPts val="0"/>
              </a:spcBef>
              <a:spcAft>
                <a:spcPts val="0"/>
              </a:spcAft>
              <a:buClr>
                <a:srgbClr val="000000"/>
              </a:buClr>
              <a:buSzPts val="2800"/>
              <a:buFont typeface="Noto Sans Symbols"/>
              <a:buChar char="❑"/>
            </a:pPr>
            <a:r>
              <a:rPr lang="en-US" sz="2800" b="0" i="0" u="none">
                <a:solidFill>
                  <a:srgbClr val="000000"/>
                </a:solidFill>
                <a:latin typeface="Verdana"/>
                <a:ea typeface="Verdana"/>
                <a:cs typeface="Verdana"/>
                <a:sym typeface="Verdana"/>
              </a:rPr>
              <a:t>AND, OR, NOT</a:t>
            </a:r>
            <a:endParaRPr/>
          </a:p>
          <a:p>
            <a:pPr marL="457200" marR="0" lvl="0" indent="-457200" algn="l" rtl="0">
              <a:lnSpc>
                <a:spcPct val="100000"/>
              </a:lnSpc>
              <a:spcBef>
                <a:spcPts val="0"/>
              </a:spcBef>
              <a:spcAft>
                <a:spcPts val="0"/>
              </a:spcAft>
              <a:buClr>
                <a:srgbClr val="000000"/>
              </a:buClr>
              <a:buSzPts val="2800"/>
              <a:buFont typeface="Noto Sans Symbols"/>
              <a:buChar char="❑"/>
            </a:pPr>
            <a:r>
              <a:rPr lang="en-US" sz="2800" b="0" i="0" u="none">
                <a:solidFill>
                  <a:srgbClr val="000000"/>
                </a:solidFill>
                <a:latin typeface="Verdana"/>
                <a:ea typeface="Verdana"/>
                <a:cs typeface="Verdana"/>
                <a:sym typeface="Verdana"/>
              </a:rPr>
              <a:t>Flip flops</a:t>
            </a:r>
            <a:endParaRPr/>
          </a:p>
          <a:p>
            <a:pPr marL="457200" marR="0" lvl="0" indent="-457200" algn="l" rtl="0">
              <a:lnSpc>
                <a:spcPct val="100000"/>
              </a:lnSpc>
              <a:spcBef>
                <a:spcPts val="0"/>
              </a:spcBef>
              <a:spcAft>
                <a:spcPts val="0"/>
              </a:spcAft>
              <a:buClr>
                <a:srgbClr val="000000"/>
              </a:buClr>
              <a:buSzPts val="2800"/>
              <a:buFont typeface="Noto Sans Symbols"/>
              <a:buChar char="❑"/>
            </a:pPr>
            <a:r>
              <a:rPr lang="en-US" sz="2800" b="0" i="0" u="none">
                <a:solidFill>
                  <a:srgbClr val="000000"/>
                </a:solidFill>
                <a:latin typeface="Verdana"/>
                <a:ea typeface="Verdana"/>
                <a:cs typeface="Verdana"/>
                <a:sym typeface="Verdana"/>
              </a:rPr>
              <a:t>Registers</a:t>
            </a:r>
            <a:endParaRPr/>
          </a:p>
          <a:p>
            <a:pPr marL="0" marR="0" lvl="0" indent="0" algn="l" rtl="0">
              <a:lnSpc>
                <a:spcPct val="100000"/>
              </a:lnSpc>
              <a:spcBef>
                <a:spcPts val="0"/>
              </a:spcBef>
              <a:spcAft>
                <a:spcPts val="0"/>
              </a:spcAft>
              <a:buNone/>
            </a:pPr>
            <a:endParaRPr sz="2800" b="0" i="0" u="none">
              <a:solidFill>
                <a:srgbClr val="000000"/>
              </a:solidFill>
              <a:latin typeface="Verdana"/>
              <a:ea typeface="Verdana"/>
              <a:cs typeface="Verdana"/>
              <a:sym typeface="Verdana"/>
            </a:endParaRPr>
          </a:p>
        </p:txBody>
      </p:sp>
      <p:pic>
        <p:nvPicPr>
          <p:cNvPr id="136" name="Google Shape;136;p24"/>
          <p:cNvPicPr preferRelativeResize="0"/>
          <p:nvPr/>
        </p:nvPicPr>
        <p:blipFill rotWithShape="1">
          <a:blip r:embed="rId3">
            <a:alphaModFix/>
          </a:blip>
          <a:srcRect/>
          <a:stretch/>
        </p:blipFill>
        <p:spPr>
          <a:xfrm>
            <a:off x="990600" y="1262062"/>
            <a:ext cx="6858000" cy="2090737"/>
          </a:xfrm>
          <a:prstGeom prst="rect">
            <a:avLst/>
          </a:prstGeom>
          <a:noFill/>
          <a:ln>
            <a:noFill/>
          </a:ln>
        </p:spPr>
      </p:pic>
      <p:pic>
        <p:nvPicPr>
          <p:cNvPr id="137" name="Google Shape;137;p24"/>
          <p:cNvPicPr preferRelativeResize="0"/>
          <p:nvPr/>
        </p:nvPicPr>
        <p:blipFill rotWithShape="1">
          <a:blip r:embed="rId4">
            <a:alphaModFix/>
          </a:blip>
          <a:srcRect/>
          <a:stretch/>
        </p:blipFill>
        <p:spPr>
          <a:xfrm>
            <a:off x="452437" y="3641725"/>
            <a:ext cx="5186362"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81000" y="228600"/>
            <a:ext cx="7694612" cy="6842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dirty="0"/>
              <a:t>Review</a:t>
            </a:r>
            <a:r>
              <a:rPr lang="en-US" sz="3600" b="0" i="0" u="none" strike="noStrike" cap="none" dirty="0">
                <a:solidFill>
                  <a:srgbClr val="558D06"/>
                </a:solidFill>
                <a:latin typeface="Verdana"/>
                <a:ea typeface="Verdana"/>
                <a:cs typeface="Verdana"/>
                <a:sym typeface="Verdana"/>
              </a:rPr>
              <a:t>: Ohm’s Law</a:t>
            </a:r>
            <a:endParaRPr dirty="0"/>
          </a:p>
        </p:txBody>
      </p:sp>
      <p:sp>
        <p:nvSpPr>
          <p:cNvPr id="151" name="Google Shape;151;p26"/>
          <p:cNvSpPr txBox="1">
            <a:spLocks noGrp="1"/>
          </p:cNvSpPr>
          <p:nvPr>
            <p:ph type="body" idx="1"/>
          </p:nvPr>
        </p:nvSpPr>
        <p:spPr>
          <a:xfrm>
            <a:off x="152400" y="1219200"/>
            <a:ext cx="8610600" cy="2133600"/>
          </a:xfrm>
          <a:prstGeom prst="rect">
            <a:avLst/>
          </a:prstGeom>
          <a:noFill/>
          <a:ln>
            <a:noFill/>
          </a:ln>
        </p:spPr>
        <p:txBody>
          <a:bodyPr spcFirstLastPara="1" wrap="square" lIns="90000" tIns="46800" rIns="90000" bIns="46800" anchor="t" anchorCtr="0">
            <a:noAutofit/>
          </a:bodyPr>
          <a:lstStyle/>
          <a:p>
            <a:pPr marL="533400" marR="0" lvl="0" indent="-533400" algn="l" rtl="0">
              <a:lnSpc>
                <a:spcPct val="100000"/>
              </a:lnSpc>
              <a:spcBef>
                <a:spcPts val="0"/>
              </a:spcBef>
              <a:spcAft>
                <a:spcPts val="0"/>
              </a:spcAft>
              <a:buClr>
                <a:srgbClr val="000000"/>
              </a:buClr>
              <a:buFont typeface="Verdana"/>
              <a:buNone/>
            </a:pPr>
            <a:r>
              <a:rPr lang="en-US" sz="2800" b="0" i="1" u="none" strike="noStrike" cap="none" dirty="0">
                <a:solidFill>
                  <a:srgbClr val="000000"/>
                </a:solidFill>
                <a:latin typeface="Verdana"/>
                <a:ea typeface="Verdana"/>
                <a:cs typeface="Verdana"/>
                <a:sym typeface="Verdana"/>
              </a:rPr>
              <a:t>	V</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I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R 	Voltage</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Current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Resistance</a:t>
            </a:r>
            <a:endParaRPr dirty="0"/>
          </a:p>
          <a:p>
            <a:pPr marL="533400" marR="0" lvl="0" indent="-533400" algn="l" rtl="0">
              <a:lnSpc>
                <a:spcPct val="100000"/>
              </a:lnSpc>
              <a:spcBef>
                <a:spcPts val="800"/>
              </a:spcBef>
              <a:spcAft>
                <a:spcPts val="0"/>
              </a:spcAft>
              <a:buClr>
                <a:srgbClr val="000000"/>
              </a:buClr>
              <a:buFont typeface="Verdana"/>
              <a:buNone/>
            </a:pPr>
            <a:r>
              <a:rPr lang="en-US" sz="2800" b="0" i="1" u="none" strike="noStrike" cap="none" dirty="0">
                <a:solidFill>
                  <a:srgbClr val="000000"/>
                </a:solidFill>
                <a:latin typeface="Verdana"/>
                <a:ea typeface="Verdana"/>
                <a:cs typeface="Verdana"/>
                <a:sym typeface="Verdana"/>
              </a:rPr>
              <a:t>	I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V</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R	Current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Voltage</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Resistance</a:t>
            </a:r>
            <a:endParaRPr dirty="0"/>
          </a:p>
          <a:p>
            <a:pPr marL="533400" marR="0" lvl="0" indent="-533400" algn="l" rtl="0">
              <a:lnSpc>
                <a:spcPct val="100000"/>
              </a:lnSpc>
              <a:spcBef>
                <a:spcPts val="800"/>
              </a:spcBef>
              <a:spcAft>
                <a:spcPts val="0"/>
              </a:spcAft>
              <a:buClr>
                <a:srgbClr val="000000"/>
              </a:buClr>
              <a:buFont typeface="Verdana"/>
              <a:buNone/>
            </a:pPr>
            <a:r>
              <a:rPr lang="en-US" sz="2800" b="0" i="1" u="none" strike="noStrike" cap="none" dirty="0">
                <a:solidFill>
                  <a:srgbClr val="000000"/>
                </a:solidFill>
                <a:latin typeface="Verdana"/>
                <a:ea typeface="Verdana"/>
                <a:cs typeface="Verdana"/>
                <a:sym typeface="Verdana"/>
              </a:rPr>
              <a:t>	R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V</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I	Resistance </a:t>
            </a:r>
            <a:r>
              <a:rPr lang="en-US" sz="2800" b="0" i="0" u="none" strike="noStrike" cap="none" dirty="0">
                <a:solidFill>
                  <a:srgbClr val="000000"/>
                </a:solidFill>
                <a:latin typeface="Verdana"/>
                <a:ea typeface="Verdana"/>
                <a:cs typeface="Verdana"/>
                <a:sym typeface="Verdana"/>
              </a:rPr>
              <a:t>= </a:t>
            </a:r>
            <a:r>
              <a:rPr lang="en-US" sz="2800" b="0" i="1" u="none" strike="noStrike" cap="none" dirty="0">
                <a:solidFill>
                  <a:srgbClr val="000000"/>
                </a:solidFill>
                <a:latin typeface="Verdana"/>
                <a:ea typeface="Verdana"/>
                <a:cs typeface="Verdana"/>
                <a:sym typeface="Verdana"/>
              </a:rPr>
              <a:t>Voltage</a:t>
            </a:r>
            <a:r>
              <a:rPr lang="en-US" sz="2800" b="0" i="0" u="none" strike="noStrike" cap="none" dirty="0">
                <a:solidFill>
                  <a:srgbClr val="000000"/>
                </a:solidFill>
                <a:latin typeface="Verdana"/>
                <a:ea typeface="Verdana"/>
                <a:cs typeface="Verdana"/>
                <a:sym typeface="Verdana"/>
              </a:rPr>
              <a:t> / </a:t>
            </a:r>
            <a:r>
              <a:rPr lang="en-US" sz="2800" b="0" i="1" u="none" strike="noStrike" cap="none" dirty="0">
                <a:solidFill>
                  <a:srgbClr val="000000"/>
                </a:solidFill>
                <a:latin typeface="Verdana"/>
                <a:ea typeface="Verdana"/>
                <a:cs typeface="Verdana"/>
                <a:sym typeface="Verdana"/>
              </a:rPr>
              <a:t>Current</a:t>
            </a:r>
            <a:endParaRPr dirty="0"/>
          </a:p>
        </p:txBody>
      </p:sp>
      <p:pic>
        <p:nvPicPr>
          <p:cNvPr id="152" name="Google Shape;152;p26"/>
          <p:cNvPicPr preferRelativeResize="0"/>
          <p:nvPr/>
        </p:nvPicPr>
        <p:blipFill rotWithShape="1">
          <a:blip r:embed="rId3">
            <a:alphaModFix/>
          </a:blip>
          <a:srcRect/>
          <a:stretch/>
        </p:blipFill>
        <p:spPr>
          <a:xfrm>
            <a:off x="2514600" y="3124200"/>
            <a:ext cx="3886200" cy="1844675"/>
          </a:xfrm>
          <a:prstGeom prst="rect">
            <a:avLst/>
          </a:prstGeom>
          <a:noFill/>
          <a:ln>
            <a:noFill/>
          </a:ln>
        </p:spPr>
      </p:pic>
      <p:pic>
        <p:nvPicPr>
          <p:cNvPr id="153" name="Google Shape;153;p26"/>
          <p:cNvPicPr preferRelativeResize="0"/>
          <p:nvPr/>
        </p:nvPicPr>
        <p:blipFill rotWithShape="1">
          <a:blip r:embed="rId4">
            <a:alphaModFix/>
          </a:blip>
          <a:srcRect/>
          <a:stretch/>
        </p:blipFill>
        <p:spPr>
          <a:xfrm>
            <a:off x="685800" y="3200400"/>
            <a:ext cx="1828800" cy="1662112"/>
          </a:xfrm>
          <a:prstGeom prst="rect">
            <a:avLst/>
          </a:prstGeom>
          <a:noFill/>
          <a:ln>
            <a:noFill/>
          </a:ln>
        </p:spPr>
      </p:pic>
      <p:pic>
        <p:nvPicPr>
          <p:cNvPr id="154" name="Google Shape;154;p26" descr="ANd9GcRQL_V3E7JCUj-pN7VkIY9k_iRXeVwVO8Ih0xMXH1HX7NeQLWnk"/>
          <p:cNvPicPr preferRelativeResize="0"/>
          <p:nvPr/>
        </p:nvPicPr>
        <p:blipFill rotWithShape="1">
          <a:blip r:embed="rId5">
            <a:alphaModFix/>
          </a:blip>
          <a:srcRect/>
          <a:stretch/>
        </p:blipFill>
        <p:spPr>
          <a:xfrm>
            <a:off x="6553200" y="3505200"/>
            <a:ext cx="1981200" cy="1981200"/>
          </a:xfrm>
          <a:prstGeom prst="rect">
            <a:avLst/>
          </a:prstGeom>
          <a:noFill/>
          <a:ln>
            <a:noFill/>
          </a:ln>
        </p:spPr>
      </p:pic>
      <p:sp>
        <p:nvSpPr>
          <p:cNvPr id="155" name="Google Shape;155;p26"/>
          <p:cNvSpPr txBox="1"/>
          <p:nvPr/>
        </p:nvSpPr>
        <p:spPr>
          <a:xfrm>
            <a:off x="457200" y="5105400"/>
            <a:ext cx="8382000" cy="9159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Char char="•"/>
            </a:pPr>
            <a:r>
              <a:rPr lang="en-US" sz="1800" b="0" i="1" u="none" dirty="0">
                <a:solidFill>
                  <a:schemeClr val="dk1"/>
                </a:solidFill>
                <a:latin typeface="Arial"/>
                <a:ea typeface="Arial"/>
                <a:cs typeface="Arial"/>
                <a:sym typeface="Arial"/>
              </a:rPr>
              <a:t>P</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V </a:t>
            </a:r>
            <a:r>
              <a:rPr lang="en-US" sz="1800" b="0" i="0" u="none" dirty="0">
                <a:solidFill>
                  <a:schemeClr val="dk1"/>
                </a:solidFill>
                <a:latin typeface="Arial"/>
                <a:ea typeface="Arial"/>
                <a:cs typeface="Arial"/>
                <a:sym typeface="Arial"/>
              </a:rPr>
              <a:t>* </a:t>
            </a:r>
            <a:r>
              <a:rPr lang="en-US" sz="1800" b="0" i="1" u="none" dirty="0">
                <a:solidFill>
                  <a:schemeClr val="dk1"/>
                </a:solidFill>
                <a:latin typeface="Arial"/>
                <a:ea typeface="Arial"/>
                <a:cs typeface="Arial"/>
                <a:sym typeface="Arial"/>
              </a:rPr>
              <a:t>I 	Power</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Voltage  </a:t>
            </a:r>
            <a:r>
              <a:rPr lang="en-US" sz="1800" b="0" i="0" u="none" dirty="0">
                <a:solidFill>
                  <a:schemeClr val="dk1"/>
                </a:solidFill>
                <a:latin typeface="Arial"/>
                <a:ea typeface="Arial"/>
                <a:cs typeface="Arial"/>
                <a:sym typeface="Arial"/>
              </a:rPr>
              <a:t>* </a:t>
            </a:r>
            <a:r>
              <a:rPr lang="en-US" sz="1800" b="0" i="1" u="none" dirty="0">
                <a:solidFill>
                  <a:schemeClr val="dk1"/>
                </a:solidFill>
                <a:latin typeface="Arial"/>
                <a:ea typeface="Arial"/>
                <a:cs typeface="Arial"/>
                <a:sym typeface="Arial"/>
              </a:rPr>
              <a:t>Current</a:t>
            </a:r>
            <a:endParaRPr sz="18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Char char="•"/>
            </a:pPr>
            <a:r>
              <a:rPr lang="en-US" sz="1800" b="0" i="1" u="none" dirty="0">
                <a:solidFill>
                  <a:schemeClr val="dk1"/>
                </a:solidFill>
                <a:latin typeface="Arial"/>
                <a:ea typeface="Arial"/>
                <a:cs typeface="Arial"/>
                <a:sym typeface="Arial"/>
              </a:rPr>
              <a:t>P </a:t>
            </a:r>
            <a:r>
              <a:rPr lang="en-US" sz="1800" b="0" i="0" u="none" dirty="0">
                <a:solidFill>
                  <a:schemeClr val="dk1"/>
                </a:solidFill>
                <a:latin typeface="Arial"/>
                <a:ea typeface="Arial"/>
                <a:cs typeface="Arial"/>
                <a:sym typeface="Arial"/>
              </a:rPr>
              <a:t>= </a:t>
            </a:r>
            <a:r>
              <a:rPr lang="en-US" sz="1800" b="0" i="1" u="none" dirty="0">
                <a:solidFill>
                  <a:schemeClr val="dk1"/>
                </a:solidFill>
                <a:latin typeface="Arial"/>
                <a:ea typeface="Arial"/>
                <a:cs typeface="Arial"/>
                <a:sym typeface="Arial"/>
              </a:rPr>
              <a:t>V</a:t>
            </a:r>
            <a:r>
              <a:rPr lang="en-US" sz="1800" b="0" i="1"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R	Power</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Voltage</a:t>
            </a:r>
            <a:r>
              <a:rPr lang="en-US" sz="1800" b="0" i="1" u="none" baseline="30000" dirty="0">
                <a:solidFill>
                  <a:schemeClr val="dk1"/>
                </a:solidFill>
                <a:latin typeface="Arial"/>
                <a:ea typeface="Arial"/>
                <a:cs typeface="Arial"/>
                <a:sym typeface="Arial"/>
              </a:rPr>
              <a:t>2</a:t>
            </a:r>
            <a:r>
              <a:rPr lang="en-US" sz="1800" b="0" i="1" u="none" dirty="0">
                <a:solidFill>
                  <a:schemeClr val="dk1"/>
                </a:solidFill>
                <a:latin typeface="Arial"/>
                <a:ea typeface="Arial"/>
                <a:cs typeface="Arial"/>
                <a:sym typeface="Arial"/>
              </a:rPr>
              <a:t> </a:t>
            </a:r>
            <a:r>
              <a:rPr lang="en-US" sz="1800" b="0" i="0" u="none" dirty="0">
                <a:solidFill>
                  <a:schemeClr val="dk1"/>
                </a:solidFill>
                <a:latin typeface="Arial"/>
                <a:ea typeface="Arial"/>
                <a:cs typeface="Arial"/>
                <a:sym typeface="Arial"/>
              </a:rPr>
              <a:t>/ </a:t>
            </a:r>
            <a:r>
              <a:rPr lang="en-US" sz="1800" b="0" i="1" u="none" dirty="0">
                <a:solidFill>
                  <a:schemeClr val="dk1"/>
                </a:solidFill>
                <a:latin typeface="Arial"/>
                <a:ea typeface="Arial"/>
                <a:cs typeface="Arial"/>
                <a:sym typeface="Arial"/>
              </a:rPr>
              <a:t>Resistance	</a:t>
            </a:r>
            <a:endParaRPr sz="18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Char char="•"/>
            </a:pPr>
            <a:r>
              <a:rPr lang="en-US" sz="1800" b="0" i="1" u="none" dirty="0">
                <a:solidFill>
                  <a:schemeClr val="dk1"/>
                </a:solidFill>
                <a:latin typeface="Arial"/>
                <a:ea typeface="Arial"/>
                <a:cs typeface="Arial"/>
                <a:sym typeface="Arial"/>
              </a:rPr>
              <a:t>P </a:t>
            </a:r>
            <a:r>
              <a:rPr lang="en-US" sz="1800" b="0" i="0" u="none" dirty="0">
                <a:solidFill>
                  <a:schemeClr val="dk1"/>
                </a:solidFill>
                <a:latin typeface="Arial"/>
                <a:ea typeface="Arial"/>
                <a:cs typeface="Arial"/>
                <a:sym typeface="Arial"/>
              </a:rPr>
              <a:t>= </a:t>
            </a:r>
            <a:r>
              <a:rPr lang="en-US" sz="1800" b="0" i="1" u="none" dirty="0">
                <a:solidFill>
                  <a:schemeClr val="dk1"/>
                </a:solidFill>
                <a:latin typeface="Arial"/>
                <a:ea typeface="Arial"/>
                <a:cs typeface="Arial"/>
                <a:sym typeface="Arial"/>
              </a:rPr>
              <a:t>I</a:t>
            </a:r>
            <a:r>
              <a:rPr lang="en-US" sz="1800" b="0" i="1"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R	Power</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Current</a:t>
            </a:r>
            <a:r>
              <a:rPr lang="en-US" sz="1800" b="0" i="1"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 </a:t>
            </a:r>
            <a:r>
              <a:rPr lang="en-US" sz="1800" b="0" i="1" u="none" dirty="0">
                <a:solidFill>
                  <a:schemeClr val="dk1"/>
                </a:solidFill>
                <a:latin typeface="Arial"/>
                <a:ea typeface="Arial"/>
                <a:cs typeface="Arial"/>
                <a:sym typeface="Arial"/>
              </a:rPr>
              <a:t>Resistance</a:t>
            </a:r>
            <a:endParaRPr dirty="0"/>
          </a:p>
        </p:txBody>
      </p:sp>
      <p:sp>
        <p:nvSpPr>
          <p:cNvPr id="156" name="Google Shape;156;p26"/>
          <p:cNvSpPr txBox="1"/>
          <p:nvPr/>
        </p:nvSpPr>
        <p:spPr>
          <a:xfrm>
            <a:off x="5562600" y="5257800"/>
            <a:ext cx="30480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Font typeface="Times New Roman"/>
              <a:buNone/>
            </a:pPr>
            <a:r>
              <a:rPr lang="en-US" sz="2400" b="1" i="0" u="none">
                <a:solidFill>
                  <a:srgbClr val="002060"/>
                </a:solidFill>
                <a:latin typeface="Times New Roman"/>
                <a:ea typeface="Times New Roman"/>
                <a:cs typeface="Times New Roman"/>
                <a:sym typeface="Times New Roman"/>
              </a:rPr>
              <a:t>1 amp </a:t>
            </a:r>
            <a:r>
              <a:rPr lang="en-US" sz="2400" b="0" i="0" u="none">
                <a:solidFill>
                  <a:srgbClr val="002060"/>
                </a:solidFill>
                <a:latin typeface="Times New Roman"/>
                <a:ea typeface="Times New Roman"/>
                <a:cs typeface="Times New Roman"/>
                <a:sym typeface="Times New Roman"/>
              </a:rPr>
              <a:t>is 6.241×10</a:t>
            </a:r>
            <a:r>
              <a:rPr lang="en-US" sz="2400" b="0" i="0" u="none" baseline="30000">
                <a:solidFill>
                  <a:srgbClr val="002060"/>
                </a:solidFill>
                <a:latin typeface="Times New Roman"/>
                <a:ea typeface="Times New Roman"/>
                <a:cs typeface="Times New Roman"/>
                <a:sym typeface="Times New Roman"/>
              </a:rPr>
              <a:t>18</a:t>
            </a:r>
            <a:r>
              <a:rPr lang="en-US" sz="2400" b="0" i="0" u="none">
                <a:solidFill>
                  <a:srgbClr val="002060"/>
                </a:solidFill>
                <a:latin typeface="Times New Roman"/>
                <a:ea typeface="Times New Roman"/>
                <a:cs typeface="Times New Roman"/>
                <a:sym typeface="Times New Roman"/>
              </a:rPr>
              <a:t> electrons per second = 1 coulomb/sec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Embedded System</a:t>
            </a:r>
            <a:endParaRPr/>
          </a:p>
        </p:txBody>
      </p:sp>
      <p:sp>
        <p:nvSpPr>
          <p:cNvPr id="164" name="Google Shape;164;p27"/>
          <p:cNvSpPr txBox="1">
            <a:spLocks noGrp="1"/>
          </p:cNvSpPr>
          <p:nvPr>
            <p:ph type="body" idx="1"/>
          </p:nvPr>
        </p:nvSpPr>
        <p:spPr>
          <a:xfrm>
            <a:off x="4872037" y="1403350"/>
            <a:ext cx="3886200" cy="47244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8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Embedded Systems are everywhere</a:t>
            </a:r>
            <a:endParaRPr dirty="0"/>
          </a:p>
          <a:p>
            <a:pPr marL="741362" marR="0" lvl="1" indent="-284162" algn="l" rtl="0">
              <a:lnSpc>
                <a:spcPct val="80000"/>
              </a:lnSpc>
              <a:spcBef>
                <a:spcPts val="5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Ubiquitous, invisible</a:t>
            </a:r>
            <a:endParaRPr dirty="0"/>
          </a:p>
          <a:p>
            <a:pPr marL="741362" marR="0" lvl="1" indent="-284162" algn="l" rtl="0">
              <a:lnSpc>
                <a:spcPct val="80000"/>
              </a:lnSpc>
              <a:spcBef>
                <a:spcPts val="5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Hidden (computer inside)</a:t>
            </a:r>
            <a:endParaRPr dirty="0"/>
          </a:p>
          <a:p>
            <a:pPr marL="741362" marR="0" lvl="1" indent="-284162" algn="l" rtl="0">
              <a:lnSpc>
                <a:spcPct val="80000"/>
              </a:lnSpc>
              <a:spcBef>
                <a:spcPts val="5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Dedicated purpose</a:t>
            </a:r>
            <a:endParaRPr dirty="0"/>
          </a:p>
          <a:p>
            <a:pPr marL="341312" marR="0" lvl="0" indent="-341312" algn="l" rtl="0">
              <a:lnSpc>
                <a:spcPct val="80000"/>
              </a:lnSpc>
              <a:spcBef>
                <a:spcPts val="5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Microprocessor</a:t>
            </a:r>
            <a:endParaRPr dirty="0"/>
          </a:p>
          <a:p>
            <a:pPr marL="741362" marR="0" lvl="1" indent="-284162" algn="l" rtl="0">
              <a:lnSpc>
                <a:spcPct val="80000"/>
              </a:lnSpc>
              <a:spcBef>
                <a:spcPts val="4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Intel: 4004, ..8080,.. x86</a:t>
            </a:r>
            <a:endParaRPr dirty="0"/>
          </a:p>
          <a:p>
            <a:pPr marL="741362" marR="0" lvl="1" indent="-284162" algn="l" rtl="0">
              <a:lnSpc>
                <a:spcPct val="80000"/>
              </a:lnSpc>
              <a:spcBef>
                <a:spcPts val="4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Freescale: 6800, .. 9S12,.. PowerPC</a:t>
            </a:r>
            <a:endParaRPr dirty="0"/>
          </a:p>
          <a:p>
            <a:pPr marL="741362" marR="0" lvl="1" indent="-284162" algn="l" rtl="0">
              <a:lnSpc>
                <a:spcPct val="80000"/>
              </a:lnSpc>
              <a:spcBef>
                <a:spcPts val="400"/>
              </a:spcBef>
              <a:spcAft>
                <a:spcPts val="0"/>
              </a:spcAft>
              <a:buClr>
                <a:srgbClr val="000000"/>
              </a:buClr>
              <a:buSzPts val="1800"/>
              <a:buFont typeface="Noto Sans Symbols"/>
              <a:buChar char="❖"/>
            </a:pPr>
            <a:r>
              <a:rPr lang="en-US" sz="1800" b="0" i="0" u="none" strike="noStrike" cap="none" dirty="0">
                <a:solidFill>
                  <a:srgbClr val="000000"/>
                </a:solidFill>
                <a:latin typeface="Verdana"/>
                <a:ea typeface="Verdana"/>
                <a:cs typeface="Verdana"/>
                <a:sym typeface="Verdana"/>
              </a:rPr>
              <a:t>ARM, DEC, SPARC, MIPS, PowerPC, Natl. Semi.,…</a:t>
            </a:r>
            <a:endParaRPr dirty="0"/>
          </a:p>
          <a:p>
            <a:pPr marL="341312" marR="0" lvl="0" indent="-341312" algn="l" rtl="0">
              <a:lnSpc>
                <a:spcPct val="80000"/>
              </a:lnSpc>
              <a:spcBef>
                <a:spcPts val="5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 Microcontroller</a:t>
            </a:r>
            <a:endParaRPr dirty="0"/>
          </a:p>
          <a:p>
            <a:pPr marL="741362" marR="0" lvl="1" indent="-284162" algn="l" rtl="0">
              <a:lnSpc>
                <a:spcPct val="80000"/>
              </a:lnSpc>
              <a:spcBef>
                <a:spcPts val="500"/>
              </a:spcBef>
              <a:spcAft>
                <a:spcPts val="0"/>
              </a:spcAft>
              <a:buClr>
                <a:srgbClr val="000000"/>
              </a:buClr>
              <a:buSzPts val="2000"/>
              <a:buFont typeface="Noto Sans Symbols"/>
              <a:buChar char="❖"/>
            </a:pPr>
            <a:r>
              <a:rPr lang="en-US" sz="2000" b="0" i="0" u="none" strike="noStrike" cap="none" dirty="0" err="1">
                <a:solidFill>
                  <a:srgbClr val="000000"/>
                </a:solidFill>
                <a:latin typeface="Verdana"/>
                <a:ea typeface="Verdana"/>
                <a:cs typeface="Verdana"/>
                <a:sym typeface="Verdana"/>
              </a:rPr>
              <a:t>Processor+Memory</a:t>
            </a:r>
            <a:r>
              <a:rPr lang="en-US" sz="2000" b="0" i="0" u="none" strike="noStrike" cap="none" dirty="0">
                <a:solidFill>
                  <a:srgbClr val="000000"/>
                </a:solidFill>
                <a:latin typeface="Verdana"/>
                <a:ea typeface="Verdana"/>
                <a:cs typeface="Verdana"/>
                <a:sym typeface="Verdana"/>
              </a:rPr>
              <a:t>+</a:t>
            </a:r>
            <a:br>
              <a:rPr lang="en-US" sz="2000" b="0" i="0" u="none" strike="noStrike" cap="none" dirty="0">
                <a:solidFill>
                  <a:srgbClr val="000000"/>
                </a:solidFill>
                <a:latin typeface="Verdana"/>
                <a:ea typeface="Verdana"/>
                <a:cs typeface="Verdana"/>
                <a:sym typeface="Verdana"/>
              </a:rPr>
            </a:br>
            <a:r>
              <a:rPr lang="en-US" sz="2000" b="0" i="0" u="none" strike="noStrike" cap="none" dirty="0">
                <a:solidFill>
                  <a:srgbClr val="000000"/>
                </a:solidFill>
                <a:latin typeface="Verdana"/>
                <a:ea typeface="Verdana"/>
                <a:cs typeface="Verdana"/>
                <a:sym typeface="Verdana"/>
              </a:rPr>
              <a:t>I/O Ports (Interfaces)</a:t>
            </a:r>
            <a:endParaRPr dirty="0"/>
          </a:p>
        </p:txBody>
      </p:sp>
      <p:pic>
        <p:nvPicPr>
          <p:cNvPr id="165" name="Google Shape;165;p27"/>
          <p:cNvPicPr preferRelativeResize="0"/>
          <p:nvPr/>
        </p:nvPicPr>
        <p:blipFill rotWithShape="1">
          <a:blip r:embed="rId3">
            <a:alphaModFix/>
          </a:blip>
          <a:srcRect/>
          <a:stretch/>
        </p:blipFill>
        <p:spPr>
          <a:xfrm>
            <a:off x="526716" y="4189412"/>
            <a:ext cx="4526547" cy="1938338"/>
          </a:xfrm>
          <a:prstGeom prst="rect">
            <a:avLst/>
          </a:prstGeom>
          <a:noFill/>
          <a:ln>
            <a:noFill/>
          </a:ln>
        </p:spPr>
      </p:pic>
      <p:pic>
        <p:nvPicPr>
          <p:cNvPr id="166" name="Google Shape;166;p27"/>
          <p:cNvPicPr preferRelativeResize="0"/>
          <p:nvPr/>
        </p:nvPicPr>
        <p:blipFill rotWithShape="1">
          <a:blip r:embed="rId4">
            <a:alphaModFix/>
          </a:blip>
          <a:srcRect/>
          <a:stretch/>
        </p:blipFill>
        <p:spPr>
          <a:xfrm>
            <a:off x="633412" y="838200"/>
            <a:ext cx="3965575" cy="2862262"/>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600" b="0" i="0" u="none" strike="noStrike" cap="none">
                <a:solidFill>
                  <a:srgbClr val="558D06"/>
                </a:solidFill>
                <a:latin typeface="Verdana"/>
                <a:ea typeface="Verdana"/>
                <a:cs typeface="Verdana"/>
                <a:sym typeface="Verdana"/>
              </a:rPr>
              <a:t>Microcontroller</a:t>
            </a:r>
            <a:endParaRPr/>
          </a:p>
        </p:txBody>
      </p:sp>
      <p:sp>
        <p:nvSpPr>
          <p:cNvPr id="172" name="Google Shape;172;p28"/>
          <p:cNvSpPr txBox="1">
            <a:spLocks noGrp="1"/>
          </p:cNvSpPr>
          <p:nvPr>
            <p:ph type="body" idx="1"/>
          </p:nvPr>
        </p:nvSpPr>
        <p:spPr>
          <a:xfrm>
            <a:off x="497305" y="1335505"/>
            <a:ext cx="7924800" cy="51816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9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Processor – Instruction Set + memory + accelerators</a:t>
            </a:r>
            <a:endParaRPr dirty="0"/>
          </a:p>
          <a:p>
            <a:pPr marL="741362" marR="0" lvl="1" indent="-347662" algn="l" rtl="0">
              <a:lnSpc>
                <a:spcPct val="90000"/>
              </a:lnSpc>
              <a:spcBef>
                <a:spcPts val="700"/>
              </a:spcBef>
              <a:spcAft>
                <a:spcPts val="0"/>
              </a:spcAft>
              <a:buClr>
                <a:srgbClr val="000000"/>
              </a:buClr>
              <a:buSzPts val="1600"/>
              <a:buFont typeface="Noto Sans Symbols"/>
              <a:buChar char="❑"/>
            </a:pPr>
            <a:r>
              <a:rPr lang="en-US" sz="1600" b="0" i="0" u="none" strike="noStrike" cap="none" dirty="0">
                <a:solidFill>
                  <a:srgbClr val="000000"/>
                </a:solidFill>
                <a:latin typeface="Verdana"/>
                <a:ea typeface="Verdana"/>
                <a:cs typeface="Verdana"/>
                <a:sym typeface="Verdana"/>
              </a:rPr>
              <a:t>Ecosystem</a:t>
            </a:r>
            <a:endParaRPr dirty="0"/>
          </a:p>
          <a:p>
            <a:pPr marL="341312" marR="0" lvl="0" indent="-341312" algn="l" rtl="0">
              <a:lnSpc>
                <a:spcPct val="90000"/>
              </a:lnSpc>
              <a:spcBef>
                <a:spcPts val="8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Memory</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Non-Volatile</a:t>
            </a:r>
            <a:endParaRPr dirty="0"/>
          </a:p>
          <a:p>
            <a:pPr marL="1143000" marR="0" lvl="2" indent="-228600" algn="l" rtl="0">
              <a:lnSpc>
                <a:spcPct val="90000"/>
              </a:lnSpc>
              <a:spcBef>
                <a:spcPts val="600"/>
              </a:spcBef>
              <a:spcAft>
                <a:spcPts val="0"/>
              </a:spcAft>
              <a:buClr>
                <a:srgbClr val="000000"/>
              </a:buClr>
              <a:buSzPts val="2000"/>
              <a:buFont typeface="Verdana"/>
              <a:buChar char="o"/>
            </a:pPr>
            <a:r>
              <a:rPr lang="en-US" sz="2000" b="0" i="0" u="none" strike="noStrike" cap="none" dirty="0">
                <a:solidFill>
                  <a:srgbClr val="000000"/>
                </a:solidFill>
                <a:latin typeface="Verdana"/>
                <a:ea typeface="Verdana"/>
                <a:cs typeface="Verdana"/>
                <a:sym typeface="Verdana"/>
              </a:rPr>
              <a:t>ROM </a:t>
            </a:r>
            <a:endParaRPr dirty="0"/>
          </a:p>
          <a:p>
            <a:pPr marL="1143000" marR="0" lvl="2" indent="-228600" algn="l" rtl="0">
              <a:lnSpc>
                <a:spcPct val="90000"/>
              </a:lnSpc>
              <a:spcBef>
                <a:spcPts val="600"/>
              </a:spcBef>
              <a:spcAft>
                <a:spcPts val="0"/>
              </a:spcAft>
              <a:buClr>
                <a:srgbClr val="000000"/>
              </a:buClr>
              <a:buSzPts val="2000"/>
              <a:buFont typeface="Verdana"/>
              <a:buChar char="o"/>
            </a:pPr>
            <a:r>
              <a:rPr lang="en-US" sz="2000" b="0" i="0" u="none" strike="noStrike" cap="none" dirty="0">
                <a:solidFill>
                  <a:srgbClr val="000000"/>
                </a:solidFill>
                <a:latin typeface="Verdana"/>
                <a:ea typeface="Verdana"/>
                <a:cs typeface="Verdana"/>
                <a:sym typeface="Verdana"/>
              </a:rPr>
              <a:t>EPROM, EEPROM, Flash</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Volatile</a:t>
            </a:r>
            <a:endParaRPr dirty="0"/>
          </a:p>
          <a:p>
            <a:pPr marL="1143000" marR="0" lvl="2" indent="-228600" algn="l" rtl="0">
              <a:lnSpc>
                <a:spcPct val="90000"/>
              </a:lnSpc>
              <a:spcBef>
                <a:spcPts val="600"/>
              </a:spcBef>
              <a:spcAft>
                <a:spcPts val="0"/>
              </a:spcAft>
              <a:buClr>
                <a:srgbClr val="000000"/>
              </a:buClr>
              <a:buSzPts val="2000"/>
              <a:buFont typeface="Verdana"/>
              <a:buChar char="o"/>
            </a:pPr>
            <a:r>
              <a:rPr lang="en-US" sz="2000" b="0" i="0" u="none" strike="noStrike" cap="none" dirty="0">
                <a:solidFill>
                  <a:srgbClr val="000000"/>
                </a:solidFill>
                <a:latin typeface="Verdana"/>
                <a:ea typeface="Verdana"/>
                <a:cs typeface="Verdana"/>
                <a:sym typeface="Verdana"/>
              </a:rPr>
              <a:t>RAM (DRAM, SRAM)</a:t>
            </a:r>
            <a:endParaRPr dirty="0"/>
          </a:p>
          <a:p>
            <a:pPr marL="341312" marR="0" lvl="0" indent="-341312" algn="l" rtl="0">
              <a:lnSpc>
                <a:spcPct val="90000"/>
              </a:lnSpc>
              <a:spcBef>
                <a:spcPts val="8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Interfaces</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H/W: Ports</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S/W: Device Driver</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Parallel, Serial, Analog, Time</a:t>
            </a:r>
            <a:endParaRPr dirty="0"/>
          </a:p>
          <a:p>
            <a:pPr marL="341312" marR="0" lvl="0" indent="-341312" algn="l" rtl="0">
              <a:lnSpc>
                <a:spcPct val="90000"/>
              </a:lnSpc>
              <a:spcBef>
                <a:spcPts val="800"/>
              </a:spcBef>
              <a:spcAft>
                <a:spcPts val="0"/>
              </a:spcAft>
              <a:buClr>
                <a:srgbClr val="000000"/>
              </a:buClr>
              <a:buSzPts val="2400"/>
              <a:buFont typeface="Noto Sans Symbols"/>
              <a:buChar char="❑"/>
            </a:pPr>
            <a:r>
              <a:rPr lang="en-US" sz="2400" b="0" i="0" u="none" strike="noStrike" cap="none" dirty="0">
                <a:solidFill>
                  <a:srgbClr val="000000"/>
                </a:solidFill>
                <a:latin typeface="Verdana"/>
                <a:ea typeface="Verdana"/>
                <a:cs typeface="Verdana"/>
                <a:sym typeface="Verdana"/>
              </a:rPr>
              <a:t>I/O</a:t>
            </a:r>
            <a:endParaRPr dirty="0"/>
          </a:p>
          <a:p>
            <a:pPr marL="741362" marR="0" lvl="1" indent="-347662" algn="l" rtl="0">
              <a:lnSpc>
                <a:spcPct val="90000"/>
              </a:lnSpc>
              <a:spcBef>
                <a:spcPts val="700"/>
              </a:spcBef>
              <a:spcAft>
                <a:spcPts val="0"/>
              </a:spcAft>
              <a:buClr>
                <a:srgbClr val="000000"/>
              </a:buClr>
              <a:buSzPts val="2000"/>
              <a:buFont typeface="Noto Sans Symbols"/>
              <a:buChar char="❑"/>
            </a:pPr>
            <a:r>
              <a:rPr lang="en-US" sz="2000" b="0" i="0" u="none" strike="noStrike" cap="none" dirty="0">
                <a:solidFill>
                  <a:srgbClr val="000000"/>
                </a:solidFill>
                <a:latin typeface="Verdana"/>
                <a:ea typeface="Verdana"/>
                <a:cs typeface="Verdana"/>
                <a:sym typeface="Verdana"/>
              </a:rPr>
              <a:t>Memory-mapped vs. I/O-instructions (I/O-mapped)</a:t>
            </a:r>
            <a:endParaRPr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81000" y="228600"/>
            <a:ext cx="76962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Font typeface="Times New Roman"/>
              <a:buNone/>
            </a:pPr>
            <a:r>
              <a:rPr lang="en-US" sz="3200" b="0" i="0" u="none" strike="noStrike" cap="none">
                <a:solidFill>
                  <a:srgbClr val="558D06"/>
                </a:solidFill>
                <a:latin typeface="Verdana"/>
                <a:ea typeface="Verdana"/>
                <a:cs typeface="Verdana"/>
                <a:sym typeface="Verdana"/>
              </a:rPr>
              <a:t>ARM Cortex M4-based System</a:t>
            </a:r>
            <a:endParaRPr/>
          </a:p>
        </p:txBody>
      </p:sp>
      <p:pic>
        <p:nvPicPr>
          <p:cNvPr id="178" name="Google Shape;178;p29"/>
          <p:cNvPicPr preferRelativeResize="0"/>
          <p:nvPr/>
        </p:nvPicPr>
        <p:blipFill rotWithShape="1">
          <a:blip r:embed="rId3">
            <a:alphaModFix/>
          </a:blip>
          <a:srcRect/>
          <a:stretch/>
        </p:blipFill>
        <p:spPr>
          <a:xfrm>
            <a:off x="533400" y="1439763"/>
            <a:ext cx="7854758" cy="3437037"/>
          </a:xfrm>
          <a:prstGeom prst="rect">
            <a:avLst/>
          </a:prstGeom>
          <a:noFill/>
          <a:ln>
            <a:noFill/>
          </a:ln>
        </p:spPr>
      </p:pic>
      <p:sp>
        <p:nvSpPr>
          <p:cNvPr id="179" name="Google Shape;179;p29"/>
          <p:cNvSpPr txBox="1"/>
          <p:nvPr/>
        </p:nvSpPr>
        <p:spPr>
          <a:xfrm>
            <a:off x="533400" y="4876800"/>
            <a:ext cx="7923300" cy="15240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80000"/>
              </a:lnSpc>
              <a:spcBef>
                <a:spcPts val="0"/>
              </a:spcBef>
              <a:spcAft>
                <a:spcPts val="0"/>
              </a:spcAft>
              <a:buClr>
                <a:srgbClr val="000000"/>
              </a:buClr>
              <a:buSzPts val="1800"/>
              <a:buFont typeface="Noto Sans Symbols"/>
              <a:buChar char="❑"/>
            </a:pPr>
            <a:r>
              <a:rPr lang="en-US" sz="1800" b="0" i="0" u="none">
                <a:solidFill>
                  <a:srgbClr val="000000"/>
                </a:solidFill>
                <a:latin typeface="Verdana"/>
                <a:ea typeface="Verdana"/>
                <a:cs typeface="Verdana"/>
                <a:sym typeface="Verdana"/>
              </a:rPr>
              <a:t>ARM Cortex-M4 processor</a:t>
            </a:r>
            <a:endParaRPr/>
          </a:p>
          <a:p>
            <a:pPr marL="342900" marR="0" lvl="0" indent="-342900" algn="l" rtl="0">
              <a:lnSpc>
                <a:spcPct val="80000"/>
              </a:lnSpc>
              <a:spcBef>
                <a:spcPts val="800"/>
              </a:spcBef>
              <a:spcAft>
                <a:spcPts val="0"/>
              </a:spcAft>
              <a:buClr>
                <a:srgbClr val="000000"/>
              </a:buClr>
              <a:buSzPts val="1800"/>
              <a:buFont typeface="Noto Sans Symbols"/>
              <a:buChar char="❑"/>
            </a:pPr>
            <a:r>
              <a:rPr lang="en-US" sz="1800" b="0" i="1" u="none">
                <a:solidFill>
                  <a:srgbClr val="000000"/>
                </a:solidFill>
                <a:latin typeface="Verdana"/>
                <a:ea typeface="Verdana"/>
                <a:cs typeface="Verdana"/>
                <a:sym typeface="Verdana"/>
              </a:rPr>
              <a:t>Harvard </a:t>
            </a:r>
            <a:r>
              <a:rPr lang="en-US" sz="1800" b="0" i="0" u="none">
                <a:solidFill>
                  <a:srgbClr val="000000"/>
                </a:solidFill>
                <a:latin typeface="Verdana"/>
                <a:ea typeface="Verdana"/>
                <a:cs typeface="Verdana"/>
                <a:sym typeface="Verdana"/>
              </a:rPr>
              <a:t>architecture</a:t>
            </a:r>
            <a:endParaRPr/>
          </a:p>
          <a:p>
            <a:pPr marL="742950" marR="0" lvl="1" indent="-285750" algn="l" rtl="0">
              <a:lnSpc>
                <a:spcPct val="80000"/>
              </a:lnSpc>
              <a:spcBef>
                <a:spcPts val="700"/>
              </a:spcBef>
              <a:spcAft>
                <a:spcPts val="0"/>
              </a:spcAft>
              <a:buClr>
                <a:srgbClr val="000000"/>
              </a:buClr>
              <a:buSzPts val="1600"/>
              <a:buFont typeface="Noto Sans Symbols"/>
              <a:buChar char="❖"/>
            </a:pPr>
            <a:r>
              <a:rPr lang="en-US" sz="1600" b="0" i="0" u="none" strike="noStrike" cap="none">
                <a:solidFill>
                  <a:srgbClr val="000000"/>
                </a:solidFill>
                <a:latin typeface="Verdana"/>
                <a:ea typeface="Verdana"/>
                <a:cs typeface="Verdana"/>
                <a:sym typeface="Verdana"/>
              </a:rPr>
              <a:t>Different busses for instructions and data</a:t>
            </a:r>
            <a:endParaRPr/>
          </a:p>
          <a:p>
            <a:pPr marL="0" marR="0" lvl="0" indent="0" algn="l" rtl="0">
              <a:lnSpc>
                <a:spcPct val="100000"/>
              </a:lnSpc>
              <a:spcBef>
                <a:spcPts val="0"/>
              </a:spcBef>
              <a:spcAft>
                <a:spcPts val="0"/>
              </a:spcAft>
              <a:buNone/>
            </a:pPr>
            <a:endParaRPr sz="1600" b="0" i="0" u="none" strike="noStrike" cap="none">
              <a:solidFill>
                <a:srgbClr val="000000"/>
              </a:solidFill>
              <a:latin typeface="Verdana"/>
              <a:ea typeface="Verdana"/>
              <a:cs typeface="Verdana"/>
              <a:sym typeface="Verdana"/>
            </a:endParaRPr>
          </a:p>
        </p:txBody>
      </p:sp>
    </p:spTree>
  </p:cSld>
  <p:clrMapOvr>
    <a:masterClrMapping/>
  </p:clrMapOvr>
  <p:transition spd="med">
    <p:fade thruBlk="1"/>
  </p:transition>
</p:sld>
</file>

<file path=ppt/theme/theme1.xml><?xml version="1.0" encoding="utf-8"?>
<a:theme xmlns:a="http://schemas.openxmlformats.org/drawingml/2006/main" name="12_Blank Presentatio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3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5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4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5567</TotalTime>
  <Words>1395</Words>
  <Application>Microsoft Office PowerPoint</Application>
  <PresentationFormat>On-screen Show (4:3)</PresentationFormat>
  <Paragraphs>273</Paragraphs>
  <Slides>22</Slides>
  <Notes>22</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22</vt:i4>
      </vt:variant>
    </vt:vector>
  </HeadingPairs>
  <TitlesOfParts>
    <vt:vector size="34" baseType="lpstr">
      <vt:lpstr>Arial</vt:lpstr>
      <vt:lpstr>Courier New</vt:lpstr>
      <vt:lpstr>Noto Sans Symbols</vt:lpstr>
      <vt:lpstr>Times New Roman</vt:lpstr>
      <vt:lpstr>Verdana</vt:lpstr>
      <vt:lpstr>12_Blank Presentation</vt:lpstr>
      <vt:lpstr>2_Blank Presentation</vt:lpstr>
      <vt:lpstr>13_Blank Presentation</vt:lpstr>
      <vt:lpstr>6_Blank Presentation</vt:lpstr>
      <vt:lpstr>15_Blank Presentation</vt:lpstr>
      <vt:lpstr>4_Blank Presentation</vt:lpstr>
      <vt:lpstr>14_Blank Presentation</vt:lpstr>
      <vt:lpstr>COMPS462 Embedded Systems</vt:lpstr>
      <vt:lpstr>Agenda</vt:lpstr>
      <vt:lpstr>Useful Info</vt:lpstr>
      <vt:lpstr>Action Items</vt:lpstr>
      <vt:lpstr>Review: Digital Logic</vt:lpstr>
      <vt:lpstr>Review: Ohm’s Law</vt:lpstr>
      <vt:lpstr>Embedded System</vt:lpstr>
      <vt:lpstr>Microcontroller</vt:lpstr>
      <vt:lpstr>ARM Cortex M4-based System</vt:lpstr>
      <vt:lpstr>ARM ISA: Registers, Memory-map</vt:lpstr>
      <vt:lpstr>Texas Instruments TM4C123  </vt:lpstr>
      <vt:lpstr>LaunchPad Switches and LEDs</vt:lpstr>
      <vt:lpstr>I/O Ports and Control Registers</vt:lpstr>
      <vt:lpstr>I/O Ports and Control Registers</vt:lpstr>
      <vt:lpstr>ARM is a Load-Store machine</vt:lpstr>
      <vt:lpstr>SW Development Environment</vt:lpstr>
      <vt:lpstr>ARM ISA: Thumb2 Instruction Set</vt:lpstr>
      <vt:lpstr>ARM Cortex M4-based System</vt:lpstr>
      <vt:lpstr>Product Life Cycle</vt:lpstr>
      <vt:lpstr>Structured Programming</vt:lpstr>
      <vt:lpstr>Flowchart</vt:lpstr>
      <vt:lpstr>Flowchart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319K Introduction to Microcontrollers</dc:title>
  <cp:lastModifiedBy>Abdolee, Reza</cp:lastModifiedBy>
  <cp:revision>13</cp:revision>
  <dcterms:modified xsi:type="dcterms:W3CDTF">2019-09-03T05:54:20Z</dcterms:modified>
</cp:coreProperties>
</file>