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slideLayouts/slideLayout12.xml" ContentType="application/vnd.openxmlformats-officedocument.presentationml.slideLayout+xml"/>
  <Override PartName="/ppt/theme/theme13.xml" ContentType="application/vnd.openxmlformats-officedocument.theme+xml"/>
  <Override PartName="/ppt/slideLayouts/slideLayout13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  <p:sldMasterId id="2147483664" r:id="rId3"/>
    <p:sldMasterId id="2147483665" r:id="rId4"/>
    <p:sldMasterId id="2147483666" r:id="rId5"/>
    <p:sldMasterId id="2147483667" r:id="rId6"/>
    <p:sldMasterId id="2147483669" r:id="rId7"/>
    <p:sldMasterId id="2147483670" r:id="rId8"/>
    <p:sldMasterId id="2147483671" r:id="rId9"/>
    <p:sldMasterId id="2147483672" r:id="rId10"/>
    <p:sldMasterId id="2147483673" r:id="rId11"/>
    <p:sldMasterId id="2147483674" r:id="rId12"/>
    <p:sldMasterId id="2147483675" r:id="rId13"/>
    <p:sldMasterId id="2147483676" r:id="rId14"/>
  </p:sldMasterIdLst>
  <p:notesMasterIdLst>
    <p:notesMasterId r:id="rId39"/>
  </p:notesMasterIdLst>
  <p:sldIdLst>
    <p:sldId id="256" r:id="rId15"/>
    <p:sldId id="257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58" r:id="rId24"/>
    <p:sldId id="262" r:id="rId25"/>
    <p:sldId id="274" r:id="rId26"/>
    <p:sldId id="275" r:id="rId27"/>
    <p:sldId id="276" r:id="rId28"/>
    <p:sldId id="259" r:id="rId29"/>
    <p:sldId id="260" r:id="rId30"/>
    <p:sldId id="261" r:id="rId31"/>
    <p:sldId id="263" r:id="rId32"/>
    <p:sldId id="277" r:id="rId33"/>
    <p:sldId id="264" r:id="rId34"/>
    <p:sldId id="265" r:id="rId35"/>
    <p:sldId id="266" r:id="rId36"/>
    <p:sldId id="278" r:id="rId37"/>
    <p:sldId id="279" r:id="rId38"/>
  </p:sldIdLst>
  <p:sldSz cx="9144000" cy="6858000" type="screen4x3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5E8CEF-2518-47CD-9C72-14BACF1AE0D4}">
  <a:tblStyle styleId="{E15E8CEF-2518-47CD-9C72-14BACF1AE0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76"/>
  </p:normalViewPr>
  <p:slideViewPr>
    <p:cSldViewPr snapToGrid="0" snapToObjects="1">
      <p:cViewPr varScale="1">
        <p:scale>
          <a:sx n="63" d="100"/>
          <a:sy n="63" d="100"/>
        </p:scale>
        <p:origin x="1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40362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40362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16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403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4879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090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319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91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157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40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4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720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:notes"/>
          <p:cNvSpPr txBox="1">
            <a:spLocks noGrp="1"/>
          </p:cNvSpPr>
          <p:nvPr>
            <p:ph type="body" idx="1"/>
          </p:nvPr>
        </p:nvSpPr>
        <p:spPr>
          <a:xfrm>
            <a:off x="1279525" y="3475037"/>
            <a:ext cx="7042150" cy="329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03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 rot="5400000">
            <a:off x="2032794" y="-400844"/>
            <a:ext cx="4906962" cy="7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 rot="5400000">
            <a:off x="4547394" y="2113756"/>
            <a:ext cx="5786438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 rot="5400000">
            <a:off x="437356" y="172244"/>
            <a:ext cx="5786438" cy="589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38862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chart" idx="2"/>
          </p:nvPr>
        </p:nvSpPr>
        <p:spPr>
          <a:xfrm>
            <a:off x="4562475" y="1108075"/>
            <a:ext cx="38862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38862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562475" y="1108075"/>
            <a:ext cx="38862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38862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4562475" y="1108075"/>
            <a:ext cx="38862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o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o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2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 strike="noStrike" cap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US" sz="1400" b="1" i="0" u="none" strike="noStrike" cap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ln>
            <a:solidFill>
              <a:srgbClr val="C00000"/>
            </a:solidFill>
          </a:ln>
          <a:solidFill>
            <a:srgbClr val="C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gradFill>
            <a:gsLst>
              <a:gs pos="0">
                <a:srgbClr val="558D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5437" y="1460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gradFill>
            <a:gsLst>
              <a:gs pos="0">
                <a:srgbClr val="558D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5437" y="1460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gradFill>
            <a:gsLst>
              <a:gs pos="0">
                <a:srgbClr val="558D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5437" y="1460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gradFill>
            <a:gsLst>
              <a:gs pos="0">
                <a:srgbClr val="558D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5437" y="1460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gradFill>
            <a:gsLst>
              <a:gs pos="0">
                <a:srgbClr val="558D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5437" y="1460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" name="Google Shape;57;p9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" name="Google Shape;67;p11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gradFill>
            <a:gsLst>
              <a:gs pos="0">
                <a:srgbClr val="558D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5437" y="1460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Times New Roman"/>
              <a:buNone/>
            </a:pPr>
            <a:r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US" sz="1400" b="1" i="0" u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gradFill>
            <a:gsLst>
              <a:gs pos="0">
                <a:srgbClr val="558D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5437" y="1460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ctrTitle"/>
          </p:nvPr>
        </p:nvSpPr>
        <p:spPr>
          <a:xfrm>
            <a:off x="747712" y="1824037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 dirty="0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COMP-462 </a:t>
            </a:r>
            <a:br>
              <a:rPr lang="en-US" sz="3200" b="0" i="0" u="none" strike="noStrike" cap="none" dirty="0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200" b="0" i="0" u="none" strike="noStrike" cap="none" dirty="0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Embedded Systems</a:t>
            </a:r>
            <a:endParaRPr dirty="0"/>
          </a:p>
        </p:txBody>
      </p:sp>
      <p:sp>
        <p:nvSpPr>
          <p:cNvPr id="179" name="Google Shape;179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 2: I/O, Logic/Shift Operations, Addressing modes, Memory Operations, Subroutines,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Introduction to C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Logic Operations</a:t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523875" y="3840162"/>
            <a:ext cx="7924800" cy="217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Logic Instructions	</a:t>
            </a:r>
            <a:endParaRPr sz="18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AND{S} {Rd,} Rn, &lt;op2&gt;	; Rd=Rn&amp;op2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ORR{S} {Rd,} Rn, &lt;op2&gt;	; Rd=Rn|op2</a:t>
            </a: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EOR{S} {Rd,} Rn, &lt;op2&gt;	; Rd=Rn^op2     </a:t>
            </a: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BIC{S} {Rd,} Rn, &lt;op2&gt;	; Rd=Rn&amp;(~op2)</a:t>
            </a: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ORN{S} {Rd,} Rn, &lt;op2&gt;	; Rd=Rn|(~op2) </a:t>
            </a:r>
            <a:endParaRPr/>
          </a:p>
        </p:txBody>
      </p:sp>
      <p:graphicFrame>
        <p:nvGraphicFramePr>
          <p:cNvPr id="194" name="Google Shape;194;p32"/>
          <p:cNvGraphicFramePr/>
          <p:nvPr/>
        </p:nvGraphicFramePr>
        <p:xfrm>
          <a:off x="474662" y="1266825"/>
          <a:ext cx="8302600" cy="2474275"/>
        </p:xfrm>
        <a:graphic>
          <a:graphicData uri="http://schemas.openxmlformats.org/drawingml/2006/table">
            <a:tbl>
              <a:tblPr>
                <a:noFill/>
                <a:tableStyleId>{E15E8CEF-2518-47CD-9C72-14BACF1AE0D4}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Rn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Operand2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A&amp;B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A|B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ORR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A^B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EOR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A&amp;(~B)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BIC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A|(~B)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ORN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Shift Operations</a:t>
            </a:r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2024062" y="2000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992187"/>
            <a:ext cx="6662737" cy="373538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 txBox="1"/>
          <p:nvPr/>
        </p:nvSpPr>
        <p:spPr>
          <a:xfrm>
            <a:off x="519112" y="5094287"/>
            <a:ext cx="7756525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Tx/>
              <a:buFont typeface="Verdana"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Use the </a:t>
            </a: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ASR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instruction when manipulating signed numbers,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00000"/>
              </a:buClr>
              <a:buSzTx/>
              <a:buFont typeface="Verdana"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and use the </a:t>
            </a: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LSR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instruction when shifting unsigned numbers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30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The Stack</a:t>
            </a:r>
            <a:endParaRPr/>
          </a:p>
        </p:txBody>
      </p:sp>
      <p:sp>
        <p:nvSpPr>
          <p:cNvPr id="320" name="Google Shape;320;p48"/>
          <p:cNvSpPr txBox="1">
            <a:spLocks noGrp="1"/>
          </p:cNvSpPr>
          <p:nvPr>
            <p:ph type="body" idx="1"/>
          </p:nvPr>
        </p:nvSpPr>
        <p:spPr>
          <a:xfrm>
            <a:off x="523875" y="1423987"/>
            <a:ext cx="7924800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Stack is last-in-first-out (LIFO) storage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32-bit data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Stack pointer, SP or R13, points to top element of stack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Stack pointer </a:t>
            </a:r>
            <a:r>
              <a:rPr lang="en-US" sz="28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decremented</a:t>
            </a: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 data placed on stack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instructions used to load and retrieve data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1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/>
        </p:nvSpPr>
        <p:spPr>
          <a:xfrm>
            <a:off x="523875" y="930275"/>
            <a:ext cx="7924800" cy="297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Stack is last-in-first-out (LIFO) storage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32-bit 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Stack pointer, SP or R13, points to top element of 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Stack pointer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decremented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as data placed on stack (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incremented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when data is removed)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instructions used to load and retrieve data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The Stack</a:t>
            </a:r>
            <a:endParaRPr/>
          </a:p>
        </p:txBody>
      </p:sp>
      <p:sp>
        <p:nvSpPr>
          <p:cNvPr id="328" name="Google Shape;328;p49"/>
          <p:cNvSpPr txBox="1"/>
          <p:nvPr/>
        </p:nvSpPr>
        <p:spPr>
          <a:xfrm>
            <a:off x="1833562" y="2686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9" name="Google Shape;32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387" y="3916362"/>
            <a:ext cx="816610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74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Stack Usage</a:t>
            </a:r>
            <a:endParaRPr/>
          </a:p>
        </p:txBody>
      </p:sp>
      <p:sp>
        <p:nvSpPr>
          <p:cNvPr id="336" name="Google Shape;336;p50"/>
          <p:cNvSpPr txBox="1"/>
          <p:nvPr/>
        </p:nvSpPr>
        <p:spPr>
          <a:xfrm>
            <a:off x="1890712" y="2678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50"/>
          <p:cNvSpPr txBox="1"/>
          <p:nvPr/>
        </p:nvSpPr>
        <p:spPr>
          <a:xfrm>
            <a:off x="523875" y="1058862"/>
            <a:ext cx="7924800" cy="495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Stack memory allocation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190500" algn="l" defTabSz="914400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90500" algn="l" defTabSz="914400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90500" algn="l" defTabSz="914400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90500" algn="l" defTabSz="914400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90500" algn="l" defTabSz="914400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90500" algn="l" defTabSz="914400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Rules for stack use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Stack should always be balanced, i.e. functions should have an equal number of pushes and pops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Stack accesses (push or pop) should not be performed outside the allocated area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Stack reads and writes should not be performed within the free area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38" name="Google Shape;33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62" y="1663700"/>
            <a:ext cx="7818437" cy="2179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00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To set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523875" y="1057275"/>
            <a:ext cx="7727950" cy="495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operation to set bits 1 and 0 of a register.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other six bits remain constant.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Font typeface="Noto Sans Symbols"/>
              <a:buNone/>
            </a:pPr>
            <a:r>
              <a:rPr lang="en-US" sz="2000" b="0" i="1" u="none" strike="noStrike" cap="non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Friendly</a:t>
            </a:r>
            <a:r>
              <a:rPr lang="en-US" sz="2000" b="0" i="0" u="none" strike="noStrike" cap="non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 software modifies just the bits that need to be.</a:t>
            </a:r>
            <a:br>
              <a:rPr lang="en-US" sz="2000" b="0" i="0" u="none" strike="noStrike" cap="none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b="1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GPIO_PORTD_DIR_R |= 0x03; // PD1,PD0 outputs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Assembly:</a:t>
            </a: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LDR  R0,=GPIO_PORTD_DIR_R 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LDR  R1,[R0]      ; read previous value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ORR  R1,R1,#0x03  ; set bits 0 and 1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  R1,[R0]      ; update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 b="1" i="0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2000" b="1" i="0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2000" b="1" i="0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2000" b="1" i="0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 b="1" i="0" u="none" strike="noStrike" cap="none" baseline="-25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2000" b="1" i="0" u="none" strike="noStrike" cap="none" baseline="-25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value of R1</a:t>
            </a:r>
            <a:endParaRPr sz="2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i="0" u="sng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0  0  0  0  0  0  </a:t>
            </a:r>
            <a:r>
              <a:rPr lang="en-US" sz="1800" b="1" i="0" u="sng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1  1</a:t>
            </a:r>
            <a:r>
              <a:rPr lang="en-US" sz="2000" b="1" i="0" u="sng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0x03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constant</a:t>
            </a: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 b="1" i="0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2000" b="1" i="0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2000" b="1" i="0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2000" b="1" i="0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1  1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 of the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To toggle</a:t>
            </a:r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523875" y="1057275"/>
            <a:ext cx="7727950" cy="495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exclusive 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operation can also be used to toggle bits.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dirty="0"/>
              <a:t>EXA-1</a:t>
            </a:r>
            <a:r>
              <a:rPr lang="en-US" sz="2000" dirty="0"/>
              <a:t>: Write a program to toggle PD7. Assume all register configuration all done to make PD7 an output pin.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i="0" u="none" strike="noStrike" cap="none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/>
                <a:sym typeface="Courier New"/>
              </a:rPr>
              <a:t>C program: 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GPIO_PORTD_DATA_R ^= 0x80; /* toggle PD7 */</a:t>
            </a:r>
            <a:endParaRPr sz="2000" b="1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Assembly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LDR  R0,=GPIO_PORTD_DATA_R 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LDR  R1,[R0]      ; read port D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EOR  R1,R1,#0x80  ; toggle bit 7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  R1,[R0]      ; update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800" b="1" i="0" u="none" strike="noStrike" cap="none" baseline="-25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8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8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8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8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8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8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8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 of R1</a:t>
            </a:r>
            <a:endParaRPr sz="1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1600" b="1" i="0" u="sng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b="1" i="0" u="sng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0  0  0  0  0  0  0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0x80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constant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~b</a:t>
            </a:r>
            <a:r>
              <a:rPr lang="en-US" sz="1800" b="1" i="0" u="none" strike="noStrike" cap="none" baseline="-25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8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8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8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8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8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8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8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 of the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EOR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Switch Interfacing</a:t>
            </a:r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523875" y="2667000"/>
            <a:ext cx="8178800" cy="365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EXA-2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Write an assembly program to read a switch and store it in a variable in the memory called “Pressed”.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lang="en-US" sz="1800" b="0" i="0" u="sng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800" b="1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operation to extract, or </a:t>
            </a:r>
            <a:r>
              <a:rPr lang="en-US" sz="1800" b="0" i="1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mask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individual bits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Pressed = GPIO_PORTA_DATA_R &amp; 0x40;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//true if PA6 switch pressed</a:t>
            </a: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0" i="0" u="sng" strike="noStrike" cap="none" dirty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Assembly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solidFill>
                <a:schemeClr val="accent2"/>
              </a:solidFill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LDR  R0,=GPIO_PORTA_DATA_R </a:t>
            </a:r>
            <a:endParaRPr dirty="0"/>
          </a:p>
          <a:p>
            <a:pPr marL="342900" marR="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LDR  R1,[R0]      ; read port A</a:t>
            </a:r>
            <a:endParaRPr dirty="0"/>
          </a:p>
          <a:p>
            <a:pPr marL="342900" marR="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  R1,R1,#0x40  ; clear all bits except bit 6</a:t>
            </a:r>
            <a:endParaRPr dirty="0"/>
          </a:p>
          <a:p>
            <a:pPr marL="342900" marR="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LDR  R0,=Pressed  ; update variable</a:t>
            </a:r>
            <a:endParaRPr dirty="0"/>
          </a:p>
          <a:p>
            <a:pPr marL="342900" marR="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  R1,[R0]      ; true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iff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switch pressed</a:t>
            </a:r>
            <a:endParaRPr dirty="0"/>
          </a:p>
          <a:p>
            <a:pPr marL="342900" marR="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b="1" i="0" u="none" strike="noStrike" cap="none" baseline="-25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b="1" i="0" u="none" strike="noStrike" cap="none" baseline="-25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800" b="1" i="0" u="none" strike="noStrike" cap="none" baseline="-25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800" b="1" i="0" u="none" strike="noStrike" cap="none" baseline="-25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800" b="1" i="0" u="none" strike="noStrike" cap="none" baseline="-25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800" b="1" i="0" u="none" strike="noStrike" cap="none" baseline="-25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800" b="1" i="0" u="none" strike="noStrike" cap="none" baseline="-25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800" b="1" i="0" u="none" strike="noStrike" cap="none" baseline="-25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value of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endParaRPr dirty="0"/>
          </a:p>
          <a:p>
            <a:pPr marL="342900" marR="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 i="0" u="sng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 </a:t>
            </a:r>
            <a:r>
              <a:rPr lang="en-US" sz="1600" b="1" i="0" u="sng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b="1" i="0" u="sng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0  0  0  0  0  0</a:t>
            </a:r>
            <a:r>
              <a:rPr lang="en-US" sz="1800" b="0" i="0" u="sng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0x40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constant</a:t>
            </a:r>
            <a:endParaRPr sz="18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 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600" b="1" i="0" u="none" strike="noStrike" cap="none" baseline="-25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0  0  0  0  0  0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 of the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dirty="0"/>
          </a:p>
        </p:txBody>
      </p:sp>
      <p:pic>
        <p:nvPicPr>
          <p:cNvPr id="216" name="Google Shape;21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8400" y="982662"/>
            <a:ext cx="6807200" cy="159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Shift Example</a:t>
            </a:r>
            <a:endParaRPr/>
          </a:p>
        </p:txBody>
      </p:sp>
      <p:sp>
        <p:nvSpPr>
          <p:cNvPr id="232" name="Google Shape;232;p37"/>
          <p:cNvSpPr txBox="1">
            <a:spLocks noGrp="1"/>
          </p:cNvSpPr>
          <p:nvPr>
            <p:ph type="body" idx="1"/>
          </p:nvPr>
        </p:nvSpPr>
        <p:spPr>
          <a:xfrm>
            <a:off x="523875" y="1057275"/>
            <a:ext cx="7727950" cy="523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EXA-3: Write an assembly program to combine unsigned 4-bit High and Low component into 8-bit Result variable.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lang="en-US" sz="1800" b="1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 program: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= (High&lt;&lt;4)|Low;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sng" strike="noStrike" cap="none" dirty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Assembly</a:t>
            </a:r>
            <a:r>
              <a:rPr lang="en-US" sz="2000" b="0" i="0" u="none" strike="noStrike" cap="none" dirty="0">
                <a:solidFill>
                  <a:schemeClr val="accent2"/>
                </a:solidFill>
                <a:sym typeface="Verdana"/>
              </a:rPr>
              <a:t>:</a:t>
            </a:r>
            <a:endParaRPr dirty="0">
              <a:solidFill>
                <a:schemeClr val="accent2"/>
              </a:solidFill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LDR  R0,=High</a:t>
            </a:r>
            <a:endParaRPr dirty="0"/>
          </a:p>
          <a:p>
            <a:pPr marL="342900" marR="0" lvl="0" indent="-34290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LDR  R1,[R0]		; read value of High</a:t>
            </a:r>
            <a:endParaRPr dirty="0"/>
          </a:p>
          <a:p>
            <a:pPr marL="342900" marR="0" lvl="0" indent="-34290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LSL  R1,R1,#4	; shift into position</a:t>
            </a:r>
            <a:endParaRPr dirty="0"/>
          </a:p>
          <a:p>
            <a:pPr marL="342900" marR="0" lvl="0" indent="-34290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LDR  R0,=Low</a:t>
            </a:r>
            <a:endParaRPr dirty="0"/>
          </a:p>
          <a:p>
            <a:pPr marL="342900" marR="0" lvl="0" indent="-34290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LDR  R2,[R0]		; read value of Low</a:t>
            </a:r>
            <a:endParaRPr dirty="0"/>
          </a:p>
          <a:p>
            <a:pPr marL="342900" marR="0" lvl="0" indent="-34290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ORR  R1,R1,R2	; combine the two parts</a:t>
            </a:r>
            <a:endParaRPr dirty="0"/>
          </a:p>
          <a:p>
            <a:pPr marL="342900" marR="0" lvl="0" indent="-34290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LDR  R0,=Result</a:t>
            </a:r>
            <a:endParaRPr dirty="0"/>
          </a:p>
          <a:p>
            <a:pPr marL="342900" marR="0" lvl="0" indent="-34290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  R1,[R0]		; save the answer</a:t>
            </a:r>
            <a:endParaRPr dirty="0"/>
          </a:p>
          <a:p>
            <a:pPr marL="342900" marR="0" lvl="0" indent="-34290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6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0  0  0  h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 of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endParaRPr dirty="0"/>
          </a:p>
          <a:p>
            <a:pPr marL="342900" marR="0" lvl="0" indent="-342900" algn="just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0  0  0  0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last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LSL</a:t>
            </a:r>
            <a:endParaRPr dirty="0"/>
          </a:p>
          <a:p>
            <a:pPr marL="342900" marR="0" lvl="0" indent="-342900" algn="just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i="0" u="sng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0  0  0  l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sng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sng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sng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 of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endParaRPr sz="14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</a:t>
            </a:r>
            <a:r>
              <a:rPr lang="en-US" sz="1400" b="1" i="0" u="none" strike="noStrike" cap="none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 of the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instruction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 dirty="0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Functions</a:t>
            </a:r>
            <a:endParaRPr dirty="0"/>
          </a:p>
        </p:txBody>
      </p:sp>
      <p:pic>
        <p:nvPicPr>
          <p:cNvPr id="345" name="Google Shape;34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8437" y="1143000"/>
            <a:ext cx="5424487" cy="239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88975" y="3657600"/>
            <a:ext cx="8297862" cy="227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523875" y="941387"/>
            <a:ext cx="7924800" cy="531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Recap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Embedded systems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life cycle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ARM programming</a:t>
            </a:r>
            <a:endParaRPr dirty="0"/>
          </a:p>
          <a:p>
            <a:pPr marL="2057400" marR="0" lvl="4" indent="-114300" algn="l" rtl="0">
              <a:lnSpc>
                <a:spcPct val="92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2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Outline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Input/output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Logical/shift operations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Addressing modes, memory operations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Stack and subroutines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Introduction to C</a:t>
            </a:r>
            <a:endParaRPr dirty="0"/>
          </a:p>
          <a:p>
            <a:pPr marL="1143000" marR="0" lvl="2" indent="-228600" algn="l" rtl="0">
              <a:lnSpc>
                <a:spcPct val="92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Structure of a C program</a:t>
            </a:r>
            <a:endParaRPr dirty="0"/>
          </a:p>
          <a:p>
            <a:pPr marL="1143000" marR="0" lvl="2" indent="-228600" algn="l" rtl="0">
              <a:lnSpc>
                <a:spcPct val="92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Variables, expressions and assignments</a:t>
            </a:r>
            <a:endParaRPr dirty="0"/>
          </a:p>
        </p:txBody>
      </p:sp>
      <p:sp>
        <p:nvSpPr>
          <p:cNvPr id="187" name="Google Shape;187;p31"/>
          <p:cNvSpPr txBox="1"/>
          <p:nvPr/>
        </p:nvSpPr>
        <p:spPr>
          <a:xfrm>
            <a:off x="533400" y="6477000"/>
            <a:ext cx="7162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Design example</a:t>
            </a:r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b="1" dirty="0"/>
              <a:t>EXA-4: </a:t>
            </a:r>
            <a:r>
              <a:rPr lang="en-US" sz="2200" dirty="0"/>
              <a:t>Design a not-gate using the </a:t>
            </a:r>
            <a:r>
              <a:rPr lang="en-US" sz="2200" dirty="0" err="1"/>
              <a:t>Tiva</a:t>
            </a:r>
            <a:r>
              <a:rPr lang="en-US" sz="2200" dirty="0"/>
              <a:t> </a:t>
            </a:r>
            <a:r>
              <a:rPr lang="en-US" sz="2200" dirty="0" err="1"/>
              <a:t>Lauchpad</a:t>
            </a:r>
            <a:r>
              <a:rPr lang="en-US" sz="2200" dirty="0"/>
              <a:t>. Steps are as follows: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dirty="0"/>
              <a:t>a)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Overall function, specifications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b) Data flow (test)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c) Flowchart (test)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d) Software (test)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c) Simulation, prototype (test)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dirty="0"/>
              <a:t>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Build (test)</a:t>
            </a:r>
            <a:endParaRPr sz="2200"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0" name="Google Shape;24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4650" y="4525962"/>
            <a:ext cx="41148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1"/>
          </p:nvPr>
        </p:nvSpPr>
        <p:spPr>
          <a:xfrm>
            <a:off x="523875" y="1333500"/>
            <a:ext cx="7924800" cy="468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 table (P</a:t>
            </a:r>
            <a:r>
              <a:rPr lang="en-US"/>
              <a:t>E</a:t>
            </a: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 input, P</a:t>
            </a:r>
            <a:r>
              <a:rPr lang="en-US"/>
              <a:t>E1</a:t>
            </a: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output)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test (switch input, LED output)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Draw a data flow graph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Draw a flowchart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Write pseudo code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Write assembly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Simulate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Process</a:t>
            </a:r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 in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NOTGate</a:t>
            </a:r>
            <a:endParaRPr dirty="0"/>
          </a:p>
        </p:txBody>
      </p:sp>
      <p:sp>
        <p:nvSpPr>
          <p:cNvPr id="255" name="Google Shape;255;p40"/>
          <p:cNvSpPr txBox="1"/>
          <p:nvPr/>
        </p:nvSpPr>
        <p:spPr>
          <a:xfrm>
            <a:off x="381000" y="1962150"/>
            <a:ext cx="5181600" cy="366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	Activate clock for port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Enable P</a:t>
            </a:r>
            <a:r>
              <a:rPr lang="en-US" sz="1800" dirty="0">
                <a:solidFill>
                  <a:schemeClr val="dk1"/>
                </a:solidFill>
              </a:rPr>
              <a:t>E1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lang="en-US" sz="1800" dirty="0">
                <a:solidFill>
                  <a:schemeClr val="dk1"/>
                </a:solidFill>
              </a:rPr>
              <a:t>E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pins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Make P</a:t>
            </a:r>
            <a:r>
              <a:rPr lang="en-US" sz="1800" dirty="0">
                <a:solidFill>
                  <a:schemeClr val="dk1"/>
                </a:solidFill>
              </a:rPr>
              <a:t>E0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(switch) pin an input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Make P</a:t>
            </a:r>
            <a:r>
              <a:rPr lang="en-US" sz="1800" dirty="0">
                <a:solidFill>
                  <a:schemeClr val="dk1"/>
                </a:solidFill>
              </a:rPr>
              <a:t>E1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(LED) pin an output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	Read input from Switch (0 or 1)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>
                <a:solidFill>
                  <a:schemeClr val="dk1"/>
                </a:solidFill>
              </a:rPr>
              <a:t>PE1 = NOT(PE0)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Write output </a:t>
            </a:r>
            <a:r>
              <a:rPr lang="en-US" sz="1800" dirty="0">
                <a:solidFill>
                  <a:schemeClr val="dk1"/>
                </a:solidFill>
              </a:rPr>
              <a:t>to LED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branch Loop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</p:txBody>
      </p:sp>
      <p:pic>
        <p:nvPicPr>
          <p:cNvPr id="256" name="Google Shape;256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2647950"/>
            <a:ext cx="3803650" cy="241776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0"/>
          <p:cNvSpPr txBox="1"/>
          <p:nvPr/>
        </p:nvSpPr>
        <p:spPr>
          <a:xfrm>
            <a:off x="304800" y="5391150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 it, run it, test it.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/>
        </p:nvSpPr>
        <p:spPr>
          <a:xfrm>
            <a:off x="1068387" y="3787775"/>
            <a:ext cx="2897187" cy="392112"/>
          </a:xfrm>
          <a:prstGeom prst="rect">
            <a:avLst/>
          </a:prstGeom>
          <a:solidFill>
            <a:srgbClr val="F0E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5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Subroutines</a:t>
            </a:r>
            <a:endParaRPr/>
          </a:p>
        </p:txBody>
      </p:sp>
      <p:sp>
        <p:nvSpPr>
          <p:cNvPr id="354" name="Google Shape;354;p52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38862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Noto Sans Symbols"/>
              <a:buNone/>
            </a:pPr>
            <a:r>
              <a:rPr lang="en-US" sz="1200" b="0" i="1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;------------Rand100------------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00"/>
              </a:buClr>
              <a:buFont typeface="Noto Sans Symbols"/>
              <a:buNone/>
            </a:pPr>
            <a:r>
              <a:rPr lang="en-US" sz="1200" b="0" i="1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 Return R0=a random number between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00"/>
              </a:buClr>
              <a:buFont typeface="Noto Sans Symbols"/>
              <a:buNone/>
            </a:pPr>
            <a:r>
              <a:rPr lang="en-US" sz="1200" b="0" i="1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 1 and 100. Call Random and then divide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00"/>
              </a:buClr>
              <a:buFont typeface="Noto Sans Symbols"/>
              <a:buNone/>
            </a:pPr>
            <a:r>
              <a:rPr lang="en-US" sz="1200" b="0" i="1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 the generated number by 100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00"/>
              </a:buClr>
              <a:buFont typeface="Noto Sans Symbols"/>
              <a:buNone/>
            </a:pPr>
            <a:r>
              <a:rPr lang="en-US" sz="1200" b="0" i="1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 return the remainder+1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Font typeface="Noto Sans Symbols"/>
              <a:buNone/>
            </a:pPr>
            <a:r>
              <a:rPr lang="en-US" sz="1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Rand100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PUSH {LR}  ; SAVE Link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BL	  Random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;R0 is a 32-bit random number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LDR  R1,=100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BL   Divide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ADD	  R0,R3,#1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POP  {LR}  ;Restore Link back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US" sz="1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BX   LR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endParaRPr dirty="0"/>
          </a:p>
          <a:p>
            <a:pPr marL="342900" marR="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52"/>
          <p:cNvSpPr txBox="1">
            <a:spLocks noGrp="1"/>
          </p:cNvSpPr>
          <p:nvPr>
            <p:ph type="body" idx="2"/>
          </p:nvPr>
        </p:nvSpPr>
        <p:spPr>
          <a:xfrm>
            <a:off x="4383087" y="1108075"/>
            <a:ext cx="4262437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Noto Sans Symbols"/>
              <a:buNone/>
            </a:pPr>
            <a:r>
              <a:rPr lang="en-US" sz="1200" b="0" i="1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;------------Divide------------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00"/>
              </a:buClr>
              <a:buFont typeface="Noto Sans Symbols"/>
              <a:buNone/>
            </a:pPr>
            <a:r>
              <a:rPr lang="en-US" sz="1200" b="0" i="1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 find the unsigned quotient and remainder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00"/>
              </a:buClr>
              <a:buFont typeface="Noto Sans Symbols"/>
              <a:buNone/>
            </a:pPr>
            <a:r>
              <a:rPr lang="en-US" sz="1200" b="0" i="1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 Inputs:  dividend in R0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00"/>
              </a:buClr>
              <a:buFont typeface="Noto Sans Symbols"/>
              <a:buNone/>
            </a:pPr>
            <a:r>
              <a:rPr lang="en-US" sz="1200" b="0" i="1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divisor in R1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00"/>
              </a:buClr>
              <a:buFont typeface="Noto Sans Symbols"/>
              <a:buNone/>
            </a:pPr>
            <a:r>
              <a:rPr lang="en-US" sz="1200" b="0" i="1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 Outputs: quotient in R2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00"/>
              </a:buClr>
              <a:buFont typeface="Noto Sans Symbols"/>
              <a:buNone/>
            </a:pPr>
            <a:r>
              <a:rPr lang="en-US" sz="1200" b="0" i="1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remainder in R3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00"/>
              </a:buClr>
              <a:buFont typeface="Noto Sans Symbols"/>
              <a:buNone/>
            </a:pPr>
            <a:r>
              <a:rPr lang="en-US" sz="1200" b="0" i="1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;dividend = divisor*quotient + remainder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Font typeface="Noto Sans Symbols"/>
              <a:buNone/>
            </a:pPr>
            <a:r>
              <a:rPr lang="en-US" sz="12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Divide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UDIV R2,R0,R1   ;R2=R0/R1,R2 is quotient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MUL  R3,R2,R1   ;R3=(R0/R1)*R1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  R3,R0,R3   ;R3=R0%R1,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;R3 is remainder of R0/R1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BX   LR</a:t>
            </a: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;return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2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ALIGN    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END</a:t>
            </a:r>
            <a:endParaRPr/>
          </a:p>
          <a:p>
            <a:pPr marL="342900" marR="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52"/>
          <p:cNvSpPr txBox="1"/>
          <p:nvPr/>
        </p:nvSpPr>
        <p:spPr>
          <a:xfrm>
            <a:off x="1296987" y="5162550"/>
            <a:ext cx="64341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function calls another, so LR must be saved</a:t>
            </a:r>
            <a:endParaRPr/>
          </a:p>
        </p:txBody>
      </p:sp>
      <p:sp>
        <p:nvSpPr>
          <p:cNvPr id="357" name="Google Shape;357;p52"/>
          <p:cNvSpPr txBox="1"/>
          <p:nvPr/>
        </p:nvSpPr>
        <p:spPr>
          <a:xfrm>
            <a:off x="2432050" y="4795837"/>
            <a:ext cx="1697037" cy="298450"/>
          </a:xfrm>
          <a:prstGeom prst="rect">
            <a:avLst/>
          </a:prstGeom>
          <a:solidFill>
            <a:srgbClr val="F0E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2660650" y="4799012"/>
            <a:ext cx="18653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 {PC}</a:t>
            </a:r>
            <a:endParaRPr/>
          </a:p>
        </p:txBody>
      </p:sp>
      <p:cxnSp>
        <p:nvCxnSpPr>
          <p:cNvPr id="359" name="Google Shape;359;p52"/>
          <p:cNvCxnSpPr/>
          <p:nvPr/>
        </p:nvCxnSpPr>
        <p:spPr>
          <a:xfrm rot="10800000">
            <a:off x="2173287" y="4097337"/>
            <a:ext cx="534987" cy="819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Reset, Subroutines and Stack</a:t>
            </a:r>
            <a:endParaRPr/>
          </a:p>
        </p:txBody>
      </p:sp>
      <p:sp>
        <p:nvSpPr>
          <p:cNvPr id="366" name="Google Shape;366;p53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 sz="20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Reset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occurs immediately after power is applied and when the reset signal is asserted (Reset button pressed)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Stack Pointer, SP (R13) is initialized at </a:t>
            </a:r>
            <a:r>
              <a:rPr lang="en-US" sz="20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Reset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the 32-bit value at location 0 (Default: 0x20000408)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Program Counter, PC (R15) is initialized at </a:t>
            </a:r>
            <a:r>
              <a:rPr lang="en-US" sz="20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Reset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the 32-bit value at location 4 (Reset Vector)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Link Register (R14) is initialized at Reset to 0xFFFFFFFF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Thumb bit is set at </a:t>
            </a:r>
            <a:r>
              <a:rPr lang="en-US" sz="20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Reset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Processor automatically saves return address in LR when a subroutine call is invoked.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can push and pull multiple registers on or from the </a:t>
            </a:r>
            <a:r>
              <a:rPr lang="en-US" sz="20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Stack 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subroutine entry and before subroutine return.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ARM Assembly Language</a:t>
            </a:r>
            <a:endParaRPr/>
          </a:p>
        </p:txBody>
      </p:sp>
      <p:sp>
        <p:nvSpPr>
          <p:cNvPr id="264" name="Google Shape;264;p41"/>
          <p:cNvSpPr txBox="1">
            <a:spLocks noGrp="1"/>
          </p:cNvSpPr>
          <p:nvPr>
            <p:ph type="body" idx="1"/>
          </p:nvPr>
        </p:nvSpPr>
        <p:spPr>
          <a:xfrm>
            <a:off x="523875" y="1227137"/>
            <a:ext cx="7924800" cy="4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Assembly format</a:t>
            </a:r>
            <a:endParaRPr/>
          </a:p>
          <a:p>
            <a: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Label	Opcode   Operands		Comment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	MOV     R0, #100	  ; set table size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BX	  LR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Comments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Comments should explain </a:t>
            </a:r>
            <a:r>
              <a:rPr lang="en-US" sz="18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why</a:t>
            </a: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lang="en-US" sz="18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Comments should </a:t>
            </a:r>
            <a:r>
              <a:rPr lang="en-US" sz="18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explain the opcode and its operands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Comments are a major component of self-documenting code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876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Simple Addressing Modes</a:t>
            </a:r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8429625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operand - </a:t>
            </a:r>
            <a:r>
              <a:rPr lang="en-US" sz="28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&lt;op2&gt;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 Rd, Rn,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&lt;op2&gt;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Constant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Rd, Rn, #constant   ; Rd = Rn+constant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Shift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R0, R1, LSL #4      ; R0 = R0+(R1*16)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R0, R1, R2, ASR #4  ; R0 = R1+(R2/16)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Memory accessed only with LDR STR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Constant in ROM:	     	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=Constant</a:t>
            </a:r>
            <a:r>
              <a:rPr lang="en-US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/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[PC,#</a:t>
            </a:r>
            <a:r>
              <a:rPr lang="en-US" sz="2200" b="1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 on the stack:	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[SP,#</a:t>
            </a:r>
            <a:r>
              <a:rPr lang="en-US" sz="2200" b="1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Global variable in RAM:	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[R</a:t>
            </a:r>
            <a:r>
              <a:rPr lang="en-US" sz="2200" b="1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I/O port:			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[R</a:t>
            </a:r>
            <a:r>
              <a:rPr lang="en-US" sz="2200" b="1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02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Addressing Modes</a:t>
            </a:r>
            <a:endParaRPr/>
          </a:p>
        </p:txBody>
      </p:sp>
      <p:sp>
        <p:nvSpPr>
          <p:cNvPr id="278" name="Google Shape;278;p43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Immediate addressing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Data is contained in the instruction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   R0,#100      ; R0=100, immediate addressing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2259012" y="2876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925" y="3273425"/>
            <a:ext cx="8851900" cy="211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12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Addressing Modes</a:t>
            </a:r>
            <a:endParaRPr/>
          </a:p>
        </p:txBody>
      </p:sp>
      <p:sp>
        <p:nvSpPr>
          <p:cNvPr id="287" name="Google Shape;287;p44"/>
          <p:cNvSpPr txBox="1">
            <a:spLocks noGrp="1"/>
          </p:cNvSpPr>
          <p:nvPr>
            <p:ph type="body" idx="1"/>
          </p:nvPr>
        </p:nvSpPr>
        <p:spPr>
          <a:xfrm>
            <a:off x="533400" y="1295400"/>
            <a:ext cx="8229600" cy="422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Indexed Addressing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 of the data in memory is in a register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LDR   R0,[R1]      ; R0= value pointed to by R1</a:t>
            </a: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88" name="Google Shape;288;p44"/>
          <p:cNvSpPr txBox="1"/>
          <p:nvPr/>
        </p:nvSpPr>
        <p:spPr>
          <a:xfrm>
            <a:off x="2716212" y="24765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6175" y="3108325"/>
            <a:ext cx="6564312" cy="336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Addressing Modes</a:t>
            </a:r>
            <a:endParaRPr/>
          </a:p>
        </p:txBody>
      </p:sp>
      <p:sp>
        <p:nvSpPr>
          <p:cNvPr id="296" name="Google Shape;296;p45"/>
          <p:cNvSpPr txBox="1">
            <a:spLocks noGrp="1"/>
          </p:cNvSpPr>
          <p:nvPr>
            <p:ph type="body" idx="1"/>
          </p:nvPr>
        </p:nvSpPr>
        <p:spPr>
          <a:xfrm>
            <a:off x="381000" y="1198562"/>
            <a:ext cx="8229600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PC Relative Addressing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 of data in </a:t>
            </a:r>
            <a:r>
              <a:rPr lang="en-US" sz="2400" b="1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EEPROM</a:t>
            </a: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indexed based upon the Program Counter</a:t>
            </a:r>
            <a:endParaRPr/>
          </a:p>
        </p:txBody>
      </p:sp>
      <p:sp>
        <p:nvSpPr>
          <p:cNvPr id="297" name="Google Shape;297;p45"/>
          <p:cNvSpPr txBox="1"/>
          <p:nvPr/>
        </p:nvSpPr>
        <p:spPr>
          <a:xfrm>
            <a:off x="1885950" y="24812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814637"/>
            <a:ext cx="8610600" cy="3040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25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Memory Access Instructions</a:t>
            </a:r>
            <a:endParaRPr/>
          </a:p>
        </p:txBody>
      </p:sp>
      <p:sp>
        <p:nvSpPr>
          <p:cNvPr id="305" name="Google Shape;305;p46"/>
          <p:cNvSpPr txBox="1">
            <a:spLocks noGrp="1"/>
          </p:cNvSpPr>
          <p:nvPr>
            <p:ph type="body" idx="1"/>
          </p:nvPr>
        </p:nvSpPr>
        <p:spPr>
          <a:xfrm>
            <a:off x="523875" y="1425575"/>
            <a:ext cx="7924800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Loading a register with a constant, address, or data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LDR		Rd, =number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LDR		Rd, =label</a:t>
            </a:r>
            <a:endParaRPr/>
          </a:p>
          <a:p>
            <a:pPr marL="457200" marR="0" lvl="1" indent="127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used to load/store RAM using register-indexed addressing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Register [R0]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 address plus offset [R0,#16]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562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Load/Store Instructions</a:t>
            </a:r>
            <a:endParaRPr/>
          </a:p>
        </p:txBody>
      </p:sp>
      <p:sp>
        <p:nvSpPr>
          <p:cNvPr id="312" name="Google Shape;312;p47"/>
          <p:cNvSpPr txBox="1">
            <a:spLocks noGrp="1"/>
          </p:cNvSpPr>
          <p:nvPr>
            <p:ph type="body" idx="1"/>
          </p:nvPr>
        </p:nvSpPr>
        <p:spPr>
          <a:xfrm>
            <a:off x="523875" y="1230312"/>
            <a:ext cx="8078787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 load/store instruction format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LDR{type} Rd,[Rn]     ;load memory at [Rn] to Rd 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STR{type} Rt,[Rn]     ;store Rt to memory at [Rn] 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LDR{type} Rd,[Rn, #n] ;load memory at [Rn+n] to Rd 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STR{type} Rt,[Rn, #n] ;store Rt to memory [Rn+n] 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LDR{type} Rd,[Rn,Rm,LSL #n] ;load [Rn+Rm&lt;&lt;n] to Rd 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STR{type} Rt,[Rn,Rm,LSL #n] ;store Rt to [Rn+Rm&lt;&lt;n] 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4" name="Google Shape;31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112" y="3778250"/>
            <a:ext cx="8645525" cy="1862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92091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3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4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1036</Words>
  <Application>Microsoft Office PowerPoint</Application>
  <PresentationFormat>On-screen Show (4:3)</PresentationFormat>
  <Paragraphs>281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24</vt:i4>
      </vt:variant>
    </vt:vector>
  </HeadingPairs>
  <TitlesOfParts>
    <vt:vector size="43" baseType="lpstr">
      <vt:lpstr>Arial</vt:lpstr>
      <vt:lpstr>Courier New</vt:lpstr>
      <vt:lpstr>Noto Sans Symbols</vt:lpstr>
      <vt:lpstr>Times New Roman</vt:lpstr>
      <vt:lpstr>Verdana</vt:lpstr>
      <vt:lpstr>1_Default Design</vt:lpstr>
      <vt:lpstr>2_Default Design</vt:lpstr>
      <vt:lpstr>13_Default Design</vt:lpstr>
      <vt:lpstr>14_Default Design</vt:lpstr>
      <vt:lpstr>6_Default Design</vt:lpstr>
      <vt:lpstr>4_Default Design</vt:lpstr>
      <vt:lpstr>Default Design</vt:lpstr>
      <vt:lpstr>3_Default Design</vt:lpstr>
      <vt:lpstr>5_Default Design</vt:lpstr>
      <vt:lpstr>8_Default Design</vt:lpstr>
      <vt:lpstr>9_Default Design</vt:lpstr>
      <vt:lpstr>10_Default Design</vt:lpstr>
      <vt:lpstr>11_Default Design</vt:lpstr>
      <vt:lpstr>12_Default Design</vt:lpstr>
      <vt:lpstr>COMP-462  Embedded Systems</vt:lpstr>
      <vt:lpstr>Agenda</vt:lpstr>
      <vt:lpstr>ARM Assembly Language</vt:lpstr>
      <vt:lpstr>Simple Addressing Modes</vt:lpstr>
      <vt:lpstr>Addressing Modes</vt:lpstr>
      <vt:lpstr>Addressing Modes</vt:lpstr>
      <vt:lpstr>Addressing Modes</vt:lpstr>
      <vt:lpstr>Memory Access Instructions</vt:lpstr>
      <vt:lpstr>Load/Store Instructions</vt:lpstr>
      <vt:lpstr>Logic Operations</vt:lpstr>
      <vt:lpstr>Shift Operations</vt:lpstr>
      <vt:lpstr>The Stack</vt:lpstr>
      <vt:lpstr>The Stack</vt:lpstr>
      <vt:lpstr>Stack Usage</vt:lpstr>
      <vt:lpstr>To set</vt:lpstr>
      <vt:lpstr>To toggle</vt:lpstr>
      <vt:lpstr>Switch Interfacing</vt:lpstr>
      <vt:lpstr>Shift Example</vt:lpstr>
      <vt:lpstr>Functions</vt:lpstr>
      <vt:lpstr>Design example</vt:lpstr>
      <vt:lpstr>Design</vt:lpstr>
      <vt:lpstr>Process</vt:lpstr>
      <vt:lpstr>Subroutines</vt:lpstr>
      <vt:lpstr>Reset, Subroutines and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319K Introduction to Embedded Systems</dc:title>
  <cp:lastModifiedBy>Abdolee, Reza</cp:lastModifiedBy>
  <cp:revision>19</cp:revision>
  <dcterms:modified xsi:type="dcterms:W3CDTF">2019-09-10T05:30:56Z</dcterms:modified>
</cp:coreProperties>
</file>