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Open GUI and screenshot.</a:t>
            </a: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5135429" cx="9143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3355848" x="685800"/>
            <a:ext cy="1673352" cx="807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1828800" x="685800"/>
            <a:ext cy="1499615" cx="807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algn="ctr" rtl="0" marR="0" indent="0" marL="457200">
              <a:spcBef>
                <a:spcPts val="560"/>
              </a:spcBef>
              <a:buClr>
                <a:schemeClr val="accent2"/>
              </a:buClr>
              <a:buFont typeface="Noto Symbol"/>
              <a:buNone/>
              <a:defRPr/>
            </a:lvl2pPr>
            <a:lvl3pPr algn="ctr" rtl="0" marR="0" indent="0" marL="914400">
              <a:spcBef>
                <a:spcPts val="480"/>
              </a:spcBef>
              <a:buClr>
                <a:schemeClr val="accent3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400"/>
              </a:spcBef>
              <a:buClr>
                <a:schemeClr val="accent5"/>
              </a:buClr>
              <a:buFont typeface="Noto Symbol"/>
              <a:buNone/>
              <a:defRPr/>
            </a:lvl5pPr>
            <a:lvl6pPr algn="ctr" rtl="0" marR="0" indent="0" marL="2286000">
              <a:spcBef>
                <a:spcPts val="400"/>
              </a:spcBef>
              <a:buClr>
                <a:schemeClr val="accent6"/>
              </a:buClr>
              <a:buFont typeface="Noto Symbol"/>
              <a:buNone/>
              <a:defRPr/>
            </a:lvl6pPr>
            <a:lvl7pPr algn="ctr" rtl="0" marR="0" indent="0" marL="274320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algn="ctr" rtl="0" marR="0" indent="0" marL="320040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algn="ctr" rtl="0" marR="0" indent="0" marL="3657600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y="5128333" x="0"/>
            <a:ext cy="4571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26804" x="2259195"/>
            <a:ext cy="8229600" cx="462560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2052" marL="438912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algn="l" rtl="0" indent="-114300" marL="73152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algn="l" rtl="0" indent="-82296" marL="996696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algn="l" rtl="0" indent="-60452" marL="1216152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algn="l" rtl="0" indent="-67564" marL="1426464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algn="l" rtl="0" indent="-65532" marL="1627632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algn="l" rtl="0" indent="-76200" marL="182880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algn="l" rtl="0" indent="-74167" marL="2029968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algn="l" rtl="0" indent="-72135" marL="2231136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>
            <a:off y="0" x="6598920"/>
            <a:ext cy="6858000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5" name="Shape 85"/>
          <p:cNvSpPr/>
          <p:nvPr/>
        </p:nvSpPr>
        <p:spPr>
          <a:xfrm>
            <a:off y="0" x="6647686"/>
            <a:ext cy="6858000" cx="25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 rot="5400000">
            <a:off y="2247902" x="4808537"/>
            <a:ext cy="19049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220662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2052" marL="438912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algn="l" rtl="0" indent="-114300" marL="73152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algn="l" rtl="0" indent="-82296" marL="996696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algn="l" rtl="0" indent="-60452" marL="1216152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algn="l" rtl="0" indent="-67564" marL="1426464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algn="l" rtl="0" indent="-65532" marL="1627632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algn="l" rtl="0" indent="-76200" marL="182880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algn="l" rtl="0" indent="-74167" marL="2029968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algn="l" rtl="0" indent="-72135" marL="2231136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6377458" x="2640597"/>
            <a:ext cy="365125" cx="383640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62052" marL="438912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algn="l" rtl="0" indent="-114300" marL="73152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algn="l" rtl="0" indent="-82296" marL="996696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algn="l" rtl="0" indent="-60452" marL="1216152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algn="l" rtl="0" indent="-67564" marL="1426464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algn="l" rtl="0" indent="-65532" marL="1627632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algn="l" rtl="0" indent="-76200" marL="182880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algn="l" rtl="0" indent="-74167" marL="2029968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algn="l" rtl="0" indent="-72135" marL="2231136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>
            <a:off y="0" x="0"/>
            <a:ext cy="2602520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8" name="Shape 28"/>
          <p:cNvSpPr/>
          <p:nvPr/>
        </p:nvSpPr>
        <p:spPr>
          <a:xfrm>
            <a:off y="2602519" x="0"/>
            <a:ext cy="4571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118871" x="749808"/>
            <a:ext cy="1636776" cx="801319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828800" x="740664"/>
            <a:ext cy="685799" cx="80223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773935" x="457200"/>
            <a:ext cy="4623816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1773935" x="4648200"/>
            <a:ext cy="4623816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98986" x="457200"/>
            <a:ext cy="715354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2449511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y="1698986" x="4645025"/>
            <a:ext cy="715354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y="2449511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2400" x="167838"/>
            <a:ext cy="978407" cx="25237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43133" x="3019376"/>
            <a:ext cy="4558884" cx="592064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y="1730017" x="167838"/>
            <a:ext cy="4572000" cx="24688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y="0" x="2855736"/>
            <a:ext cy="1453895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7" name="Shape 67"/>
          <p:cNvSpPr/>
          <p:nvPr/>
        </p:nvSpPr>
        <p:spPr>
          <a:xfrm>
            <a:off y="0" x="2855736"/>
            <a:ext cy="1453895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155447" x="164592"/>
            <a:ext cy="978407" cx="252514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y="1484808" x="2903805"/>
            <a:ext cy="5373192" cx="6247396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728216" x="164592"/>
            <a:ext cy="4572000" cx="246888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y="1170432" x="164592"/>
            <a:ext cy="201168" cx="25237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/>
          <p:nvPr/>
        </p:nvSpPr>
        <p:spPr>
          <a:xfrm>
            <a:off y="0" x="2855736"/>
            <a:ext cy="6858000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4" name="Shape 74"/>
          <p:cNvSpPr/>
          <p:nvPr/>
        </p:nvSpPr>
        <p:spPr>
          <a:xfrm>
            <a:off y="0" x="2855736"/>
            <a:ext cy="6858000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1170432" x="3035808"/>
            <a:ext cy="201168" cx="519379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1170432" x="8339328"/>
            <a:ext cy="201168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/>
          <p:nvPr/>
        </p:nvSpPr>
        <p:spPr>
          <a:xfrm>
            <a:off y="1435895" x="0"/>
            <a:ext cy="4571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6" name="Shape 6"/>
          <p:cNvSpPr/>
          <p:nvPr/>
        </p:nvSpPr>
        <p:spPr>
          <a:xfrm>
            <a:off y="0" x="0"/>
            <a:ext cy="1433732" cx="9143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62052" marL="438912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algn="l" rtl="0" marR="0" indent="-114300" marL="731520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algn="l" rtl="0" marR="0" indent="-82296" marL="996696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algn="l" rtl="0" marR="0" indent="-60452" marL="1216152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algn="l" rtl="0" marR="0" indent="-67564" marL="1426464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algn="l" rtl="0" marR="0" indent="-65532" marL="1627632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algn="l" rtl="0" marR="0" indent="-76200" marL="1828800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algn="l" rtl="0" marR="0" indent="-74167" marL="2029968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algn="l" rtl="0" marR="0" indent="-72135" marL="2231136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y="3355848" x="685800"/>
            <a:ext cy="1673399" cx="8077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y="1828800" x="685800"/>
            <a:ext cy="1499700" cx="8077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72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EggBeater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Final GUI Mockup(cont.)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3675" x="1129200"/>
            <a:ext cy="5334325" cx="70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Top-Level Burndown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7091" x="0"/>
            <a:ext cy="3943817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strike="noStrike" u="none" b="1" cap="none" baseline="0" sz="4500" lang="en-US" i="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Testing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54850" tIns="91425" anchor="t" anchorCtr="0">
            <a:noAutofit/>
          </a:bodyPr>
          <a:lstStyle/>
          <a:p>
            <a:pPr algn="l" rtl="0" lvl="0" marR="0" indent="-365252" marL="438912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Unit testing</a:t>
            </a:r>
          </a:p>
          <a:p>
            <a:pPr algn="l" rtl="0" lvl="1" marR="0" indent="-317500" marL="731520">
              <a:spcBef>
                <a:spcPts val="56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Crypto</a:t>
            </a:r>
          </a:p>
          <a:p>
            <a:pPr algn="l" rtl="0" lvl="1" marR="0" indent="-317500" marL="731520">
              <a:spcBef>
                <a:spcPts val="56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Command Line</a:t>
            </a:r>
          </a:p>
          <a:p>
            <a:pPr algn="l" rtl="0" lvl="0" marR="0" indent="-365252" marL="438912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Acceptance testing</a:t>
            </a:r>
          </a:p>
          <a:p>
            <a:pPr algn="l" rtl="0" lvl="1" marR="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Hardware interactions</a:t>
            </a:r>
          </a:p>
          <a:p>
            <a:pPr algn="l" rtl="0" lvl="1" marR="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Device discovery</a:t>
            </a:r>
          </a:p>
          <a:p>
            <a:pPr algn="l" rtl="0" marR="0" indent="0" marL="0">
              <a:spcBef>
                <a:spcPts val="560"/>
              </a:spcBef>
              <a:buNone/>
            </a:pPr>
            <a:r>
              <a:rPr sz="28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	</a:t>
            </a:r>
          </a:p>
          <a:p>
            <a:pPr algn="l" rtl="0" lvl="0" marR="0" indent="0" marL="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algn="l" rtl="0" lvl="0" marR="0" indent="0" marL="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algn="l" rtl="0" lvl="0" marR="0" indent="0" marL="457200">
              <a:spcBef>
                <a:spcPts val="56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</a:rPr>
              <a:t>Test Coverage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rgbClr val="F0AD00"/>
              </a:buClr>
              <a:buSzPct val="91428"/>
              <a:buFont typeface="Cantarell"/>
              <a:buChar char="❏"/>
            </a:pPr>
            <a:r>
              <a:rPr sz="35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Test Coverage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91428"/>
              <a:buFont typeface="Cantarell"/>
              <a:buChar char="❏"/>
            </a:pPr>
            <a:r>
              <a:rPr sz="35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Example -&gt; Encryption Modes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91428"/>
              <a:buFont typeface="Cantarell"/>
              <a:buChar char="❏"/>
            </a:pPr>
            <a:r>
              <a:rPr sz="35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37 Unit Tests &amp; 3 Acceptance Tests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91428"/>
              <a:buFont typeface="Cantarell"/>
              <a:buChar char="❏"/>
            </a:pPr>
            <a:r>
              <a:rPr sz="35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Qt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350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sz="4500" lang="en-US">
                <a:solidFill>
                  <a:schemeClr val="accent1"/>
                </a:solidFill>
              </a:rPr>
              <a:t>Test Coverage: Example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09650" x="1909457"/>
            <a:ext cy="5348350" cx="4999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Metrics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rgbClr val="F0AD00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Cyclomatic Complexity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Embedded </a:t>
            </a:r>
          </a:p>
          <a:p>
            <a:pPr rtl="0" lvl="2" indent="-431800" marL="1371600">
              <a:spcBef>
                <a:spcPts val="0"/>
              </a:spcBef>
              <a:buClr>
                <a:schemeClr val="accent3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Average Complexity = 3.44</a:t>
            </a:r>
          </a:p>
          <a:p>
            <a:pPr rtl="0" lvl="2" indent="-431800" marL="1371600">
              <a:spcBef>
                <a:spcPts val="0"/>
              </a:spcBef>
              <a:buClr>
                <a:schemeClr val="accent3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Problem Methods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Command Line Interface</a:t>
            </a:r>
          </a:p>
          <a:p>
            <a:pPr rtl="0" lvl="2" indent="-431800" marL="1371600">
              <a:spcBef>
                <a:spcPts val="0"/>
              </a:spcBef>
              <a:buClr>
                <a:schemeClr val="accent3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Average = 2.44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Maintainability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54850" tIns="91425" anchor="t" anchorCtr="0">
            <a:noAutofit/>
          </a:bodyPr>
          <a:lstStyle/>
          <a:p>
            <a:pPr algn="l" rtl="0" lvl="0" marR="0" indent="-365252" marL="438912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Split design between three domains</a:t>
            </a:r>
          </a:p>
          <a:p>
            <a:pPr algn="l" rtl="0" lvl="1" marR="0" indent="-317500" marL="731520">
              <a:spcBef>
                <a:spcPts val="56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Embedded</a:t>
            </a:r>
          </a:p>
          <a:p>
            <a:pPr algn="l" rtl="0" lvl="1" marR="0" indent="-317500" marL="731520">
              <a:spcBef>
                <a:spcPts val="56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Core tool (command line)</a:t>
            </a:r>
          </a:p>
          <a:p>
            <a:pPr algn="l" rtl="0" lvl="1" marR="0" indent="-317500" marL="731520">
              <a:spcBef>
                <a:spcPts val="56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GUI wrapper of core tool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11809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</a:rPr>
              <a:t>Extensibility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Software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Encryption Schemes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GUI options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Mac Compatibility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Linux Compatibility</a:t>
            </a:r>
          </a:p>
          <a:p>
            <a:pPr rtl="0" lvl="2" indent="-431800" marL="1371600">
              <a:spcBef>
                <a:spcPts val="0"/>
              </a:spcBef>
              <a:buClr>
                <a:srgbClr val="E66C7D"/>
              </a:buClr>
              <a:buSzPct val="100000"/>
              <a:buFont typeface="Cantarell"/>
              <a:buChar char="❏"/>
            </a:pPr>
            <a:r>
              <a:rPr sz="32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Qt works!</a:t>
            </a:r>
          </a:p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Hardware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Microcontroller</a:t>
            </a:r>
          </a:p>
          <a:p>
            <a:pPr rtl="0" lvl="1" indent="-431800" marL="914400">
              <a:spcBef>
                <a:spcPts val="0"/>
              </a:spcBef>
              <a:buClr>
                <a:srgbClr val="60B5CC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Keypad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118871" x="749808"/>
            <a:ext cy="1636799" cx="8013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</a:rPr>
              <a:t>Presented By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2794375" x="654000"/>
            <a:ext cy="3109199" cx="8022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3200" lang="en-US"/>
              <a:t>Robert Beat</a:t>
            </a:r>
          </a:p>
          <a:p>
            <a:pPr algn="ctr" rtl="0">
              <a:spcBef>
                <a:spcPts val="0"/>
              </a:spcBef>
              <a:buNone/>
            </a:pPr>
            <a:r>
              <a:rPr sz="3200" lang="en-US"/>
              <a:t>Sterling Miller</a:t>
            </a:r>
          </a:p>
          <a:p>
            <a:pPr algn="ctr" rtl="0">
              <a:spcBef>
                <a:spcPts val="0"/>
              </a:spcBef>
              <a:buNone/>
            </a:pPr>
            <a:r>
              <a:rPr sz="3200" lang="en-US"/>
              <a:t>Sam Adams</a:t>
            </a:r>
          </a:p>
          <a:p>
            <a:pPr algn="ctr" rtl="0">
              <a:spcBef>
                <a:spcPts val="0"/>
              </a:spcBef>
              <a:buNone/>
            </a:pPr>
            <a:r>
              <a:rPr sz="3200" lang="en-US"/>
              <a:t>Yuki Ishikawa</a:t>
            </a:r>
          </a:p>
          <a:p>
            <a:pPr algn="ctr" rtl="0">
              <a:spcBef>
                <a:spcPts val="0"/>
              </a:spcBef>
              <a:buNone/>
            </a:pPr>
            <a:r>
              <a:rPr sz="3200" lang="en-US"/>
              <a:t>Taha Ainaddin</a:t>
            </a:r>
          </a:p>
          <a:p>
            <a:pPr algn="ctr" rtl="0">
              <a:spcBef>
                <a:spcPts val="0"/>
              </a:spcBef>
              <a:buNone/>
            </a:pPr>
            <a:r>
              <a:rPr sz="3200" lang="en-US"/>
              <a:t>Sam Whitsett</a:t>
            </a:r>
          </a:p>
          <a:p>
            <a:pPr algn="ctr">
              <a:spcBef>
                <a:spcPts val="0"/>
              </a:spcBef>
              <a:buNone/>
            </a:pPr>
            <a:r>
              <a:rPr sz="3200" lang="en-US"/>
              <a:t>Andrew Barton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155450" x="457200"/>
            <a:ext cy="11378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Executive Summary: Purpose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200" lang="en-US"/>
              <a:t>Create an encryption system that provides superior file security</a:t>
            </a:r>
          </a:p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200" lang="en-US"/>
              <a:t>Tool for generating encryption keys from fingerprints</a:t>
            </a:r>
          </a:p>
          <a:p>
            <a:pPr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200" lang="en-US"/>
              <a:t>Open Source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142999" x="457200"/>
            <a:ext cy="11873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Executive Summary: </a:t>
            </a:r>
          </a:p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Design and Methodology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200" lang="en-US"/>
              <a:t>MVC Architecture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Noto Symbol"/>
              <a:buChar char="❏"/>
            </a:pPr>
            <a:r>
              <a:rPr sz="3200" lang="en-US"/>
              <a:t>Alterations</a:t>
            </a:r>
          </a:p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❏"/>
            </a:pPr>
            <a:r>
              <a:rPr sz="3200" lang="en-US"/>
              <a:t>Agile Development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Noto Symbol"/>
              <a:buChar char="❏"/>
            </a:pPr>
            <a:r>
              <a:rPr sz="3200" lang="en-US"/>
              <a:t>Modified Test-Driven Development</a:t>
            </a:r>
          </a:p>
          <a:p>
            <a:pPr rtl="0" lvl="2" indent="-431800" marL="137160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❏"/>
            </a:pPr>
            <a:r>
              <a:rPr sz="3200" lang="en-US"/>
              <a:t>Unit Testing</a:t>
            </a:r>
          </a:p>
          <a:p>
            <a:pPr rtl="0" lvl="2" indent="-431800" marL="137160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❏"/>
            </a:pPr>
            <a:r>
              <a:rPr sz="3200" lang="en-US"/>
              <a:t>Acceptance Testing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Noto Symbol"/>
              <a:buChar char="❏"/>
            </a:pPr>
            <a:r>
              <a:rPr sz="3200" lang="en-US"/>
              <a:t>Object-Oriented Programming</a:t>
            </a:r>
          </a:p>
          <a:p>
            <a:pPr rtl="0" lvl="2" indent="-431800" marL="1371600"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❏"/>
            </a:pPr>
            <a:r>
              <a:rPr sz="3200" lang="en-US"/>
              <a:t>Embedded Modifications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Research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GUI frameworks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Qt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Wxwidgets</a:t>
            </a:r>
          </a:p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Fingerprint modules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GT511C1R</a:t>
            </a:r>
          </a:p>
          <a:p>
            <a:pPr rtl="0" lvl="0" indent="-431800" marL="457200">
              <a:spcBef>
                <a:spcPts val="0"/>
              </a:spcBef>
              <a:buClr>
                <a:schemeClr val="accent1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Encryption libraries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Crypto++</a:t>
            </a:r>
          </a:p>
          <a:p>
            <a:pPr rtl="0" lvl="1" indent="-431800" marL="914400">
              <a:spcBef>
                <a:spcPts val="0"/>
              </a:spcBef>
              <a:buClr>
                <a:schemeClr val="accent2"/>
              </a:buClr>
              <a:buSzPct val="100000"/>
              <a:buFont typeface="Cantarell"/>
              <a:buChar char="❏"/>
            </a:pPr>
            <a:r>
              <a:rPr sz="3200" lang="en-US">
                <a:latin typeface="Cantarell"/>
                <a:ea typeface="Cantarell"/>
                <a:cs typeface="Cantarell"/>
                <a:sym typeface="Cantarell"/>
              </a:rPr>
              <a:t>OpenSLL, OpenAes, CyaSLL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118122" x="457200"/>
            <a:ext cy="12528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500" lang="en-US">
                <a:solidFill>
                  <a:srgbClr val="F0AD00"/>
                </a:solidFill>
                <a:latin typeface="Cantarell"/>
                <a:ea typeface="Cantarell"/>
                <a:cs typeface="Cantarell"/>
                <a:sym typeface="Cantarell"/>
              </a:rPr>
              <a:t>Design: Overall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85400" x="153600"/>
            <a:ext cy="4985374" cx="886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strike="noStrike" u="none" b="1" cap="none" baseline="0" sz="4500" lang="en-US" i="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Design: Embedded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8500" x="1417525"/>
            <a:ext cy="3040924" cx="659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66075" x="1393700"/>
            <a:ext cy="2252550" cx="676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strike="noStrike" u="none" b="1" cap="none" baseline="0" sz="4500" lang="en-US" i="0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Design: Command line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4866" x="0"/>
            <a:ext cy="4470566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Design: GUI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94600" x="866900"/>
            <a:ext cy="5363399" cx="71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rIns="45700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sz="4500" lang="en-US">
                <a:solidFill>
                  <a:schemeClr val="accent1"/>
                </a:solidFill>
                <a:latin typeface="Cantarell"/>
                <a:ea typeface="Cantarell"/>
                <a:cs typeface="Cantarell"/>
                <a:sym typeface="Cantarell"/>
              </a:rPr>
              <a:t>Final GUI Mockup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00900" x="1352824"/>
            <a:ext cy="5357099" cx="66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