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y="4040730" x="154927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BY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853051" x="3480232"/>
            <a:ext cy="2630747" cx="543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883592" x="4625337"/>
            <a:ext cy="2326780" cx="310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-426508" x="460299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aramond"/>
              <a:buNone/>
            </a:pPr>
            <a:r>
              <a:rPr strike="noStrike" u="none" b="0" cap="none" baseline="0" sz="48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[Purpose]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2873411" x="49397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Open Source Widget Collaboration Based on the AngularJS JavaScript Framework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Goals</a:t>
            </a:r>
          </a:p>
          <a:p>
            <a:pPr algn="l" rtl="0" lvl="0" marR="0" indent="-285750" marL="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Maintainable</a:t>
            </a:r>
          </a:p>
          <a:p>
            <a:pPr algn="l" rtl="0" lvl="0" marR="0" indent="-285750" marL="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Theme-able</a:t>
            </a:r>
          </a:p>
          <a:p>
            <a:pPr algn="l" rtl="0" lvl="0" marR="0" indent="-285750" marL="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 JQuery Dependencies</a:t>
            </a:r>
          </a:p>
          <a:p>
            <a:pPr algn="l" rtl="0" lvl="0" marR="0" indent="-285750" marL="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Lightweight Directives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446891" x="4984585"/>
            <a:ext cy="1710155" cx="656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-426508" x="460299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aramond"/>
              <a:buNone/>
            </a:pPr>
            <a:r>
              <a:rPr strike="noStrike" u="none" b="0" cap="none" baseline="0" sz="48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[Design]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2413000" x="527050"/>
            <a:ext cy="3834036" cx="887147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 View Controller 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MVC</a:t>
            </a:r>
          </a:p>
          <a:p>
            <a:pPr algn="l" rtl="0" lvl="0" marR="0" indent="-285750" marL="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BossyUI Directive</a:t>
            </a:r>
          </a:p>
          <a:p>
            <a:pPr algn="l" rtl="0" lvl="0" marR="0" indent="-285750" marL="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View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User Defined Template or BossyUI Default</a:t>
            </a:r>
          </a:p>
          <a:p>
            <a:pPr algn="l" rtl="0" lvl="0" marR="0" indent="-285750" marL="2857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Controller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User Defined Controller &amp; Inherited Directive Controller</a:t>
            </a:r>
          </a:p>
          <a:p>
            <a:pPr algn="l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60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4450" x="6084632"/>
            <a:ext cy="4814934" cx="6021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-426508" x="460299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aramond"/>
              <a:buNone/>
            </a:pPr>
            <a:r>
              <a:rPr strike="noStrike" u="none" b="0" cap="none" baseline="0" sz="48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[Verification]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546673" x="7466975"/>
            <a:ext cy="2057099" cx="3932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sng" b="1" cap="none" baseline="0" sz="2000" lang="en-US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Testing</a:t>
            </a:r>
          </a:p>
          <a:p>
            <a:pPr algn="l" rtl="0" lvl="0" marR="0" indent="-355600" marL="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Char char="●"/>
            </a:pPr>
            <a:r>
              <a:rPr b="1" sz="200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Unit Testing</a:t>
            </a:r>
            <a:r>
              <a:rPr sz="200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for basic implementation of the directive</a:t>
            </a:r>
          </a:p>
          <a:p>
            <a:pPr algn="l" rtl="0" lvl="0" marR="0" indent="-355600" marL="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Char char="●"/>
            </a:pPr>
            <a:r>
              <a:rPr b="1" sz="200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Interactive Testing </a:t>
            </a:r>
            <a:r>
              <a:rPr sz="200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the end-to-end testing (user interaction)</a:t>
            </a:r>
          </a:p>
          <a:p>
            <a:pPr algn="l" rtl="0" lvl="0" marR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y="2158200" x="365650"/>
            <a:ext cy="2131500" cx="453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b="1" sz="200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Accomplishments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Char char="●"/>
            </a:pPr>
            <a:r>
              <a:rPr sz="200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Provided cogent testing to cover all use cases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Char char="●"/>
            </a:pPr>
            <a:r>
              <a:rPr sz="200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Created user friendly customization of widgets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Char char="●"/>
            </a:pPr>
            <a:r>
              <a:rPr sz="200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Facilitated a streamlined approach to the utilization of the BossyUI toolset with AngularJS</a:t>
            </a:r>
          </a:p>
          <a:p>
            <a:pPr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Char char="●"/>
            </a:pPr>
            <a:r>
              <a:rPr sz="2000" lang="en-US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Helped to define the standards for future widgets in the project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90750" x="5636200"/>
            <a:ext cy="1038424" cx="44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46675" x="4895950"/>
            <a:ext cy="1835750" cx="18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565900" x="6428462"/>
            <a:ext cy="1835750" cx="36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32125" x="4172450"/>
            <a:ext cy="5593726" cx="35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y="2079325" x="779850"/>
            <a:ext cy="3084600" cx="10632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9600" lang="en-US">
                <a:latin typeface="Garamond"/>
                <a:ea typeface="Garamond"/>
                <a:cs typeface="Garamond"/>
                <a:sym typeface="Garamond"/>
              </a:rPr>
              <a:t>Burn Down Charts!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96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25125"/>
            <a:ext cy="6858000" cx="1219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674" x="0"/>
            <a:ext cy="6858000" cx="12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7200" lang="en-US">
                <a:latin typeface="Garamond"/>
                <a:ea typeface="Garamond"/>
                <a:cs typeface="Garamond"/>
                <a:sym typeface="Garamond"/>
              </a:rPr>
              <a:t>What We’ve Learned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600" lang="en-US">
                <a:latin typeface="Garamond"/>
                <a:ea typeface="Garamond"/>
                <a:cs typeface="Garamond"/>
                <a:sym typeface="Garamond"/>
              </a:rPr>
              <a:t>Communication</a:t>
            </a:r>
          </a:p>
          <a:p>
            <a:pPr rtl="0">
              <a:spcBef>
                <a:spcPts val="0"/>
              </a:spcBef>
              <a:buNone/>
            </a:pPr>
            <a:r>
              <a:rPr sz="3600" lang="en-US">
                <a:latin typeface="Garamond"/>
                <a:ea typeface="Garamond"/>
                <a:cs typeface="Garamond"/>
                <a:sym typeface="Garamond"/>
              </a:rPr>
              <a:t>Unit Testing</a:t>
            </a:r>
          </a:p>
          <a:p>
            <a:pPr rtl="0">
              <a:spcBef>
                <a:spcPts val="0"/>
              </a:spcBef>
              <a:buNone/>
            </a:pPr>
            <a:r>
              <a:rPr sz="3600" lang="en-US">
                <a:latin typeface="Garamond"/>
                <a:ea typeface="Garamond"/>
                <a:cs typeface="Garamond"/>
                <a:sym typeface="Garamond"/>
              </a:rPr>
              <a:t>Collaboration on Large Project</a:t>
            </a:r>
          </a:p>
          <a:p>
            <a:pPr rtl="0">
              <a:spcBef>
                <a:spcPts val="0"/>
              </a:spcBef>
              <a:buNone/>
            </a:pPr>
            <a:r>
              <a:rPr sz="3600" lang="en-US">
                <a:latin typeface="Garamond"/>
                <a:ea typeface="Garamond"/>
                <a:cs typeface="Garamond"/>
                <a:sym typeface="Garamond"/>
              </a:rPr>
              <a:t>The Power of AngularJS</a:t>
            </a:r>
          </a:p>
          <a:p>
            <a:pPr rtl="0">
              <a:spcBef>
                <a:spcPts val="0"/>
              </a:spcBef>
              <a:buNone/>
            </a:pPr>
            <a:r>
              <a:rPr sz="3600" lang="en-US">
                <a:latin typeface="Garamond"/>
                <a:ea typeface="Garamond"/>
                <a:cs typeface="Garamond"/>
                <a:sym typeface="Garamond"/>
              </a:rPr>
              <a:t>Meet Design Specifications Set by Repository Owners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