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Open GUI and screenshot.</a:t>
            </a: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5135429" cx="9143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3355848" x="685800"/>
            <a:ext cy="1673352" cx="807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1828800" x="685800"/>
            <a:ext cy="1499615" cx="807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chemeClr val="accent2"/>
              </a:buClr>
              <a:buFont typeface="Noto Symbo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chemeClr val="accent3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chemeClr val="accent5"/>
              </a:buClr>
              <a:buFont typeface="Noto Symbo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chemeClr val="accent6"/>
              </a:buClr>
              <a:buFont typeface="Noto Symbol"/>
              <a:buNone/>
              <a:defRPr/>
            </a:lvl6pPr>
            <a:lvl7pPr algn="ctr" rtl="0" marR="0" indent="0" marL="274320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algn="ctr" rtl="0" marR="0" indent="0" marL="320040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algn="ctr" rtl="0" marR="0" indent="0" marL="3657600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y="5128333" x="0"/>
            <a:ext cy="4571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26804" x="2259195"/>
            <a:ext cy="8229600" cx="462560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2052" marL="438912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algn="l" rtl="0" indent="-114300" marL="731520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algn="l" rtl="0" indent="-82296" marL="996696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algn="l" rtl="0" indent="-60452" marL="1216152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algn="l" rtl="0" indent="-67564" marL="1426464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algn="l" rtl="0" indent="-65532" marL="1627632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algn="l" rtl="0" indent="-76200" marL="182880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algn="l" rtl="0" indent="-74167" marL="2029968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algn="l" rtl="0" indent="-72135" marL="2231136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>
            <a:off y="0" x="6598920"/>
            <a:ext cy="6858000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5" name="Shape 85"/>
          <p:cNvSpPr/>
          <p:nvPr/>
        </p:nvSpPr>
        <p:spPr>
          <a:xfrm>
            <a:off y="0" x="6647686"/>
            <a:ext cy="6858000" cx="25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 rot="5400000">
            <a:off y="2247902" x="4808537"/>
            <a:ext cy="19049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220662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2052" marL="438912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algn="l" rtl="0" indent="-114300" marL="731520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algn="l" rtl="0" indent="-82296" marL="996696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algn="l" rtl="0" indent="-60452" marL="1216152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algn="l" rtl="0" indent="-67564" marL="1426464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algn="l" rtl="0" indent="-65532" marL="1627632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algn="l" rtl="0" indent="-76200" marL="182880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algn="l" rtl="0" indent="-74167" marL="2029968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algn="l" rtl="0" indent="-72135" marL="2231136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6377458" x="2640597"/>
            <a:ext cy="365125" cx="38364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2052" marL="438912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algn="l" rtl="0" indent="-114300" marL="731520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algn="l" rtl="0" indent="-82296" marL="996696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algn="l" rtl="0" indent="-60452" marL="1216152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algn="l" rtl="0" indent="-67564" marL="1426464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algn="l" rtl="0" indent="-65532" marL="1627632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algn="l" rtl="0" indent="-76200" marL="182880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algn="l" rtl="0" indent="-74167" marL="2029968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algn="l" rtl="0" indent="-72135" marL="2231136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>
            <a:off y="0" x="0"/>
            <a:ext cy="2602520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8" name="Shape 28"/>
          <p:cNvSpPr/>
          <p:nvPr/>
        </p:nvSpPr>
        <p:spPr>
          <a:xfrm>
            <a:off y="2602519" x="0"/>
            <a:ext cy="4571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118871" x="749808"/>
            <a:ext cy="1636776" cx="801319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828800" x="740664"/>
            <a:ext cy="685799" cx="80223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FFFFFF"/>
              </a:buClr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773935" x="457200"/>
            <a:ext cy="4623816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y="1773935" x="4648200"/>
            <a:ext cy="4623816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98986" x="457200"/>
            <a:ext cy="715354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2449511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y="1698986" x="4645025"/>
            <a:ext cy="715354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y="2449511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2400" x="167838"/>
            <a:ext cy="978407" cx="25237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743133" x="3019376"/>
            <a:ext cy="4558884" cx="5920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y="1730017" x="167838"/>
            <a:ext cy="4572000" cx="24688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y="0" x="2855736"/>
            <a:ext cy="1453895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7" name="Shape 67"/>
          <p:cNvSpPr/>
          <p:nvPr/>
        </p:nvSpPr>
        <p:spPr>
          <a:xfrm>
            <a:off y="0" x="2855736"/>
            <a:ext cy="1453895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155447" x="164592"/>
            <a:ext cy="978407" cx="25251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y="1484808" x="2903805"/>
            <a:ext cy="5373192" cx="6247396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728216" x="164592"/>
            <a:ext cy="4572000" cx="24688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y="1170432" x="164592"/>
            <a:ext cy="201168" cx="25237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/>
          <p:nvPr/>
        </p:nvSpPr>
        <p:spPr>
          <a:xfrm>
            <a:off y="0" x="2855736"/>
            <a:ext cy="6858000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4" name="Shape 74"/>
          <p:cNvSpPr/>
          <p:nvPr/>
        </p:nvSpPr>
        <p:spPr>
          <a:xfrm>
            <a:off y="0" x="2855736"/>
            <a:ext cy="6858000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1170432" x="3035808"/>
            <a:ext cy="201168" cx="519379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1170432" x="8339328"/>
            <a:ext cy="201168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1435895" x="0"/>
            <a:ext cy="4571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" name="Shape 6"/>
          <p:cNvSpPr/>
          <p:nvPr/>
        </p:nvSpPr>
        <p:spPr>
          <a:xfrm>
            <a:off y="0" x="0"/>
            <a:ext cy="1433732" cx="9143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2052" marL="438912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algn="l" rtl="0" marR="0" indent="-114300" marL="731520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algn="l" rtl="0" marR="0" indent="-82296" marL="996696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algn="l" rtl="0" marR="0" indent="-60452" marL="1216152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algn="l" rtl="0" marR="0" indent="-67564" marL="1426464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algn="l" rtl="0" marR="0" indent="-65532" marL="1627632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algn="l" rtl="0" marR="0" indent="-76200" marL="182880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algn="l" rtl="0" marR="0" indent="-74167" marL="2029968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algn="l" rtl="0" marR="0" indent="-72135" marL="2231136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y="3355848" x="685800"/>
            <a:ext cy="1673399" cx="807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y="1828800" x="685800"/>
            <a:ext cy="1499700" cx="8077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72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EggBeater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sz="45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Final GUI Mockup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00900" x="1352824"/>
            <a:ext cy="5357099" cx="669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15544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sz="45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Final GUI Mockup(cont.)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3675" x="1129200"/>
            <a:ext cy="5334325" cx="70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sz="45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Top-Level Burndown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7091" x="0"/>
            <a:ext cy="3943817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strike="noStrike" u="none" b="1" cap="none" baseline="0" sz="4500" lang="en-US" i="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Testing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54850" tIns="91425" anchor="t" anchorCtr="0">
            <a:noAutofit/>
          </a:bodyPr>
          <a:lstStyle/>
          <a:p>
            <a:pPr algn="l" rtl="0" lvl="0" marR="0" indent="-365252" marL="438912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Unit testing</a:t>
            </a:r>
          </a:p>
          <a:p>
            <a:pPr algn="l" rtl="0" lvl="1" marR="0" indent="-317500" marL="731520">
              <a:spcBef>
                <a:spcPts val="56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Crypto</a:t>
            </a:r>
          </a:p>
          <a:p>
            <a:pPr algn="l" rtl="0" lvl="1" marR="0" indent="-317500" marL="731520">
              <a:spcBef>
                <a:spcPts val="56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Command Line</a:t>
            </a:r>
          </a:p>
          <a:p>
            <a:pPr algn="l" rtl="0" lvl="0" marR="0" indent="-365252" marL="438912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Acceptance testing</a:t>
            </a:r>
          </a:p>
          <a:p>
            <a:pPr algn="l" rtl="0" lvl="1" marR="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Hardware interactions</a:t>
            </a:r>
          </a:p>
          <a:p>
            <a:pPr algn="l" rtl="0" lvl="1" marR="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Device discovery</a:t>
            </a:r>
          </a:p>
          <a:p>
            <a:pPr algn="l" rtl="0" marR="0" indent="0" marL="0">
              <a:spcBef>
                <a:spcPts val="560"/>
              </a:spcBef>
              <a:buNone/>
            </a:pPr>
            <a:r>
              <a:rPr sz="28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	</a:t>
            </a:r>
          </a:p>
          <a:p>
            <a:pPr algn="l" rtl="0" lvl="0" marR="0" indent="0" marL="0">
              <a:spcBef>
                <a:spcPts val="56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algn="l" rtl="0" lvl="0" marR="0" indent="0" marL="0">
              <a:spcBef>
                <a:spcPts val="56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algn="l" rtl="0" lvl="0" marR="0" indent="0" marL="457200">
              <a:spcBef>
                <a:spcPts val="56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15544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</a:rPr>
              <a:t>Test Coverage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rgbClr val="F0AD00"/>
              </a:buClr>
              <a:buSzPct val="91428"/>
              <a:buFont typeface="Cantarell"/>
              <a:buChar char="❏"/>
            </a:pPr>
            <a:r>
              <a:rPr sz="35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Test Coverage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91428"/>
              <a:buFont typeface="Cantarell"/>
              <a:buChar char="❏"/>
            </a:pPr>
            <a:r>
              <a:rPr sz="35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Example -&gt; Encryption Modes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91428"/>
              <a:buFont typeface="Cantarell"/>
              <a:buChar char="❏"/>
            </a:pPr>
            <a:r>
              <a:rPr sz="35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# Unit Tests &amp; # Acceptance Tests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91428"/>
              <a:buFont typeface="Cantarell"/>
              <a:buChar char="❏"/>
            </a:pPr>
            <a:r>
              <a:rPr sz="35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The Untested</a:t>
            </a:r>
          </a:p>
          <a:p>
            <a:pPr rtl="0" lvl="2" indent="-431800" marL="1371600">
              <a:spcBef>
                <a:spcPts val="0"/>
              </a:spcBef>
              <a:buClr>
                <a:srgbClr val="E66C7D"/>
              </a:buClr>
              <a:buSzPct val="91428"/>
              <a:buFont typeface="Cantarell"/>
              <a:buChar char="❏"/>
            </a:pPr>
            <a:r>
              <a:rPr sz="35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Qt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35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15544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Metrics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rgbClr val="F0AD00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Cyclomatic Complexity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Embedded Avg = 3.84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CLI Avg = ##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GUI Avg = ##</a:t>
            </a:r>
          </a:p>
          <a:p>
            <a:pPr rtl="0" lvl="0" indent="-431800" marL="457200">
              <a:spcBef>
                <a:spcPts val="0"/>
              </a:spcBef>
              <a:buClr>
                <a:srgbClr val="F0AD00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Cohesion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##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sz="45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Maintainability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54850" tIns="91425" anchor="t" anchorCtr="0">
            <a:noAutofit/>
          </a:bodyPr>
          <a:lstStyle/>
          <a:p>
            <a:pPr algn="l" rtl="0" lvl="0" marR="0" indent="-365252" marL="438912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Split design between three domains</a:t>
            </a:r>
          </a:p>
          <a:p>
            <a:pPr algn="l" rtl="0" lvl="1" marR="0" indent="-317500" marL="731520">
              <a:spcBef>
                <a:spcPts val="56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Embedded</a:t>
            </a:r>
          </a:p>
          <a:p>
            <a:pPr algn="l" rtl="0" lvl="1" marR="0" indent="-317500" marL="731520">
              <a:spcBef>
                <a:spcPts val="56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Core tool (command line)</a:t>
            </a:r>
          </a:p>
          <a:p>
            <a:pPr algn="l" rtl="0" lvl="1" marR="0" indent="-317500" marL="731520">
              <a:spcBef>
                <a:spcPts val="56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GUI wrapper of core tool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11809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</a:rPr>
              <a:t>Extensibility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Software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Encryption Schemes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GUI options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Mac Compatibility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Linux Compatibility</a:t>
            </a:r>
          </a:p>
          <a:p>
            <a:pPr rtl="0" lvl="2" indent="-431800" marL="1371600">
              <a:spcBef>
                <a:spcPts val="0"/>
              </a:spcBef>
              <a:buClr>
                <a:srgbClr val="E66C7D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Qt works!</a:t>
            </a:r>
          </a:p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Hardware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Microcontroller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Keypad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118871" x="749808"/>
            <a:ext cy="1636799" cx="80132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</a:rPr>
              <a:t>Presented By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2794375" x="654000"/>
            <a:ext cy="3109199" cx="802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3200" lang="en-US"/>
              <a:t>Robert Beat</a:t>
            </a:r>
          </a:p>
          <a:p>
            <a:pPr algn="ctr" rtl="0">
              <a:spcBef>
                <a:spcPts val="0"/>
              </a:spcBef>
              <a:buNone/>
            </a:pPr>
            <a:r>
              <a:rPr sz="3200" lang="en-US"/>
              <a:t>Sterling Miller</a:t>
            </a:r>
          </a:p>
          <a:p>
            <a:pPr algn="ctr" rtl="0">
              <a:spcBef>
                <a:spcPts val="0"/>
              </a:spcBef>
              <a:buNone/>
            </a:pPr>
            <a:r>
              <a:rPr sz="3200" lang="en-US"/>
              <a:t>Sam Adams</a:t>
            </a:r>
          </a:p>
          <a:p>
            <a:pPr algn="ctr" rtl="0">
              <a:spcBef>
                <a:spcPts val="0"/>
              </a:spcBef>
              <a:buNone/>
            </a:pPr>
            <a:r>
              <a:rPr sz="3200" lang="en-US"/>
              <a:t>Yuki Ishikawa</a:t>
            </a:r>
          </a:p>
          <a:p>
            <a:pPr algn="ctr" rtl="0">
              <a:spcBef>
                <a:spcPts val="0"/>
              </a:spcBef>
              <a:buNone/>
            </a:pPr>
            <a:r>
              <a:rPr sz="3200" lang="en-US"/>
              <a:t>Sam Whitsett</a:t>
            </a:r>
          </a:p>
          <a:p>
            <a:pPr algn="ctr">
              <a:spcBef>
                <a:spcPts val="0"/>
              </a:spcBef>
              <a:buNone/>
            </a:pPr>
            <a:r>
              <a:rPr sz="3200" lang="en-US"/>
              <a:t>Andrew Barton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155450" x="457200"/>
            <a:ext cy="11378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Executive Summary: Purpose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200" lang="en-US"/>
              <a:t>To create an encryption system that provides superior file security</a:t>
            </a:r>
          </a:p>
          <a:p>
            <a:pPr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200" lang="en-US"/>
              <a:t>Eggbeater is a tool for generating encryption keys from fingerprints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142999" x="457200"/>
            <a:ext cy="11873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Executive Summary: </a:t>
            </a:r>
          </a:p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Design and Methodology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200" lang="en-US"/>
              <a:t>MVC Architecture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Noto Symbol"/>
              <a:buChar char="❏"/>
            </a:pPr>
            <a:r>
              <a:rPr sz="3200" lang="en-US"/>
              <a:t>Alterations</a:t>
            </a:r>
          </a:p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200" lang="en-US"/>
              <a:t>Agile Development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Noto Symbol"/>
              <a:buChar char="❏"/>
            </a:pPr>
            <a:r>
              <a:rPr sz="3200" lang="en-US"/>
              <a:t>Modified Test-Driven Development</a:t>
            </a:r>
          </a:p>
          <a:p>
            <a:pPr rtl="0" lvl="2" indent="-431800" marL="1371600"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❏"/>
            </a:pPr>
            <a:r>
              <a:rPr sz="3200" lang="en-US"/>
              <a:t>Unit Testing</a:t>
            </a:r>
          </a:p>
          <a:p>
            <a:pPr rtl="0" lvl="2" indent="-431800" marL="1371600"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❏"/>
            </a:pPr>
            <a:r>
              <a:rPr sz="3200" lang="en-US"/>
              <a:t>Acceptance Testing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Noto Symbol"/>
              <a:buChar char="❏"/>
            </a:pPr>
            <a:r>
              <a:rPr sz="3200" lang="en-US"/>
              <a:t>Object-Oriented Programming</a:t>
            </a:r>
          </a:p>
          <a:p>
            <a:pPr rtl="0" lvl="2" indent="-431800" marL="1371600"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❏"/>
            </a:pPr>
            <a:r>
              <a:rPr sz="3200" lang="en-US"/>
              <a:t>Embedded Modifications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5544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Executive Summary: Conclusion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085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500" lang="en-US"/>
              <a:t>What we finished</a:t>
            </a:r>
          </a:p>
          <a:p>
            <a:pPr rtl="0" lvl="0" indent="-45085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500" lang="en-US"/>
              <a:t>What we hoped to do</a:t>
            </a:r>
          </a:p>
          <a:p>
            <a:pPr lvl="0" indent="-45085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500" lang="en-US"/>
              <a:t>How are design helps us accomplish what we hoped to do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15544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Research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GUI frameworks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Qt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Wxwidgets</a:t>
            </a:r>
          </a:p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Fingerprint modules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GT511C1R</a:t>
            </a:r>
          </a:p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Encryption libraries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Crypto++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OpenSLL, OpenAes, CyaSLL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118122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Design: Overall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5400" x="153600"/>
            <a:ext cy="4985374" cx="886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strike="noStrike" u="none" b="1" cap="none" baseline="0" sz="4500" lang="en-US" i="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Design: Embedded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8500" x="1417525"/>
            <a:ext cy="3040924" cx="659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466075" x="1393700"/>
            <a:ext cy="2252550" cx="676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strike="noStrike" u="none" b="1" cap="none" baseline="0" sz="4500" lang="en-US" i="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Design: Command line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4866" x="0"/>
            <a:ext cy="4470566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sz="45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Design: GUI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4600" x="866900"/>
            <a:ext cy="5363399" cx="71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