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4F574AE-0A56-4787-B38A-61D5E7DED2F5}">
  <a:tblStyle styleId="{34F574AE-0A56-4787-B38A-61D5E7DED2F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4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6.xml"/><Relationship Id="rId44" Type="http://schemas.openxmlformats.org/officeDocument/2006/relationships/font" Target="fonts/Lato-boldItalic.fntdata"/><Relationship Id="rId21" Type="http://schemas.openxmlformats.org/officeDocument/2006/relationships/slide" Target="slides/slide15.xml"/><Relationship Id="rId43" Type="http://schemas.openxmlformats.org/officeDocument/2006/relationships/font" Target="fonts/Lat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italic.fntdata"/><Relationship Id="rId16" Type="http://schemas.openxmlformats.org/officeDocument/2006/relationships/slide" Target="slides/slide10.xml"/><Relationship Id="rId38" Type="http://schemas.openxmlformats.org/officeDocument/2006/relationships/font" Target="fonts/Raleway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b72ef8a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b72ef8a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72ef8a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b72ef8a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b72ef8a1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b72ef8a1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72ef8a1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72ef8a1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b72ef8a1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b72ef8a1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b72ef8a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b72ef8a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b72ef8a1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b72ef8a1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normalization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b72ef8a1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b72ef8a1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b72ef8a1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b72ef8a1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Tricky Number of Topics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Machine decision and Human Interaction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Model_0 (2 Topics) vs. Model_9 (10 Topics)</a:t>
            </a:r>
            <a:endParaRPr sz="9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b72ef8a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b72ef8a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72ef8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b72ef8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b980bc0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b980bc0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b72ef8a1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b72ef8a1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b72ef8a1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b72ef8a1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Model_3 (5 topics)</a:t>
            </a:r>
            <a:endParaRPr sz="900">
              <a:solidFill>
                <a:schemeClr val="dk2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Human Judgement (9 Models)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b72ef8a1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b72ef8a1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b72ef8a1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b72ef8a1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b72ef8a1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b72ef8a1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b72ef8a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b72ef8a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b72ef8a1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b72ef8a1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b72ef8a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b72ef8a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72ef8a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b72ef8a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b72ef8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b72ef8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7b72ef8a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7b72ef8a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7b72ef8a1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7b72ef8a1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72ef8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72ef8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b72ef8a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b72ef8a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72ef8a1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b72ef8a1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72ef8a1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72ef8a1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b72ef8a1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b72ef8a1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qpleple.com/topic-coherence-to-evaluate-topic-models/" TargetMode="External"/><Relationship Id="rId4" Type="http://schemas.openxmlformats.org/officeDocument/2006/relationships/hyperlink" Target="http://qpleple.com/topic-coherence-to-evaluate-topic-models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Modeling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Suchartee Kitisopakul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Implementation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Coherence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Measurement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Pairwise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Optimal number of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Quality of top N words</a:t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925" y="1813175"/>
            <a:ext cx="3155675" cy="32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Evaluation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Coherence: Automated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CV - Normalized Pointwise Mutual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UMass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UCI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Intrinsic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Within Corpus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CV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Umass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Extrinsic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External Corpus i.e. Wikipedia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UCI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Evaluation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Tanh Function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Min-Max Scaling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250" y="1751000"/>
            <a:ext cx="34290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Evaluation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Human Judgement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5 People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Reliability Measurement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Krippendorff’s alpha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Statistical calculation among multiple raters’ agreement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 = 0.667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Alpha = 0.8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Scope &amp; Limitations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Scope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from HuffPost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Jupyter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Limitations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Wrong/Unavialable URLs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HTML Element Location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Discussion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1170125"/>
            <a:ext cx="37433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170125"/>
            <a:ext cx="38100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1170125"/>
            <a:ext cx="3848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088" y="1170125"/>
            <a:ext cx="469582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Problem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Proposed Solution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Methodology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&amp; Discussion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Conclusion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32"/>
          <p:cNvGraphicFramePr/>
          <p:nvPr/>
        </p:nvGraphicFramePr>
        <p:xfrm>
          <a:off x="288325" y="58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{34F574AE-0A56-4787-B38A-61D5E7DED2F5}</a:tableStyleId>
              </a:tblPr>
              <a:tblGrid>
                <a:gridCol w="988550"/>
                <a:gridCol w="976775"/>
                <a:gridCol w="1200350"/>
                <a:gridCol w="5401675"/>
              </a:tblGrid>
              <a:tr h="59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Ranking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Documents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 10 Words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Topic_2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15,818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['election, president, state, country, vote, campaign, police, government, attack, official']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Topic_4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11,188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['film, woman, video, love, star, movie, like, fan, host, actor']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Topic_1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7,758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['company, percent, health_care, tax, million, climate_change, state, school, plan, woman']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Topic_0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['investigation, email, intelligence, information, probe, campaign, special_counsel, committee, hacking, document']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Topic_3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['percent, marijuana, margin_error, based_margin, survey, cannabis, model_based, assumption_wrong, survey_error, error_rest']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088" y="1170125"/>
            <a:ext cx="393382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38" y="1170125"/>
            <a:ext cx="40481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375" y="644675"/>
            <a:ext cx="4090550" cy="21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425" y="2833790"/>
            <a:ext cx="3154250" cy="2127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9000" y="2882450"/>
            <a:ext cx="3132372" cy="20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01426" y="2882461"/>
            <a:ext cx="3048425" cy="19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Reducing human labor and 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LDA: 9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Coherence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Automated metrics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Human judgement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Model_3 (5 topics)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UCI metric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Spark or Hadoop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libraries/Tools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proper nouns: Stanford Named Entity Recognizer (NER)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 categories: Wmatrix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Wordnet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Hypernym: </a:t>
            </a:r>
            <a:r>
              <a:rPr lang="en"/>
              <a:t>‘honeymoon’, ‘great_year’, ‘golden_age’, ‘half_life’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Hyponym: ‘time_period’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['gun', 'shooting', 'police', 'attack', 'killed', 'mass_shooting', 'gunman', 'firearm', 'suspect', 'gun_control']  → Entertainment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Blei, D. (2012). Probabilistic topic models.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Communications of the ACM,55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(4), 77-84.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Brysbaert, M. (2019). How many words do we read per minute? A review and meta-analysis of reading rate. Journal of Memory and Language, 109, Journal of Memory and Language, December 2019, Vol.109.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Gui, J., &amp; Wang, Q. (2017). Topic modeling of news based on spark Mllib.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2017 14th International Computer Conference on Wavelet Active Media Technology and Information Processing (ICCWAMTIP),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2018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224-228.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Krippendorff, K. (2004).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Content analysis: An introduction to its methodology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(2nd ed.).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Misra, R. (2018, May). News category dataset.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ResearchGate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Pleplé, Q. (2013, May).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Topic coherence to evaluate topic models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Retrieved from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</a:t>
            </a: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http://qpleple.com/topic-coherence-to-evaluate-topic-models/</a:t>
            </a:r>
            <a:endParaRPr sz="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Pröllochs, N., &amp; Feuerriegel, S. (2018). Business analytics for strategic management: Identifying and assessing corporate challenges via topic modeling. Information &amp; Management, Information &amp; Management.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Röder, M., Both, A., &amp; Hinneburg, A. (2015). Exploring the Space of Topic Coherence Measures. Proceedings of the Eighth ACM International Conference on Web Search and Data Mining, 399-408.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Stevens, K., Kegelmeyer, P., Andrzejewski, D., &amp; Buttler, D. Exploring Topic Coherence over Many Models and Many Topics. (2012, May).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Proceedings of the 2012 Joint Conference on Empirical Methods in Natural Language Processing and Computational Natural Language Learning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952–961.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Char char="●"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Zhao, W., Zou, W., &amp; Chen, J. (2014). Topic modeling for cluster analysis of large biological and medical datasets.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BMC Bioinformatics,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(Suppl 11), S11.</a:t>
            </a:r>
            <a:endParaRPr sz="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News is one of knowledge sources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Valuable data in business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Phatra Securities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People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775" y="2450475"/>
            <a:ext cx="4644624" cy="23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Unsupervised Machine Learning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Topic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Latent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Clustering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Cluster member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Topic Modeling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Overlapped members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725" y="3313625"/>
            <a:ext cx="5412400" cy="15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Data Preparation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HuffPost News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200,000 → 35,056 news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Preprocessing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Tokenizing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Stemming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Stopwords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Removing Proper Nouns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TF-IDF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Bi-Gram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~20,000 corpus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Implementation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Latent Dirichlet Allocation (LDA)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</a:t>
            </a:r>
            <a:r>
              <a:rPr lang="en"/>
              <a:t>tatistically calculates the probability distribution among documents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Hidden theme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9 models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2 - 10 topics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Model_0 to Model_8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