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228" r:id="rId3"/>
    <p:sldId id="3381" r:id="rId5"/>
    <p:sldId id="3337" r:id="rId6"/>
    <p:sldId id="3344" r:id="rId7"/>
    <p:sldId id="3592" r:id="rId8"/>
    <p:sldId id="3593" r:id="rId9"/>
    <p:sldId id="3591" r:id="rId10"/>
    <p:sldId id="3541" r:id="rId11"/>
    <p:sldId id="3597" r:id="rId12"/>
    <p:sldId id="3312" r:id="rId13"/>
    <p:sldId id="3311" r:id="rId14"/>
    <p:sldId id="3589" r:id="rId15"/>
    <p:sldId id="3582" r:id="rId16"/>
    <p:sldId id="3583" r:id="rId17"/>
    <p:sldId id="3586" r:id="rId18"/>
    <p:sldId id="3588" r:id="rId19"/>
    <p:sldId id="323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0F8D52-EA7D-48C2-BA04-5A7D7869EF44}">
          <p14:sldIdLst>
            <p14:sldId id="3228"/>
            <p14:sldId id="3381"/>
            <p14:sldId id="3337"/>
            <p14:sldId id="3344"/>
            <p14:sldId id="3592"/>
            <p14:sldId id="3593"/>
            <p14:sldId id="3591"/>
            <p14:sldId id="3541"/>
            <p14:sldId id="3597"/>
            <p14:sldId id="3312"/>
            <p14:sldId id="3311"/>
            <p14:sldId id="3589"/>
            <p14:sldId id="3582"/>
            <p14:sldId id="3583"/>
            <p14:sldId id="3586"/>
            <p14:sldId id="3588"/>
            <p14:sldId id="32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D5D4F4"/>
    <a:srgbClr val="0000FF"/>
    <a:srgbClr val="C5D3ED"/>
    <a:srgbClr val="C0BFEF"/>
    <a:srgbClr val="8684E0"/>
    <a:srgbClr val="585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00" autoAdjust="0"/>
  </p:normalViewPr>
  <p:slideViewPr>
    <p:cSldViewPr snapToGrid="0" showGuides="1">
      <p:cViewPr varScale="1">
        <p:scale>
          <a:sx n="71" d="100"/>
          <a:sy n="71" d="100"/>
        </p:scale>
        <p:origin x="994" y="67"/>
      </p:cViewPr>
      <p:guideLst>
        <p:guide orient="horz" pos="219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4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B3B6-8A1D-4E8B-BAE6-9A18D5E16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285D-A613-4B05-AB9C-97E972355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A8359-47D7-4F8C-9963-BF118581D0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国际计算机体系结构研讨会，体系结构领域的顶级会议</a:t>
            </a:r>
            <a:endParaRPr lang="zh-CN" altLang="en-US">
              <a:sym typeface="+mn-ea"/>
            </a:endParaRPr>
          </a:p>
          <a:p>
            <a:r>
              <a:rPr lang="en-US" altLang="zh-CN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EdgePC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这是一个边缘友好的框架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边缘设备上点云的高效深度学习分析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对于莫顿码生成，需要两个额外的输入，即预定义的网格大小𝑟和用于存储点云数据最小边界的{𝑥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}。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莫顿码生成过程可以完全并行化进行，对于每个点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=(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)，首先计算它属于哪个小立方体，然后莫顿码可以通过对该小立方体的索引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(i,j,k)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进行按位交错来获得。下一步对生成的莫顿码进行排序，并按莫顿顺序输出新索引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I’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=[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...,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𝑁−1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]，其中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具有最小的莫顿码，而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N-1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具有最大的莫顿码。最后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使用步长为 𝑁/𝑛 的新索引均匀采样点。对于具有 𝑁个点的点云帧，该算法的时间复杂度为 𝑂(𝑁log𝑁)（由于排序阶段）。需要注意的是，对于大多数情况，我们有 𝑛=𝑂(𝑁) ≫logN。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因此，通过我们的方案，可以将计算复杂度从二次降低到对数级别。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ym typeface="+mn-ea"/>
              </a:rPr>
              <a:t>在获取了新的索引数组之后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现在的优化使得点云推断的主要瓶颈转移到特征计算（卷积）阶段。由于最近的边缘设备配备了张量核心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它们专门用于加速矩阵乘法运算，对卷积层的观察发现，张量核心的利用率基本为零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使用了两个流行的点云卷积神经网络，即PointNet++ 和DGCNN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所有这些数据集中的点云帧都被预处理成几个小批次，每个批次具有固定数量的点。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可以将采样（SMP）和邻居搜索（NS）阶段的加速比提高3.7倍。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当张量核心用于加速FC阶段时，E2E推理可以进一步加速至2.25倍（W6）。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E2E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没有中间的人工特征提取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在端到端推理中，整个系统的输入和输出被视为一个整体，系统由一个端到端的神经网络模型构成。   在非端到端推理中，系统由多个组件或阶段组成，每个阶段可能包括数据预处理、特征提取、模型推理等步骤。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启发，借鉴</a:t>
            </a:r>
            <a:r>
              <a:rPr lang="en-US" altLang="zh-CN" dirty="0">
                <a:sym typeface="+mn-ea"/>
              </a:rPr>
              <a:t>2D</a:t>
            </a:r>
            <a:r>
              <a:rPr lang="zh-CN" altLang="en-US" dirty="0">
                <a:sym typeface="+mn-ea"/>
              </a:rPr>
              <a:t>图像的方法用于</a:t>
            </a:r>
            <a:r>
              <a:rPr lang="en-US" altLang="zh-CN" dirty="0">
                <a:sym typeface="+mn-ea"/>
              </a:rPr>
              <a:t>3D</a:t>
            </a:r>
            <a:r>
              <a:rPr lang="zh-CN" altLang="en-US" dirty="0">
                <a:sym typeface="+mn-ea"/>
              </a:rPr>
              <a:t>点云很有创造性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而和</a:t>
            </a:r>
            <a:r>
              <a:rPr lang="en-US" altLang="zh-CN" dirty="0">
                <a:sym typeface="+mn-ea"/>
              </a:rPr>
              <a:t>SOTA</a:t>
            </a:r>
            <a:r>
              <a:rPr lang="zh-CN" altLang="en-US" dirty="0">
                <a:sym typeface="+mn-ea"/>
              </a:rPr>
              <a:t>的采样和邻居搜索完全不同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能源和功耗</a:t>
            </a:r>
            <a:r>
              <a:rPr lang="en-US" altLang="zh-CN" dirty="0">
                <a:sym typeface="+mn-ea"/>
              </a:rPr>
              <a:t> 将特征计算阶段的操作（例如矩阵乘法操作）部署到张量核心</a:t>
            </a:r>
            <a:r>
              <a:rPr lang="zh-CN" altLang="en-US" dirty="0">
                <a:sym typeface="+mn-ea"/>
              </a:rPr>
              <a:t>，张量核心通常比CUDA核心更高效，能够以更低的功耗执行矩阵乘法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近似：在这篇论文中，不再优化SOTA采样器和邻居搜索器以减少执行延迟（在此基础上进行改进），而是决定通过简单地从“结构化”点云中选择具有适当索引的点，从而近似采样点以及它们的邻居</a:t>
            </a:r>
            <a:endParaRPr lang="zh-CN" altLang="en-US" dirty="0"/>
          </a:p>
          <a:p>
            <a:pPr>
              <a:buFont typeface="+mj-lt"/>
              <a:buNone/>
            </a:pPr>
            <a:r>
              <a:rPr lang="zh-CN" altLang="en-US" dirty="0"/>
              <a:t>启发，借鉴</a:t>
            </a:r>
            <a:r>
              <a:rPr lang="en-US" altLang="zh-CN" dirty="0"/>
              <a:t>2D</a:t>
            </a:r>
            <a:r>
              <a:rPr lang="zh-CN" altLang="en-US" dirty="0"/>
              <a:t>图像的方法用于</a:t>
            </a:r>
            <a:r>
              <a:rPr lang="en-US" altLang="zh-CN" dirty="0"/>
              <a:t>3D</a:t>
            </a:r>
            <a:r>
              <a:rPr lang="zh-CN" altLang="en-US" dirty="0"/>
              <a:t>点云很有创造性</a:t>
            </a:r>
            <a:r>
              <a:rPr lang="en-US" altLang="zh-CN" dirty="0"/>
              <a:t> </a:t>
            </a:r>
            <a:r>
              <a:rPr lang="zh-CN" altLang="en-US" dirty="0"/>
              <a:t>而和</a:t>
            </a:r>
            <a:r>
              <a:rPr lang="en-US" altLang="zh-CN" dirty="0"/>
              <a:t>SOTA</a:t>
            </a:r>
            <a:r>
              <a:rPr lang="zh-CN" altLang="en-US" dirty="0"/>
              <a:t>的采样和邻居搜索完全不同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自动驾驶、AR/VR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流行的点云 CNN模型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在四个数据集上绘制了这两个CNN模型的推理延迟，下图所示，执行延迟被划分为采样、邻居搜索和特征计算。</a:t>
            </a:r>
            <a:r>
              <a:rPr lang="zh-CN" altLang="en-US">
                <a:sym typeface="+mn-ea"/>
              </a:rPr>
              <a:t>在所研究的工作负载中，采样和邻居搜索阶段占据了端到端推理的38%到80%。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ModelNet 数据集（每个1024点/点云）相比，使用ScanNet 数据集（每个点8192个/点云），采样和邻域搜索执行延迟增加到80％，使得这两个阶段成为整个推断流水线中的主要瓶颈。</a:t>
            </a:r>
            <a:endParaRPr lang="zh-CN" altLang="en-US"/>
          </a:p>
          <a:p>
            <a:endParaRPr lang="zh-CN" altLang="en-US" b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FPS是一种常用于点云数据的采样技术。通过描绘其处理步骤。首先，给定包含𝑁个点𝑃 = {</a:t>
            </a:r>
            <a:r>
              <a:rPr lang="en-US" altLang="zh-CN">
                <a:sym typeface="+mn-ea"/>
              </a:rPr>
              <a:t>p</a:t>
            </a:r>
            <a:r>
              <a:rPr lang="zh-CN" altLang="en-US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, ...,</a:t>
            </a:r>
            <a:r>
              <a:rPr lang="en-US" altLang="zh-CN">
                <a:sym typeface="+mn-ea"/>
              </a:rPr>
              <a:t>p</a:t>
            </a:r>
            <a:r>
              <a:rPr lang="zh-CN" altLang="en-US" baseline="-25000">
                <a:sym typeface="+mn-ea"/>
              </a:rPr>
              <a:t>𝑁</a:t>
            </a:r>
            <a:r>
              <a:rPr lang="zh-CN" altLang="en-US">
                <a:sym typeface="+mn-ea"/>
              </a:rPr>
              <a:t>}的点云数据和所需的采样点数𝑛，FPS首先将未采样𝑆'和已采样的集合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初始化为空集，同时初始化数组𝐷的元素为无穷大。然后，随机选择第一个采样点</a:t>
            </a:r>
            <a:r>
              <a:rPr lang="en-US" altLang="zh-CN">
                <a:sym typeface="+mn-ea"/>
              </a:rPr>
              <a:t>S</a:t>
            </a:r>
            <a:r>
              <a:rPr lang="zh-CN" altLang="en-US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并相应地更新未采样集合𝑆'、已采样集合𝑆以及距离数组𝐷。对于接下来的𝑛−1个点，每次采样新点时，都要遍历所有未采样点，并选择与已采样点集合距离最远的点。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更新距离数组 𝐷，确定下一个采样点。每次采样新点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 时，都会更新距离数组。这种更新的时间复杂度为 𝑂(𝑁)，考虑到总共需要采样 𝑛 个点，因此时间复杂度变为 𝑂(𝑛𝑁)≈𝑂(𝑁²)（其中在实际场景中，𝑛=𝑂(𝑁)）。此外，所有点都是按顺序插入到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 中的，这意味着在FPS中存在有限的并行性，进一步增加了其低效性。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SOTA邻居搜索的低效性</a:t>
            </a:r>
            <a:endParaRPr lang="zh-CN" altLang="en-US" b="1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球查询（BQ）和k-NN是两种最常用的邻居搜索方法。给定一个点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和要搜索的邻居数量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，BQ 算法搜索候选点集（例如 𝑃={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...,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𝑁−1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}）并返回与中心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和预定义半径 𝑅的球内的点。为了实现这一点，需要在 𝑂(𝑁) 的时间内计算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与任何其他点（对于任何𝑗∈{0, ..., 𝑁-1}的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 ,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en-US" altLang="zh-CN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)）之间的距离。因此，为所有的 𝑁个点搜索邻居将需要 𝑂(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 的时间。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下图展示了使用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算法搜索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2的3个邻居的示例，并将半径𝑅定义为11。首先计算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与其他点的距离。接下来，选取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，因为它们与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的距离小于𝑅。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k-NN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，第一步也是获得距离矩阵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时间复杂度为 𝑂(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en-US" altLang="zh-CN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接下来，选择具有最小距离的3个点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带绿色背景的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考虑到图a中显示的2D图像，通过选择具有适当索引的像素可以轻松实现采样和邻居搜索，且开销微乎其微</a:t>
            </a:r>
            <a:endParaRPr lang="zh-CN" altLang="en-US"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云数据是不规则的（在不同区域点的采样不均匀）和非结构的（相邻点之间的距离不固定）</a:t>
            </a:r>
            <a:endParaRPr lang="zh-CN" altLang="en-US"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例如，如图b -i所示，给定一个包含12个点的PC帧，通过均匀采样方法，选择的点将是{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,P</a:t>
            </a:r>
            <a:r>
              <a:rPr lang="zh-CN" altLang="en-US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…</a:t>
            </a:r>
            <a:r>
              <a:rPr lang="en-US" altLang="zh-CN">
                <a:sym typeface="+mn-ea"/>
              </a:rPr>
              <a:t>,P</a:t>
            </a:r>
            <a:r>
              <a:rPr lang="zh-CN" altLang="en-US">
                <a:sym typeface="+mn-ea"/>
              </a:rPr>
              <a:t>10</a:t>
            </a:r>
            <a:r>
              <a:rPr lang="en-US" altLang="zh-CN">
                <a:sym typeface="+mn-ea"/>
              </a:rPr>
              <a:t>,P</a:t>
            </a:r>
            <a:r>
              <a:rPr lang="zh-CN" altLang="en-US">
                <a:sym typeface="+mn-ea"/>
              </a:rPr>
              <a:t>12}。由于这些采样点仅覆盖输入点云的一半，这不是原始PC的良好表示，这将损害CNN模型的准确性。此外，如图a -iii所示，对于2D图像中的给定像素（例如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2），其邻居可以通过索引简单找到（例如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1，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3，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6）。然而，对于点云中的点</a:t>
            </a:r>
            <a:r>
              <a:rPr lang="en-US" altLang="zh-CN">
                <a:sym typeface="+mn-ea"/>
              </a:rPr>
              <a:t>P2</a:t>
            </a:r>
            <a:r>
              <a:rPr lang="zh-CN" altLang="en-US">
                <a:sym typeface="+mn-ea"/>
              </a:rPr>
              <a:t>（图b -iii）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仅选择其附近索引的点{1，3，4}将返回2个“虚假邻居”。</a:t>
            </a:r>
            <a:endParaRPr lang="zh-CN" altLang="en-US"/>
          </a:p>
          <a:p>
            <a:pPr marL="0" indent="0" algn="just"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这种映射可以保留数据点的空间局部性。然而，在考虑到点云时，每个点都以3个浮点坐标的形式存储，一个关键问题是，如何为非整数数据点生成莫顿码？简单地将坐标量化为最近的整数可能会导致信息丢失。例如，在[0, 0.5)×[0, 0.5)×[0, 0.5)范围内的所有点都将量化为（0, 0, 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。为了避免这种情况，首先将点云数据空间（𝐿X𝑊X𝐻的长方体）划分为较小的立方体/体素，其维度为𝑟×𝑟×𝑟，其中𝑟为预定义的网格大小。接下来，每个小立方体（体素）可以由3个整数索引</a:t>
            </a:r>
            <a:r>
              <a:rPr lang="zh-CN" altLang="en-US">
                <a:sym typeface="+mn-ea"/>
              </a:rPr>
              <a:t>（i,j,k）</a:t>
            </a:r>
            <a:r>
              <a:rPr lang="zh-CN" altLang="en-US">
                <a:sym typeface="+mn-ea"/>
              </a:rPr>
              <a:t>进行索引。给定一个点，其坐标可以根据其属于哪个小立方体（体素）</a:t>
            </a:r>
            <a:r>
              <a:rPr lang="zh-CN" altLang="en-US">
                <a:sym typeface="+mn-ea"/>
              </a:rPr>
              <a:t>体素化为3个整数（i,j,k）</a:t>
            </a:r>
            <a:r>
              <a:rPr lang="zh-CN" altLang="en-US">
                <a:sym typeface="+mn-ea"/>
              </a:rPr>
              <a:t>，然后通过位间交错生成莫顿码。这种从3D到1D空间的转换（3个x、y、z索引到一个莫顿码）可以简化后续的计算。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原始数据上的FPS（图a）和“结构化”点云上的均匀采样（图c）都提供了良好的覆盖范围，但是在图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，原始点云上均匀采样，要么太密集（几乎成为一条连续的线），要么太稀疏（某些区域的点很少）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endParaRPr b="0" i="0">
              <a:solidFill>
                <a:srgbClr val="37415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442C-FCD2-43A6-8EF0-E847FDF90A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BAE-6D4D-4FBC-9289-00EC79ADBD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0F50-CCAE-46FA-977D-D341E443A8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4190-4EC0-4FED-AAC6-DF06606933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47BB-B1F4-43CD-8D83-C16ECF620B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2C69-C84B-4BA5-9ABB-AEDA01D3915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7F44-C328-4646-AEAE-FF134FB80EB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E4CF-2896-408A-AD4D-4BFDFF3436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B06-EB6F-44B2-B162-3E0A3266BA1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E07-74D0-4744-87FD-8736F1DB03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D423-E00C-487A-9966-FC60FB2782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1D45-E86C-4308-BDBB-844C1B16FB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16.png"/><Relationship Id="rId5" Type="http://schemas.openxmlformats.org/officeDocument/2006/relationships/tags" Target="../tags/tag28.xml"/><Relationship Id="rId4" Type="http://schemas.openxmlformats.org/officeDocument/2006/relationships/image" Target="../media/image15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4" Type="http://schemas.openxmlformats.org/officeDocument/2006/relationships/image" Target="../media/image1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image" Target="../media/image12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5860" y="3712210"/>
            <a:ext cx="10928985" cy="920750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indent="457200" algn="r" defTabSz="913765">
              <a:defRPr/>
            </a:pPr>
            <a:r>
              <a:rPr lang="en-US" altLang="zh-C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Ziyu Ying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Sandeepa Bhuyan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 Kang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Yingtian Zhang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Mahmut T. Kandemir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Chita R. Das</a:t>
            </a:r>
            <a:br>
              <a:rPr lang="en-US" altLang="zh-CN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3765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Publisher: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ISCA(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International Symposium on Computer Architecture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2023</a:t>
            </a:r>
            <a:endParaRPr lang="en-US" altLang="zh-CN" b="1" dirty="0">
              <a:solidFill>
                <a:srgbClr val="1C62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17364" y="1745615"/>
            <a:ext cx="805115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EdgePC: Efficient Deep Learning Analytics for Point Clouds on Edge Devices</a:t>
            </a:r>
            <a:endParaRPr lang="en-US" altLang="zh-CN" sz="2800" b="1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占位符 56"/>
          <p:cNvSpPr txBox="1"/>
          <p:nvPr/>
        </p:nvSpPr>
        <p:spPr>
          <a:xfrm>
            <a:off x="5436235" y="5184140"/>
            <a:ext cx="1758315" cy="537845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汇报人：</a:t>
            </a:r>
            <a:r>
              <a:rPr lang="zh-CN" altLang="en-US" sz="1600" dirty="0">
                <a:latin typeface="Arial" panose="020B0604020202020204"/>
                <a:ea typeface="微软雅黑" panose="020B0503020204020204" pitchFamily="34" charset="-122"/>
              </a:rPr>
              <a:t>张文亮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399" y="73228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" y="1489075"/>
            <a:ext cx="4443095" cy="4873625"/>
          </a:xfrm>
          <a:prstGeom prst="rect">
            <a:avLst/>
          </a:prstGeom>
        </p:spPr>
      </p:pic>
      <p:sp>
        <p:nvSpPr>
          <p:cNvPr id="3" name="标题占位符 1"/>
          <p:cNvSpPr txBox="1"/>
          <p:nvPr>
            <p:custDataLst>
              <p:tags r:id="rId5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10" y="996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基于Morton码采样设计</a:t>
            </a:r>
            <a:endParaRPr lang="zh-CN" altLang="en-US" b="1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4392295" y="2354580"/>
            <a:ext cx="117792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461510" y="2065655"/>
            <a:ext cx="118935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42435" y="2766060"/>
            <a:ext cx="138557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00220" y="4420870"/>
            <a:ext cx="130429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489575" y="499808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算法复杂度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𝑂(𝑁log𝑁)</a:t>
            </a:r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43575" y="4267835"/>
            <a:ext cx="1656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基于莫顿码的采样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43575" y="192024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点云数据最小边界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3575" y="222694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小立方体的边长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43575" y="261239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莫顿码的生成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653790" y="5194935"/>
            <a:ext cx="1708150" cy="1143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00" y="1654175"/>
            <a:ext cx="4187190" cy="187706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7555865" y="922655"/>
            <a:ext cx="11430" cy="555371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42250" y="10407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设计</a:t>
            </a:r>
            <a:r>
              <a:rPr lang="zh-CN" altLang="en-US" b="1">
                <a:sym typeface="+mn-ea"/>
              </a:rPr>
              <a:t>考虑</a:t>
            </a:r>
            <a:endParaRPr lang="zh-CN" altLang="en-US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49210" y="5420995"/>
            <a:ext cx="427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只对第一个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的下采样和最后一个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上采样应用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265295" y="3531235"/>
            <a:ext cx="1217930" cy="6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23865" y="3350260"/>
            <a:ext cx="17430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获得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(x,y,z)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索引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9210" y="3955415"/>
            <a:ext cx="4452620" cy="104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93725" y="928370"/>
            <a:ext cx="5649595" cy="2350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基于</a:t>
            </a:r>
            <a:r>
              <a:rPr lang="zh-CN" altLang="en-US" b="1">
                <a:sym typeface="+mn-ea"/>
              </a:rPr>
              <a:t>Morton码</a:t>
            </a:r>
            <a:r>
              <a:rPr lang="zh-CN" altLang="en-US" b="1"/>
              <a:t>的邻居搜索</a:t>
            </a:r>
            <a:endParaRPr lang="zh-CN" altLang="en-US" b="1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对于任何给定的点 </a:t>
            </a:r>
            <a:r>
              <a:rPr lang="en-US" altLang="zh-CN">
                <a:sym typeface="+mn-ea"/>
              </a:rPr>
              <a:t>P</a:t>
            </a:r>
            <a:r>
              <a:rPr lang="en-US" altLang="zh-CN" sz="3200" baseline="-25000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，只需要在索引为 {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 baseline="-25000">
                <a:sym typeface="+mn-ea"/>
              </a:rPr>
              <a:t>−𝑊/2,</a:t>
            </a:r>
            <a:r>
              <a:rPr lang="zh-CN" altLang="en-US">
                <a:sym typeface="+mn-ea"/>
              </a:rPr>
              <a:t> ..., 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 baseline="-25000">
                <a:sym typeface="+mn-ea"/>
              </a:rPr>
              <a:t>+𝑊/2</a:t>
            </a:r>
            <a:r>
              <a:rPr lang="zh-CN" altLang="en-US">
                <a:sym typeface="+mn-ea"/>
              </a:rPr>
              <a:t>}（𝑊为预定义的搜索窗口大小）的点中搜索，从而将时间复杂度从𝑂(𝑁)降低到𝑂(𝑊)。</a:t>
            </a:r>
            <a:r>
              <a:rPr lang="zh-CN" altLang="en-US">
                <a:sym typeface="+mn-ea"/>
              </a:rPr>
              <a:t>𝑊通常设置为远小于𝑁。在(b)中示例中，𝑊被定义为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9750" y="1454150"/>
            <a:ext cx="5807075" cy="123126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2913380"/>
            <a:ext cx="5704205" cy="327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155" y="1689100"/>
            <a:ext cx="4551045" cy="254063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6788150" y="761365"/>
            <a:ext cx="11430" cy="580707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64680" y="9480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设计</a:t>
            </a:r>
            <a:r>
              <a:rPr lang="zh-CN" altLang="en-US" b="1">
                <a:sym typeface="+mn-ea"/>
              </a:rPr>
              <a:t>考虑</a:t>
            </a:r>
            <a:endParaRPr lang="zh-CN" altLang="en-US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64680" y="5821680"/>
            <a:ext cx="4795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只对第一个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模块使用基于莫顿码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的邻居搜索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680" y="4351655"/>
            <a:ext cx="5185410" cy="1212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10610" y="6189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baseline="-25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0400" y="893445"/>
            <a:ext cx="9599930" cy="398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增加Tensor</a:t>
            </a:r>
            <a:r>
              <a:rPr lang="en-US" altLang="zh-CN" b="1"/>
              <a:t>(</a:t>
            </a:r>
            <a:r>
              <a:rPr lang="zh-CN" altLang="en-US" b="1"/>
              <a:t>张量</a:t>
            </a:r>
            <a:r>
              <a:rPr lang="en-US" altLang="zh-CN" b="1"/>
              <a:t>)</a:t>
            </a:r>
            <a:r>
              <a:rPr lang="zh-CN" altLang="en-US" b="1"/>
              <a:t>核心利用率以进行特征计算。</a:t>
            </a:r>
            <a:endParaRPr lang="zh-CN" altLang="en-US" b="1"/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对卷积层的观察发现，张量核心的利用率基本为零，主要是因为输入矩阵的通道维度低于某个阈值，导致张量核心未被调用。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9940" y="3051175"/>
            <a:ext cx="1905000" cy="935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输入矩阵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50360" y="3247390"/>
            <a:ext cx="1628140" cy="635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权重矩阵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9940" y="4615815"/>
            <a:ext cx="1951990" cy="9461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输入矩阵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3220" y="4765675"/>
            <a:ext cx="1628140" cy="635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权重矩阵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251575" y="3564255"/>
            <a:ext cx="1442720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251575" y="5067935"/>
            <a:ext cx="156972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3585" y="2631440"/>
            <a:ext cx="2159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32×1000×12×32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0360" y="2794635"/>
            <a:ext cx="1628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12×64×1×1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73220" y="4358005"/>
            <a:ext cx="1720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120×64×1×1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9940" y="4217670"/>
            <a:ext cx="211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32×100×120×32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67370" y="33807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40.4ms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71510" y="4886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18.3ms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13370" y="27305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卷积层的执行时间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8615" y="4886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Tensor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核心利用率达到 40%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2088411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535" y="996950"/>
            <a:ext cx="10493375" cy="1110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下表中列出的四个数据集，S3DIS和ScanNet 是室内场景数据集，使用PointNet++(s)和DGCNN(s) 对其进行语义分割。ModelNet40 和ShapeNet是两个合成数据集。使用DGCNN(c)和DGCNN(p)对这两个数据集进行分类和部分分割。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75" y="2107565"/>
            <a:ext cx="10702925" cy="398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2088411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740" y="1388745"/>
            <a:ext cx="11212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BSL</a:t>
            </a:r>
            <a:r>
              <a:rPr lang="zh-CN" altLang="en-US"/>
              <a:t>（基准线）：在Volta边缘GPU上评估基准推理，并使用PyTorch 实现CNN推理，使用cuDNN用于特征计算阶段。采样和邻居搜索阶段使用CUDA内核进行优化。</a:t>
            </a:r>
            <a:endParaRPr lang="zh-CN" altLang="en-US"/>
          </a:p>
          <a:p>
            <a:r>
              <a:rPr lang="zh-CN" altLang="en-US" b="1"/>
              <a:t>S+N</a:t>
            </a:r>
            <a:r>
              <a:rPr lang="zh-CN" altLang="en-US"/>
              <a:t>：我们使用自定义CUDA内核实现了提出的基于Morton码的</a:t>
            </a:r>
            <a:r>
              <a:rPr lang="zh-CN" altLang="en-US">
                <a:sym typeface="+mn-ea"/>
              </a:rPr>
              <a:t>采样和邻居搜索</a:t>
            </a:r>
            <a:r>
              <a:rPr lang="zh-CN" altLang="en-US"/>
              <a:t>技术。</a:t>
            </a:r>
            <a:endParaRPr lang="zh-CN" altLang="en-US"/>
          </a:p>
          <a:p>
            <a:r>
              <a:rPr lang="zh-CN" altLang="en-US" b="1"/>
              <a:t>S+N+F</a:t>
            </a:r>
            <a:r>
              <a:rPr lang="zh-CN" altLang="en-US"/>
              <a:t>：将特征计算（FC）阶段部署到Volta GPU上可用的Tensor核心上。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3016885"/>
            <a:ext cx="5113020" cy="296227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73380" y="1323975"/>
            <a:ext cx="11471910" cy="137160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805" y="3287395"/>
            <a:ext cx="5982970" cy="234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2088411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7055" y="1090930"/>
            <a:ext cx="4478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能源消耗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每个点云帧的推理能源消耗平均减少了33%，并且通过将特征计算阶段部署到张量核心，还可以节省额外的13%能量。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" y="2968625"/>
            <a:ext cx="5765800" cy="332422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560705" y="1049020"/>
            <a:ext cx="4605655" cy="12407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790" y="3063240"/>
            <a:ext cx="5744210" cy="3355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71080" y="1039495"/>
            <a:ext cx="3957955" cy="1240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ym typeface="+mn-ea"/>
              </a:rPr>
              <a:t>准确性：</a:t>
            </a:r>
            <a:endParaRPr lang="zh-CN" altLang="en-US" b="1"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重新训练的模型与基线模型的准确性比较。观察到，准确性下降在2%以内，因此对推理质量影响很小。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75525" y="1050925"/>
            <a:ext cx="3963670" cy="13163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79730" y="1079500"/>
            <a:ext cx="10563860" cy="4003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确定了采样和邻居搜索阶段是点云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推理主要的瓶颈，提出了一种使用莫顿码对原始点云数据进行结构化的机制。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Font typeface="+mj-ea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）通过在结构化的点云数据上进行均匀采样来优化采样阶段。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Font typeface="+mj-ea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）基于索引的邻居搜索器来优化邻居搜索。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在推理准确性、速度和能源消耗之间能够取得较好的平衡，这对于计算能力有限的边缘设备尤为重要。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3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2088411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总结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24684" y="1798879"/>
            <a:ext cx="7321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550" y="1453515"/>
            <a:ext cx="4561840" cy="1527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点云通常由激光雷达摄像头捕获，由一组无序点组成，每个点都与一个3D坐标及其属性（如RGB颜色、法线等）相关联。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2905" y="1256030"/>
            <a:ext cx="4876165" cy="17989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2390" y="3147060"/>
            <a:ext cx="430403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点云在边缘设备上推理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17150" y="14535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高准确度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217150" y="4985385"/>
            <a:ext cx="1428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低能耗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17150" y="3314700"/>
            <a:ext cx="1170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高效率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075" y="3745230"/>
            <a:ext cx="2608580" cy="2133600"/>
          </a:xfrm>
          <a:prstGeom prst="rect">
            <a:avLst/>
          </a:prstGeom>
        </p:spPr>
      </p:pic>
      <p:sp>
        <p:nvSpPr>
          <p:cNvPr id="25" name="左大括号 24"/>
          <p:cNvSpPr/>
          <p:nvPr/>
        </p:nvSpPr>
        <p:spPr>
          <a:xfrm>
            <a:off x="8660765" y="1703705"/>
            <a:ext cx="1299210" cy="35191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1"/>
          </p:cNvCxnSpPr>
          <p:nvPr/>
        </p:nvCxnSpPr>
        <p:spPr>
          <a:xfrm flipV="1">
            <a:off x="8660765" y="3456940"/>
            <a:ext cx="1448435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3575050"/>
            <a:ext cx="1818640" cy="247459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5709285" y="761365"/>
            <a:ext cx="20955" cy="578485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相关工作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695" y="1166495"/>
            <a:ext cx="8244205" cy="1927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650" y="3353435"/>
            <a:ext cx="5368290" cy="3078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6900" y="1704340"/>
            <a:ext cx="2464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PointNet++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660400" y="4533265"/>
            <a:ext cx="1445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DGCNN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3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4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5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相关工作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565" y="2001520"/>
            <a:ext cx="9729470" cy="3755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1275" y="1064895"/>
            <a:ext cx="9747885" cy="767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在四个数据集上测试了延迟，执行延迟被划分为采样、邻居搜索和特征计算。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采样和邻居搜索阶段占据了推理的38%到80%。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957820" y="3063875"/>
            <a:ext cx="3665220" cy="16700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99970" y="6026785"/>
            <a:ext cx="2802890" cy="411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SOTA采样器（FPS）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40" y="1584325"/>
            <a:ext cx="4604385" cy="4497705"/>
          </a:xfrm>
          <a:prstGeom prst="rect">
            <a:avLst/>
          </a:prstGeom>
        </p:spPr>
      </p:pic>
      <p:sp>
        <p:nvSpPr>
          <p:cNvPr id="3" name="标题占位符 1"/>
          <p:cNvSpPr txBox="1"/>
          <p:nvPr>
            <p:custDataLst>
              <p:tags r:id="rId5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995545" y="5380355"/>
            <a:ext cx="1310005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285740" y="3938270"/>
            <a:ext cx="1695450" cy="107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80250" y="3759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O(n)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4300" y="5267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O(n)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8790" y="3228975"/>
            <a:ext cx="359537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采样点按顺序插入到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 中的，在FPS中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难以并行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复杂度高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57820" y="2522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存在的问题</a:t>
            </a:r>
            <a:endParaRPr lang="zh-CN" altLang="en-US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1535" y="923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采样阶段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399" y="73228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9755" y="78422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SOTA</a:t>
            </a:r>
            <a:r>
              <a:rPr lang="zh-CN" altLang="en-US" sz="2000" b="1"/>
              <a:t>邻居搜索</a:t>
            </a:r>
            <a:r>
              <a:rPr lang="en-US" altLang="zh-CN" sz="2000" b="1"/>
              <a:t>(BQ </a:t>
            </a:r>
            <a:r>
              <a:rPr lang="zh-CN" altLang="en-US" sz="2000" b="1"/>
              <a:t>、</a:t>
            </a:r>
            <a:r>
              <a:rPr lang="en-US" altLang="zh-CN" sz="2000" b="1"/>
              <a:t> KNN)</a:t>
            </a:r>
            <a:endParaRPr lang="en-US" altLang="zh-CN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39115" y="1308735"/>
            <a:ext cx="5143500" cy="2695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1534795"/>
            <a:ext cx="8183880" cy="437070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9161145" y="2230120"/>
            <a:ext cx="2626360" cy="156591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86875" y="2472055"/>
            <a:ext cx="2231390" cy="87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for  1          n  </a:t>
            </a:r>
            <a:r>
              <a:rPr lang="en-US" altLang="zh-CN">
                <a:solidFill>
                  <a:srgbClr val="FF0000"/>
                </a:solidFill>
              </a:rPr>
              <a:t>O(n)</a:t>
            </a:r>
            <a:endParaRPr lang="en-US" altLang="zh-CN"/>
          </a:p>
          <a:p>
            <a:r>
              <a:rPr lang="en-US" altLang="zh-CN"/>
              <a:t>  for D(pi -&gt;pj)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O(n)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9930130" y="2656205"/>
            <a:ext cx="53721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32925" y="32448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复杂度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O（n</a:t>
            </a:r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875" y="18040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存在的问题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65275" y="1200150"/>
            <a:ext cx="1089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借鉴2D图像，通过选择具有适当索引的像素轻松实现采样和邻居搜索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" y="1793240"/>
            <a:ext cx="10153650" cy="4399280"/>
          </a:xfrm>
          <a:prstGeom prst="rect">
            <a:avLst/>
          </a:prstGeom>
        </p:spPr>
      </p:pic>
      <p:sp>
        <p:nvSpPr>
          <p:cNvPr id="74" name="标题占位符 1"/>
          <p:cNvSpPr txBox="1"/>
          <p:nvPr>
            <p:custDataLst>
              <p:tags r:id="rId5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65275" y="1200150"/>
            <a:ext cx="7245985" cy="36893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005" y="1475105"/>
            <a:ext cx="10462895" cy="708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莫顿码</a:t>
            </a:r>
            <a:r>
              <a:rPr lang="zh-CN" altLang="en-US"/>
              <a:t>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Morton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将数据从</a:t>
            </a:r>
            <a:r>
              <a:rPr lang="zh-CN" altLang="en-US">
                <a:solidFill>
                  <a:srgbClr val="FF0000"/>
                </a:solidFill>
              </a:rPr>
              <a:t>n维</a:t>
            </a:r>
            <a:r>
              <a:rPr lang="zh-CN" altLang="en-US"/>
              <a:t>空间映射到</a:t>
            </a:r>
            <a:r>
              <a:rPr lang="zh-CN" altLang="en-US">
                <a:solidFill>
                  <a:srgbClr val="FF0000"/>
                </a:solidFill>
              </a:rPr>
              <a:t>一维</a:t>
            </a:r>
            <a:r>
              <a:rPr lang="zh-CN" altLang="en-US"/>
              <a:t>空间，</a:t>
            </a:r>
            <a:r>
              <a:rPr lang="zh-CN" altLang="en-US">
                <a:sym typeface="+mn-ea"/>
              </a:rPr>
              <a:t>通过对n维整数坐标进行位间交错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能够</a:t>
            </a:r>
            <a:r>
              <a:rPr lang="zh-CN" altLang="en-US">
                <a:sym typeface="+mn-ea"/>
              </a:rPr>
              <a:t>保留数据点的空间局部性</a:t>
            </a:r>
            <a:r>
              <a:rPr lang="zh-CN" altLang="en-US"/>
              <a:t>。坐标为（2, 3, 4）=（010, 011, 100）的点，由于位间交错，其莫顿码为282 = 100, 011, 010。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8640" y="868680"/>
            <a:ext cx="8903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Morton码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5455" y="1343025"/>
            <a:ext cx="10707370" cy="99377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355" y="3020695"/>
            <a:ext cx="2665095" cy="3061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005" y="2698750"/>
            <a:ext cx="6388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在[0, 0.5)×[0, 0.5)×[0, 0.5)范围内的所有点都将量化为（0, 0, 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导致信息丢失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630" y="3696335"/>
            <a:ext cx="6387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每个小立方体（体素）可以由3个整数索引（i,j,k）进行索引</a:t>
            </a:r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8630" y="2636520"/>
            <a:ext cx="6467475" cy="68008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8640" y="3616325"/>
            <a:ext cx="6100445" cy="57404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220085" y="4651375"/>
            <a:ext cx="0" cy="1115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80310" y="5747385"/>
            <a:ext cx="750570" cy="49974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30880" y="5767070"/>
            <a:ext cx="1104265" cy="25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立方体 13"/>
          <p:cNvSpPr/>
          <p:nvPr/>
        </p:nvSpPr>
        <p:spPr>
          <a:xfrm>
            <a:off x="3458845" y="5413375"/>
            <a:ext cx="406400" cy="33401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053840" y="5554980"/>
            <a:ext cx="7194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47590" y="54146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（i,j,k）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1743075"/>
            <a:ext cx="5548630" cy="373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使用两种采样方法：最远点采样（FPS）和均匀采样。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85" y="3051175"/>
            <a:ext cx="11042015" cy="2244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2630" y="935990"/>
            <a:ext cx="21558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结构化点云采样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660400" y="1666240"/>
            <a:ext cx="5768975" cy="5219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0400" y="2399665"/>
            <a:ext cx="1041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1024个点（包含40256个点）最远点采样需要81.7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，而均匀采样仅需1.1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8340" y="2308860"/>
            <a:ext cx="8283575" cy="52070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1535" y="5454650"/>
            <a:ext cx="190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原始数据</a:t>
            </a:r>
            <a:r>
              <a:rPr lang="en-US" altLang="zh-CN"/>
              <a:t>FPS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92320" y="545465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原始数据均匀采样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518525" y="5454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莫顿码的均匀采样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MGM1MzI4NmMyYmZjYzMxMjU2NTNkNWQ4NDc1MzJkMjYifQ=="/>
  <p:tag name="KSO_WPP_MARK_KEY" val="fd36f17d-5434-465f-afe9-55547e8cda33"/>
  <p:tag name="commondata" val="eyJoZGlkIjoiM2VhMGI3NGUyOTBkOTliZjJlY2I4N2VjZTZiMWQxZWY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PLACING_PICTURE_USER_VIEWPORT" val="{&quot;height&quot;:875.4409448818898,&quot;width&quot;:2988.7464566929134}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演示</Application>
  <PresentationFormat>宽屏</PresentationFormat>
  <Paragraphs>277</Paragraphs>
  <Slides>17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等线</vt:lpstr>
      <vt:lpstr>Times New Roman</vt:lpstr>
      <vt:lpstr>微软雅黑</vt:lpstr>
      <vt:lpstr>Arial</vt:lpstr>
      <vt:lpstr>Wingdings</vt:lpstr>
      <vt:lpstr>Arial Unicode MS</vt:lpstr>
      <vt:lpstr>等线 Light</vt:lpstr>
      <vt:lpstr>BatangChe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奕婷</dc:creator>
  <cp:lastModifiedBy>张文亮</cp:lastModifiedBy>
  <cp:revision>835</cp:revision>
  <dcterms:created xsi:type="dcterms:W3CDTF">2023-06-20T13:38:00Z</dcterms:created>
  <dcterms:modified xsi:type="dcterms:W3CDTF">2024-03-20T14:44:05Z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BE7BE5CFC68B4E0FAC42A34D12069B47_13</vt:lpwstr>
  </property>
  <property fmtid="{D5CDD505-2E9C-101B-9397-08002B2CF9AE}" pid="3" name="KSOProductBuildVer">
    <vt:lpwstr>2052-12.1.0.16388</vt:lpwstr>
  </property>
</Properties>
</file>