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5" r:id="rId3"/>
  </p:sldMasterIdLst>
  <p:notesMasterIdLst>
    <p:notesMasterId r:id="rId19"/>
  </p:notesMasterIdLst>
  <p:sldIdLst>
    <p:sldId id="3228" r:id="rId4"/>
    <p:sldId id="3272" r:id="rId5"/>
    <p:sldId id="3306" r:id="rId6"/>
    <p:sldId id="3313" r:id="rId7"/>
    <p:sldId id="3327" r:id="rId8"/>
    <p:sldId id="3328" r:id="rId9"/>
    <p:sldId id="3329" r:id="rId10"/>
    <p:sldId id="3330" r:id="rId11"/>
    <p:sldId id="3331" r:id="rId12"/>
    <p:sldId id="3332" r:id="rId13"/>
    <p:sldId id="3312" r:id="rId14"/>
    <p:sldId id="3324" r:id="rId15"/>
    <p:sldId id="3326" r:id="rId16"/>
    <p:sldId id="3323" r:id="rId17"/>
    <p:sldId id="323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5597"/>
    <a:srgbClr val="8A2A2B"/>
    <a:srgbClr val="8B2420"/>
    <a:srgbClr val="E9EBF5"/>
    <a:srgbClr val="FFC000"/>
    <a:srgbClr val="70AD47"/>
    <a:srgbClr val="A5A5A5"/>
    <a:srgbClr val="98A1B7"/>
    <a:srgbClr val="707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 autoAdjust="0"/>
    <p:restoredTop sz="90261" autoAdjust="0"/>
  </p:normalViewPr>
  <p:slideViewPr>
    <p:cSldViewPr snapToGrid="0" showGuides="1">
      <p:cViewPr varScale="1">
        <p:scale>
          <a:sx n="100" d="100"/>
          <a:sy n="100" d="100"/>
        </p:scale>
        <p:origin x="960" y="96"/>
      </p:cViewPr>
      <p:guideLst>
        <p:guide orient="horz" pos="2100"/>
        <p:guide pos="38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例如，比较图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中的两个序列，上面的序列显示出快速波动，这可能意味着更多地关注短期特征。相反，下面的序列可能需要更多地</a:t>
            </a:r>
            <a:r>
              <a:rPr lang="zh-CN" altLang="en-US" b="0" i="0">
                <a:solidFill>
                  <a:srgbClr val="000000"/>
                </a:solidFill>
                <a:effectLst/>
                <a:latin typeface="Lucida Grande" panose="020B0600040502020204" pitchFamily="34" charset="0"/>
              </a:rPr>
              <a:t>关注长期特征。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762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905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67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48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219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6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为幅值，另外的为相位，</a:t>
            </a:r>
            <a:r>
              <a:rPr lang="en-US" altLang="zh-CN"/>
              <a:t>L</a:t>
            </a:r>
            <a:r>
              <a:rPr lang="zh-CN" altLang="en-US"/>
              <a:t>（）是线性函数，</a:t>
            </a:r>
            <a:r>
              <a:rPr lang="fr-FR" altLang="zh-CN"/>
              <a:t>so</a:t>
            </a:r>
            <a:r>
              <a:rPr lang="fr-FR" altLang="zh-CN">
                <a:effectLst/>
              </a:rPr>
              <a:t>ftpl</a:t>
            </a:r>
            <a:r>
              <a:rPr lang="fr-FR" altLang="zh-CN"/>
              <a:t>us(x)=</a:t>
            </a:r>
            <a:r>
              <a:rPr lang="fr-FR" altLang="zh-CN">
                <a:effectLst/>
              </a:rPr>
              <a:t>l</a:t>
            </a:r>
            <a:r>
              <a:rPr lang="fr-FR" altLang="zh-CN"/>
              <a:t>o</a:t>
            </a:r>
            <a:r>
              <a:rPr lang="fr-FR" altLang="zh-CN">
                <a:effectLst/>
              </a:rPr>
              <a:t>g</a:t>
            </a:r>
            <a:r>
              <a:rPr lang="fr-FR" altLang="zh-CN"/>
              <a:t>(1+e</a:t>
            </a:r>
            <a:r>
              <a:rPr lang="fr-FR" altLang="zh-CN">
                <a:effectLst/>
              </a:rPr>
              <a:t>x</a:t>
            </a:r>
            <a:r>
              <a:rPr lang="fr-FR" altLang="zh-CN"/>
              <a:t>)</a:t>
            </a:r>
            <a:r>
              <a:rPr lang="zh-CN" altLang="en-US"/>
              <a:t>。趋势性提取基于移动平均法思想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08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为幅值，另外的为相位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85546F3-DA74-492A-8CCE-24C0562514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2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2024/3/20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65761" y="2670888"/>
            <a:ext cx="73331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800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PATHFORMER: MULTI-SCALE TRANSFORMERS</a:t>
            </a:r>
          </a:p>
          <a:p>
            <a:pPr algn="ctr" defTabSz="913765">
              <a:defRPr/>
            </a:pPr>
            <a:r>
              <a:rPr lang="en-US" altLang="zh-CN" sz="2800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ADAPTIVE PATHWAYS FOR TIME SERIES</a:t>
            </a:r>
          </a:p>
          <a:p>
            <a:pPr algn="ctr" defTabSz="913765">
              <a:defRPr/>
            </a:pPr>
            <a:r>
              <a:rPr lang="en-US" altLang="zh-CN" sz="2800" b="1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FORECASTING</a:t>
            </a:r>
            <a:endParaRPr lang="en-US" altLang="zh-CN" sz="2800" b="1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880625" y="4075666"/>
            <a:ext cx="181610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ICLR    2024</a:t>
            </a:r>
            <a:endParaRPr lang="en-US" altLang="zh-CN" sz="16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186EA-F488-E38C-1D3B-953830623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9135" y="4902308"/>
            <a:ext cx="8333730" cy="1681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3D930B-1E8C-FDCA-812D-B45F3BA439F1}"/>
              </a:ext>
            </a:extLst>
          </p:cNvPr>
          <p:cNvGrpSpPr/>
          <p:nvPr/>
        </p:nvGrpSpPr>
        <p:grpSpPr>
          <a:xfrm>
            <a:off x="0" y="1115583"/>
            <a:ext cx="7098472" cy="5096586"/>
            <a:chOff x="2541322" y="880707"/>
            <a:chExt cx="7098472" cy="50965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B507AD3-4D3A-1761-3FC3-5CF8D3B09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205" y="880707"/>
              <a:ext cx="7087589" cy="5096586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C048E2-567D-6A0C-3748-C3DE310CE850}"/>
                </a:ext>
              </a:extLst>
            </p:cNvPr>
            <p:cNvSpPr/>
            <p:nvPr/>
          </p:nvSpPr>
          <p:spPr>
            <a:xfrm>
              <a:off x="2541322" y="1047750"/>
              <a:ext cx="276720" cy="4838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4F164C24-0B19-2E87-C703-346E78421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647" y="2958956"/>
            <a:ext cx="4727020" cy="74302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78731F-09CD-3BD4-FBF9-4140AFB304B4}"/>
              </a:ext>
            </a:extLst>
          </p:cNvPr>
          <p:cNvSpPr txBox="1"/>
          <p:nvPr/>
        </p:nvSpPr>
        <p:spPr>
          <a:xfrm>
            <a:off x="9569102" y="2533139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分割片权重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0FDFE0-9673-A1C3-15B4-9C16E19A561C}"/>
              </a:ext>
            </a:extLst>
          </p:cNvPr>
          <p:cNvSpPr txBox="1"/>
          <p:nvPr/>
        </p:nvSpPr>
        <p:spPr>
          <a:xfrm>
            <a:off x="7978638" y="3774764"/>
            <a:ext cx="384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Patch</a:t>
            </a:r>
            <a:r>
              <a:rPr lang="zh-CN" altLang="en-US"/>
              <a:t>内注意力与</a:t>
            </a:r>
            <a:r>
              <a:rPr lang="en-US" altLang="zh-CN"/>
              <a:t>patch</a:t>
            </a:r>
            <a:r>
              <a:rPr lang="zh-CN" altLang="en-US"/>
              <a:t>间注意力之和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2F8BE5A-70F8-1EFB-62BA-6D4D0B3926A2}"/>
              </a:ext>
            </a:extLst>
          </p:cNvPr>
          <p:cNvCxnSpPr>
            <a:endCxn id="15" idx="2"/>
          </p:cNvCxnSpPr>
          <p:nvPr/>
        </p:nvCxnSpPr>
        <p:spPr>
          <a:xfrm flipH="1" flipV="1">
            <a:off x="10264427" y="2902471"/>
            <a:ext cx="115852" cy="25982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8C3E4A-B6C1-895C-A34A-CA7D0BE2156A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902065" y="3486009"/>
            <a:ext cx="1289810" cy="2887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53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37D4C71-9FAD-2341-1A4F-AC353DF0ADBD}"/>
              </a:ext>
            </a:extLst>
          </p:cNvPr>
          <p:cNvGrpSpPr/>
          <p:nvPr/>
        </p:nvGrpSpPr>
        <p:grpSpPr>
          <a:xfrm>
            <a:off x="7633062" y="2641602"/>
            <a:ext cx="3989705" cy="1914524"/>
            <a:chOff x="7747000" y="1409701"/>
            <a:chExt cx="3989705" cy="1914524"/>
          </a:xfrm>
        </p:grpSpPr>
        <p:sp>
          <p:nvSpPr>
            <p:cNvPr id="3" name="文本框 2"/>
            <p:cNvSpPr txBox="1"/>
            <p:nvPr/>
          </p:nvSpPr>
          <p:spPr>
            <a:xfrm>
              <a:off x="7747000" y="1489710"/>
              <a:ext cx="3989070" cy="170540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所有模型的数据输入长度</a:t>
              </a:r>
              <a:r>
                <a:rPr lang="pt-BR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H = 96 (H = 36ILI)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pt-BR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选用平均绝对误差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(MAE)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和均方误差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(MSE)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作为评价指标。</a:t>
              </a:r>
              <a:endParaRPr lang="zh-CN" altLang="en-US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圆角矩形 20"/>
            <p:cNvSpPr/>
            <p:nvPr>
              <p:custDataLst>
                <p:tags r:id="rId1"/>
              </p:custDataLst>
            </p:nvPr>
          </p:nvSpPr>
          <p:spPr>
            <a:xfrm>
              <a:off x="7747000" y="1409701"/>
              <a:ext cx="3989705" cy="1914524"/>
            </a:xfrm>
            <a:prstGeom prst="roundRect">
              <a:avLst>
                <a:gd name="adj" fmla="val 8276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AE28D10-1BBC-61CE-D8D0-EBEAC29D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795521"/>
            <a:ext cx="7132867" cy="57463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7B3D06-65B4-9287-0296-793DD920A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833" y="1307941"/>
            <a:ext cx="9830333" cy="315928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189434D-485A-93BD-F986-2683E4C612C3}"/>
              </a:ext>
            </a:extLst>
          </p:cNvPr>
          <p:cNvGrpSpPr/>
          <p:nvPr/>
        </p:nvGrpSpPr>
        <p:grpSpPr>
          <a:xfrm>
            <a:off x="1289412" y="4520305"/>
            <a:ext cx="9721754" cy="1914524"/>
            <a:chOff x="7633062" y="2641602"/>
            <a:chExt cx="3989705" cy="1914524"/>
          </a:xfrm>
        </p:grpSpPr>
        <p:sp>
          <p:nvSpPr>
            <p:cNvPr id="5" name="圆角矩形 20">
              <a:extLst>
                <a:ext uri="{FF2B5EF4-FFF2-40B4-BE49-F238E27FC236}">
                  <a16:creationId xmlns:a16="http://schemas.microsoft.com/office/drawing/2014/main" id="{C0F852BE-F5AB-B541-E57C-110C01A39CE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633062" y="2641602"/>
              <a:ext cx="3989705" cy="1914524"/>
            </a:xfrm>
            <a:prstGeom prst="roundRect">
              <a:avLst>
                <a:gd name="adj" fmla="val 8276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DA01D2-ADD2-281D-16D7-FA69C5480386}"/>
                </a:ext>
              </a:extLst>
            </p:cNvPr>
            <p:cNvSpPr txBox="1"/>
            <p:nvPr/>
          </p:nvSpPr>
          <p:spPr>
            <a:xfrm>
              <a:off x="7633062" y="2721611"/>
              <a:ext cx="3989070" cy="12899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Pathformer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自适应选择前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个补丁大小进行组合，适应不同的时间序列样本。评估了不同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值对预测精度的影响。研究结果表明，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 = 2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 = 3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比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 = 1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K = 4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产生更好的结果，突出了自适应建模关键多尺度特征的优势，以提高精度。</a:t>
              </a:r>
              <a:endParaRPr lang="zh-CN" altLang="en-US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64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89434D-485A-93BD-F986-2683E4C612C3}"/>
              </a:ext>
            </a:extLst>
          </p:cNvPr>
          <p:cNvGrpSpPr/>
          <p:nvPr/>
        </p:nvGrpSpPr>
        <p:grpSpPr>
          <a:xfrm>
            <a:off x="7419974" y="1864033"/>
            <a:ext cx="3946526" cy="3574216"/>
            <a:chOff x="7633062" y="2641602"/>
            <a:chExt cx="3989705" cy="1914524"/>
          </a:xfrm>
        </p:grpSpPr>
        <p:sp>
          <p:nvSpPr>
            <p:cNvPr id="5" name="圆角矩形 20">
              <a:extLst>
                <a:ext uri="{FF2B5EF4-FFF2-40B4-BE49-F238E27FC236}">
                  <a16:creationId xmlns:a16="http://schemas.microsoft.com/office/drawing/2014/main" id="{C0F852BE-F5AB-B541-E57C-110C01A39CE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7633062" y="2641602"/>
              <a:ext cx="3989705" cy="1914524"/>
            </a:xfrm>
            <a:prstGeom prst="roundRect">
              <a:avLst>
                <a:gd name="adj" fmla="val 8276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0DA01D2-ADD2-281D-16D7-FA69C5480386}"/>
                </a:ext>
              </a:extLst>
            </p:cNvPr>
            <p:cNvSpPr txBox="1"/>
            <p:nvPr/>
          </p:nvSpPr>
          <p:spPr>
            <a:xfrm>
              <a:off x="7633062" y="2721611"/>
              <a:ext cx="3989070" cy="11754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Pathformer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在电力数据集上的预测结果可视化。数据输入长度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H=96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，预测长度预测长度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F = 96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192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336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720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Pathformer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在捕获不同样本中存在的多周期和复杂趋势方面表现出有效性。这证明了其对多尺度特征的自适应建模能力。</a:t>
              </a:r>
              <a:endParaRPr lang="zh-CN" altLang="en-US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622AB98-C9B6-F1C9-7FB9-D000425B9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" y="807826"/>
            <a:ext cx="6463253" cy="568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5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74" name="图片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26BF382-4458-9C01-19CC-D0C496D33657}"/>
              </a:ext>
            </a:extLst>
          </p:cNvPr>
          <p:cNvGrpSpPr/>
          <p:nvPr/>
        </p:nvGrpSpPr>
        <p:grpSpPr>
          <a:xfrm>
            <a:off x="1527492" y="1773628"/>
            <a:ext cx="9137015" cy="2410183"/>
            <a:chOff x="1442085" y="2524126"/>
            <a:chExt cx="9137015" cy="2410183"/>
          </a:xfrm>
        </p:grpSpPr>
        <p:sp>
          <p:nvSpPr>
            <p:cNvPr id="2" name="文本框 1"/>
            <p:cNvSpPr txBox="1"/>
            <p:nvPr/>
          </p:nvSpPr>
          <p:spPr>
            <a:xfrm>
              <a:off x="1474470" y="2992410"/>
              <a:ext cx="9104630" cy="1855816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algn="just"/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提出了具有自适应路径的多尺度变压器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Pathformer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，用于时间序列预测。该方法通过引入多尺度补丁分割和对分割后的补丁的双重关注。此外，自适应路径根据不同的时间动态动态选择和聚合尺度特征。</a:t>
              </a:r>
            </a:p>
            <a:p>
              <a:pPr algn="just"/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这些创新机制共同使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Pathformer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能够实现出色的预测性能，并在多个预测任务中展示出强大的泛化能力。</a:t>
              </a:r>
            </a:p>
          </p:txBody>
        </p:sp>
        <p:sp>
          <p:nvSpPr>
            <p:cNvPr id="9" name="圆角矩形 8"/>
            <p:cNvSpPr/>
            <p:nvPr>
              <p:custDataLst>
                <p:tags r:id="rId5"/>
              </p:custDataLst>
            </p:nvPr>
          </p:nvSpPr>
          <p:spPr>
            <a:xfrm>
              <a:off x="1442085" y="2524126"/>
              <a:ext cx="9103360" cy="2410183"/>
            </a:xfrm>
            <a:prstGeom prst="roundRect">
              <a:avLst>
                <a:gd name="adj" fmla="val 8276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2" name="椭圆 11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" name="标题占位符 1"/>
          <p:cNvSpPr txBox="1"/>
          <p:nvPr>
            <p:custDataLst>
              <p:tags r:id="rId1"/>
            </p:custDataLst>
          </p:nvPr>
        </p:nvSpPr>
        <p:spPr>
          <a:xfrm>
            <a:off x="1138555" y="180340"/>
            <a:ext cx="9382125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Background</a:t>
            </a:r>
            <a:endParaRPr lang="en-US" altLang="zh-CN" sz="3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D93D14-5F42-34E0-4356-B069A7B6A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163" y="2719617"/>
            <a:ext cx="6287749" cy="190997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9AE82E8-6EC0-EBFA-CECA-C01592BDCBC8}"/>
              </a:ext>
            </a:extLst>
          </p:cNvPr>
          <p:cNvGrpSpPr/>
          <p:nvPr/>
        </p:nvGrpSpPr>
        <p:grpSpPr>
          <a:xfrm>
            <a:off x="522088" y="2044241"/>
            <a:ext cx="4754762" cy="3260725"/>
            <a:chOff x="617338" y="1272344"/>
            <a:chExt cx="4754762" cy="3260725"/>
          </a:xfrm>
        </p:grpSpPr>
        <p:sp>
          <p:nvSpPr>
            <p:cNvPr id="4" name="圆角矩形 11">
              <a:extLst>
                <a:ext uri="{FF2B5EF4-FFF2-40B4-BE49-F238E27FC236}">
                  <a16:creationId xmlns:a16="http://schemas.microsoft.com/office/drawing/2014/main" id="{F20FFD8A-89E6-22B2-C71E-20BA68A889B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17338" y="1272344"/>
              <a:ext cx="4754762" cy="3260725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A32BDC-EA1B-9D93-7398-07D010440B77}"/>
                </a:ext>
              </a:extLst>
            </p:cNvPr>
            <p:cNvSpPr txBox="1"/>
            <p:nvPr/>
          </p:nvSpPr>
          <p:spPr>
            <a:xfrm>
              <a:off x="705096" y="1471099"/>
              <a:ext cx="4667004" cy="306197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在不同的时间尺度上表现出不同的变化和波动，这需要从不同尺度的时间间隔中提取时间特征和依赖关系。</a:t>
              </a:r>
              <a:endPara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fontAlgn="auto">
                <a:lnSpc>
                  <a:spcPct val="150000"/>
                </a:lnSpc>
              </a:pP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现有的时间序列预测</a:t>
              </a:r>
              <a:r>
                <a: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Transformers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主要是从有限或固定的尺度上对时间序列进行建模。阻碍了对关键信息的提取。</a:t>
              </a:r>
              <a:endPara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ackground</a:t>
            </a:r>
            <a:endParaRPr lang="en-US" altLang="zh-CN" sz="3200" b="1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1338" y="1569135"/>
            <a:ext cx="10368915" cy="116962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提出了具有自适应路径的多尺度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Transformers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用于时间序列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预测。为每个划分尺度训练一个权重，选择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top-k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patchsize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基于每个尺度的</a:t>
            </a:r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划分，计算这些补丁的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patch</a:t>
            </a:r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内和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patch</a:t>
            </a:r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间双重注意力，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以捕获作为时间依赖的全局相关性和局部细节。</a:t>
            </a:r>
            <a:r>
              <a:rPr lang="zh-CN" altLang="en-US" b="0" i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最后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通过训练的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权重聚合多尺度特征。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1"/>
            </p:custDataLst>
          </p:nvPr>
        </p:nvSpPr>
        <p:spPr>
          <a:xfrm>
            <a:off x="633730" y="1192650"/>
            <a:ext cx="10924540" cy="180702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9D68A9-D73E-116F-FD15-19C57854F941}"/>
              </a:ext>
            </a:extLst>
          </p:cNvPr>
          <p:cNvSpPr txBox="1"/>
          <p:nvPr/>
        </p:nvSpPr>
        <p:spPr>
          <a:xfrm>
            <a:off x="905192" y="4119244"/>
            <a:ext cx="10368915" cy="193588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提出了一个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多尺度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Transformers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。它融合了不同尺度的注意力关注视角，使模型具有更完整的多尺度时间序列建模能力。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进一步提出了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多尺度</a:t>
            </a:r>
            <a:r>
              <a:rPr lang="en-US" altLang="zh-CN" b="0" i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Transformers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的自适应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路径。根据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输入数据的时间动态特性自适应提取和聚合多尺度特征，实现对时间序列的自适应多尺度建模。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在不同的真实世界数据集上进行了广泛的实验，并达到了最先进的预测精度。此外，我们进行了跨数据集的迁移学习实验，以验证模型的强泛化性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798ACC-0390-3911-8661-4CBB11B261D3}"/>
              </a:ext>
            </a:extLst>
          </p:cNvPr>
          <p:cNvGrpSpPr/>
          <p:nvPr/>
        </p:nvGrpSpPr>
        <p:grpSpPr>
          <a:xfrm>
            <a:off x="379973" y="1784584"/>
            <a:ext cx="4077727" cy="3948217"/>
            <a:chOff x="1138382" y="1856591"/>
            <a:chExt cx="3747821" cy="2755265"/>
          </a:xfrm>
        </p:grpSpPr>
        <p:sp>
          <p:nvSpPr>
            <p:cNvPr id="20" name="文本框 19"/>
            <p:cNvSpPr txBox="1"/>
            <p:nvPr/>
          </p:nvSpPr>
          <p:spPr>
            <a:xfrm>
              <a:off x="1256543" y="1887761"/>
              <a:ext cx="3629660" cy="221310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342900" lvl="0" indent="-342900" algn="l" fontAlgn="auto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Char char="l"/>
              </a:pPr>
              <a:r>
                <a:rPr lang="en-US" altLang="zh-CN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Instance Norm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：用于解决训练数据和测试数据之间分布转移的归一化技术。</a:t>
              </a:r>
              <a:endParaRPr lang="en-US" altLang="zh-CN" sz="2000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algn="l" fontAlgn="auto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Char char="l"/>
              </a:pPr>
              <a:r>
                <a:rPr lang="en-US" altLang="zh-CN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AMS Block</a:t>
              </a:r>
              <a:r>
                <a:rPr lang="zh-CN" altLang="en-US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由多尺度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Transformer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模块和自适应路径组成。</a:t>
              </a:r>
              <a:endParaRPr lang="en-US" altLang="zh-CN" sz="2000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lvl="0" indent="-342900" algn="l" fontAlgn="auto">
                <a:lnSpc>
                  <a:spcPct val="150000"/>
                </a:lnSpc>
                <a:buClrTx/>
                <a:buSzTx/>
                <a:buFont typeface="Wingdings" panose="05000000000000000000" pitchFamily="2" charset="2"/>
                <a:buChar char="l"/>
              </a:pPr>
              <a:r>
                <a:rPr lang="en-US" altLang="zh-CN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Predictor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：是一种全连接神经网络，用于长序列预测。</a:t>
              </a:r>
              <a:endParaRPr lang="zh-CN" altLang="en-US" sz="2000">
                <a:latin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1" name="圆角矩形 20"/>
            <p:cNvSpPr/>
            <p:nvPr>
              <p:custDataLst>
                <p:tags r:id="rId1"/>
              </p:custDataLst>
            </p:nvPr>
          </p:nvSpPr>
          <p:spPr>
            <a:xfrm>
              <a:off x="1138382" y="1856591"/>
              <a:ext cx="3669665" cy="2755265"/>
            </a:xfrm>
            <a:prstGeom prst="roundRect">
              <a:avLst>
                <a:gd name="adj" fmla="val 11434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676D42E-13E4-1F7A-B6CA-6D6CE6ABB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262" y="1833535"/>
            <a:ext cx="7508812" cy="37310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25B7BF-6029-8322-79FC-D5E3CC897561}"/>
              </a:ext>
            </a:extLst>
          </p:cNvPr>
          <p:cNvGrpSpPr/>
          <p:nvPr/>
        </p:nvGrpSpPr>
        <p:grpSpPr>
          <a:xfrm>
            <a:off x="1225769" y="1612327"/>
            <a:ext cx="9740462" cy="1065854"/>
            <a:chOff x="525012" y="1677033"/>
            <a:chExt cx="3992691" cy="106585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44F1776-7769-2F9E-6EB6-12CBAA826671}"/>
                </a:ext>
              </a:extLst>
            </p:cNvPr>
            <p:cNvSpPr txBox="1"/>
            <p:nvPr/>
          </p:nvSpPr>
          <p:spPr>
            <a:xfrm>
              <a:off x="619577" y="1819557"/>
              <a:ext cx="367599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patch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大小值的集合为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S = {S</a:t>
              </a:r>
              <a:r>
                <a:rPr lang="en-US" altLang="zh-CN" sz="1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…S</a:t>
              </a:r>
              <a:r>
                <a:rPr lang="en-US" altLang="zh-CN" sz="1000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}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，每个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patchsize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对应一个补丁分割操作。</a:t>
              </a:r>
              <a:endPara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br>
                <a:rPr lang="zh-CN" altLang="en-US"/>
              </a:br>
              <a:endParaRPr lang="zh-CN" altLang="en-US"/>
            </a:p>
          </p:txBody>
        </p:sp>
        <p:sp>
          <p:nvSpPr>
            <p:cNvPr id="13" name="圆角矩形 20">
              <a:extLst>
                <a:ext uri="{FF2B5EF4-FFF2-40B4-BE49-F238E27FC236}">
                  <a16:creationId xmlns:a16="http://schemas.microsoft.com/office/drawing/2014/main" id="{57B848F4-D54C-E7C2-828B-A963C7AB346B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25012" y="1677033"/>
              <a:ext cx="3992691" cy="674301"/>
            </a:xfrm>
            <a:prstGeom prst="roundRect">
              <a:avLst>
                <a:gd name="adj" fmla="val 11434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7E658A9-07D4-F4B7-955B-364A4BB93C0D}"/>
              </a:ext>
            </a:extLst>
          </p:cNvPr>
          <p:cNvGrpSpPr/>
          <p:nvPr/>
        </p:nvGrpSpPr>
        <p:grpSpPr>
          <a:xfrm>
            <a:off x="1329972" y="2577341"/>
            <a:ext cx="9536920" cy="2323748"/>
            <a:chOff x="579665" y="2503333"/>
            <a:chExt cx="9536920" cy="232374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1F981FB-0EA5-799C-96BD-6945736CDB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665" y="2733483"/>
              <a:ext cx="3896269" cy="1724266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57C4F37-F5D1-B9B0-3F6F-0BE4232ADEEA}"/>
                </a:ext>
              </a:extLst>
            </p:cNvPr>
            <p:cNvSpPr txBox="1"/>
            <p:nvPr/>
          </p:nvSpPr>
          <p:spPr>
            <a:xfrm>
              <a:off x="1631178" y="4457749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X ∈ R</a:t>
              </a:r>
              <a:r>
                <a:rPr lang="en-US" altLang="zh-CN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H×d</a:t>
              </a:r>
              <a:endPara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586D099-25B9-EB53-04EB-CD4943CBA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3650" y="2804960"/>
              <a:ext cx="3772935" cy="1587808"/>
            </a:xfrm>
            <a:prstGeom prst="rect">
              <a:avLst/>
            </a:prstGeom>
          </p:spPr>
        </p:pic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C278CC5-F264-704B-DCB4-5D12693F2C29}"/>
                </a:ext>
              </a:extLst>
            </p:cNvPr>
            <p:cNvCxnSpPr>
              <a:stCxn id="8" idx="3"/>
              <a:endCxn id="17" idx="1"/>
            </p:cNvCxnSpPr>
            <p:nvPr/>
          </p:nvCxnSpPr>
          <p:spPr>
            <a:xfrm>
              <a:off x="4475934" y="3595616"/>
              <a:ext cx="1867716" cy="32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A1B68A4-32B1-43F0-78EB-EC093396EDC6}"/>
                </a:ext>
              </a:extLst>
            </p:cNvPr>
            <p:cNvSpPr txBox="1"/>
            <p:nvPr/>
          </p:nvSpPr>
          <p:spPr>
            <a:xfrm>
              <a:off x="5065087" y="3358347"/>
              <a:ext cx="1750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分割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6265021-C92E-948A-22E3-630EE41213F0}"/>
                </a:ext>
              </a:extLst>
            </p:cNvPr>
            <p:cNvGrpSpPr/>
            <p:nvPr/>
          </p:nvGrpSpPr>
          <p:grpSpPr>
            <a:xfrm>
              <a:off x="6473969" y="2503333"/>
              <a:ext cx="3512296" cy="386249"/>
              <a:chOff x="6573983" y="4330174"/>
              <a:chExt cx="3512296" cy="386249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FD75FBD-AD91-DAA7-92E9-09CD53177B9F}"/>
                  </a:ext>
                </a:extLst>
              </p:cNvPr>
              <p:cNvSpPr txBox="1"/>
              <p:nvPr/>
            </p:nvSpPr>
            <p:spPr>
              <a:xfrm>
                <a:off x="6573983" y="4330174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baseline="-25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209EB6D-9FF8-2490-3F71-2286A8C2B4F4}"/>
                  </a:ext>
                </a:extLst>
              </p:cNvPr>
              <p:cNvSpPr txBox="1"/>
              <p:nvPr/>
            </p:nvSpPr>
            <p:spPr>
              <a:xfrm>
                <a:off x="7086601" y="4347091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X</a:t>
                </a:r>
                <a:r>
                  <a:rPr lang="en-US" altLang="zh-CN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baseline="-25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79EB8A8-1379-97E3-1F78-B61EC9106355}"/>
                  </a:ext>
                </a:extLst>
              </p:cNvPr>
              <p:cNvSpPr txBox="1"/>
              <p:nvPr/>
            </p:nvSpPr>
            <p:spPr>
              <a:xfrm>
                <a:off x="9573661" y="4330174"/>
                <a:ext cx="512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baseline="-250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baseline="-250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CD4B1DF-C5BD-8FAF-29C7-82AA3E3EB2A5}"/>
                </a:ext>
              </a:extLst>
            </p:cNvPr>
            <p:cNvSpPr txBox="1"/>
            <p:nvPr/>
          </p:nvSpPr>
          <p:spPr>
            <a:xfrm>
              <a:off x="7735094" y="4457749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∈ R</a:t>
              </a:r>
              <a:r>
                <a:rPr lang="en-US" altLang="zh-CN" baseline="30000">
                  <a:latin typeface="微软雅黑" panose="020B0503020204020204" pitchFamily="34" charset="-122"/>
                  <a:ea typeface="微软雅黑" panose="020B0503020204020204" pitchFamily="34" charset="-122"/>
                </a:rPr>
                <a:t>S×d</a:t>
              </a:r>
              <a:endPara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9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D057B3-B219-6290-2011-8CC46B88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8" y="1223287"/>
            <a:ext cx="7710480" cy="5026622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02F0EB-EB9A-F0E4-FACF-177D4EA1D9A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36898" y="5614783"/>
            <a:ext cx="2373506" cy="3723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61059E-EFFB-BFA7-65A5-EC0545DC0B5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883879" y="5031939"/>
            <a:ext cx="1726525" cy="26467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11DFEF-EABE-5FF9-EB0F-500B443FE961}"/>
              </a:ext>
            </a:extLst>
          </p:cNvPr>
          <p:cNvGrpSpPr/>
          <p:nvPr/>
        </p:nvGrpSpPr>
        <p:grpSpPr>
          <a:xfrm>
            <a:off x="8610404" y="4847273"/>
            <a:ext cx="2797951" cy="1324549"/>
            <a:chOff x="8174849" y="4849279"/>
            <a:chExt cx="2797951" cy="132454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5A1463C-3F41-484A-73BB-C188E237B634}"/>
                </a:ext>
              </a:extLst>
            </p:cNvPr>
            <p:cNvSpPr txBox="1"/>
            <p:nvPr/>
          </p:nvSpPr>
          <p:spPr>
            <a:xfrm>
              <a:off x="8174849" y="5804496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 R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S×d</a:t>
              </a:r>
              <a:endParaRPr lang="zh-CN" altLang="en-US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59B0DE-86A2-D215-14B3-1147FACEE9EB}"/>
                </a:ext>
              </a:extLst>
            </p:cNvPr>
            <p:cNvSpPr txBox="1"/>
            <p:nvPr/>
          </p:nvSpPr>
          <p:spPr>
            <a:xfrm>
              <a:off x="8174849" y="4849279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∈ R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S×dm</a:t>
              </a:r>
              <a:endParaRPr lang="zh-CN" altLang="en-US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03DC16C-B1D2-4F3F-7302-0BA505E6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693" y="5177615"/>
              <a:ext cx="0" cy="6365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486281-B0FB-E5F6-3C11-7681BCB9464F}"/>
                </a:ext>
              </a:extLst>
            </p:cNvPr>
            <p:cNvSpPr txBox="1"/>
            <p:nvPr/>
          </p:nvSpPr>
          <p:spPr>
            <a:xfrm>
              <a:off x="8923221" y="5381644"/>
              <a:ext cx="2049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aseline="30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沿特征维度嵌入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AA6A2BB-3C10-5F5B-D92D-FB26DFA58D95}"/>
              </a:ext>
            </a:extLst>
          </p:cNvPr>
          <p:cNvSpPr txBox="1"/>
          <p:nvPr/>
        </p:nvSpPr>
        <p:spPr>
          <a:xfrm>
            <a:off x="8327818" y="3711971"/>
            <a:ext cx="37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S×dm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S×dm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1×dm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FD5938-9A4A-6039-5B99-35971005288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747141" y="3896637"/>
            <a:ext cx="580677" cy="211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44123C-8B44-A3B1-FA61-CE5684D523EF}"/>
              </a:ext>
            </a:extLst>
          </p:cNvPr>
          <p:cNvCxnSpPr>
            <a:cxnSpLocks/>
          </p:cNvCxnSpPr>
          <p:nvPr/>
        </p:nvCxnSpPr>
        <p:spPr>
          <a:xfrm flipV="1">
            <a:off x="9248248" y="4108052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C3B26F-A3E7-02EB-DE88-F6FE1B6B4B07}"/>
              </a:ext>
            </a:extLst>
          </p:cNvPr>
          <p:cNvSpPr txBox="1"/>
          <p:nvPr/>
        </p:nvSpPr>
        <p:spPr>
          <a:xfrm>
            <a:off x="9336233" y="4353318"/>
            <a:ext cx="204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可训练的线性变换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E149A1-BEE3-7933-4D01-8BAD06C8E0A4}"/>
              </a:ext>
            </a:extLst>
          </p:cNvPr>
          <p:cNvSpPr txBox="1"/>
          <p:nvPr/>
        </p:nvSpPr>
        <p:spPr>
          <a:xfrm>
            <a:off x="8483466" y="2839841"/>
            <a:ext cx="17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Attn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1×dm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402670-CA15-DE67-97FC-5D1FA8B22187}"/>
              </a:ext>
            </a:extLst>
          </p:cNvPr>
          <p:cNvCxnSpPr>
            <a:cxnSpLocks/>
          </p:cNvCxnSpPr>
          <p:nvPr/>
        </p:nvCxnSpPr>
        <p:spPr>
          <a:xfrm flipV="1">
            <a:off x="9246834" y="3110722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0B8C9D9A-47BA-9402-62A6-2D3368F29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5967" y="3327624"/>
            <a:ext cx="2617760" cy="251018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88A6C2AF-8293-4E6B-3F95-EAD5BB70588E}"/>
              </a:ext>
            </a:extLst>
          </p:cNvPr>
          <p:cNvSpPr txBox="1"/>
          <p:nvPr/>
        </p:nvSpPr>
        <p:spPr>
          <a:xfrm>
            <a:off x="8490657" y="1938613"/>
            <a:ext cx="17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Attn∈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p×dm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C908494-8581-7883-3331-9E96E187DCEC}"/>
              </a:ext>
            </a:extLst>
          </p:cNvPr>
          <p:cNvCxnSpPr>
            <a:cxnSpLocks/>
          </p:cNvCxnSpPr>
          <p:nvPr/>
        </p:nvCxnSpPr>
        <p:spPr>
          <a:xfrm flipV="1">
            <a:off x="9246834" y="2203286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4" name="图片 53">
            <a:extLst>
              <a:ext uri="{FF2B5EF4-FFF2-40B4-BE49-F238E27FC236}">
                <a16:creationId xmlns:a16="http://schemas.microsoft.com/office/drawing/2014/main" id="{53AF7E33-C754-7179-0D10-81A6FA9DA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6233" y="2441274"/>
            <a:ext cx="2848701" cy="211015"/>
          </a:xfrm>
          <a:prstGeom prst="rect">
            <a:avLst/>
          </a:prstGeom>
        </p:spPr>
      </p:pic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43A896A-82B7-F81C-0FFF-4B480450B1A0}"/>
              </a:ext>
            </a:extLst>
          </p:cNvPr>
          <p:cNvCxnSpPr>
            <a:cxnSpLocks/>
          </p:cNvCxnSpPr>
          <p:nvPr/>
        </p:nvCxnSpPr>
        <p:spPr>
          <a:xfrm flipV="1">
            <a:off x="9246834" y="1302058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93394DE-5E7A-E6F6-45A6-44596AF73845}"/>
              </a:ext>
            </a:extLst>
          </p:cNvPr>
          <p:cNvSpPr txBox="1"/>
          <p:nvPr/>
        </p:nvSpPr>
        <p:spPr>
          <a:xfrm>
            <a:off x="8464720" y="1012260"/>
            <a:ext cx="294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Attn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intra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p×S×dm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74CDF9-66E8-B398-2AE6-5A1830C05195}"/>
              </a:ext>
            </a:extLst>
          </p:cNvPr>
          <p:cNvSpPr txBox="1"/>
          <p:nvPr/>
        </p:nvSpPr>
        <p:spPr>
          <a:xfrm>
            <a:off x="9302805" y="1554580"/>
            <a:ext cx="204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升维</a:t>
            </a:r>
          </a:p>
        </p:txBody>
      </p:sp>
    </p:spTree>
    <p:extLst>
      <p:ext uri="{BB962C8B-B14F-4D97-AF65-F5344CB8AC3E}">
        <p14:creationId xmlns:p14="http://schemas.microsoft.com/office/powerpoint/2010/main" val="379870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12DCEE-86FA-AB06-AEF9-B1B7EE7B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8" y="1307038"/>
            <a:ext cx="6247939" cy="51047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402F0EB-EB9A-F0E4-FACF-177D4EA1D9A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55988" y="5849498"/>
            <a:ext cx="3054416" cy="1376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761059E-EFFB-BFA7-65A5-EC0545DC0B5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900468" y="5031939"/>
            <a:ext cx="2709936" cy="3141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111DFEF-EABE-5FF9-EB0F-500B443FE961}"/>
              </a:ext>
            </a:extLst>
          </p:cNvPr>
          <p:cNvGrpSpPr/>
          <p:nvPr/>
        </p:nvGrpSpPr>
        <p:grpSpPr>
          <a:xfrm>
            <a:off x="8610404" y="4847273"/>
            <a:ext cx="3138772" cy="1324549"/>
            <a:chOff x="8174849" y="4849279"/>
            <a:chExt cx="3138772" cy="1324549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5A1463C-3F41-484A-73BB-C188E237B634}"/>
                </a:ext>
              </a:extLst>
            </p:cNvPr>
            <p:cNvSpPr txBox="1"/>
            <p:nvPr/>
          </p:nvSpPr>
          <p:spPr>
            <a:xfrm>
              <a:off x="8174849" y="5804496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X∈ R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p×S×d</a:t>
              </a:r>
              <a:endParaRPr lang="zh-CN" altLang="en-US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59B0DE-86A2-D215-14B3-1147FACEE9EB}"/>
                </a:ext>
              </a:extLst>
            </p:cNvPr>
            <p:cNvSpPr txBox="1"/>
            <p:nvPr/>
          </p:nvSpPr>
          <p:spPr>
            <a:xfrm>
              <a:off x="8174849" y="4849279"/>
              <a:ext cx="1750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X∈ R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p×dn</a:t>
              </a:r>
              <a:endParaRPr lang="zh-CN" altLang="en-US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03DC16C-B1D2-4F3F-7302-0BA505E6B9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693" y="5177615"/>
              <a:ext cx="0" cy="6365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C486281-B0FB-E5F6-3C11-7681BCB9464F}"/>
                </a:ext>
              </a:extLst>
            </p:cNvPr>
            <p:cNvSpPr txBox="1"/>
            <p:nvPr/>
          </p:nvSpPr>
          <p:spPr>
            <a:xfrm>
              <a:off x="8923221" y="5381644"/>
              <a:ext cx="2390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沿特征维度嵌入，</a:t>
              </a:r>
              <a:r>
                <a:rPr lang="en-US" altLang="zh-CN" baseline="30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dn=dm*S</a:t>
              </a:r>
              <a:endParaRPr lang="zh-CN" altLang="en-US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4AA6A2BB-3C10-5F5B-D92D-FB26DFA58D95}"/>
              </a:ext>
            </a:extLst>
          </p:cNvPr>
          <p:cNvSpPr txBox="1"/>
          <p:nvPr/>
        </p:nvSpPr>
        <p:spPr>
          <a:xfrm>
            <a:off x="8327818" y="3711971"/>
            <a:ext cx="377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p×dn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p×dn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Q∈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p×dn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44123C-8B44-A3B1-FA61-CE5684D523EF}"/>
              </a:ext>
            </a:extLst>
          </p:cNvPr>
          <p:cNvCxnSpPr>
            <a:cxnSpLocks/>
          </p:cNvCxnSpPr>
          <p:nvPr/>
        </p:nvCxnSpPr>
        <p:spPr>
          <a:xfrm flipV="1">
            <a:off x="9248248" y="4108052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2FC3B26F-A3E7-02EB-DE88-F6FE1B6B4B07}"/>
              </a:ext>
            </a:extLst>
          </p:cNvPr>
          <p:cNvSpPr txBox="1"/>
          <p:nvPr/>
        </p:nvSpPr>
        <p:spPr>
          <a:xfrm>
            <a:off x="9336233" y="4353318"/>
            <a:ext cx="204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可训练的线性变换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1FD5938-9A4A-6039-5B99-35971005288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6914447" y="3896637"/>
            <a:ext cx="1413371" cy="2114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AE149A1-BEE3-7933-4D01-8BAD06C8E0A4}"/>
              </a:ext>
            </a:extLst>
          </p:cNvPr>
          <p:cNvSpPr txBox="1"/>
          <p:nvPr/>
        </p:nvSpPr>
        <p:spPr>
          <a:xfrm>
            <a:off x="8483466" y="2839841"/>
            <a:ext cx="17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Attn∈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p×dn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1402670-CA15-DE67-97FC-5D1FA8B22187}"/>
              </a:ext>
            </a:extLst>
          </p:cNvPr>
          <p:cNvCxnSpPr>
            <a:cxnSpLocks/>
          </p:cNvCxnSpPr>
          <p:nvPr/>
        </p:nvCxnSpPr>
        <p:spPr>
          <a:xfrm flipV="1">
            <a:off x="9246834" y="3110722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8A6C2AF-8293-4E6B-3F95-EAD5BB70588E}"/>
              </a:ext>
            </a:extLst>
          </p:cNvPr>
          <p:cNvSpPr txBox="1"/>
          <p:nvPr/>
        </p:nvSpPr>
        <p:spPr>
          <a:xfrm>
            <a:off x="8490657" y="1938613"/>
            <a:ext cx="214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Attn</a:t>
            </a:r>
            <a:r>
              <a:rPr lang="en-US" altLang="zh-CN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∈ R</a:t>
            </a:r>
            <a:r>
              <a:rPr lang="en-US" altLang="zh-CN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p×S×dm</a:t>
            </a:r>
            <a:endParaRPr lang="zh-CN" altLang="en-US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C908494-8581-7883-3331-9E96E187DCEC}"/>
              </a:ext>
            </a:extLst>
          </p:cNvPr>
          <p:cNvCxnSpPr>
            <a:cxnSpLocks/>
          </p:cNvCxnSpPr>
          <p:nvPr/>
        </p:nvCxnSpPr>
        <p:spPr>
          <a:xfrm flipV="1">
            <a:off x="9246834" y="2203286"/>
            <a:ext cx="0" cy="63655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8B4624-AF39-61EA-5C57-F4C1144E0FB3}"/>
              </a:ext>
            </a:extLst>
          </p:cNvPr>
          <p:cNvGrpSpPr/>
          <p:nvPr/>
        </p:nvGrpSpPr>
        <p:grpSpPr>
          <a:xfrm>
            <a:off x="281196" y="1621465"/>
            <a:ext cx="857185" cy="4445076"/>
            <a:chOff x="281196" y="1621465"/>
            <a:chExt cx="857185" cy="444507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E86363-A9E7-8C4F-344B-344239027AF6}"/>
                </a:ext>
              </a:extLst>
            </p:cNvPr>
            <p:cNvSpPr/>
            <p:nvPr/>
          </p:nvSpPr>
          <p:spPr>
            <a:xfrm>
              <a:off x="379973" y="1621465"/>
              <a:ext cx="758408" cy="81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E750B8-8CCB-6AB2-4026-88282E9C4303}"/>
                </a:ext>
              </a:extLst>
            </p:cNvPr>
            <p:cNvSpPr/>
            <p:nvPr/>
          </p:nvSpPr>
          <p:spPr>
            <a:xfrm>
              <a:off x="281196" y="5246732"/>
              <a:ext cx="758408" cy="819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0BEF5BC7-E655-E7CC-149D-403EF6437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1656" y="3340576"/>
            <a:ext cx="2224640" cy="2297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AD85F9A-2104-9FFA-64A8-CC96E8C30138}"/>
              </a:ext>
            </a:extLst>
          </p:cNvPr>
          <p:cNvSpPr txBox="1"/>
          <p:nvPr/>
        </p:nvSpPr>
        <p:spPr>
          <a:xfrm>
            <a:off x="9336233" y="2489915"/>
            <a:ext cx="204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aseline="30000">
                <a:latin typeface="微软雅黑" panose="020B0503020204020204" pitchFamily="34" charset="-122"/>
                <a:ea typeface="微软雅黑" panose="020B0503020204020204" pitchFamily="34" charset="-122"/>
              </a:rPr>
              <a:t>升维</a:t>
            </a:r>
          </a:p>
        </p:txBody>
      </p:sp>
    </p:spTree>
    <p:extLst>
      <p:ext uri="{BB962C8B-B14F-4D97-AF65-F5344CB8AC3E}">
        <p14:creationId xmlns:p14="http://schemas.microsoft.com/office/powerpoint/2010/main" val="315997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EB0A747-2338-F90A-BB37-CDBE7F92F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382" y="1199080"/>
            <a:ext cx="3601903" cy="525592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2D6CA92-4FCD-3DCF-72E5-B0B07BFE3E27}"/>
              </a:ext>
            </a:extLst>
          </p:cNvPr>
          <p:cNvGrpSpPr/>
          <p:nvPr/>
        </p:nvGrpSpPr>
        <p:grpSpPr>
          <a:xfrm>
            <a:off x="4917057" y="1648321"/>
            <a:ext cx="6136561" cy="1879919"/>
            <a:chOff x="6332646" y="2433286"/>
            <a:chExt cx="4185869" cy="1716019"/>
          </a:xfrm>
        </p:grpSpPr>
        <p:sp>
          <p:nvSpPr>
            <p:cNvPr id="12" name="圆角矩形 20">
              <a:extLst>
                <a:ext uri="{FF2B5EF4-FFF2-40B4-BE49-F238E27FC236}">
                  <a16:creationId xmlns:a16="http://schemas.microsoft.com/office/drawing/2014/main" id="{D91207B5-618C-59B2-6CD2-5865778198B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332646" y="2433286"/>
              <a:ext cx="4185869" cy="1716019"/>
            </a:xfrm>
            <a:prstGeom prst="roundRect">
              <a:avLst>
                <a:gd name="adj" fmla="val 11434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BFB300E-20B6-3774-C575-81F87C617FED}"/>
                </a:ext>
              </a:extLst>
            </p:cNvPr>
            <p:cNvSpPr txBox="1"/>
            <p:nvPr/>
          </p:nvSpPr>
          <p:spPr>
            <a:xfrm>
              <a:off x="6431045" y="2489548"/>
              <a:ext cx="3989070" cy="104730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不同的数据偏好不同的分割尺度；不同尺度分割用不同的权重聚合。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找出合适的分割尺度集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得到不同分割尺度的聚合权重</a:t>
              </a:r>
              <a:endParaRPr lang="pt-BR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E027F8-77CD-BFF2-4FD2-6116457E3239}"/>
              </a:ext>
            </a:extLst>
          </p:cNvPr>
          <p:cNvGrpSpPr/>
          <p:nvPr/>
        </p:nvGrpSpPr>
        <p:grpSpPr>
          <a:xfrm>
            <a:off x="4917057" y="4026852"/>
            <a:ext cx="6136561" cy="1975443"/>
            <a:chOff x="6332646" y="2297409"/>
            <a:chExt cx="4185869" cy="1851896"/>
          </a:xfrm>
        </p:grpSpPr>
        <p:sp>
          <p:nvSpPr>
            <p:cNvPr id="19" name="圆角矩形 20">
              <a:extLst>
                <a:ext uri="{FF2B5EF4-FFF2-40B4-BE49-F238E27FC236}">
                  <a16:creationId xmlns:a16="http://schemas.microsoft.com/office/drawing/2014/main" id="{48BE2C55-1021-E3E9-AE8A-63F323384FD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6332646" y="2297409"/>
              <a:ext cx="4185869" cy="1851896"/>
            </a:xfrm>
            <a:prstGeom prst="roundRect">
              <a:avLst>
                <a:gd name="adj" fmla="val 11434"/>
              </a:avLst>
            </a:prstGeom>
            <a:noFill/>
            <a:ln w="254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99B7A8D-931C-8E78-F4CD-924D83C1A8DC}"/>
                </a:ext>
              </a:extLst>
            </p:cNvPr>
            <p:cNvSpPr txBox="1"/>
            <p:nvPr/>
          </p:nvSpPr>
          <p:spPr>
            <a:xfrm>
              <a:off x="6431045" y="2337934"/>
              <a:ext cx="3989070" cy="159874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时间序列的最优分割尺度受到固有特征和动态模式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周期性趋势性</a:t>
              </a:r>
              <a:r>
                <a:rPr lang="en-US" altLang="zh-CN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的影响。</a:t>
              </a:r>
              <a:endPara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引入周期性分解模块提取周期性</a:t>
              </a:r>
              <a:endPara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b="0" i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引入趋势性分解模块提取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趋势性</a:t>
              </a:r>
              <a:endPara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82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EB0A747-2338-F90A-BB37-CDBE7F92F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382" y="1199080"/>
            <a:ext cx="3601903" cy="5255924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sp>
        <p:nvSpPr>
          <p:cNvPr id="64" name="矩形 6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9" name="直接连接符 68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70" name="组合 69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1" name="椭圆 70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74" name="图片 7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75" name="标题占位符 1"/>
          <p:cNvSpPr txBox="1"/>
          <p:nvPr/>
        </p:nvSpPr>
        <p:spPr>
          <a:xfrm>
            <a:off x="1138382" y="180340"/>
            <a:ext cx="5435600" cy="48387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D0E069-6292-94A3-399A-30954D4CB3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4694" y="5922737"/>
            <a:ext cx="3509943" cy="3496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668971C-4477-4FE5-E19E-73B1C26E8002}"/>
              </a:ext>
            </a:extLst>
          </p:cNvPr>
          <p:cNvSpPr txBox="1"/>
          <p:nvPr/>
        </p:nvSpPr>
        <p:spPr>
          <a:xfrm>
            <a:off x="4842362" y="5553160"/>
            <a:ext cx="667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傅立叶变换将数据分解为傅立叶基</a:t>
            </a:r>
            <a:r>
              <a:rPr lang="zh-CN" altLang="en-US" sz="1400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从时域转换到频域，以提取周期模式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1A2D034-5874-13FA-1164-41AF1ADC2840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149306" y="5633049"/>
            <a:ext cx="693056" cy="74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E3818B2-FC52-E223-A835-B994A384E7AB}"/>
              </a:ext>
            </a:extLst>
          </p:cNvPr>
          <p:cNvSpPr txBox="1"/>
          <p:nvPr/>
        </p:nvSpPr>
        <p:spPr>
          <a:xfrm>
            <a:off x="4842362" y="5129645"/>
            <a:ext cx="667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只选择振幅最大的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sz="1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基，保持频域的稀疏性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B00541-DE42-03D1-2DFD-72D081768358}"/>
              </a:ext>
            </a:extLst>
          </p:cNvPr>
          <p:cNvSpPr txBox="1"/>
          <p:nvPr/>
        </p:nvSpPr>
        <p:spPr>
          <a:xfrm>
            <a:off x="4842362" y="4718544"/>
            <a:ext cx="667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逆傅立叶变换，从频域转换到时域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82F4288-2CDD-E386-F468-727E8257ECB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149306" y="5230773"/>
            <a:ext cx="693056" cy="52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A5CBE83-8B9F-A853-DB7B-0519B3E38C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49306" y="4805205"/>
            <a:ext cx="693056" cy="67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F79D816-62BA-A0E7-2188-907F6F3F6694}"/>
              </a:ext>
            </a:extLst>
          </p:cNvPr>
          <p:cNvSpPr txBox="1"/>
          <p:nvPr/>
        </p:nvSpPr>
        <p:spPr>
          <a:xfrm>
            <a:off x="4842362" y="4184519"/>
            <a:ext cx="667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Xrem = X−Xsea</a:t>
            </a:r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5BA5848-4668-7EA7-8B3B-84F651972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8562" y="3583328"/>
            <a:ext cx="5848939" cy="244256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8E5F799-A190-3BAE-834D-9540ED8BE1C8}"/>
              </a:ext>
            </a:extLst>
          </p:cNvPr>
          <p:cNvCxnSpPr>
            <a:cxnSpLocks/>
          </p:cNvCxnSpPr>
          <p:nvPr/>
        </p:nvCxnSpPr>
        <p:spPr>
          <a:xfrm>
            <a:off x="4174434" y="3621235"/>
            <a:ext cx="693056" cy="672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58AA6BE-312C-191D-6281-176FA6B06968}"/>
              </a:ext>
            </a:extLst>
          </p:cNvPr>
          <p:cNvCxnSpPr>
            <a:cxnSpLocks/>
          </p:cNvCxnSpPr>
          <p:nvPr/>
        </p:nvCxnSpPr>
        <p:spPr>
          <a:xfrm flipV="1">
            <a:off x="3067050" y="4342171"/>
            <a:ext cx="1829297" cy="25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AF0F04C-97FF-6682-3C73-4080B395F307}"/>
              </a:ext>
            </a:extLst>
          </p:cNvPr>
          <p:cNvSpPr/>
          <p:nvPr/>
        </p:nvSpPr>
        <p:spPr>
          <a:xfrm>
            <a:off x="4842362" y="4607292"/>
            <a:ext cx="5778013" cy="1723347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3B8CD01-3B54-4C22-B5AE-BAD805039171}"/>
              </a:ext>
            </a:extLst>
          </p:cNvPr>
          <p:cNvSpPr txBox="1"/>
          <p:nvPr/>
        </p:nvSpPr>
        <p:spPr>
          <a:xfrm>
            <a:off x="4740285" y="2736531"/>
            <a:ext cx="7861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Xtrain = Linear(X+Xsea+Xtrend), Xtrans ∈ R</a:t>
            </a:r>
            <a:r>
              <a:rPr lang="en-US" altLang="zh-CN" sz="1400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zh-CN" altLang="en-US" sz="1400" baseline="300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3D716B3-531D-7643-DE3E-AA90B9BD41E8}"/>
              </a:ext>
            </a:extLst>
          </p:cNvPr>
          <p:cNvCxnSpPr>
            <a:cxnSpLocks/>
          </p:cNvCxnSpPr>
          <p:nvPr/>
        </p:nvCxnSpPr>
        <p:spPr>
          <a:xfrm>
            <a:off x="3067050" y="2890419"/>
            <a:ext cx="180044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686D86B-0288-2501-EF5E-DCE3A17A3616}"/>
              </a:ext>
            </a:extLst>
          </p:cNvPr>
          <p:cNvGrpSpPr/>
          <p:nvPr/>
        </p:nvGrpSpPr>
        <p:grpSpPr>
          <a:xfrm>
            <a:off x="4842362" y="2171475"/>
            <a:ext cx="6604306" cy="797831"/>
            <a:chOff x="4842362" y="1685782"/>
            <a:chExt cx="6604306" cy="797831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7BFB01D-9362-19C0-67CA-916FB39FB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42362" y="1685782"/>
              <a:ext cx="6565651" cy="370370"/>
            </a:xfrm>
            <a:prstGeom prst="rect">
              <a:avLst/>
            </a:prstGeom>
          </p:spPr>
        </p:pic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53473DF3-8DE2-725A-CAAD-DC23E486623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8472897" y="2012808"/>
              <a:ext cx="566328" cy="3015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F444BC-6892-305A-156C-9AF3370BD9D7}"/>
                </a:ext>
              </a:extLst>
            </p:cNvPr>
            <p:cNvSpPr txBox="1"/>
            <p:nvPr/>
          </p:nvSpPr>
          <p:spPr>
            <a:xfrm>
              <a:off x="9039225" y="2145059"/>
              <a:ext cx="240744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fr-FR" altLang="zh-CN" sz="16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ftpl</a:t>
              </a:r>
              <a:r>
                <a:rPr lang="fr-FR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us(x)=</a:t>
              </a:r>
              <a:r>
                <a:rPr lang="fr-FR" altLang="zh-CN" sz="16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fr-FR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fr-FR" altLang="zh-CN" sz="16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fr-FR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(1+e</a:t>
              </a:r>
              <a:r>
                <a:rPr lang="fr-FR" altLang="zh-CN" sz="1600" baseline="300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fr-FR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38584857-0441-AF59-6AF0-703F8F1DC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7490" y="1427992"/>
            <a:ext cx="888099" cy="247643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CCEBCAB-9F97-C9C1-C146-9CDF58A1CC6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5311540" y="1675635"/>
            <a:ext cx="0" cy="531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B74CBCA-CA6F-97AF-C941-974B9868B68A}"/>
              </a:ext>
            </a:extLst>
          </p:cNvPr>
          <p:cNvSpPr txBox="1"/>
          <p:nvPr/>
        </p:nvSpPr>
        <p:spPr>
          <a:xfrm>
            <a:off x="5332661" y="1783955"/>
            <a:ext cx="667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top-k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个权重，其它置为</a:t>
            </a:r>
            <a:r>
              <a:rPr lang="en-US" altLang="zh-CN" sz="1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1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141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8c5b33-d9af-4639-bf62-945e63be7c4a"/>
  <p:tag name="COMMONDATA" val="eyJoZGlkIjoiN2E5OWVhZTkwYzM4YjU4MmY3Y2QwMmY1ZTc1YzMwMz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1186</Words>
  <Application>Microsoft Office PowerPoint</Application>
  <PresentationFormat>宽屏</PresentationFormat>
  <Paragraphs>156</Paragraphs>
  <Slides>15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Lucida Grande</vt:lpstr>
      <vt:lpstr>等线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鑫明 余</cp:lastModifiedBy>
  <cp:revision>172</cp:revision>
  <dcterms:created xsi:type="dcterms:W3CDTF">2019-03-09T08:01:00Z</dcterms:created>
  <dcterms:modified xsi:type="dcterms:W3CDTF">2024-03-20T12:17:43Z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31CA6D2B42C74E4A946407475CA0EE16</vt:lpwstr>
  </property>
</Properties>
</file>