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28" r:id="rId2"/>
    <p:sldId id="3267" r:id="rId3"/>
    <p:sldId id="3293" r:id="rId4"/>
    <p:sldId id="3295" r:id="rId5"/>
    <p:sldId id="3305" r:id="rId6"/>
    <p:sldId id="3292" r:id="rId7"/>
    <p:sldId id="3299" r:id="rId8"/>
    <p:sldId id="3301" r:id="rId9"/>
    <p:sldId id="3306" r:id="rId10"/>
    <p:sldId id="3307" r:id="rId11"/>
    <p:sldId id="3298" r:id="rId12"/>
    <p:sldId id="330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13"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51C45-92F4-40B8-815F-EBC19C312A1F}" type="datetimeFigureOut">
              <a:rPr lang="zh-CN" altLang="en-US" smtClean="0"/>
              <a:t>2024/3/18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752BB-A56E-46FA-B348-F41ACB23931C}" type="slidenum">
              <a:rPr lang="zh-CN" altLang="en-US" smtClean="0"/>
              <a:t>‹#›</a:t>
            </a:fld>
            <a:endParaRPr lang="zh-CN" altLang="en-US"/>
          </a:p>
        </p:txBody>
      </p:sp>
    </p:spTree>
    <p:extLst>
      <p:ext uri="{BB962C8B-B14F-4D97-AF65-F5344CB8AC3E}">
        <p14:creationId xmlns:p14="http://schemas.microsoft.com/office/powerpoint/2010/main" val="90238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这篇文章提出了一种强化学习</a:t>
            </a:r>
            <a:r>
              <a:rPr lang="en-US" altLang="zh-CN" dirty="0"/>
              <a:t>(RL)</a:t>
            </a:r>
            <a:r>
              <a:rPr lang="zh-CN" altLang="en-US" dirty="0"/>
              <a:t>智能体，强化因果解释器</a:t>
            </a:r>
            <a:r>
              <a:rPr lang="en-US" altLang="zh-CN" dirty="0"/>
              <a:t>(RC-Explainer)</a:t>
            </a:r>
            <a:r>
              <a:rPr lang="zh-CN" altLang="en-US" dirty="0"/>
              <a:t>，以实现因果筛选策略。</a:t>
            </a:r>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As shown in Figure 4, attention scores from CLAM-SB [30] were visualized as a heatmap to determine the ROI and interpret the important morphology used for diagnosis. The model focuses more on tumors with FT features.</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62578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9164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12</a:t>
            </a:fld>
            <a:endParaRPr lang="zh-CN" altLang="en-US"/>
          </a:p>
        </p:txBody>
      </p:sp>
    </p:spTree>
    <p:extLst>
      <p:ext uri="{BB962C8B-B14F-4D97-AF65-F5344CB8AC3E}">
        <p14:creationId xmlns:p14="http://schemas.microsoft.com/office/powerpoint/2010/main" val="142101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None/>
            </a:pPr>
            <a:r>
              <a:rPr lang="en-US" b="0" i="0" dirty="0">
                <a:solidFill>
                  <a:srgbClr val="0D0D0D"/>
                </a:solidFill>
                <a:effectLst/>
                <a:latin typeface="Söhne"/>
              </a:rPr>
              <a:t>Benefit of MIL</a:t>
            </a:r>
          </a:p>
          <a:p>
            <a:pPr algn="l">
              <a:buFont typeface="+mj-lt"/>
              <a:buAutoNum type="arabicPeriod"/>
            </a:pPr>
            <a:r>
              <a:rPr lang="en-US" b="0" i="0" dirty="0">
                <a:solidFill>
                  <a:srgbClr val="0D0D0D"/>
                </a:solidFill>
                <a:effectLst/>
                <a:latin typeface="Söhne"/>
              </a:rPr>
              <a:t>Robustness to tissue-level variations: Multiple Instance Learning (MIL) allows models to focus on regions of interest within whole slide images (WSIs), enabling robust analysis despite variations in tissue composition, staining, or image quality across different slides.</a:t>
            </a:r>
          </a:p>
          <a:p>
            <a:pPr algn="l">
              <a:buFont typeface="+mj-lt"/>
              <a:buAutoNum type="arabicPeriod"/>
            </a:pPr>
            <a:r>
              <a:rPr lang="en-US" b="0" i="0" dirty="0">
                <a:solidFill>
                  <a:srgbClr val="0D0D0D"/>
                </a:solidFill>
                <a:effectLst/>
                <a:latin typeface="Söhne"/>
              </a:rPr>
              <a:t>Ability to handle weakly labeled data: MIL is well-suited for scenarios where only slide-level labels are available, as it can learn from multiple instances (patches or regions) within each slide without requiring precise annotations for individual instances. This capability is particularly beneficial in digital pathology, where obtaining detailed annotations for every region of interest can be time-consuming and expensive.</a:t>
            </a:r>
          </a:p>
          <a:p>
            <a:pPr algn="l">
              <a:buFont typeface="Arial" panose="020B0604020202020204" pitchFamily="34" charset="0"/>
              <a:buChar char="•"/>
            </a:pPr>
            <a:r>
              <a:rPr lang="en-US" b="0" i="0" dirty="0">
                <a:solidFill>
                  <a:srgbClr val="0D0D0D"/>
                </a:solidFill>
                <a:effectLst/>
                <a:latin typeface="Söhne"/>
              </a:rPr>
              <a:t>Negative Points:</a:t>
            </a:r>
            <a:br>
              <a:rPr lang="en-US" b="0" i="0" dirty="0">
                <a:solidFill>
                  <a:srgbClr val="0D0D0D"/>
                </a:solidFill>
                <a:effectLst/>
                <a:latin typeface="Söhne"/>
              </a:rPr>
            </a:br>
            <a:r>
              <a:rPr lang="en-US" b="0" i="0" dirty="0">
                <a:solidFill>
                  <a:srgbClr val="0D0D0D"/>
                </a:solidFill>
                <a:effectLst/>
                <a:latin typeface="Söhne"/>
              </a:rPr>
              <a:t>High computational costs: MIL in digital pathology WSI analysis requires significant computational resources due to the large size of gigapixel WSIs.</a:t>
            </a:r>
          </a:p>
          <a:p>
            <a:pPr algn="l">
              <a:buFont typeface="Arial" panose="020B0604020202020204" pitchFamily="34" charset="0"/>
              <a:buChar char="•"/>
            </a:pPr>
            <a:r>
              <a:rPr lang="en-US" b="0" i="0" dirty="0">
                <a:solidFill>
                  <a:srgbClr val="0D0D0D"/>
                </a:solidFill>
                <a:effectLst/>
                <a:latin typeface="Söhne"/>
              </a:rPr>
              <a:t>Limited supervision: Gigapixel WSIs often lack detailed annotations or labels, leading to limited supervision for training models.</a:t>
            </a:r>
          </a:p>
          <a:p>
            <a:pPr algn="l">
              <a:buFont typeface="Arial" panose="020B0604020202020204" pitchFamily="34" charset="0"/>
              <a:buChar char="•"/>
            </a:pPr>
            <a:r>
              <a:rPr lang="en-US" b="0" i="0" dirty="0">
                <a:solidFill>
                  <a:srgbClr val="0D0D0D"/>
                </a:solidFill>
                <a:effectLst/>
                <a:latin typeface="Söhne"/>
              </a:rPr>
              <a:t>Loss of key information: Utilizing a frozen model pretrained from ImageNet may result in the loss of crucial information due to domain gaps between natural images and pathology images.</a:t>
            </a:r>
          </a:p>
          <a:p>
            <a:pPr algn="l">
              <a:buFont typeface="Arial" panose="020B0604020202020204" pitchFamily="34" charset="0"/>
              <a:buChar char="•"/>
            </a:pPr>
            <a:r>
              <a:rPr lang="en-US" b="0" i="0" dirty="0">
                <a:solidFill>
                  <a:srgbClr val="0D0D0D"/>
                </a:solidFill>
                <a:effectLst/>
                <a:latin typeface="Söhne"/>
              </a:rPr>
              <a:t>Hindrance to generalization: Pretraining on ImageNet without specific task-related training-time augmentation may hinder the model's ability to generalize well to digital pathology WSIs.</a:t>
            </a:r>
          </a:p>
          <a:p>
            <a:pPr algn="l">
              <a:buFont typeface="Arial" panose="020B0604020202020204" pitchFamily="34" charset="0"/>
              <a:buChar char="•"/>
            </a:pPr>
            <a:r>
              <a:rPr lang="en-US" b="0" i="0" dirty="0">
                <a:solidFill>
                  <a:srgbClr val="0D0D0D"/>
                </a:solidFill>
                <a:effectLst/>
                <a:latin typeface="Söhne"/>
              </a:rPr>
              <a:t>Lack of exploration in SSL for downstream tasks: While SSL offers promising representation learning schemes, there is a lack of exploration in utilizing SSL for MIL in digital pathology WSI analysis, particularly in leveraging task-specific features through partial label tuning.</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None/>
            </a:pPr>
            <a:r>
              <a:rPr lang="en-US" b="0" i="0" dirty="0">
                <a:solidFill>
                  <a:srgbClr val="0D0D0D"/>
                </a:solidFill>
                <a:effectLst/>
                <a:latin typeface="Söhne"/>
              </a:rPr>
              <a:t>Figure  1: </a:t>
            </a:r>
            <a:r>
              <a:rPr lang="en-US" dirty="0"/>
              <a:t>The differences among the feature representations are depicted in Figure 1, where the feature representation under full patch-level supervision is considered as the upper bound.</a:t>
            </a:r>
            <a:endParaRPr lang="en-US" b="0" i="0" dirty="0">
              <a:solidFill>
                <a:srgbClr val="0D0D0D"/>
              </a:solidFill>
              <a:effectLst/>
              <a:latin typeface="Söhne"/>
            </a:endParaRPr>
          </a:p>
          <a:p>
            <a:pPr algn="l">
              <a:buFont typeface="+mj-lt"/>
              <a:buNone/>
            </a:pPr>
            <a:endParaRPr lang="en-US" b="0" i="0" dirty="0">
              <a:solidFill>
                <a:srgbClr val="0D0D0D"/>
              </a:solidFill>
              <a:effectLst/>
              <a:latin typeface="Söhne"/>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0202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ctr" fontAlgn="ctr">
              <a:buFont typeface="Arial" panose="020B0604020202020204" pitchFamily="34" charset="0"/>
              <a:buChar char="•"/>
            </a:pPr>
            <a:endParaRPr lang="zh-CN" altLang="en-US" b="0" i="0" dirty="0">
              <a:solidFill>
                <a:srgbClr val="FFFFFF"/>
              </a:solidFill>
              <a:effectLst/>
              <a:latin typeface="PingFang SC"/>
            </a:endParaRPr>
          </a:p>
          <a:p>
            <a:pPr marL="228600" indent="-228600">
              <a:buAutoNum type="arabicPeriod"/>
            </a:pPr>
            <a:r>
              <a:rPr lang="en-US" b="0" i="0" dirty="0">
                <a:solidFill>
                  <a:srgbClr val="000000"/>
                </a:solidFill>
                <a:effectLst/>
                <a:latin typeface="ProximaVara-Roman"/>
              </a:rPr>
              <a:t>This may lead to a loss of key information and hinder generalization ability without image-level training-time augmentation.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000000"/>
                </a:solidFill>
                <a:effectLst/>
                <a:latin typeface="ProximaVara-Roman"/>
              </a:rPr>
              <a:t>The downstream task-specific features via partial label tuning have not been explored.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000000"/>
                </a:solidFill>
                <a:effectLst/>
                <a:latin typeface="ProximaVara-Roman"/>
              </a:rPr>
              <a:t>These task-agnostic features are dominated by the proxy objective of SSL and only slightly outperform ImageNet pretraining in WSI classification. </a:t>
            </a:r>
            <a:endParaRPr lang="en-US" b="1" i="0" dirty="0">
              <a:solidFill>
                <a:srgbClr val="000000"/>
              </a:solidFill>
              <a:effectLst/>
              <a:latin typeface="ProximaVara-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ProximaVara-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ProximaVara-Roman"/>
              </a:rPr>
              <a:t>Figure 2:  </a:t>
            </a:r>
            <a:r>
              <a:rPr lang="en-US" dirty="0"/>
              <a:t>An illustration of the tuning scheme. To maximize RIB, enlarging the first term helps latent representation vector Z become more predictive for label Y (More overlap between Y and Z2 compared to Z1, which denotes higher mutual information), while by reducing the second term to filter irrelevant features (smaller overlap between image X and Z2 compared to Z1).</a:t>
            </a:r>
            <a:endParaRPr lang="en-US" b="0" i="0" dirty="0">
              <a:solidFill>
                <a:srgbClr val="000000"/>
              </a:solidFill>
              <a:effectLst/>
              <a:latin typeface="ProximaVara-Roman"/>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000000"/>
              </a:solidFill>
              <a:effectLst/>
              <a:latin typeface="ProximaVara-Roman"/>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000000"/>
              </a:solidFill>
              <a:effectLst/>
              <a:latin typeface="ProximaVara-Roman"/>
            </a:endParaRPr>
          </a:p>
          <a:p>
            <a:pPr marL="228600" indent="-228600">
              <a:buAutoNum type="arabicPeriod"/>
            </a:pP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9654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dirty="0"/>
              <a:t>1) Initialize the backbone with pretrained parameters and set frozen, then learn the IB module to generate instance masks. </a:t>
            </a:r>
          </a:p>
          <a:p>
            <a:pPr algn="l">
              <a:buFont typeface="Arial" panose="020B0604020202020204" pitchFamily="34" charset="0"/>
              <a:buNone/>
            </a:pPr>
            <a:r>
              <a:rPr lang="en-US" dirty="0"/>
              <a:t>2) fix the mask to distill a sparse bag, then fine-tune the WSI head and patch the backbone end-2-end. </a:t>
            </a:r>
          </a:p>
          <a:p>
            <a:pPr algn="l">
              <a:buFont typeface="Arial" panose="020B0604020202020204" pitchFamily="34" charset="0"/>
              <a:buNone/>
            </a:pPr>
            <a:r>
              <a:rPr lang="en-US" dirty="0"/>
              <a:t>3) utilize all fine-tuned instance features within a bag and train the WSI-MIL classifier head.</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97753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dirty="0"/>
              <a:t>Since all latent labels of instances </a:t>
            </a:r>
            <a:r>
              <a:rPr lang="en-US" dirty="0" err="1"/>
              <a:t>yˆi</a:t>
            </a:r>
            <a:r>
              <a:rPr lang="en-US" dirty="0"/>
              <a:t> are unknown under the WSI-level supervision, conventional approaches convert this problem into a MIL formulation in the following two steps:</a:t>
            </a:r>
          </a:p>
          <a:p>
            <a:pPr marL="228600" indent="-228600" algn="l">
              <a:buFont typeface="Arial" panose="020B0604020202020204" pitchFamily="34" charset="0"/>
              <a:buAutoNum type="arabicPeriod"/>
            </a:pPr>
            <a:r>
              <a:rPr lang="en-US" dirty="0"/>
              <a:t>Processing images into feature representations</a:t>
            </a:r>
          </a:p>
          <a:p>
            <a:pPr marL="228600" indent="-228600" algn="l">
              <a:buFont typeface="Arial" panose="020B0604020202020204" pitchFamily="34" charset="0"/>
              <a:buAutoNum type="arabicPeriod"/>
            </a:pPr>
            <a:r>
              <a:rPr lang="en-US" dirty="0"/>
              <a:t>Aggregating all patches’ features within a slide and producing the slide-level prediction</a:t>
            </a:r>
          </a:p>
          <a:p>
            <a:pPr marL="0" indent="0" algn="l">
              <a:buFont typeface="Arial" panose="020B0604020202020204" pitchFamily="34" charset="0"/>
              <a:buNone/>
            </a:pPr>
            <a:endParaRPr lang="en-US" altLang="zh-CN" dirty="0"/>
          </a:p>
          <a:p>
            <a:pPr marL="0" indent="0" algn="l">
              <a:buFont typeface="Arial" panose="020B0604020202020204" pitchFamily="34" charset="0"/>
              <a:buNone/>
            </a:pPr>
            <a:r>
              <a:rPr lang="en-US" altLang="zh-CN" dirty="0"/>
              <a:t>IB: </a:t>
            </a:r>
            <a:r>
              <a:rPr lang="en-US" dirty="0"/>
              <a:t>Information compression role to intervene in DNN’s training</a:t>
            </a:r>
          </a:p>
          <a:p>
            <a:pPr marL="0" indent="0" algn="l">
              <a:buFont typeface="Arial" panose="020B0604020202020204" pitchFamily="34" charset="0"/>
              <a:buNone/>
            </a:pPr>
            <a:r>
              <a:rPr lang="en-US" dirty="0"/>
              <a:t>Since the computation of MI is intractable during the training of the neural networks, to maximize IB objective can be transferred to minimize a variational bound.</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Learn MIL Sparsity via Variational Bound of IB</a:t>
            </a:r>
            <a:endParaRPr lang="en-US" altLang="zh-CN" dirty="0"/>
          </a:p>
          <a:p>
            <a:pPr marL="0" indent="0" algn="l">
              <a:buFont typeface="Arial" panose="020B0604020202020204" pitchFamily="34" charset="0"/>
              <a:buNone/>
            </a:pPr>
            <a:r>
              <a:rPr lang="en-US" dirty="0"/>
              <a:t>To trade off the dilemma of computational limitation and task-specific representation learning via end-to-end backpropagation, we propose to utilize the IB module to filter most task-irrelevant instances for task-specific fine-tuning.</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9357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5563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Table 1. Slide-Level Classification by using the IN-1K pre-trained backbone or the proposed fine-tuned (FT) in three datasets. Top Rows. Different MIL architectures are compared to select the top 3 SOTA methods to validate the transfer learning performance using the IN-1K pre-trained backbone or the FT. Bottom Rows. The competition of various traditional aggregation and feature evaluation methods by using pre-trained IN-1K or the FT.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87296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Table 2. Combination of SSL and Fine-tuning. We compare SSLs with IN-1K and their further improvement via fine-tuning (FT) on TCGA-BRCA. The symbol § indicates the result released in previous publication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415273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Table 3. Generalization on Domain Shift. The generalization ability of all methods is compared between fine-tuning(FT) and IN-1K features on two datasets with domain shift. Camelyon-16-C and Camelyon-17 are synthetic and real corruptions respectively.</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2836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37F13-3BC6-3944-0D32-982F41E4C7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EA488C-4604-A7A6-655F-5B8C72B5C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B26B48-5E8E-CA1D-16C5-CA2E9FA1DCFB}"/>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7735771C-A085-0A64-6BF6-F8347E983F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196E1-57F4-D416-0771-53794ED93900}"/>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4086562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A62F-D6C6-1372-AC93-BCEC8978F7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3B4E8F-DD53-11F1-3B33-D329A86E1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8A6B5F-B8B9-AF40-145F-D2579FA0498F}"/>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C9646ABF-4EC1-E930-BA46-A6FD6E0BBF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0672B1-C162-BBB5-67C3-F995502A48D4}"/>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249661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0BF02F-3282-DABC-CABD-3403FAC459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F67905-265B-31AD-7685-07425D6EC6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CB648A-F331-974F-FEF9-E0DB023A52FE}"/>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13C01E26-4837-E18C-E386-9F6695F634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0C356F-A598-0B7E-6F01-E8CA6E17164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3247316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AA76E-8D19-E821-D3F4-02AF04F61E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55B2D0-BEEA-AADE-A4BA-D21287299C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0DF181-2D21-515A-F9EF-D45F2092680A}"/>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40899BEE-B9B4-58AA-1CDF-5BE2CE443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A04C6-91E8-1F4C-145B-80C5507F66BA}"/>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1208781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D0F36-B4EB-668B-C6D3-55371B96FA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6B826A-BDF4-A328-81AE-68E245FE6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D1B5A9-DA28-8620-4FA5-538531502319}"/>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5DAE222A-46EB-FA97-C47B-F0B4B95FE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1D0849-92A2-00CA-DDC8-90362C04C2A9}"/>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216854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8BDD-E631-8AB1-0E69-6375502D68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6A8115-D6B1-CC6E-4779-721B2E6748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DBA630-62F0-55F3-ACE7-D4CE0020AD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096426-A31D-0565-6424-76A36F176026}"/>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DBF505AE-F24B-23CF-3AB6-F2B07FE38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74FCCC-C191-FE2A-D527-CB2E2CDC2ABE}"/>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3117946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48581-0726-5732-5C97-EC9DFD1352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DA724B-40B7-D444-4572-4A5EEF2F1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4A1ADB-0CAF-0C17-43A1-022344FB9C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2DCD83-75A1-6029-73CF-14069FF5E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E3940B-082C-E2EB-97CC-31590CFAC4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408405-A436-697A-E3C9-F4CB34710579}"/>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8" name="页脚占位符 7">
            <a:extLst>
              <a:ext uri="{FF2B5EF4-FFF2-40B4-BE49-F238E27FC236}">
                <a16:creationId xmlns:a16="http://schemas.microsoft.com/office/drawing/2014/main" id="{BA84D0DE-E472-4237-18C9-AAAD9C778D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995B92-4A7A-0D38-8577-47144D74FC2B}"/>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9923815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E1CF5-19FB-5E74-242B-673BAFD90B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5E41BD-2DE5-AE7F-FBF5-20DFEA6F4DE7}"/>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4" name="页脚占位符 3">
            <a:extLst>
              <a:ext uri="{FF2B5EF4-FFF2-40B4-BE49-F238E27FC236}">
                <a16:creationId xmlns:a16="http://schemas.microsoft.com/office/drawing/2014/main" id="{6F5B013B-7ED0-89D7-73C9-72AFA7A091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1FF08E-D7BC-6DBF-FE6A-6132757F9573}"/>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999028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2D43B9-AC8C-99CE-A7C3-91A00BDAFB10}"/>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3" name="页脚占位符 2">
            <a:extLst>
              <a:ext uri="{FF2B5EF4-FFF2-40B4-BE49-F238E27FC236}">
                <a16:creationId xmlns:a16="http://schemas.microsoft.com/office/drawing/2014/main" id="{676776C0-FFCF-FB2C-5F81-43A9740FE8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1558EB-2980-6C41-16F4-F35D24E458F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9195692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A59BE-8164-B30B-6BEB-B82C213075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FF9951-74E8-ED6C-65EB-7756F43EA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2422BC-7480-1187-EA75-0211201C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21FF3B-A6AA-94FC-FBEC-4FF326E450C5}"/>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61867F7C-1655-F39E-2C98-75E41EF761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48A3A5-7CC6-5C83-9218-890B2FB6C2D1}"/>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8887113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0A0E0-0C5B-3B48-E916-932C84345F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367FDB-5E8F-CCC8-71AB-B65150FDE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4E8A07-A13A-E50A-EBC4-4AFA6A3F4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95821B-C83C-56F0-176F-2E0B544967BF}"/>
              </a:ext>
            </a:extLst>
          </p:cNvPr>
          <p:cNvSpPr>
            <a:spLocks noGrp="1"/>
          </p:cNvSpPr>
          <p:nvPr>
            <p:ph type="dt" sz="half" idx="10"/>
          </p:nvPr>
        </p:nvSpPr>
        <p:spPr/>
        <p:txBody>
          <a:bodyPr/>
          <a:lstStyle/>
          <a:p>
            <a:fld id="{59A77943-EBFF-46F3-A740-5E88A46A0F98}"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00CA9B91-560D-E116-5DCD-149991DA1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F00965-BEC2-448E-F6DB-4356605B1D86}"/>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45123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D5353D-1F41-869A-F439-DA76F1381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D93F6-3D99-96A2-4C5D-89488FE3D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E7DC8-0AB6-C0C4-88A2-B9169FA20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77943-EBFF-46F3-A740-5E88A46A0F98}"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D25B82D0-0AFD-6D6D-8EF3-8BB980274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1E34E8-5D3D-2B58-EA93-0F7374D94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3042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2.jfif"/><Relationship Id="rId4" Type="http://schemas.openxmlformats.org/officeDocument/2006/relationships/image" Target="../media/image11.jf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2687481" y="3712338"/>
            <a:ext cx="9504519" cy="2092838"/>
          </a:xfrm>
          <a:prstGeom prst="rect">
            <a:avLst/>
          </a:prstGeom>
        </p:spPr>
        <p:txBody>
          <a:bodyPr wrap="square" lIns="91397" tIns="45699" rIns="91397" bIns="45699">
            <a:spAutoFit/>
          </a:bodyPr>
          <a:lstStyle/>
          <a:p>
            <a:pPr algn="ctr" defTabSz="913765">
              <a:defRPr/>
            </a:pPr>
            <a:r>
              <a:rPr lang="en-US" dirty="0" err="1">
                <a:latin typeface="Times New Roman" panose="02020603050405020304" pitchFamily="18" charset="0"/>
                <a:cs typeface="Times New Roman" panose="02020603050405020304" pitchFamily="18" charset="0"/>
              </a:rPr>
              <a:t>Honglin</a:t>
            </a:r>
            <a:r>
              <a:rPr lang="en-US" dirty="0">
                <a:latin typeface="Times New Roman" panose="02020603050405020304" pitchFamily="18" charset="0"/>
                <a:cs typeface="Times New Roman" panose="02020603050405020304" pitchFamily="18" charset="0"/>
              </a:rPr>
              <a:t> Li , </a:t>
            </a:r>
            <a:r>
              <a:rPr lang="en-US" dirty="0" err="1">
                <a:latin typeface="Times New Roman" panose="02020603050405020304" pitchFamily="18" charset="0"/>
                <a:cs typeface="Times New Roman" panose="02020603050405020304" pitchFamily="18" charset="0"/>
              </a:rPr>
              <a:t>Chenglu</a:t>
            </a:r>
            <a:r>
              <a:rPr lang="en-US" dirty="0">
                <a:latin typeface="Times New Roman" panose="02020603050405020304" pitchFamily="18" charset="0"/>
                <a:cs typeface="Times New Roman" panose="02020603050405020304" pitchFamily="18" charset="0"/>
              </a:rPr>
              <a:t> Zhu , Yunlong Zhang , </a:t>
            </a:r>
            <a:r>
              <a:rPr lang="en-US" dirty="0" err="1">
                <a:latin typeface="Times New Roman" panose="02020603050405020304" pitchFamily="18" charset="0"/>
                <a:cs typeface="Times New Roman" panose="02020603050405020304" pitchFamily="18" charset="0"/>
              </a:rPr>
              <a:t>Yuxuan</a:t>
            </a:r>
            <a:r>
              <a:rPr lang="en-US" dirty="0">
                <a:latin typeface="Times New Roman" panose="02020603050405020304" pitchFamily="18" charset="0"/>
                <a:cs typeface="Times New Roman" panose="02020603050405020304" pitchFamily="18" charset="0"/>
              </a:rPr>
              <a:t> Sun , </a:t>
            </a:r>
            <a:r>
              <a:rPr lang="en-US" dirty="0" err="1">
                <a:latin typeface="Times New Roman" panose="02020603050405020304" pitchFamily="18" charset="0"/>
                <a:cs typeface="Times New Roman" panose="02020603050405020304" pitchFamily="18" charset="0"/>
              </a:rPr>
              <a:t>Zhongyi</a:t>
            </a:r>
            <a:r>
              <a:rPr lang="en-US" dirty="0">
                <a:latin typeface="Times New Roman" panose="02020603050405020304" pitchFamily="18" charset="0"/>
                <a:cs typeface="Times New Roman" panose="02020603050405020304" pitchFamily="18" charset="0"/>
              </a:rPr>
              <a:t> Shui , </a:t>
            </a:r>
            <a:r>
              <a:rPr lang="en-US" dirty="0" err="1">
                <a:latin typeface="Times New Roman" panose="02020603050405020304" pitchFamily="18" charset="0"/>
                <a:cs typeface="Times New Roman" panose="02020603050405020304" pitchFamily="18" charset="0"/>
              </a:rPr>
              <a:t>Wenwei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Kuang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Sunyi</a:t>
            </a:r>
            <a:r>
              <a:rPr lang="en-US" dirty="0">
                <a:latin typeface="Times New Roman" panose="02020603050405020304" pitchFamily="18" charset="0"/>
                <a:cs typeface="Times New Roman" panose="02020603050405020304" pitchFamily="18" charset="0"/>
              </a:rPr>
              <a:t> Zheng, Lin Yang*</a:t>
            </a:r>
          </a:p>
          <a:p>
            <a:pPr algn="ctr" defTabSz="913765">
              <a:defRPr/>
            </a:pPr>
            <a:r>
              <a:rPr lang="en-US" dirty="0">
                <a:latin typeface="Times New Roman" panose="02020603050405020304" pitchFamily="18" charset="0"/>
                <a:cs typeface="Times New Roman" panose="02020603050405020304" pitchFamily="18" charset="0"/>
              </a:rPr>
              <a:t> </a:t>
            </a:r>
            <a:endParaRPr lang="en-US" altLang="zh-CN" sz="2400" dirty="0">
              <a:solidFill>
                <a:srgbClr val="1C6299"/>
              </a:solidFill>
              <a:latin typeface="Times New Roman" panose="02020603050405020304" pitchFamily="18" charset="0"/>
              <a:cs typeface="Times New Roman" panose="02020603050405020304" pitchFamily="18" charset="0"/>
            </a:endParaRPr>
          </a:p>
          <a:p>
            <a:pPr algn="ctr" defTabSz="913765">
              <a:defRPr/>
            </a:pPr>
            <a:r>
              <a:rPr lang="en-US" altLang="zh-CN" sz="2400" dirty="0">
                <a:solidFill>
                  <a:srgbClr val="1C6299"/>
                </a:solidFill>
                <a:latin typeface="NimbusRomNo9L-Regu"/>
              </a:rPr>
              <a:t>Published in: Conference on Computer Vision and Pattern Recognition (CVPR)</a:t>
            </a:r>
            <a:r>
              <a:rPr lang="zh-CN" altLang="en-US" sz="2400" dirty="0">
                <a:solidFill>
                  <a:srgbClr val="1C6299"/>
                </a:solidFill>
                <a:latin typeface="NimbusRomNo9L-Regu"/>
              </a:rPr>
              <a:t>（</a:t>
            </a:r>
            <a:r>
              <a:rPr lang="en-US" altLang="zh-CN" sz="2400" dirty="0">
                <a:solidFill>
                  <a:srgbClr val="1C6299"/>
                </a:solidFill>
                <a:latin typeface="NimbusRomNo9L-Regu"/>
              </a:rPr>
              <a:t>2023</a:t>
            </a:r>
            <a:r>
              <a:rPr lang="zh-CN" altLang="en-US" sz="2400" dirty="0">
                <a:solidFill>
                  <a:srgbClr val="1C6299"/>
                </a:solidFill>
                <a:latin typeface="NimbusRomNo9L-Regu"/>
              </a:rPr>
              <a:t>）</a:t>
            </a:r>
            <a:br>
              <a:rPr lang="en-US" altLang="zh-CN" sz="1600" dirty="0">
                <a:solidFill>
                  <a:srgbClr val="1C6299"/>
                </a:solidFill>
              </a:rPr>
            </a:br>
            <a:br>
              <a:rPr lang="en-US" altLang="zh-CN" sz="16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224826" y="1681191"/>
            <a:ext cx="7913495" cy="1200329"/>
          </a:xfrm>
          <a:prstGeom prst="rect">
            <a:avLst/>
          </a:prstGeom>
          <a:noFill/>
        </p:spPr>
        <p:txBody>
          <a:bodyPr wrap="square" rtlCol="0">
            <a:spAutoFit/>
          </a:bodyPr>
          <a:lstStyle/>
          <a:p>
            <a:pPr algn="just" defTabSz="913765">
              <a:defRPr/>
            </a:pPr>
            <a:r>
              <a:rPr lang="en-US" altLang="zh-CN" sz="24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Task-specific Fine-tuning via Variational Information Bottleneck for Weakly-supervised Pathology Whole Slide Image Classification</a:t>
            </a:r>
          </a:p>
        </p:txBody>
      </p:sp>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 lastClr="FFFFFF"/>
                </a:solidFill>
                <a:latin typeface="Arial" panose="020B0604020202020204"/>
                <a:ea typeface="微软雅黑" panose="020B0503020204020204" pitchFamily="34" charset="-122"/>
              </a:rPr>
              <a:t>Saif Ur Rehman Khan</a:t>
            </a:r>
            <a:endParaRPr lang="zh-CN" altLang="en-US" dirty="0">
              <a:solidFill>
                <a:sysClr val="window" lastClr="FFFFFF"/>
              </a:solidFill>
              <a:latin typeface="Arial" panose="020B0604020202020204"/>
              <a:ea typeface="微软雅黑" panose="020B0503020204020204" pitchFamily="34" charset="-122"/>
            </a:endParaRP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2" name="日期占位符 1">
            <a:extLst>
              <a:ext uri="{FF2B5EF4-FFF2-40B4-BE49-F238E27FC236}">
                <a16:creationId xmlns:a16="http://schemas.microsoft.com/office/drawing/2014/main" id="{1674C119-510F-D43A-10BF-DAE4711D88E8}"/>
              </a:ext>
            </a:extLst>
          </p:cNvPr>
          <p:cNvSpPr>
            <a:spLocks noGrp="1"/>
          </p:cNvSpPr>
          <p:nvPr>
            <p:ph type="dt" sz="half" idx="10"/>
          </p:nvPr>
        </p:nvSpPr>
        <p:spPr>
          <a:xfrm>
            <a:off x="2442316" y="5787081"/>
            <a:ext cx="2743200" cy="365125"/>
          </a:xfrm>
        </p:spPr>
        <p:txBody>
          <a:bodyPr/>
          <a:lstStyle/>
          <a:p>
            <a:r>
              <a:rPr lang="en-US" altLang="zh-CN" b="1" dirty="0">
                <a:solidFill>
                  <a:schemeClr val="tx1"/>
                </a:solidFill>
              </a:rPr>
              <a:t>2024/03/20</a:t>
            </a:r>
            <a:endParaRPr lang="zh-CN" altLang="en-US" b="1"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Interpretability and Visualization</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4" name="Picture 3">
            <a:extLst>
              <a:ext uri="{FF2B5EF4-FFF2-40B4-BE49-F238E27FC236}">
                <a16:creationId xmlns:a16="http://schemas.microsoft.com/office/drawing/2014/main" id="{164CE0C0-AB1A-4B11-8731-AF0F52A0B0BB}"/>
              </a:ext>
            </a:extLst>
          </p:cNvPr>
          <p:cNvPicPr>
            <a:picLocks noChangeAspect="1"/>
          </p:cNvPicPr>
          <p:nvPr/>
        </p:nvPicPr>
        <p:blipFill>
          <a:blip r:embed="rId4"/>
          <a:stretch>
            <a:fillRect/>
          </a:stretch>
        </p:blipFill>
        <p:spPr>
          <a:xfrm>
            <a:off x="5970367" y="842823"/>
            <a:ext cx="5205941" cy="5172354"/>
          </a:xfrm>
          <a:prstGeom prst="rect">
            <a:avLst/>
          </a:prstGeom>
        </p:spPr>
      </p:pic>
      <p:sp>
        <p:nvSpPr>
          <p:cNvPr id="19" name="TextBox 18">
            <a:extLst>
              <a:ext uri="{FF2B5EF4-FFF2-40B4-BE49-F238E27FC236}">
                <a16:creationId xmlns:a16="http://schemas.microsoft.com/office/drawing/2014/main" id="{22F6FB30-B71F-4046-A0DD-F01CC2D83155}"/>
              </a:ext>
            </a:extLst>
          </p:cNvPr>
          <p:cNvSpPr txBox="1"/>
          <p:nvPr/>
        </p:nvSpPr>
        <p:spPr>
          <a:xfrm>
            <a:off x="490971" y="1331713"/>
            <a:ext cx="5307524"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Figure 4: Heatmap comparison between pretraining and FT. The first row shows the full annotations, where red contours denote the tumor area and green contours filter the nonsense background. The second and third row shows the WSI attention map on pretraining and FT features respectively.</a:t>
            </a:r>
            <a:endParaRPr lang="zh-CN" alt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3D347F7-050C-4947-8963-10B22E298474}"/>
              </a:ext>
            </a:extLst>
          </p:cNvPr>
          <p:cNvSpPr txBox="1"/>
          <p:nvPr/>
        </p:nvSpPr>
        <p:spPr>
          <a:xfrm>
            <a:off x="5668341" y="6035364"/>
            <a:ext cx="580999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Figure 4: Heatmap comparison between pretraining and FT.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8978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28130"/>
            <a:ext cx="2612887" cy="68942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kumimoji="0" lang="zh-CN" altLang="en-US" sz="2800" b="1" i="0" u="none" strike="noStrike" kern="1200" cap="none" spc="300" normalizeH="0" baseline="0" noProof="0" dirty="0">
              <a:ln>
                <a:noFill/>
              </a:ln>
              <a:solidFill>
                <a:srgbClr val="44546A">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Content Placeholder 2">
            <a:extLst>
              <a:ext uri="{FF2B5EF4-FFF2-40B4-BE49-F238E27FC236}">
                <a16:creationId xmlns:a16="http://schemas.microsoft.com/office/drawing/2014/main" id="{4F126D4D-3E00-4ED1-A429-F150207C6E79}"/>
              </a:ext>
            </a:extLst>
          </p:cNvPr>
          <p:cNvSpPr txBox="1"/>
          <p:nvPr/>
        </p:nvSpPr>
        <p:spPr>
          <a:xfrm>
            <a:off x="515156" y="1009853"/>
            <a:ext cx="11107611" cy="4112356"/>
          </a:xfrm>
          <a:prstGeom prst="round2Diag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marL="0" indent="0" algn="ctr">
              <a:buNone/>
            </a:pPr>
            <a:endParaRPr lang="en-US" sz="2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58E66B8-26E4-4551-A462-4C02F06FADCF}"/>
              </a:ext>
            </a:extLst>
          </p:cNvPr>
          <p:cNvSpPr txBox="1"/>
          <p:nvPr/>
        </p:nvSpPr>
        <p:spPr>
          <a:xfrm>
            <a:off x="742950" y="1250149"/>
            <a:ext cx="10775950"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Significant improvements in accuracy and generalization</a:t>
            </a:r>
            <a:r>
              <a:rPr lang="en-US" b="0" i="0" dirty="0">
                <a:solidFill>
                  <a:srgbClr val="000000"/>
                </a:solidFill>
                <a:effectLst/>
                <a:latin typeface="Times New Roman" panose="02020603050405020304" pitchFamily="18" charset="0"/>
                <a:cs typeface="Times New Roman" panose="02020603050405020304" pitchFamily="18" charset="0"/>
              </a:rPr>
              <a:t>: The proposed method outperforms previous works in </a:t>
            </a:r>
            <a:r>
              <a:rPr lang="en-US" b="0" i="0" dirty="0">
                <a:solidFill>
                  <a:schemeClr val="accent6"/>
                </a:solidFill>
                <a:effectLst/>
                <a:latin typeface="Times New Roman" panose="02020603050405020304" pitchFamily="18" charset="0"/>
                <a:cs typeface="Times New Roman" panose="02020603050405020304" pitchFamily="18" charset="0"/>
              </a:rPr>
              <a:t>weakly-supervised pathology </a:t>
            </a:r>
            <a:r>
              <a:rPr lang="en-US" b="0" i="0" dirty="0">
                <a:solidFill>
                  <a:srgbClr val="000000"/>
                </a:solidFill>
                <a:effectLst/>
                <a:latin typeface="Times New Roman" panose="02020603050405020304" pitchFamily="18" charset="0"/>
                <a:cs typeface="Times New Roman" panose="02020603050405020304" pitchFamily="18" charset="0"/>
              </a:rPr>
              <a:t>whole slide image (WSI) classification, achieving notable advancements in both </a:t>
            </a:r>
            <a:r>
              <a:rPr lang="en-US" b="1" i="0" dirty="0">
                <a:solidFill>
                  <a:srgbClr val="000000"/>
                </a:solidFill>
                <a:effectLst/>
                <a:latin typeface="Times New Roman" panose="02020603050405020304" pitchFamily="18" charset="0"/>
                <a:cs typeface="Times New Roman" panose="02020603050405020304" pitchFamily="18" charset="0"/>
              </a:rPr>
              <a:t>accuracy</a:t>
            </a:r>
            <a:r>
              <a:rPr lang="en-US" b="0" i="0" dirty="0">
                <a:solidFill>
                  <a:srgbClr val="000000"/>
                </a:solidFill>
                <a:effectLst/>
                <a:latin typeface="Times New Roman" panose="02020603050405020304" pitchFamily="18" charset="0"/>
                <a:cs typeface="Times New Roman" panose="02020603050405020304" pitchFamily="18" charset="0"/>
              </a:rPr>
              <a:t> and </a:t>
            </a:r>
            <a:r>
              <a:rPr lang="en-US" b="1" i="0" dirty="0">
                <a:solidFill>
                  <a:srgbClr val="000000"/>
                </a:solidFill>
                <a:effectLst/>
                <a:latin typeface="Times New Roman" panose="02020603050405020304" pitchFamily="18" charset="0"/>
                <a:cs typeface="Times New Roman" panose="02020603050405020304" pitchFamily="18" charset="0"/>
              </a:rPr>
              <a:t>generalization</a:t>
            </a:r>
            <a:r>
              <a:rPr lang="en-US" b="0" i="0" dirty="0">
                <a:solidFill>
                  <a:srgbClr val="000000"/>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Utilization of Self-supervised Learning (SSL) pretraining</a:t>
            </a:r>
            <a:r>
              <a:rPr lang="en-US" b="0" i="0" dirty="0">
                <a:solidFill>
                  <a:srgbClr val="000000"/>
                </a:solidFill>
                <a:effectLst/>
                <a:latin typeface="Times New Roman" panose="02020603050405020304" pitchFamily="18" charset="0"/>
                <a:cs typeface="Times New Roman" panose="02020603050405020304" pitchFamily="18" charset="0"/>
              </a:rPr>
              <a:t>: The method leverages SSL pretraining combined with fine-tuning based on the </a:t>
            </a:r>
            <a:r>
              <a:rPr lang="en-US" b="1" i="0" dirty="0">
                <a:solidFill>
                  <a:srgbClr val="000000"/>
                </a:solidFill>
                <a:effectLst/>
                <a:latin typeface="Times New Roman" panose="02020603050405020304" pitchFamily="18" charset="0"/>
                <a:cs typeface="Times New Roman" panose="02020603050405020304" pitchFamily="18" charset="0"/>
              </a:rPr>
              <a:t>Information Bottleneck theory </a:t>
            </a:r>
            <a:r>
              <a:rPr lang="en-US" b="0" i="0" dirty="0">
                <a:solidFill>
                  <a:srgbClr val="000000"/>
                </a:solidFill>
                <a:effectLst/>
                <a:latin typeface="Times New Roman" panose="02020603050405020304" pitchFamily="18" charset="0"/>
                <a:cs typeface="Times New Roman" panose="02020603050405020304" pitchFamily="18" charset="0"/>
              </a:rPr>
              <a:t>to extract task-specific representations from SSL or ImageNet pretrained models.</a:t>
            </a:r>
          </a:p>
          <a:p>
            <a:pPr marL="285750" indent="-285750"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Efficient WSI fine-tuning framework</a:t>
            </a:r>
            <a:r>
              <a:rPr lang="en-US" b="0" i="0" dirty="0">
                <a:solidFill>
                  <a:srgbClr val="000000"/>
                </a:solidFill>
                <a:effectLst/>
                <a:latin typeface="Times New Roman" panose="02020603050405020304" pitchFamily="18" charset="0"/>
                <a:cs typeface="Times New Roman" panose="02020603050405020304" pitchFamily="18" charset="0"/>
              </a:rPr>
              <a:t>: The method employs an efficient WSI fine-tuning framework that identifies minimal sufficient statistics of WSIs and facilitates fine-tuning of the backbone into task-specific representations using weak labels.</a:t>
            </a:r>
          </a:p>
        </p:txBody>
      </p:sp>
    </p:spTree>
    <p:extLst>
      <p:ext uri="{BB962C8B-B14F-4D97-AF65-F5344CB8AC3E}">
        <p14:creationId xmlns:p14="http://schemas.microsoft.com/office/powerpoint/2010/main" val="13740048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813916" y="4410260"/>
            <a:ext cx="8262128" cy="2092838"/>
          </a:xfrm>
          <a:prstGeom prst="rect">
            <a:avLst/>
          </a:prstGeom>
        </p:spPr>
        <p:txBody>
          <a:bodyPr wrap="square" lIns="91397" tIns="45699" rIns="91397" bIns="45699">
            <a:spAutoFit/>
          </a:bodyPr>
          <a:lstStyle/>
          <a:p>
            <a:pPr algn="ctr" defTabSz="913765">
              <a:defRPr/>
            </a:pPr>
            <a:r>
              <a:rPr lang="en-US" dirty="0" err="1">
                <a:latin typeface="Times New Roman" panose="02020603050405020304" pitchFamily="18" charset="0"/>
                <a:cs typeface="Times New Roman" panose="02020603050405020304" pitchFamily="18" charset="0"/>
              </a:rPr>
              <a:t>Honglin</a:t>
            </a:r>
            <a:r>
              <a:rPr lang="en-US" dirty="0">
                <a:latin typeface="Times New Roman" panose="02020603050405020304" pitchFamily="18" charset="0"/>
                <a:cs typeface="Times New Roman" panose="02020603050405020304" pitchFamily="18" charset="0"/>
              </a:rPr>
              <a:t> Li , </a:t>
            </a:r>
            <a:r>
              <a:rPr lang="en-US" dirty="0" err="1">
                <a:latin typeface="Times New Roman" panose="02020603050405020304" pitchFamily="18" charset="0"/>
                <a:cs typeface="Times New Roman" panose="02020603050405020304" pitchFamily="18" charset="0"/>
              </a:rPr>
              <a:t>Chenglu</a:t>
            </a:r>
            <a:r>
              <a:rPr lang="en-US" dirty="0">
                <a:latin typeface="Times New Roman" panose="02020603050405020304" pitchFamily="18" charset="0"/>
                <a:cs typeface="Times New Roman" panose="02020603050405020304" pitchFamily="18" charset="0"/>
              </a:rPr>
              <a:t> Zhu , Yunlong Zhang , </a:t>
            </a:r>
            <a:r>
              <a:rPr lang="en-US" dirty="0" err="1">
                <a:latin typeface="Times New Roman" panose="02020603050405020304" pitchFamily="18" charset="0"/>
                <a:cs typeface="Times New Roman" panose="02020603050405020304" pitchFamily="18" charset="0"/>
              </a:rPr>
              <a:t>Yuxuan</a:t>
            </a:r>
            <a:r>
              <a:rPr lang="en-US" dirty="0">
                <a:latin typeface="Times New Roman" panose="02020603050405020304" pitchFamily="18" charset="0"/>
                <a:cs typeface="Times New Roman" panose="02020603050405020304" pitchFamily="18" charset="0"/>
              </a:rPr>
              <a:t> Sun , </a:t>
            </a:r>
            <a:r>
              <a:rPr lang="en-US" dirty="0" err="1">
                <a:latin typeface="Times New Roman" panose="02020603050405020304" pitchFamily="18" charset="0"/>
                <a:cs typeface="Times New Roman" panose="02020603050405020304" pitchFamily="18" charset="0"/>
              </a:rPr>
              <a:t>Zhongyi</a:t>
            </a:r>
            <a:r>
              <a:rPr lang="en-US" dirty="0">
                <a:latin typeface="Times New Roman" panose="02020603050405020304" pitchFamily="18" charset="0"/>
                <a:cs typeface="Times New Roman" panose="02020603050405020304" pitchFamily="18" charset="0"/>
              </a:rPr>
              <a:t> Shui , </a:t>
            </a:r>
            <a:r>
              <a:rPr lang="en-US" dirty="0" err="1">
                <a:latin typeface="Times New Roman" panose="02020603050405020304" pitchFamily="18" charset="0"/>
                <a:cs typeface="Times New Roman" panose="02020603050405020304" pitchFamily="18" charset="0"/>
              </a:rPr>
              <a:t>Wenwei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Kuang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Sunyi</a:t>
            </a:r>
            <a:r>
              <a:rPr lang="en-US" dirty="0">
                <a:latin typeface="Times New Roman" panose="02020603050405020304" pitchFamily="18" charset="0"/>
                <a:cs typeface="Times New Roman" panose="02020603050405020304" pitchFamily="18" charset="0"/>
              </a:rPr>
              <a:t> Zheng, Lin Yang*</a:t>
            </a:r>
          </a:p>
          <a:p>
            <a:pPr algn="ctr" defTabSz="913765">
              <a:defRPr/>
            </a:pPr>
            <a:r>
              <a:rPr lang="en-US" dirty="0">
                <a:latin typeface="Times New Roman" panose="02020603050405020304" pitchFamily="18" charset="0"/>
                <a:cs typeface="Times New Roman" panose="02020603050405020304" pitchFamily="18" charset="0"/>
              </a:rPr>
              <a:t> </a:t>
            </a:r>
            <a:endParaRPr lang="en-US" altLang="zh-CN" sz="2400" dirty="0">
              <a:solidFill>
                <a:srgbClr val="1C6299"/>
              </a:solidFill>
              <a:latin typeface="Times New Roman" panose="02020603050405020304" pitchFamily="18" charset="0"/>
              <a:cs typeface="Times New Roman" panose="02020603050405020304" pitchFamily="18" charset="0"/>
            </a:endParaRPr>
          </a:p>
          <a:p>
            <a:pPr algn="ctr" defTabSz="913765">
              <a:defRPr/>
            </a:pPr>
            <a:r>
              <a:rPr lang="en-US" altLang="zh-CN" sz="2400" dirty="0">
                <a:solidFill>
                  <a:srgbClr val="1C6299"/>
                </a:solidFill>
                <a:latin typeface="NimbusRomNo9L-Regu"/>
              </a:rPr>
              <a:t>Published in: Conference on Computer Vision and Pattern Recognition (CVPR)</a:t>
            </a:r>
            <a:r>
              <a:rPr lang="zh-CN" altLang="en-US" sz="2400" dirty="0">
                <a:solidFill>
                  <a:srgbClr val="1C6299"/>
                </a:solidFill>
                <a:latin typeface="NimbusRomNo9L-Regu"/>
              </a:rPr>
              <a:t>（</a:t>
            </a:r>
            <a:r>
              <a:rPr lang="en-US" altLang="zh-CN" sz="2400" dirty="0">
                <a:solidFill>
                  <a:srgbClr val="1C6299"/>
                </a:solidFill>
                <a:latin typeface="NimbusRomNo9L-Regu"/>
              </a:rPr>
              <a:t>2023</a:t>
            </a:r>
            <a:r>
              <a:rPr lang="zh-CN" altLang="en-US" sz="2400" dirty="0">
                <a:solidFill>
                  <a:srgbClr val="1C6299"/>
                </a:solidFill>
                <a:latin typeface="NimbusRomNo9L-Regu"/>
              </a:rPr>
              <a:t>）</a:t>
            </a:r>
            <a:br>
              <a:rPr lang="en-US" altLang="zh-CN" sz="1600" dirty="0">
                <a:solidFill>
                  <a:srgbClr val="1C6299"/>
                </a:solidFill>
              </a:rPr>
            </a:br>
            <a:br>
              <a:rPr lang="en-US" altLang="zh-CN" sz="16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 lastClr="FFFFFF"/>
                </a:solidFill>
                <a:latin typeface="Arial" panose="020B0604020202020204"/>
                <a:ea typeface="微软雅黑" panose="020B0503020204020204" pitchFamily="34" charset="-122"/>
              </a:rPr>
              <a:t>Saif Ur Rehman Khan</a:t>
            </a:r>
            <a:endParaRPr lang="zh-CN" altLang="en-US" dirty="0">
              <a:solidFill>
                <a:sysClr val="window" lastClr="FFFFFF"/>
              </a:solidFill>
              <a:latin typeface="Arial" panose="020B0604020202020204"/>
              <a:ea typeface="微软雅黑" panose="020B0503020204020204" pitchFamily="34" charset="-122"/>
            </a:endParaRP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2" name="日期占位符 1">
            <a:extLst>
              <a:ext uri="{FF2B5EF4-FFF2-40B4-BE49-F238E27FC236}">
                <a16:creationId xmlns:a16="http://schemas.microsoft.com/office/drawing/2014/main" id="{1674C119-510F-D43A-10BF-DAE4711D88E8}"/>
              </a:ext>
            </a:extLst>
          </p:cNvPr>
          <p:cNvSpPr>
            <a:spLocks noGrp="1"/>
          </p:cNvSpPr>
          <p:nvPr>
            <p:ph type="dt" sz="half" idx="10"/>
          </p:nvPr>
        </p:nvSpPr>
        <p:spPr>
          <a:xfrm>
            <a:off x="2442316" y="5787081"/>
            <a:ext cx="2743200" cy="365125"/>
          </a:xfrm>
        </p:spPr>
        <p:txBody>
          <a:bodyPr/>
          <a:lstStyle/>
          <a:p>
            <a:r>
              <a:rPr lang="en-US" altLang="zh-CN" b="1" dirty="0">
                <a:solidFill>
                  <a:schemeClr val="tx1"/>
                </a:solidFill>
              </a:rPr>
              <a:t>2024/03/20</a:t>
            </a:r>
            <a:endParaRPr lang="zh-CN" altLang="en-US" b="1" dirty="0">
              <a:solidFill>
                <a:schemeClr val="tx1"/>
              </a:solidFill>
            </a:endParaRPr>
          </a:p>
        </p:txBody>
      </p:sp>
      <p:sp>
        <p:nvSpPr>
          <p:cNvPr id="13" name="文本框 31">
            <a:extLst>
              <a:ext uri="{FF2B5EF4-FFF2-40B4-BE49-F238E27FC236}">
                <a16:creationId xmlns:a16="http://schemas.microsoft.com/office/drawing/2014/main" id="{B850BA0D-A849-425E-A37B-95C2DBEA89DD}"/>
              </a:ext>
            </a:extLst>
          </p:cNvPr>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p>
        </p:txBody>
      </p:sp>
      <p:sp>
        <p:nvSpPr>
          <p:cNvPr id="14" name="文本框 12">
            <a:extLst>
              <a:ext uri="{FF2B5EF4-FFF2-40B4-BE49-F238E27FC236}">
                <a16:creationId xmlns:a16="http://schemas.microsoft.com/office/drawing/2014/main" id="{FB48A05D-7C19-42D3-92FE-3B58A1E39C80}"/>
              </a:ext>
            </a:extLst>
          </p:cNvPr>
          <p:cNvSpPr txBox="1"/>
          <p:nvPr/>
        </p:nvSpPr>
        <p:spPr>
          <a:xfrm>
            <a:off x="2434627" y="3657600"/>
            <a:ext cx="9584267" cy="646331"/>
          </a:xfrm>
          <a:prstGeom prst="rect">
            <a:avLst/>
          </a:prstGeom>
          <a:noFill/>
        </p:spPr>
        <p:txBody>
          <a:bodyPr wrap="square">
            <a:spAutoFit/>
          </a:bodyPr>
          <a:lstStyle/>
          <a:p>
            <a:pPr algn="r" defTabSz="913765">
              <a:defRPr/>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Task-specific Fine-tuning via Variational Information Bottleneck for Weakly-supervised Pathology Whole Slide Image Classification</a:t>
            </a:r>
          </a:p>
        </p:txBody>
      </p:sp>
    </p:spTree>
    <p:extLst>
      <p:ext uri="{BB962C8B-B14F-4D97-AF65-F5344CB8AC3E}">
        <p14:creationId xmlns:p14="http://schemas.microsoft.com/office/powerpoint/2010/main" val="25711628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CA58827-1C23-4459-8723-DEDF5D67D0D5}"/>
              </a:ext>
            </a:extLst>
          </p:cNvPr>
          <p:cNvPicPr>
            <a:picLocks noChangeAspect="1"/>
          </p:cNvPicPr>
          <p:nvPr/>
        </p:nvPicPr>
        <p:blipFill>
          <a:blip r:embed="rId3"/>
          <a:stretch>
            <a:fillRect/>
          </a:stretch>
        </p:blipFill>
        <p:spPr>
          <a:xfrm>
            <a:off x="7694091" y="818586"/>
            <a:ext cx="4311872" cy="3816546"/>
          </a:xfrm>
          <a:prstGeom prst="rect">
            <a:avLst/>
          </a:prstGeom>
        </p:spPr>
      </p:pic>
      <p:sp>
        <p:nvSpPr>
          <p:cNvPr id="36" name="Content Placeholder 2">
            <a:extLst>
              <a:ext uri="{FF2B5EF4-FFF2-40B4-BE49-F238E27FC236}">
                <a16:creationId xmlns:a16="http://schemas.microsoft.com/office/drawing/2014/main" id="{1C7BC221-C516-48E8-8352-A9DB7208C63F}"/>
              </a:ext>
            </a:extLst>
          </p:cNvPr>
          <p:cNvSpPr txBox="1"/>
          <p:nvPr/>
        </p:nvSpPr>
        <p:spPr>
          <a:xfrm>
            <a:off x="313317" y="907316"/>
            <a:ext cx="7465972" cy="4656004"/>
          </a:xfrm>
          <a:prstGeom prst="round2DiagRect">
            <a:avLst>
              <a:gd name="adj1" fmla="val 9516"/>
              <a:gd name="adj2" fmla="val 0"/>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marL="0" indent="0" algn="ctr">
              <a:buNone/>
            </a:pPr>
            <a:endPar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2" name="标题占位符 1"/>
          <p:cNvSpPr txBox="1"/>
          <p:nvPr/>
        </p:nvSpPr>
        <p:spPr>
          <a:xfrm>
            <a:off x="965200" y="159728"/>
            <a:ext cx="2642704"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等腰三角形 48">
            <a:extLst>
              <a:ext uri="{FF2B5EF4-FFF2-40B4-BE49-F238E27FC236}">
                <a16:creationId xmlns:a16="http://schemas.microsoft.com/office/drawing/2014/main" id="{8AB919CC-413C-4033-8EA6-51411FCB3D2C}"/>
              </a:ext>
            </a:extLst>
          </p:cNvPr>
          <p:cNvSpPr/>
          <p:nvPr/>
        </p:nvSpPr>
        <p:spPr>
          <a:xfrm rot="5400000">
            <a:off x="560286" y="1011010"/>
            <a:ext cx="223072" cy="21615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11">
            <a:extLst>
              <a:ext uri="{FF2B5EF4-FFF2-40B4-BE49-F238E27FC236}">
                <a16:creationId xmlns:a16="http://schemas.microsoft.com/office/drawing/2014/main" id="{3B521B05-F1B0-46A7-9613-F44FE98D457C}"/>
              </a:ext>
            </a:extLst>
          </p:cNvPr>
          <p:cNvGrpSpPr/>
          <p:nvPr/>
        </p:nvGrpSpPr>
        <p:grpSpPr>
          <a:xfrm>
            <a:off x="646875" y="2734223"/>
            <a:ext cx="1265053" cy="330817"/>
            <a:chOff x="563747" y="2567967"/>
            <a:chExt cx="1265053" cy="330817"/>
          </a:xfrm>
        </p:grpSpPr>
        <p:sp>
          <p:nvSpPr>
            <p:cNvPr id="42" name="矩形: 圆角 41">
              <a:extLst>
                <a:ext uri="{FF2B5EF4-FFF2-40B4-BE49-F238E27FC236}">
                  <a16:creationId xmlns:a16="http://schemas.microsoft.com/office/drawing/2014/main" id="{4234080D-B674-FC7D-3072-EED96AF334A9}"/>
                </a:ext>
              </a:extLst>
            </p:cNvPr>
            <p:cNvSpPr/>
            <p:nvPr/>
          </p:nvSpPr>
          <p:spPr>
            <a:xfrm>
              <a:off x="797390" y="2567967"/>
              <a:ext cx="1031410" cy="330817"/>
            </a:xfrm>
            <a:prstGeom prst="roundRect">
              <a:avLst/>
            </a:prstGeom>
            <a:solidFill>
              <a:schemeClr val="accent4">
                <a:lumMod val="20000"/>
                <a:lumOff val="80000"/>
              </a:schemeClr>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等腰三角形 49">
              <a:extLst>
                <a:ext uri="{FF2B5EF4-FFF2-40B4-BE49-F238E27FC236}">
                  <a16:creationId xmlns:a16="http://schemas.microsoft.com/office/drawing/2014/main" id="{D8A6B8E6-C5EC-5C87-3CFB-3D705192C3C0}"/>
                </a:ext>
              </a:extLst>
            </p:cNvPr>
            <p:cNvSpPr/>
            <p:nvPr/>
          </p:nvSpPr>
          <p:spPr>
            <a:xfrm rot="5400000">
              <a:off x="560286" y="2621549"/>
              <a:ext cx="223072" cy="21615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ABEBA374-6969-43BD-16E8-4406F42CFB03}"/>
              </a:ext>
            </a:extLst>
          </p:cNvPr>
          <p:cNvSpPr txBox="1"/>
          <p:nvPr/>
        </p:nvSpPr>
        <p:spPr>
          <a:xfrm>
            <a:off x="717551" y="515523"/>
            <a:ext cx="6805348" cy="4838312"/>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endParaRPr lang="en-US" altLang="zh-CN" dirty="0"/>
          </a:p>
          <a:p>
            <a:r>
              <a:rPr lang="en-US" altLang="zh-CN" b="1" dirty="0"/>
              <a:t>Multiple Instance Learning </a:t>
            </a:r>
          </a:p>
          <a:p>
            <a:pPr marL="742950" lvl="2"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Popular in </a:t>
            </a:r>
            <a:r>
              <a:rPr lang="en-US" altLang="zh-CN" sz="2000" b="1" dirty="0">
                <a:solidFill>
                  <a:schemeClr val="accent6"/>
                </a:solidFill>
                <a:latin typeface="微软雅黑" panose="020B0503020204020204" pitchFamily="34" charset="-122"/>
                <a:ea typeface="微软雅黑" panose="020B0503020204020204" pitchFamily="34" charset="-122"/>
              </a:rPr>
              <a:t>digital Pathology </a:t>
            </a:r>
            <a:r>
              <a:rPr lang="en-US" altLang="zh-CN" sz="2000" dirty="0">
                <a:latin typeface="微软雅黑" panose="020B0503020204020204" pitchFamily="34" charset="-122"/>
                <a:ea typeface="微软雅黑" panose="020B0503020204020204" pitchFamily="34" charset="-122"/>
              </a:rPr>
              <a:t>WSI</a:t>
            </a:r>
          </a:p>
          <a:p>
            <a:pPr marL="742950" lvl="2" indent="-285750">
              <a:lnSpc>
                <a:spcPct val="150000"/>
              </a:lnSpc>
              <a:buFont typeface="Arial" panose="020B0604020202020204" pitchFamily="34" charset="0"/>
              <a:buChar char="•"/>
            </a:pPr>
            <a:r>
              <a:rPr lang="en-US" altLang="zh-CN" sz="2000" b="1" dirty="0">
                <a:solidFill>
                  <a:schemeClr val="accent6"/>
                </a:solidFill>
                <a:latin typeface="微软雅黑" panose="020B0503020204020204" pitchFamily="34" charset="-122"/>
                <a:ea typeface="微软雅黑" panose="020B0503020204020204" pitchFamily="34" charset="-122"/>
              </a:rPr>
              <a:t>Robustness</a:t>
            </a:r>
            <a:r>
              <a:rPr lang="en-US" altLang="zh-CN" sz="2000" dirty="0">
                <a:latin typeface="微软雅黑" panose="020B0503020204020204" pitchFamily="34" charset="-122"/>
                <a:ea typeface="微软雅黑" panose="020B0503020204020204" pitchFamily="34" charset="-122"/>
              </a:rPr>
              <a:t> to tissue-level variations</a:t>
            </a:r>
          </a:p>
          <a:p>
            <a:pPr marL="742950" lvl="2"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Ability to handle </a:t>
            </a:r>
            <a:r>
              <a:rPr lang="en-US" altLang="zh-CN" sz="2000" b="1" dirty="0">
                <a:solidFill>
                  <a:schemeClr val="accent6"/>
                </a:solidFill>
                <a:latin typeface="微软雅黑" panose="020B0503020204020204" pitchFamily="34" charset="-122"/>
                <a:ea typeface="微软雅黑" panose="020B0503020204020204" pitchFamily="34" charset="-122"/>
              </a:rPr>
              <a:t>weakly</a:t>
            </a:r>
            <a:r>
              <a:rPr lang="en-US" altLang="zh-CN" sz="2000" dirty="0">
                <a:latin typeface="微软雅黑" panose="020B0503020204020204" pitchFamily="34" charset="-122"/>
                <a:ea typeface="微软雅黑" panose="020B0503020204020204" pitchFamily="34" charset="-122"/>
              </a:rPr>
              <a:t> labeled data</a:t>
            </a:r>
          </a:p>
          <a:p>
            <a:pPr marL="457200" lvl="2">
              <a:lnSpc>
                <a:spcPct val="150000"/>
              </a:lnSpc>
            </a:pPr>
            <a:r>
              <a:rPr lang="en-US" altLang="zh-CN" b="1" dirty="0"/>
              <a:t>MIL</a:t>
            </a:r>
            <a:endParaRPr lang="en-US" b="0" i="0" dirty="0">
              <a:solidFill>
                <a:srgbClr val="00000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High computational </a:t>
            </a:r>
            <a:r>
              <a:rPr lang="en-US" sz="2000" b="1"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rPr>
              <a:t>costs</a:t>
            </a:r>
          </a:p>
          <a:p>
            <a:pPr marL="285750" indent="-285750" algn="just">
              <a:buFont typeface="Arial" panose="020B0604020202020204" pitchFamily="34" charset="0"/>
              <a:buChar char="•"/>
            </a:pPr>
            <a:r>
              <a:rPr lang="en-US" sz="2000" b="1"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rPr>
              <a:t>Limited</a:t>
            </a:r>
            <a:r>
              <a:rPr lang="en-US" sz="2000" i="0" dirty="0">
                <a:effectLst/>
                <a:latin typeface="Times New Roman" panose="02020603050405020304" pitchFamily="18" charset="0"/>
                <a:ea typeface="Microsoft YaHei" panose="020B0503020204020204" pitchFamily="34" charset="-122"/>
                <a:cs typeface="Times New Roman" panose="02020603050405020304" pitchFamily="18" charset="0"/>
              </a:rPr>
              <a:t> supervision</a:t>
            </a: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ea typeface="Microsoft YaHei" panose="020B0503020204020204" pitchFamily="34" charset="-122"/>
                <a:cs typeface="Times New Roman" panose="02020603050405020304" pitchFamily="18" charset="0"/>
              </a:rPr>
              <a:t>Loss of </a:t>
            </a:r>
            <a:r>
              <a:rPr lang="en-US" sz="2000" b="1"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rPr>
              <a:t>key</a:t>
            </a:r>
            <a:r>
              <a:rPr lang="en-US" sz="2000" b="0" i="0" dirty="0">
                <a:solidFill>
                  <a:srgbClr val="0D0D0D"/>
                </a:solidFill>
                <a:effectLst/>
                <a:latin typeface="Times New Roman" panose="02020603050405020304" pitchFamily="18" charset="0"/>
                <a:ea typeface="Microsoft YaHei" panose="020B0503020204020204" pitchFamily="34" charset="-122"/>
                <a:cs typeface="Times New Roman" panose="02020603050405020304" pitchFamily="18" charset="0"/>
              </a:rPr>
              <a:t> information</a:t>
            </a: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Generalization </a:t>
            </a:r>
            <a:r>
              <a:rPr lang="en-US" sz="2000" b="1" i="0" dirty="0">
                <a:solidFill>
                  <a:srgbClr val="FF0000"/>
                </a:solidFill>
                <a:effectLst/>
                <a:latin typeface="Times New Roman" panose="02020603050405020304" pitchFamily="18" charset="0"/>
                <a:cs typeface="Times New Roman" panose="02020603050405020304" pitchFamily="18" charset="0"/>
              </a:rPr>
              <a:t>Problems</a:t>
            </a: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Lack of exploration in SSL for </a:t>
            </a:r>
            <a:r>
              <a:rPr lang="en-US" sz="2000" b="1" i="0" dirty="0">
                <a:solidFill>
                  <a:srgbClr val="FF0000"/>
                </a:solidFill>
                <a:effectLst/>
                <a:latin typeface="Times New Roman" panose="02020603050405020304" pitchFamily="18" charset="0"/>
                <a:cs typeface="Times New Roman" panose="02020603050405020304" pitchFamily="18" charset="0"/>
              </a:rPr>
              <a:t>downstream</a:t>
            </a:r>
            <a:r>
              <a:rPr lang="en-US" sz="2000" b="0" i="0" dirty="0">
                <a:solidFill>
                  <a:srgbClr val="0D0D0D"/>
                </a:solidFill>
                <a:effectLst/>
                <a:latin typeface="Times New Roman" panose="02020603050405020304" pitchFamily="18" charset="0"/>
                <a:cs typeface="Times New Roman" panose="02020603050405020304" pitchFamily="18" charset="0"/>
              </a:rPr>
              <a:t> tasks</a:t>
            </a:r>
            <a:endParaRPr lang="en-US" sz="2000" b="1"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TextBox 33">
            <a:extLst>
              <a:ext uri="{FF2B5EF4-FFF2-40B4-BE49-F238E27FC236}">
                <a16:creationId xmlns:a16="http://schemas.microsoft.com/office/drawing/2014/main" id="{F4B73442-2DFF-408C-B2D9-38E03FC13079}"/>
              </a:ext>
            </a:extLst>
          </p:cNvPr>
          <p:cNvSpPr txBox="1"/>
          <p:nvPr/>
        </p:nvSpPr>
        <p:spPr>
          <a:xfrm>
            <a:off x="7825525" y="4587714"/>
            <a:ext cx="4434321" cy="95410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Figure 1</a:t>
            </a:r>
            <a:r>
              <a:rPr lang="en-US" sz="1400" dirty="0">
                <a:latin typeface="Times New Roman" panose="02020603050405020304" pitchFamily="18" charset="0"/>
                <a:cs typeface="Times New Roman" panose="02020603050405020304" pitchFamily="18" charset="0"/>
              </a:rPr>
              <a:t>. T-SNE visualization of different representations on patches. a. ImageNet-1k pretraining. b. Full patch supervision. c. Self-supervised Learning. d. Fine-tuning with WSI labels. </a:t>
            </a:r>
          </a:p>
        </p:txBody>
      </p:sp>
    </p:spTree>
    <p:extLst>
      <p:ext uri="{BB962C8B-B14F-4D97-AF65-F5344CB8AC3E}">
        <p14:creationId xmlns:p14="http://schemas.microsoft.com/office/powerpoint/2010/main" val="24034056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29104" y="102881"/>
            <a:ext cx="6843296" cy="495609"/>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300" normalizeH="0" baseline="0" noProof="0" dirty="0">
                <a:ln>
                  <a:noFill/>
                </a:ln>
                <a:solidFill>
                  <a:srgbClr val="44546A">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Former Approach Problems and Motivation  </a:t>
            </a:r>
            <a:endParaRPr kumimoji="0" lang="zh-CN" altLang="en-US" sz="2200" b="1" i="0" u="none" strike="noStrike" kern="1200" cap="none" spc="300" normalizeH="0" baseline="0" noProof="0" dirty="0">
              <a:ln>
                <a:noFill/>
              </a:ln>
              <a:solidFill>
                <a:srgbClr val="44546A">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Content Placeholder 2">
            <a:extLst>
              <a:ext uri="{FF2B5EF4-FFF2-40B4-BE49-F238E27FC236}">
                <a16:creationId xmlns:a16="http://schemas.microsoft.com/office/drawing/2014/main" id="{AA28E8CF-DF7B-4CAB-94A7-6BCC90B8DD5E}"/>
              </a:ext>
            </a:extLst>
          </p:cNvPr>
          <p:cNvSpPr txBox="1"/>
          <p:nvPr/>
        </p:nvSpPr>
        <p:spPr>
          <a:xfrm>
            <a:off x="379973" y="967582"/>
            <a:ext cx="6209670" cy="2978759"/>
          </a:xfrm>
          <a:prstGeom prst="round2Diag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2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marL="0" indent="0" algn="ctr">
              <a:buNone/>
            </a:pPr>
            <a:r>
              <a:rPr lang="en-US" sz="7200" b="1" dirty="0">
                <a:solidFill>
                  <a:schemeClr val="accent5">
                    <a:lumMod val="75000"/>
                  </a:schemeClr>
                </a:solidFill>
                <a:latin typeface="Times New Roman" panose="02020603050405020304" pitchFamily="18" charset="0"/>
                <a:cs typeface="Times New Roman" panose="02020603050405020304" pitchFamily="18" charset="0"/>
              </a:rPr>
              <a:t>Previous MIL Approach Limitation </a:t>
            </a:r>
          </a:p>
          <a:p>
            <a:pPr marL="0" indent="0" algn="ctr">
              <a:buNone/>
            </a:pPr>
            <a:r>
              <a:rPr lang="en-US" sz="7200" b="1" dirty="0">
                <a:solidFill>
                  <a:schemeClr val="accent5">
                    <a:lumMod val="75000"/>
                  </a:schemeClr>
                </a:solidFill>
                <a:latin typeface="Times New Roman" panose="02020603050405020304" pitchFamily="18" charset="0"/>
                <a:cs typeface="Times New Roman" panose="02020603050405020304" pitchFamily="18" charset="0"/>
              </a:rPr>
              <a:t> </a:t>
            </a:r>
            <a:endPar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20000"/>
              </a:lnSpc>
            </a:pPr>
            <a:r>
              <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Previous methods in digital pathology whole slide image (WSI) analysis utilize a </a:t>
            </a:r>
            <a:r>
              <a:rPr lang="en-US" sz="6400" b="0"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rPr>
              <a:t>frozen model pretrained </a:t>
            </a:r>
            <a:r>
              <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from ImageNet to obtain representations</a:t>
            </a:r>
          </a:p>
          <a:p>
            <a:pPr algn="just">
              <a:lnSpc>
                <a:spcPct val="120000"/>
              </a:lnSpc>
            </a:pPr>
            <a:r>
              <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Self-supervised learning (SSL) has been proposed as a </a:t>
            </a:r>
            <a:r>
              <a:rPr lang="en-US" sz="6400" b="1" i="0" dirty="0">
                <a:solidFill>
                  <a:schemeClr val="accent6"/>
                </a:solidFill>
                <a:effectLst/>
                <a:latin typeface="Times New Roman" panose="02020603050405020304" pitchFamily="18" charset="0"/>
                <a:ea typeface="Microsoft YaHei" panose="020B0503020204020204" pitchFamily="34" charset="-122"/>
                <a:cs typeface="Times New Roman" panose="02020603050405020304" pitchFamily="18" charset="0"/>
              </a:rPr>
              <a:t>viable representation learning </a:t>
            </a:r>
            <a:r>
              <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scheme.</a:t>
            </a:r>
          </a:p>
          <a:p>
            <a:pPr algn="just">
              <a:lnSpc>
                <a:spcPct val="120000"/>
              </a:lnSpc>
            </a:pPr>
            <a:r>
              <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Recent works have focused on learning good feature representations at the </a:t>
            </a:r>
            <a:r>
              <a:rPr lang="en-US" sz="6400" b="1" i="0" dirty="0">
                <a:solidFill>
                  <a:schemeClr val="accent6"/>
                </a:solidFill>
                <a:effectLst/>
                <a:latin typeface="Times New Roman" panose="02020603050405020304" pitchFamily="18" charset="0"/>
                <a:ea typeface="Microsoft YaHei" panose="020B0503020204020204" pitchFamily="34" charset="-122"/>
                <a:cs typeface="Times New Roman" panose="02020603050405020304" pitchFamily="18" charset="0"/>
              </a:rPr>
              <a:t>patch-level using </a:t>
            </a:r>
            <a:r>
              <a:rPr lang="en-US" sz="6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SSL.</a:t>
            </a:r>
          </a:p>
        </p:txBody>
      </p:sp>
      <p:sp>
        <p:nvSpPr>
          <p:cNvPr id="16" name="Content Placeholder 2">
            <a:extLst>
              <a:ext uri="{FF2B5EF4-FFF2-40B4-BE49-F238E27FC236}">
                <a16:creationId xmlns:a16="http://schemas.microsoft.com/office/drawing/2014/main" id="{E1034AA2-D25C-4A5F-B6E1-C45C2831F7A9}"/>
              </a:ext>
            </a:extLst>
          </p:cNvPr>
          <p:cNvSpPr txBox="1"/>
          <p:nvPr/>
        </p:nvSpPr>
        <p:spPr>
          <a:xfrm>
            <a:off x="6684320" y="963388"/>
            <a:ext cx="5266848" cy="2097394"/>
          </a:xfrm>
          <a:prstGeom prst="round2Diag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3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marL="0" indent="0" algn="ctr">
              <a:buNone/>
            </a:pPr>
            <a:r>
              <a:rPr lang="en-US" sz="4900" b="1" dirty="0">
                <a:solidFill>
                  <a:schemeClr val="accent5">
                    <a:lumMod val="75000"/>
                  </a:schemeClr>
                </a:solidFill>
                <a:latin typeface="Times New Roman" panose="02020603050405020304" pitchFamily="18" charset="0"/>
                <a:cs typeface="Times New Roman" panose="02020603050405020304" pitchFamily="18" charset="0"/>
              </a:rPr>
              <a:t>Contributions</a:t>
            </a:r>
          </a:p>
          <a:p>
            <a:pPr algn="just">
              <a:lnSpc>
                <a:spcPct val="130000"/>
              </a:lnSpc>
            </a:pPr>
            <a:r>
              <a:rPr lang="en-US" sz="5600" dirty="0">
                <a:solidFill>
                  <a:schemeClr val="tx1"/>
                </a:solidFill>
                <a:latin typeface="Times New Roman" panose="02020603050405020304" pitchFamily="18" charset="0"/>
                <a:cs typeface="Times New Roman" panose="02020603050405020304" pitchFamily="18" charset="0"/>
              </a:rPr>
              <a:t>The proposed method combines </a:t>
            </a:r>
            <a:r>
              <a:rPr lang="en-US" sz="5600" b="1" dirty="0">
                <a:solidFill>
                  <a:schemeClr val="accent2"/>
                </a:solidFill>
                <a:latin typeface="Times New Roman" panose="02020603050405020304" pitchFamily="18" charset="0"/>
                <a:cs typeface="Times New Roman" panose="02020603050405020304" pitchFamily="18" charset="0"/>
              </a:rPr>
              <a:t>SSL</a:t>
            </a:r>
            <a:r>
              <a:rPr lang="en-US" sz="5600" dirty="0">
                <a:solidFill>
                  <a:schemeClr val="tx1"/>
                </a:solidFill>
                <a:latin typeface="Times New Roman" panose="02020603050405020304" pitchFamily="18" charset="0"/>
                <a:cs typeface="Times New Roman" panose="02020603050405020304" pitchFamily="18" charset="0"/>
              </a:rPr>
              <a:t> pretraining with fine-tuning based on the </a:t>
            </a:r>
            <a:r>
              <a:rPr lang="en-US" sz="5600" b="1" dirty="0">
                <a:solidFill>
                  <a:schemeClr val="accent2"/>
                </a:solidFill>
                <a:latin typeface="Times New Roman" panose="02020603050405020304" pitchFamily="18" charset="0"/>
                <a:cs typeface="Times New Roman" panose="02020603050405020304" pitchFamily="18" charset="0"/>
              </a:rPr>
              <a:t>Information Bottleneck theory</a:t>
            </a:r>
            <a:r>
              <a:rPr lang="en-US" sz="5600" dirty="0">
                <a:solidFill>
                  <a:schemeClr val="tx1"/>
                </a:solidFill>
                <a:latin typeface="Times New Roman" panose="02020603050405020304" pitchFamily="18" charset="0"/>
                <a:cs typeface="Times New Roman" panose="02020603050405020304" pitchFamily="18" charset="0"/>
              </a:rPr>
              <a:t>, which enables the extraction of </a:t>
            </a:r>
            <a:r>
              <a:rPr lang="en-US" sz="5600" b="1" dirty="0">
                <a:solidFill>
                  <a:schemeClr val="accent2"/>
                </a:solidFill>
                <a:latin typeface="Times New Roman" panose="02020603050405020304" pitchFamily="18" charset="0"/>
                <a:cs typeface="Times New Roman" panose="02020603050405020304" pitchFamily="18" charset="0"/>
              </a:rPr>
              <a:t>task-specific representations </a:t>
            </a:r>
            <a:r>
              <a:rPr lang="en-US" sz="5600" dirty="0">
                <a:solidFill>
                  <a:schemeClr val="tx1"/>
                </a:solidFill>
                <a:latin typeface="Times New Roman" panose="02020603050405020304" pitchFamily="18" charset="0"/>
                <a:cs typeface="Times New Roman" panose="02020603050405020304" pitchFamily="18" charset="0"/>
              </a:rPr>
              <a:t>from SSL or ImageNet pretrained models.</a:t>
            </a:r>
          </a:p>
        </p:txBody>
      </p:sp>
      <p:pic>
        <p:nvPicPr>
          <p:cNvPr id="5" name="Picture 4">
            <a:extLst>
              <a:ext uri="{FF2B5EF4-FFF2-40B4-BE49-F238E27FC236}">
                <a16:creationId xmlns:a16="http://schemas.microsoft.com/office/drawing/2014/main" id="{76F0F44D-378E-40D2-B8B8-F31F3A2F8578}"/>
              </a:ext>
            </a:extLst>
          </p:cNvPr>
          <p:cNvPicPr>
            <a:picLocks noChangeAspect="1"/>
          </p:cNvPicPr>
          <p:nvPr/>
        </p:nvPicPr>
        <p:blipFill>
          <a:blip r:embed="rId4"/>
          <a:stretch>
            <a:fillRect/>
          </a:stretch>
        </p:blipFill>
        <p:spPr>
          <a:xfrm>
            <a:off x="162535" y="3992145"/>
            <a:ext cx="6521785" cy="1949550"/>
          </a:xfrm>
          <a:prstGeom prst="rect">
            <a:avLst/>
          </a:prstGeom>
        </p:spPr>
      </p:pic>
      <p:sp>
        <p:nvSpPr>
          <p:cNvPr id="19" name="Content Placeholder 2">
            <a:extLst>
              <a:ext uri="{FF2B5EF4-FFF2-40B4-BE49-F238E27FC236}">
                <a16:creationId xmlns:a16="http://schemas.microsoft.com/office/drawing/2014/main" id="{0AB217CF-5B45-4FFC-9818-49E378137AB2}"/>
              </a:ext>
            </a:extLst>
          </p:cNvPr>
          <p:cNvSpPr txBox="1"/>
          <p:nvPr/>
        </p:nvSpPr>
        <p:spPr>
          <a:xfrm>
            <a:off x="6684320" y="3192804"/>
            <a:ext cx="5266848" cy="2097394"/>
          </a:xfrm>
          <a:prstGeom prst="round2Diag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marL="0" indent="0" algn="ctr">
              <a:buNone/>
            </a:pPr>
            <a:r>
              <a:rPr lang="en-US" sz="2000" b="1" dirty="0">
                <a:solidFill>
                  <a:schemeClr val="accent5">
                    <a:lumMod val="75000"/>
                  </a:schemeClr>
                </a:solidFill>
                <a:latin typeface="Times New Roman" panose="02020603050405020304" pitchFamily="18" charset="0"/>
                <a:cs typeface="Times New Roman" panose="02020603050405020304" pitchFamily="18" charset="0"/>
              </a:rPr>
              <a:t>Outcome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High</a:t>
            </a:r>
            <a:r>
              <a:rPr lang="en-US" sz="2000" b="0" i="0" dirty="0">
                <a:solidFill>
                  <a:srgbClr val="000000"/>
                </a:solidFill>
                <a:effectLst/>
                <a:latin typeface="Times New Roman" panose="02020603050405020304" pitchFamily="18" charset="0"/>
                <a:cs typeface="Times New Roman" panose="02020603050405020304" pitchFamily="18" charset="0"/>
              </a:rPr>
              <a:t> accuracy</a:t>
            </a:r>
          </a:p>
          <a:p>
            <a:pPr>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Improved</a:t>
            </a:r>
            <a:r>
              <a:rPr lang="en-US" sz="2000" b="0" i="0" dirty="0">
                <a:solidFill>
                  <a:srgbClr val="000000"/>
                </a:solidFill>
                <a:effectLst/>
                <a:latin typeface="Times New Roman" panose="02020603050405020304" pitchFamily="18" charset="0"/>
                <a:cs typeface="Times New Roman" panose="02020603050405020304" pitchFamily="18" charset="0"/>
              </a:rPr>
              <a:t> Generalization in weakly-supervised pathology WSI classification</a:t>
            </a:r>
            <a:endParaRPr lang="en-US" sz="2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38816F9-E667-445E-83FD-395A65940EE7}"/>
              </a:ext>
            </a:extLst>
          </p:cNvPr>
          <p:cNvSpPr txBox="1"/>
          <p:nvPr/>
        </p:nvSpPr>
        <p:spPr>
          <a:xfrm>
            <a:off x="667398" y="6055345"/>
            <a:ext cx="5634820" cy="33855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Figure 2</a:t>
            </a:r>
            <a:r>
              <a:rPr lang="en-US" sz="1600" dirty="0">
                <a:latin typeface="Times New Roman" panose="02020603050405020304" pitchFamily="18" charset="0"/>
                <a:cs typeface="Times New Roman" panose="02020603050405020304" pitchFamily="18" charset="0"/>
              </a:rPr>
              <a:t>. An illustration of the tuning scheme of proposed model</a:t>
            </a:r>
          </a:p>
        </p:txBody>
      </p:sp>
    </p:spTree>
    <p:extLst>
      <p:ext uri="{BB962C8B-B14F-4D97-AF65-F5344CB8AC3E}">
        <p14:creationId xmlns:p14="http://schemas.microsoft.com/office/powerpoint/2010/main" val="22520629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sz="2800" dirty="0">
                <a:solidFill>
                  <a:schemeClr val="tx1"/>
                </a:solidFill>
                <a:latin typeface="Times New Roman" panose="02020603050405020304" pitchFamily="18" charset="0"/>
                <a:cs typeface="Times New Roman" panose="02020603050405020304" pitchFamily="18" charset="0"/>
              </a:rPr>
              <a:t>WSI-MIL Architecture</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TextBox 20">
            <a:extLst>
              <a:ext uri="{FF2B5EF4-FFF2-40B4-BE49-F238E27FC236}">
                <a16:creationId xmlns:a16="http://schemas.microsoft.com/office/drawing/2014/main" id="{8070ADA4-A65A-477B-894A-482986D08825}"/>
              </a:ext>
            </a:extLst>
          </p:cNvPr>
          <p:cNvSpPr txBox="1"/>
          <p:nvPr/>
        </p:nvSpPr>
        <p:spPr>
          <a:xfrm>
            <a:off x="2053999" y="5543440"/>
            <a:ext cx="7670914"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Figure 3: Workflow of WSI-MIL task-specific fine-tuning</a:t>
            </a:r>
          </a:p>
        </p:txBody>
      </p:sp>
      <p:pic>
        <p:nvPicPr>
          <p:cNvPr id="4" name="Picture 3">
            <a:extLst>
              <a:ext uri="{FF2B5EF4-FFF2-40B4-BE49-F238E27FC236}">
                <a16:creationId xmlns:a16="http://schemas.microsoft.com/office/drawing/2014/main" id="{4AF6BDB1-6E01-44E1-BB5B-B244F3DD28A7}"/>
              </a:ext>
            </a:extLst>
          </p:cNvPr>
          <p:cNvPicPr>
            <a:picLocks noChangeAspect="1"/>
          </p:cNvPicPr>
          <p:nvPr/>
        </p:nvPicPr>
        <p:blipFill>
          <a:blip r:embed="rId4"/>
          <a:stretch>
            <a:fillRect/>
          </a:stretch>
        </p:blipFill>
        <p:spPr>
          <a:xfrm>
            <a:off x="372668" y="1270890"/>
            <a:ext cx="11064718" cy="4253712"/>
          </a:xfrm>
          <a:prstGeom prst="rect">
            <a:avLst/>
          </a:prstGeom>
        </p:spPr>
      </p:pic>
    </p:spTree>
    <p:extLst>
      <p:ext uri="{BB962C8B-B14F-4D97-AF65-F5344CB8AC3E}">
        <p14:creationId xmlns:p14="http://schemas.microsoft.com/office/powerpoint/2010/main" val="36111280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sz="2800" dirty="0">
                <a:solidFill>
                  <a:schemeClr val="tx1"/>
                </a:solidFill>
                <a:latin typeface="Times New Roman" panose="02020603050405020304" pitchFamily="18" charset="0"/>
                <a:cs typeface="Times New Roman" panose="02020603050405020304" pitchFamily="18" charset="0"/>
              </a:rPr>
              <a:t>WSI-MIL Architecture</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TextBox 20">
            <a:extLst>
              <a:ext uri="{FF2B5EF4-FFF2-40B4-BE49-F238E27FC236}">
                <a16:creationId xmlns:a16="http://schemas.microsoft.com/office/drawing/2014/main" id="{8070ADA4-A65A-477B-894A-482986D08825}"/>
              </a:ext>
            </a:extLst>
          </p:cNvPr>
          <p:cNvSpPr txBox="1"/>
          <p:nvPr/>
        </p:nvSpPr>
        <p:spPr>
          <a:xfrm>
            <a:off x="2053999" y="5543440"/>
            <a:ext cx="7670914"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Figure 3: Workflow of WSI-MIL task-specific fine-tuning</a:t>
            </a:r>
          </a:p>
        </p:txBody>
      </p:sp>
      <p:grpSp>
        <p:nvGrpSpPr>
          <p:cNvPr id="8" name="Group 7">
            <a:extLst>
              <a:ext uri="{FF2B5EF4-FFF2-40B4-BE49-F238E27FC236}">
                <a16:creationId xmlns:a16="http://schemas.microsoft.com/office/drawing/2014/main" id="{6419C6FE-FED1-4F57-9D87-54DF685A92BB}"/>
              </a:ext>
            </a:extLst>
          </p:cNvPr>
          <p:cNvGrpSpPr/>
          <p:nvPr/>
        </p:nvGrpSpPr>
        <p:grpSpPr>
          <a:xfrm>
            <a:off x="256004" y="967582"/>
            <a:ext cx="6298918" cy="2677287"/>
            <a:chOff x="117773" y="959531"/>
            <a:chExt cx="6298918" cy="2677287"/>
          </a:xfrm>
        </p:grpSpPr>
        <p:pic>
          <p:nvPicPr>
            <p:cNvPr id="4" name="Picture 3">
              <a:extLst>
                <a:ext uri="{FF2B5EF4-FFF2-40B4-BE49-F238E27FC236}">
                  <a16:creationId xmlns:a16="http://schemas.microsoft.com/office/drawing/2014/main" id="{4AF6BDB1-6E01-44E1-BB5B-B244F3DD28A7}"/>
                </a:ext>
              </a:extLst>
            </p:cNvPr>
            <p:cNvPicPr>
              <a:picLocks noChangeAspect="1"/>
            </p:cNvPicPr>
            <p:nvPr/>
          </p:nvPicPr>
          <p:blipFill rotWithShape="1">
            <a:blip r:embed="rId4"/>
            <a:srcRect r="77073" b="44380"/>
            <a:stretch/>
          </p:blipFill>
          <p:spPr>
            <a:xfrm>
              <a:off x="372668" y="1270890"/>
              <a:ext cx="2536787" cy="2365928"/>
            </a:xfrm>
            <a:prstGeom prst="rect">
              <a:avLst/>
            </a:prstGeom>
          </p:spPr>
        </p:pic>
        <p:grpSp>
          <p:nvGrpSpPr>
            <p:cNvPr id="7" name="Group 6">
              <a:extLst>
                <a:ext uri="{FF2B5EF4-FFF2-40B4-BE49-F238E27FC236}">
                  <a16:creationId xmlns:a16="http://schemas.microsoft.com/office/drawing/2014/main" id="{8F3C0547-AB65-4F80-B053-93F6FC05EF14}"/>
                </a:ext>
              </a:extLst>
            </p:cNvPr>
            <p:cNvGrpSpPr/>
            <p:nvPr/>
          </p:nvGrpSpPr>
          <p:grpSpPr>
            <a:xfrm>
              <a:off x="117773" y="959531"/>
              <a:ext cx="6298918" cy="495325"/>
              <a:chOff x="117773" y="959531"/>
              <a:chExt cx="6298918" cy="495325"/>
            </a:xfrm>
          </p:grpSpPr>
          <p:pic>
            <p:nvPicPr>
              <p:cNvPr id="5" name="Picture 4">
                <a:extLst>
                  <a:ext uri="{FF2B5EF4-FFF2-40B4-BE49-F238E27FC236}">
                    <a16:creationId xmlns:a16="http://schemas.microsoft.com/office/drawing/2014/main" id="{48DA554C-B45E-47D3-9E4A-654FF7BC76A8}"/>
                  </a:ext>
                </a:extLst>
              </p:cNvPr>
              <p:cNvPicPr>
                <a:picLocks noChangeAspect="1"/>
              </p:cNvPicPr>
              <p:nvPr/>
            </p:nvPicPr>
            <p:blipFill>
              <a:blip r:embed="rId5"/>
              <a:stretch>
                <a:fillRect/>
              </a:stretch>
            </p:blipFill>
            <p:spPr>
              <a:xfrm>
                <a:off x="3324082" y="959531"/>
                <a:ext cx="3092609" cy="495325"/>
              </a:xfrm>
              <a:prstGeom prst="rect">
                <a:avLst/>
              </a:prstGeom>
            </p:spPr>
          </p:pic>
          <p:sp>
            <p:nvSpPr>
              <p:cNvPr id="6" name="TextBox 5">
                <a:extLst>
                  <a:ext uri="{FF2B5EF4-FFF2-40B4-BE49-F238E27FC236}">
                    <a16:creationId xmlns:a16="http://schemas.microsoft.com/office/drawing/2014/main" id="{AA81CE25-6D59-42DC-BF9D-D75995D13BF7}"/>
                  </a:ext>
                </a:extLst>
              </p:cNvPr>
              <p:cNvSpPr txBox="1"/>
              <p:nvPr/>
            </p:nvSpPr>
            <p:spPr>
              <a:xfrm>
                <a:off x="117773" y="1034244"/>
                <a:ext cx="346120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Goal make WSI level Prediction</a:t>
                </a:r>
              </a:p>
            </p:txBody>
          </p:sp>
        </p:grpSp>
      </p:grpSp>
      <p:grpSp>
        <p:nvGrpSpPr>
          <p:cNvPr id="13" name="Group 12">
            <a:extLst>
              <a:ext uri="{FF2B5EF4-FFF2-40B4-BE49-F238E27FC236}">
                <a16:creationId xmlns:a16="http://schemas.microsoft.com/office/drawing/2014/main" id="{E9E3F818-00A1-4EF6-8B9C-F7A9D2D9309E}"/>
              </a:ext>
            </a:extLst>
          </p:cNvPr>
          <p:cNvGrpSpPr/>
          <p:nvPr/>
        </p:nvGrpSpPr>
        <p:grpSpPr>
          <a:xfrm>
            <a:off x="3047686" y="1543335"/>
            <a:ext cx="8327761" cy="1540724"/>
            <a:chOff x="3047686" y="1543335"/>
            <a:chExt cx="8327761" cy="1540724"/>
          </a:xfrm>
        </p:grpSpPr>
        <p:grpSp>
          <p:nvGrpSpPr>
            <p:cNvPr id="12" name="Group 11">
              <a:extLst>
                <a:ext uri="{FF2B5EF4-FFF2-40B4-BE49-F238E27FC236}">
                  <a16:creationId xmlns:a16="http://schemas.microsoft.com/office/drawing/2014/main" id="{4FC04062-0A3D-456B-8932-E4CD37F9F2B9}"/>
                </a:ext>
              </a:extLst>
            </p:cNvPr>
            <p:cNvGrpSpPr/>
            <p:nvPr/>
          </p:nvGrpSpPr>
          <p:grpSpPr>
            <a:xfrm>
              <a:off x="3047686" y="1543335"/>
              <a:ext cx="8327761" cy="1540724"/>
              <a:chOff x="3047686" y="1543335"/>
              <a:chExt cx="8327761" cy="1540724"/>
            </a:xfrm>
          </p:grpSpPr>
          <p:pic>
            <p:nvPicPr>
              <p:cNvPr id="19" name="Picture 18">
                <a:extLst>
                  <a:ext uri="{FF2B5EF4-FFF2-40B4-BE49-F238E27FC236}">
                    <a16:creationId xmlns:a16="http://schemas.microsoft.com/office/drawing/2014/main" id="{19EAADDB-52C9-4D3C-A535-7D1A7146B42B}"/>
                  </a:ext>
                </a:extLst>
              </p:cNvPr>
              <p:cNvPicPr>
                <a:picLocks noChangeAspect="1"/>
              </p:cNvPicPr>
              <p:nvPr/>
            </p:nvPicPr>
            <p:blipFill rotWithShape="1">
              <a:blip r:embed="rId4"/>
              <a:srcRect l="22564" r="58842" b="63779"/>
              <a:stretch/>
            </p:blipFill>
            <p:spPr>
              <a:xfrm>
                <a:off x="3047686" y="1543335"/>
                <a:ext cx="2057400" cy="1540724"/>
              </a:xfrm>
              <a:prstGeom prst="rect">
                <a:avLst/>
              </a:prstGeom>
            </p:spPr>
          </p:pic>
          <p:sp>
            <p:nvSpPr>
              <p:cNvPr id="22" name="TextBox 21">
                <a:extLst>
                  <a:ext uri="{FF2B5EF4-FFF2-40B4-BE49-F238E27FC236}">
                    <a16:creationId xmlns:a16="http://schemas.microsoft.com/office/drawing/2014/main" id="{308A292A-A205-434B-8247-06763BED23DC}"/>
                  </a:ext>
                </a:extLst>
              </p:cNvPr>
              <p:cNvSpPr txBox="1"/>
              <p:nvPr/>
            </p:nvSpPr>
            <p:spPr>
              <a:xfrm>
                <a:off x="5281179" y="2000240"/>
                <a:ext cx="609426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Due to its extremely high resolution, X is patched into a huge bag of small instances </a:t>
                </a:r>
                <a:r>
                  <a:rPr lang="en-US" dirty="0">
                    <a:solidFill>
                      <a:schemeClr val="bg1"/>
                    </a:solidFill>
                    <a:latin typeface="Times New Roman" panose="02020603050405020304" pitchFamily="18" charset="0"/>
                    <a:cs typeface="Times New Roman" panose="02020603050405020304" pitchFamily="18" charset="0"/>
                  </a:rPr>
                  <a:t>X = {x1, ..., </a:t>
                </a:r>
                <a:r>
                  <a:rPr lang="en-US" dirty="0" err="1">
                    <a:solidFill>
                      <a:schemeClr val="bg1"/>
                    </a:solidFill>
                    <a:latin typeface="Times New Roman" panose="02020603050405020304" pitchFamily="18" charset="0"/>
                    <a:cs typeface="Times New Roman" panose="02020603050405020304" pitchFamily="18" charset="0"/>
                  </a:rPr>
                  <a:t>Xa</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where N is the number of instance.</a:t>
                </a:r>
              </a:p>
            </p:txBody>
          </p:sp>
        </p:grpSp>
        <p:pic>
          <p:nvPicPr>
            <p:cNvPr id="11" name="Picture 10">
              <a:extLst>
                <a:ext uri="{FF2B5EF4-FFF2-40B4-BE49-F238E27FC236}">
                  <a16:creationId xmlns:a16="http://schemas.microsoft.com/office/drawing/2014/main" id="{C718FA7D-3EF5-4183-A2F5-C7D743D6EE3F}"/>
                </a:ext>
              </a:extLst>
            </p:cNvPr>
            <p:cNvPicPr>
              <a:picLocks noChangeAspect="1"/>
            </p:cNvPicPr>
            <p:nvPr/>
          </p:nvPicPr>
          <p:blipFill rotWithShape="1">
            <a:blip r:embed="rId6"/>
            <a:srcRect t="18650"/>
            <a:stretch/>
          </p:blipFill>
          <p:spPr>
            <a:xfrm>
              <a:off x="7597751" y="2378484"/>
              <a:ext cx="1301817" cy="237637"/>
            </a:xfrm>
            <a:prstGeom prst="rect">
              <a:avLst/>
            </a:prstGeom>
          </p:spPr>
        </p:pic>
      </p:grpSp>
      <p:pic>
        <p:nvPicPr>
          <p:cNvPr id="26" name="Picture 25">
            <a:extLst>
              <a:ext uri="{FF2B5EF4-FFF2-40B4-BE49-F238E27FC236}">
                <a16:creationId xmlns:a16="http://schemas.microsoft.com/office/drawing/2014/main" id="{271A0432-2355-440A-B67F-E6B1E0B79E05}"/>
              </a:ext>
            </a:extLst>
          </p:cNvPr>
          <p:cNvPicPr>
            <a:picLocks noChangeAspect="1"/>
          </p:cNvPicPr>
          <p:nvPr/>
        </p:nvPicPr>
        <p:blipFill rotWithShape="1">
          <a:blip r:embed="rId4"/>
          <a:srcRect l="42034" r="25878" b="63779"/>
          <a:stretch/>
        </p:blipFill>
        <p:spPr>
          <a:xfrm>
            <a:off x="5105086" y="1436434"/>
            <a:ext cx="3550541" cy="1540724"/>
          </a:xfrm>
          <a:prstGeom prst="rect">
            <a:avLst/>
          </a:prstGeom>
        </p:spPr>
      </p:pic>
      <p:grpSp>
        <p:nvGrpSpPr>
          <p:cNvPr id="17" name="Group 16">
            <a:extLst>
              <a:ext uri="{FF2B5EF4-FFF2-40B4-BE49-F238E27FC236}">
                <a16:creationId xmlns:a16="http://schemas.microsoft.com/office/drawing/2014/main" id="{12EF2462-C8BE-4743-BE5A-261407ECF286}"/>
              </a:ext>
            </a:extLst>
          </p:cNvPr>
          <p:cNvGrpSpPr/>
          <p:nvPr/>
        </p:nvGrpSpPr>
        <p:grpSpPr>
          <a:xfrm>
            <a:off x="5732938" y="1417686"/>
            <a:ext cx="6125440" cy="2412167"/>
            <a:chOff x="5732938" y="1417686"/>
            <a:chExt cx="6125440" cy="2412167"/>
          </a:xfrm>
        </p:grpSpPr>
        <p:pic>
          <p:nvPicPr>
            <p:cNvPr id="27" name="Picture 26">
              <a:extLst>
                <a:ext uri="{FF2B5EF4-FFF2-40B4-BE49-F238E27FC236}">
                  <a16:creationId xmlns:a16="http://schemas.microsoft.com/office/drawing/2014/main" id="{EB335577-6ED4-4BD6-AB3C-2B7ED97C9BD9}"/>
                </a:ext>
              </a:extLst>
            </p:cNvPr>
            <p:cNvPicPr>
              <a:picLocks noChangeAspect="1"/>
            </p:cNvPicPr>
            <p:nvPr/>
          </p:nvPicPr>
          <p:blipFill rotWithShape="1">
            <a:blip r:embed="rId4"/>
            <a:srcRect l="75913" b="61599"/>
            <a:stretch/>
          </p:blipFill>
          <p:spPr>
            <a:xfrm>
              <a:off x="8682989" y="1417686"/>
              <a:ext cx="2665095" cy="1633451"/>
            </a:xfrm>
            <a:prstGeom prst="rect">
              <a:avLst/>
            </a:prstGeom>
          </p:spPr>
        </p:pic>
        <p:sp>
          <p:nvSpPr>
            <p:cNvPr id="29" name="TextBox 28">
              <a:extLst>
                <a:ext uri="{FF2B5EF4-FFF2-40B4-BE49-F238E27FC236}">
                  <a16:creationId xmlns:a16="http://schemas.microsoft.com/office/drawing/2014/main" id="{A709A222-AA01-476E-9550-3B8CF84C9936}"/>
                </a:ext>
              </a:extLst>
            </p:cNvPr>
            <p:cNvSpPr txBox="1"/>
            <p:nvPr/>
          </p:nvSpPr>
          <p:spPr>
            <a:xfrm>
              <a:off x="5732938" y="3183522"/>
              <a:ext cx="612544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latent labels of instances      are unknown under the WSI-level supervision</a:t>
              </a:r>
            </a:p>
          </p:txBody>
        </p:sp>
        <p:pic>
          <p:nvPicPr>
            <p:cNvPr id="16" name="Picture 15">
              <a:extLst>
                <a:ext uri="{FF2B5EF4-FFF2-40B4-BE49-F238E27FC236}">
                  <a16:creationId xmlns:a16="http://schemas.microsoft.com/office/drawing/2014/main" id="{4BF722CC-E2C1-4336-9945-7F3B9C1C8260}"/>
                </a:ext>
              </a:extLst>
            </p:cNvPr>
            <p:cNvPicPr>
              <a:picLocks noChangeAspect="1"/>
            </p:cNvPicPr>
            <p:nvPr/>
          </p:nvPicPr>
          <p:blipFill>
            <a:blip r:embed="rId7"/>
            <a:stretch>
              <a:fillRect/>
            </a:stretch>
          </p:blipFill>
          <p:spPr>
            <a:xfrm>
              <a:off x="8146470" y="3280437"/>
              <a:ext cx="196860" cy="215911"/>
            </a:xfrm>
            <a:prstGeom prst="rect">
              <a:avLst/>
            </a:prstGeom>
          </p:spPr>
        </p:pic>
      </p:grpSp>
      <p:pic>
        <p:nvPicPr>
          <p:cNvPr id="33" name="Picture 32">
            <a:extLst>
              <a:ext uri="{FF2B5EF4-FFF2-40B4-BE49-F238E27FC236}">
                <a16:creationId xmlns:a16="http://schemas.microsoft.com/office/drawing/2014/main" id="{0EABB0F6-151F-419D-8124-D31D464C5326}"/>
              </a:ext>
            </a:extLst>
          </p:cNvPr>
          <p:cNvPicPr>
            <a:picLocks noChangeAspect="1"/>
          </p:cNvPicPr>
          <p:nvPr/>
        </p:nvPicPr>
        <p:blipFill rotWithShape="1">
          <a:blip r:embed="rId4"/>
          <a:srcRect l="75414" t="62221" b="3972"/>
          <a:stretch/>
        </p:blipFill>
        <p:spPr>
          <a:xfrm>
            <a:off x="8899567" y="4036217"/>
            <a:ext cx="2720355" cy="1438028"/>
          </a:xfrm>
          <a:prstGeom prst="rect">
            <a:avLst/>
          </a:prstGeom>
        </p:spPr>
      </p:pic>
      <p:grpSp>
        <p:nvGrpSpPr>
          <p:cNvPr id="24" name="Group 23">
            <a:extLst>
              <a:ext uri="{FF2B5EF4-FFF2-40B4-BE49-F238E27FC236}">
                <a16:creationId xmlns:a16="http://schemas.microsoft.com/office/drawing/2014/main" id="{81D9363B-01D1-46BB-8E73-FF7D31A784E0}"/>
              </a:ext>
            </a:extLst>
          </p:cNvPr>
          <p:cNvGrpSpPr/>
          <p:nvPr/>
        </p:nvGrpSpPr>
        <p:grpSpPr>
          <a:xfrm>
            <a:off x="291866" y="4089805"/>
            <a:ext cx="8607702" cy="2259632"/>
            <a:chOff x="291866" y="4089805"/>
            <a:chExt cx="8607702" cy="2259632"/>
          </a:xfrm>
        </p:grpSpPr>
        <p:pic>
          <p:nvPicPr>
            <p:cNvPr id="34" name="Picture 33">
              <a:extLst>
                <a:ext uri="{FF2B5EF4-FFF2-40B4-BE49-F238E27FC236}">
                  <a16:creationId xmlns:a16="http://schemas.microsoft.com/office/drawing/2014/main" id="{98F3357C-4A33-4275-B761-65764CB82E52}"/>
                </a:ext>
              </a:extLst>
            </p:cNvPr>
            <p:cNvPicPr>
              <a:picLocks noChangeAspect="1"/>
            </p:cNvPicPr>
            <p:nvPr/>
          </p:nvPicPr>
          <p:blipFill rotWithShape="1">
            <a:blip r:embed="rId4"/>
            <a:srcRect l="25315" t="62359" r="24586" b="4242"/>
            <a:stretch/>
          </p:blipFill>
          <p:spPr>
            <a:xfrm>
              <a:off x="3356264" y="4089805"/>
              <a:ext cx="5543304" cy="1420713"/>
            </a:xfrm>
            <a:prstGeom prst="rect">
              <a:avLst/>
            </a:prstGeom>
          </p:spPr>
        </p:pic>
        <p:pic>
          <p:nvPicPr>
            <p:cNvPr id="20" name="Picture 19">
              <a:extLst>
                <a:ext uri="{FF2B5EF4-FFF2-40B4-BE49-F238E27FC236}">
                  <a16:creationId xmlns:a16="http://schemas.microsoft.com/office/drawing/2014/main" id="{2780E3A1-0AF1-4295-9588-C424970F0C90}"/>
                </a:ext>
              </a:extLst>
            </p:cNvPr>
            <p:cNvPicPr>
              <a:picLocks noChangeAspect="1"/>
            </p:cNvPicPr>
            <p:nvPr/>
          </p:nvPicPr>
          <p:blipFill>
            <a:blip r:embed="rId8"/>
            <a:stretch>
              <a:fillRect/>
            </a:stretch>
          </p:blipFill>
          <p:spPr>
            <a:xfrm>
              <a:off x="764632" y="4720064"/>
              <a:ext cx="2502029" cy="387370"/>
            </a:xfrm>
            <a:prstGeom prst="rect">
              <a:avLst/>
            </a:prstGeom>
          </p:spPr>
        </p:pic>
        <p:sp>
          <p:nvSpPr>
            <p:cNvPr id="37" name="TextBox 36">
              <a:extLst>
                <a:ext uri="{FF2B5EF4-FFF2-40B4-BE49-F238E27FC236}">
                  <a16:creationId xmlns:a16="http://schemas.microsoft.com/office/drawing/2014/main" id="{BB50155A-1EFA-4912-8920-E42742210E4A}"/>
                </a:ext>
              </a:extLst>
            </p:cNvPr>
            <p:cNvSpPr txBox="1"/>
            <p:nvPr/>
          </p:nvSpPr>
          <p:spPr>
            <a:xfrm>
              <a:off x="891502" y="4371292"/>
              <a:ext cx="20762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Objective Function</a:t>
              </a:r>
            </a:p>
          </p:txBody>
        </p:sp>
        <p:sp>
          <p:nvSpPr>
            <p:cNvPr id="39" name="TextBox 38">
              <a:extLst>
                <a:ext uri="{FF2B5EF4-FFF2-40B4-BE49-F238E27FC236}">
                  <a16:creationId xmlns:a16="http://schemas.microsoft.com/office/drawing/2014/main" id="{11649026-5DB3-4402-9F56-F0597F8E0C76}"/>
                </a:ext>
              </a:extLst>
            </p:cNvPr>
            <p:cNvSpPr txBox="1"/>
            <p:nvPr/>
          </p:nvSpPr>
          <p:spPr>
            <a:xfrm>
              <a:off x="291866" y="5179886"/>
              <a:ext cx="3788540" cy="1169551"/>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where I(·, ·) indicates the Mutual Information (MI) and β is a Lagrange multiplier controlling the trade-off between the information that the representation variable Z shares with the label Y and its shares with input X.</a:t>
              </a:r>
            </a:p>
          </p:txBody>
        </p:sp>
      </p:grpSp>
      <p:grpSp>
        <p:nvGrpSpPr>
          <p:cNvPr id="28" name="Group 27">
            <a:extLst>
              <a:ext uri="{FF2B5EF4-FFF2-40B4-BE49-F238E27FC236}">
                <a16:creationId xmlns:a16="http://schemas.microsoft.com/office/drawing/2014/main" id="{2CFE926D-23A2-4AB5-B469-D00527A0B6C0}"/>
              </a:ext>
            </a:extLst>
          </p:cNvPr>
          <p:cNvGrpSpPr/>
          <p:nvPr/>
        </p:nvGrpSpPr>
        <p:grpSpPr>
          <a:xfrm>
            <a:off x="965200" y="3886015"/>
            <a:ext cx="7896102" cy="2308324"/>
            <a:chOff x="965200" y="3886015"/>
            <a:chExt cx="7896102" cy="2308324"/>
          </a:xfrm>
        </p:grpSpPr>
        <p:pic>
          <p:nvPicPr>
            <p:cNvPr id="41" name="Picture 40">
              <a:extLst>
                <a:ext uri="{FF2B5EF4-FFF2-40B4-BE49-F238E27FC236}">
                  <a16:creationId xmlns:a16="http://schemas.microsoft.com/office/drawing/2014/main" id="{558B901D-6149-4A22-BDC9-3249A476C709}"/>
                </a:ext>
              </a:extLst>
            </p:cNvPr>
            <p:cNvPicPr>
              <a:picLocks noChangeAspect="1"/>
            </p:cNvPicPr>
            <p:nvPr/>
          </p:nvPicPr>
          <p:blipFill rotWithShape="1">
            <a:blip r:embed="rId4"/>
            <a:srcRect l="59187" t="62359" r="24586" b="4242"/>
            <a:stretch/>
          </p:blipFill>
          <p:spPr>
            <a:xfrm>
              <a:off x="7065818" y="4077889"/>
              <a:ext cx="1795484" cy="1420713"/>
            </a:xfrm>
            <a:prstGeom prst="rect">
              <a:avLst/>
            </a:prstGeom>
          </p:spPr>
        </p:pic>
        <p:sp>
          <p:nvSpPr>
            <p:cNvPr id="43" name="TextBox 42">
              <a:extLst>
                <a:ext uri="{FF2B5EF4-FFF2-40B4-BE49-F238E27FC236}">
                  <a16:creationId xmlns:a16="http://schemas.microsoft.com/office/drawing/2014/main" id="{39680D64-3E29-4096-8A6E-D433880797EA}"/>
                </a:ext>
              </a:extLst>
            </p:cNvPr>
            <p:cNvSpPr txBox="1"/>
            <p:nvPr/>
          </p:nvSpPr>
          <p:spPr>
            <a:xfrm>
              <a:off x="965200" y="3886015"/>
              <a:ext cx="6125440" cy="2308324"/>
            </a:xfrm>
            <a:prstGeom prst="rect">
              <a:avLst/>
            </a:prstGeom>
            <a:noFill/>
          </p:spPr>
          <p:txBody>
            <a:bodyPr wrap="square">
              <a:spAutoFit/>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Optimize the compression of input data</a:t>
              </a:r>
            </a:p>
            <a:p>
              <a:pPr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Reducing the dimensionality of the representation space or converting input data into a sparse format to filter out task-irrelevant instances.</a:t>
              </a:r>
            </a:p>
            <a:p>
              <a:pPr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Bernoulli distribution to define a binary mask, the method decomposes the KL divergence term in MIL, facilitating efficient learning and decision-making based on sparse sub-bags of instances.</a:t>
              </a:r>
            </a:p>
          </p:txBody>
        </p:sp>
      </p:grpSp>
      <p:grpSp>
        <p:nvGrpSpPr>
          <p:cNvPr id="31" name="Group 30">
            <a:extLst>
              <a:ext uri="{FF2B5EF4-FFF2-40B4-BE49-F238E27FC236}">
                <a16:creationId xmlns:a16="http://schemas.microsoft.com/office/drawing/2014/main" id="{D7FB9B51-6E60-452C-BB39-68658B2F2EBB}"/>
              </a:ext>
            </a:extLst>
          </p:cNvPr>
          <p:cNvGrpSpPr/>
          <p:nvPr/>
        </p:nvGrpSpPr>
        <p:grpSpPr>
          <a:xfrm>
            <a:off x="454182" y="3881514"/>
            <a:ext cx="8877879" cy="1873783"/>
            <a:chOff x="454182" y="3881514"/>
            <a:chExt cx="8877879" cy="1873783"/>
          </a:xfrm>
        </p:grpSpPr>
        <p:pic>
          <p:nvPicPr>
            <p:cNvPr id="45" name="Picture 44">
              <a:extLst>
                <a:ext uri="{FF2B5EF4-FFF2-40B4-BE49-F238E27FC236}">
                  <a16:creationId xmlns:a16="http://schemas.microsoft.com/office/drawing/2014/main" id="{6C033E96-5DC8-4B21-A53B-26F2D99E85AA}"/>
                </a:ext>
              </a:extLst>
            </p:cNvPr>
            <p:cNvPicPr>
              <a:picLocks noChangeAspect="1"/>
            </p:cNvPicPr>
            <p:nvPr/>
          </p:nvPicPr>
          <p:blipFill rotWithShape="1">
            <a:blip r:embed="rId4"/>
            <a:srcRect t="55949" r="74315"/>
            <a:stretch/>
          </p:blipFill>
          <p:spPr>
            <a:xfrm>
              <a:off x="454182" y="3881514"/>
              <a:ext cx="2841976" cy="1873783"/>
            </a:xfrm>
            <a:prstGeom prst="rect">
              <a:avLst/>
            </a:prstGeom>
          </p:spPr>
        </p:pic>
        <p:sp>
          <p:nvSpPr>
            <p:cNvPr id="47" name="TextBox 46">
              <a:extLst>
                <a:ext uri="{FF2B5EF4-FFF2-40B4-BE49-F238E27FC236}">
                  <a16:creationId xmlns:a16="http://schemas.microsoft.com/office/drawing/2014/main" id="{275BF231-9606-4DFC-BC49-F294CA3A3625}"/>
                </a:ext>
              </a:extLst>
            </p:cNvPr>
            <p:cNvSpPr txBox="1"/>
            <p:nvPr/>
          </p:nvSpPr>
          <p:spPr>
            <a:xfrm>
              <a:off x="3206621" y="4463662"/>
              <a:ext cx="612544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utilize all fine-tuned instance features within a bag and train the WSI-MIL classifier head</a:t>
              </a:r>
            </a:p>
          </p:txBody>
        </p:sp>
      </p:grpSp>
    </p:spTree>
    <p:extLst>
      <p:ext uri="{BB962C8B-B14F-4D97-AF65-F5344CB8AC3E}">
        <p14:creationId xmlns:p14="http://schemas.microsoft.com/office/powerpoint/2010/main" val="849534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 Experiments</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Content Placeholder 2">
            <a:extLst>
              <a:ext uri="{FF2B5EF4-FFF2-40B4-BE49-F238E27FC236}">
                <a16:creationId xmlns:a16="http://schemas.microsoft.com/office/drawing/2014/main" id="{C498F39C-F6EC-4929-B9F8-445557C9B1FA}"/>
              </a:ext>
            </a:extLst>
          </p:cNvPr>
          <p:cNvSpPr txBox="1"/>
          <p:nvPr/>
        </p:nvSpPr>
        <p:spPr>
          <a:xfrm>
            <a:off x="515156" y="870708"/>
            <a:ext cx="11107611" cy="2736898"/>
          </a:xfrm>
          <a:prstGeom prst="round2Diag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marL="0" indent="0" algn="ctr">
              <a:buNone/>
            </a:pPr>
            <a:endParaRPr lang="en-US" sz="2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8A4F44E-EEC0-4A20-A6B3-5CE9CBF70BFB}"/>
              </a:ext>
            </a:extLst>
          </p:cNvPr>
          <p:cNvSpPr txBox="1"/>
          <p:nvPr/>
        </p:nvSpPr>
        <p:spPr>
          <a:xfrm>
            <a:off x="592554" y="1134671"/>
            <a:ext cx="10926346" cy="239976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The method is tested on </a:t>
            </a:r>
            <a:r>
              <a:rPr lang="en-US" sz="1700" b="1" i="0" dirty="0">
                <a:effectLst/>
                <a:latin typeface="Times New Roman" panose="02020603050405020304" pitchFamily="18" charset="0"/>
                <a:cs typeface="Times New Roman" panose="02020603050405020304" pitchFamily="18" charset="0"/>
              </a:rPr>
              <a:t>five datasets</a:t>
            </a:r>
            <a:r>
              <a:rPr lang="en-US" sz="1700" b="0" i="0" dirty="0">
                <a:effectLst/>
                <a:latin typeface="Times New Roman" panose="02020603050405020304" pitchFamily="18" charset="0"/>
                <a:cs typeface="Times New Roman" panose="02020603050405020304" pitchFamily="18" charset="0"/>
              </a:rPr>
              <a:t>, including both </a:t>
            </a:r>
            <a:r>
              <a:rPr lang="en-US" sz="1700" b="1" i="0" dirty="0">
                <a:solidFill>
                  <a:schemeClr val="accent6"/>
                </a:solidFill>
                <a:effectLst/>
                <a:latin typeface="Times New Roman" panose="02020603050405020304" pitchFamily="18" charset="0"/>
                <a:cs typeface="Times New Roman" panose="02020603050405020304" pitchFamily="18" charset="0"/>
              </a:rPr>
              <a:t>histopathology</a:t>
            </a:r>
            <a:r>
              <a:rPr lang="en-US" sz="1700" b="0" i="0" dirty="0">
                <a:effectLst/>
                <a:latin typeface="Times New Roman" panose="02020603050405020304" pitchFamily="18" charset="0"/>
                <a:cs typeface="Times New Roman" panose="02020603050405020304" pitchFamily="18" charset="0"/>
              </a:rPr>
              <a:t> and </a:t>
            </a:r>
            <a:r>
              <a:rPr lang="en-US" sz="1700" b="1" i="0" dirty="0">
                <a:solidFill>
                  <a:schemeClr val="accent6"/>
                </a:solidFill>
                <a:effectLst/>
                <a:latin typeface="Times New Roman" panose="02020603050405020304" pitchFamily="18" charset="0"/>
                <a:cs typeface="Times New Roman" panose="02020603050405020304" pitchFamily="18" charset="0"/>
              </a:rPr>
              <a:t>cytopathology</a:t>
            </a:r>
            <a:r>
              <a:rPr lang="en-US" sz="1700" b="0" i="0" dirty="0">
                <a:effectLst/>
                <a:latin typeface="Times New Roman" panose="02020603050405020304" pitchFamily="18" charset="0"/>
                <a:cs typeface="Times New Roman" panose="02020603050405020304" pitchFamily="18" charset="0"/>
              </a:rPr>
              <a:t> images, such as </a:t>
            </a:r>
            <a:r>
              <a:rPr lang="en-US" sz="1700" b="1" i="0" dirty="0">
                <a:effectLst/>
                <a:latin typeface="Times New Roman" panose="02020603050405020304" pitchFamily="18" charset="0"/>
                <a:cs typeface="Times New Roman" panose="02020603050405020304" pitchFamily="18" charset="0"/>
              </a:rPr>
              <a:t>Camelyon-16</a:t>
            </a:r>
            <a:r>
              <a:rPr lang="en-US" sz="1700" b="0" i="0" dirty="0">
                <a:effectLst/>
                <a:latin typeface="Times New Roman" panose="02020603050405020304" pitchFamily="18" charset="0"/>
                <a:cs typeface="Times New Roman" panose="02020603050405020304" pitchFamily="18" charset="0"/>
              </a:rPr>
              <a:t>, </a:t>
            </a:r>
            <a:r>
              <a:rPr lang="en-US" sz="1700" b="1" i="0" dirty="0">
                <a:effectLst/>
                <a:latin typeface="Times New Roman" panose="02020603050405020304" pitchFamily="18" charset="0"/>
                <a:cs typeface="Times New Roman" panose="02020603050405020304" pitchFamily="18" charset="0"/>
              </a:rPr>
              <a:t>TCGA-BRCA</a:t>
            </a:r>
            <a:r>
              <a:rPr lang="en-US" sz="1700" b="0" i="0" dirty="0">
                <a:effectLst/>
                <a:latin typeface="Times New Roman" panose="02020603050405020304" pitchFamily="18" charset="0"/>
                <a:cs typeface="Times New Roman" panose="02020603050405020304" pitchFamily="18" charset="0"/>
              </a:rPr>
              <a:t>, and an </a:t>
            </a:r>
            <a:r>
              <a:rPr lang="en-US" sz="1700" b="1" i="0" dirty="0">
                <a:effectLst/>
                <a:latin typeface="Times New Roman" panose="02020603050405020304" pitchFamily="18" charset="0"/>
                <a:cs typeface="Times New Roman" panose="02020603050405020304" pitchFamily="18" charset="0"/>
              </a:rPr>
              <a:t>internal cytopathology</a:t>
            </a:r>
            <a:r>
              <a:rPr lang="en-US" sz="1700" b="0" i="0" dirty="0">
                <a:effectLst/>
                <a:latin typeface="Times New Roman" panose="02020603050405020304" pitchFamily="18" charset="0"/>
                <a:cs typeface="Times New Roman" panose="02020603050405020304" pitchFamily="18" charset="0"/>
              </a:rPr>
              <a:t> dataset for cervical cancer screening.</a:t>
            </a:r>
          </a:p>
          <a:p>
            <a:pPr marL="285750" indent="-285750" algn="just">
              <a:lnSpc>
                <a:spcPct val="150000"/>
              </a:lnSpc>
              <a:buFont typeface="Arial" panose="020B0604020202020204" pitchFamily="34" charset="0"/>
              <a:buChar char="•"/>
            </a:pPr>
            <a:r>
              <a:rPr lang="en-US" sz="1700" b="1" dirty="0">
                <a:effectLst/>
                <a:latin typeface="Times New Roman" panose="02020603050405020304" pitchFamily="18" charset="0"/>
                <a:cs typeface="Times New Roman" panose="02020603050405020304" pitchFamily="18" charset="0"/>
              </a:rPr>
              <a:t>Generalization testing</a:t>
            </a:r>
            <a:r>
              <a:rPr lang="en-US" sz="1700" b="0" i="0" dirty="0">
                <a:effectLst/>
                <a:latin typeface="Times New Roman" panose="02020603050405020304" pitchFamily="18" charset="0"/>
                <a:cs typeface="Times New Roman" panose="02020603050405020304" pitchFamily="18" charset="0"/>
              </a:rPr>
              <a:t>: Beyond standard datasets, the method's adaptability is assessed on </a:t>
            </a:r>
            <a:r>
              <a:rPr lang="en-US" sz="1700" b="1" i="0" dirty="0">
                <a:effectLst/>
                <a:latin typeface="Times New Roman" panose="02020603050405020304" pitchFamily="18" charset="0"/>
                <a:cs typeface="Times New Roman" panose="02020603050405020304" pitchFamily="18" charset="0"/>
              </a:rPr>
              <a:t>Camelyon-16-C</a:t>
            </a:r>
            <a:r>
              <a:rPr lang="en-US" sz="1700" b="0" i="0" dirty="0">
                <a:effectLst/>
                <a:latin typeface="Times New Roman" panose="02020603050405020304" pitchFamily="18" charset="0"/>
                <a:cs typeface="Times New Roman" panose="02020603050405020304" pitchFamily="18" charset="0"/>
              </a:rPr>
              <a:t> and </a:t>
            </a:r>
            <a:r>
              <a:rPr lang="en-US" sz="1700" b="1" i="0" dirty="0">
                <a:effectLst/>
                <a:latin typeface="Times New Roman" panose="02020603050405020304" pitchFamily="18" charset="0"/>
                <a:cs typeface="Times New Roman" panose="02020603050405020304" pitchFamily="18" charset="0"/>
              </a:rPr>
              <a:t>Camelyon-17</a:t>
            </a:r>
            <a:r>
              <a:rPr lang="en-US" sz="1700" b="0" i="0" dirty="0">
                <a:effectLst/>
                <a:latin typeface="Times New Roman" panose="02020603050405020304" pitchFamily="18" charset="0"/>
                <a:cs typeface="Times New Roman" panose="02020603050405020304" pitchFamily="18" charset="0"/>
              </a:rPr>
              <a:t>, simulating real-world challenges in pathological diagnosis.</a:t>
            </a:r>
          </a:p>
          <a:p>
            <a:pPr marL="285750" indent="-285750" algn="just">
              <a:lnSpc>
                <a:spcPct val="150000"/>
              </a:lnSpc>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Pre-processing approach: Pre-processing involves standard techniques like </a:t>
            </a:r>
            <a:r>
              <a:rPr lang="en-US" sz="1700" b="1" i="0" dirty="0">
                <a:effectLst/>
                <a:latin typeface="Times New Roman" panose="02020603050405020304" pitchFamily="18" charset="0"/>
                <a:cs typeface="Times New Roman" panose="02020603050405020304" pitchFamily="18" charset="0"/>
              </a:rPr>
              <a:t>HSV, Blur, Thresholding,</a:t>
            </a:r>
            <a:r>
              <a:rPr lang="en-US" sz="1700" b="0" i="0" dirty="0">
                <a:effectLst/>
                <a:latin typeface="Times New Roman" panose="02020603050405020304" pitchFamily="18" charset="0"/>
                <a:cs typeface="Times New Roman" panose="02020603050405020304" pitchFamily="18" charset="0"/>
              </a:rPr>
              <a:t> and </a:t>
            </a:r>
            <a:r>
              <a:rPr lang="en-US" sz="1700" b="1" i="0" dirty="0">
                <a:effectLst/>
                <a:latin typeface="Times New Roman" panose="02020603050405020304" pitchFamily="18" charset="0"/>
                <a:cs typeface="Times New Roman" panose="02020603050405020304" pitchFamily="18" charset="0"/>
              </a:rPr>
              <a:t>Contours</a:t>
            </a:r>
            <a:r>
              <a:rPr lang="en-US" sz="1700" b="0" i="0" dirty="0">
                <a:effectLst/>
                <a:latin typeface="Times New Roman" panose="02020603050405020304" pitchFamily="18" charset="0"/>
                <a:cs typeface="Times New Roman" panose="02020603050405020304" pitchFamily="18" charset="0"/>
              </a:rPr>
              <a:t> to localize tissue regions in WSIs, followed by extracting non-overlapping patches of size 256 × 256 at 20X magnification.</a:t>
            </a:r>
          </a:p>
        </p:txBody>
      </p:sp>
      <p:sp>
        <p:nvSpPr>
          <p:cNvPr id="28" name="TextBox 27">
            <a:extLst>
              <a:ext uri="{FF2B5EF4-FFF2-40B4-BE49-F238E27FC236}">
                <a16:creationId xmlns:a16="http://schemas.microsoft.com/office/drawing/2014/main" id="{F8262F5B-9035-4AC7-82EB-619E4FB60F35}"/>
              </a:ext>
            </a:extLst>
          </p:cNvPr>
          <p:cNvSpPr txBox="1"/>
          <p:nvPr/>
        </p:nvSpPr>
        <p:spPr>
          <a:xfrm>
            <a:off x="1166409" y="866562"/>
            <a:ext cx="6096000" cy="369332"/>
          </a:xfrm>
          <a:prstGeom prst="rect">
            <a:avLst/>
          </a:prstGeom>
          <a:noFill/>
        </p:spPr>
        <p:txBody>
          <a:bodyPr wrap="square">
            <a:spAutoFit/>
          </a:bodyPr>
          <a:lstStyle/>
          <a:p>
            <a:pPr marL="0" indent="0">
              <a:buNone/>
            </a:pPr>
            <a:r>
              <a:rPr lang="en-US" sz="1800" b="1" dirty="0">
                <a:solidFill>
                  <a:schemeClr val="accent5">
                    <a:lumMod val="75000"/>
                  </a:schemeClr>
                </a:solidFill>
                <a:latin typeface="Times New Roman" panose="02020603050405020304" pitchFamily="18" charset="0"/>
                <a:cs typeface="Times New Roman" panose="02020603050405020304" pitchFamily="18" charset="0"/>
              </a:rPr>
              <a:t>Dataset Details</a:t>
            </a:r>
          </a:p>
        </p:txBody>
      </p:sp>
      <p:pic>
        <p:nvPicPr>
          <p:cNvPr id="4" name="Picture 3">
            <a:extLst>
              <a:ext uri="{FF2B5EF4-FFF2-40B4-BE49-F238E27FC236}">
                <a16:creationId xmlns:a16="http://schemas.microsoft.com/office/drawing/2014/main" id="{C72ACE47-97B7-431F-9A27-2FF6A56AEF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072" y="3871569"/>
            <a:ext cx="3341977" cy="2503256"/>
          </a:xfrm>
          <a:prstGeom prst="rect">
            <a:avLst/>
          </a:prstGeom>
        </p:spPr>
      </p:pic>
      <p:pic>
        <p:nvPicPr>
          <p:cNvPr id="9" name="Picture 8">
            <a:extLst>
              <a:ext uri="{FF2B5EF4-FFF2-40B4-BE49-F238E27FC236}">
                <a16:creationId xmlns:a16="http://schemas.microsoft.com/office/drawing/2014/main" id="{F4C3E19F-F1FD-4CAC-96E1-47EF1E5B10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2409" y="3687231"/>
            <a:ext cx="3528262" cy="2642791"/>
          </a:xfrm>
          <a:prstGeom prst="rect">
            <a:avLst/>
          </a:prstGeom>
        </p:spPr>
      </p:pic>
      <p:pic>
        <p:nvPicPr>
          <p:cNvPr id="27" name="Picture 26">
            <a:extLst>
              <a:ext uri="{FF2B5EF4-FFF2-40B4-BE49-F238E27FC236}">
                <a16:creationId xmlns:a16="http://schemas.microsoft.com/office/drawing/2014/main" id="{06F04DD6-64CC-477A-A952-4EC4156D3F00}"/>
              </a:ext>
            </a:extLst>
          </p:cNvPr>
          <p:cNvPicPr>
            <a:picLocks noChangeAspect="1"/>
          </p:cNvPicPr>
          <p:nvPr/>
        </p:nvPicPr>
        <p:blipFill rotWithShape="1">
          <a:blip r:embed="rId6"/>
          <a:srcRect l="1222" t="6575" r="77073" b="44379"/>
          <a:stretch/>
        </p:blipFill>
        <p:spPr>
          <a:xfrm>
            <a:off x="660400" y="3862010"/>
            <a:ext cx="2996971" cy="2603435"/>
          </a:xfrm>
          <a:prstGeom prst="rect">
            <a:avLst/>
          </a:prstGeom>
        </p:spPr>
      </p:pic>
    </p:spTree>
    <p:extLst>
      <p:ext uri="{BB962C8B-B14F-4D97-AF65-F5344CB8AC3E}">
        <p14:creationId xmlns:p14="http://schemas.microsoft.com/office/powerpoint/2010/main" val="32321537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Pretraining and Fine-tuning.</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4" name="Picture 3">
            <a:extLst>
              <a:ext uri="{FF2B5EF4-FFF2-40B4-BE49-F238E27FC236}">
                <a16:creationId xmlns:a16="http://schemas.microsoft.com/office/drawing/2014/main" id="{4AA120EC-D505-4AE9-98FD-FDEAEAE50B57}"/>
              </a:ext>
            </a:extLst>
          </p:cNvPr>
          <p:cNvPicPr>
            <a:picLocks noChangeAspect="1"/>
          </p:cNvPicPr>
          <p:nvPr/>
        </p:nvPicPr>
        <p:blipFill>
          <a:blip r:embed="rId4"/>
          <a:stretch>
            <a:fillRect/>
          </a:stretch>
        </p:blipFill>
        <p:spPr>
          <a:xfrm>
            <a:off x="1121493" y="788544"/>
            <a:ext cx="9552347" cy="5386964"/>
          </a:xfrm>
          <a:prstGeom prst="rect">
            <a:avLst/>
          </a:prstGeom>
        </p:spPr>
      </p:pic>
    </p:spTree>
    <p:extLst>
      <p:ext uri="{BB962C8B-B14F-4D97-AF65-F5344CB8AC3E}">
        <p14:creationId xmlns:p14="http://schemas.microsoft.com/office/powerpoint/2010/main" val="3657157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Combination of SSL and Fine-tuning</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4" name="Picture 3">
            <a:extLst>
              <a:ext uri="{FF2B5EF4-FFF2-40B4-BE49-F238E27FC236}">
                <a16:creationId xmlns:a16="http://schemas.microsoft.com/office/drawing/2014/main" id="{6E8D22A9-901C-44FF-8696-7338B4AC5DF9}"/>
              </a:ext>
            </a:extLst>
          </p:cNvPr>
          <p:cNvPicPr>
            <a:picLocks noChangeAspect="1"/>
          </p:cNvPicPr>
          <p:nvPr/>
        </p:nvPicPr>
        <p:blipFill>
          <a:blip r:embed="rId4"/>
          <a:stretch>
            <a:fillRect/>
          </a:stretch>
        </p:blipFill>
        <p:spPr>
          <a:xfrm>
            <a:off x="3099764" y="1209653"/>
            <a:ext cx="5406927" cy="3527761"/>
          </a:xfrm>
          <a:prstGeom prst="rect">
            <a:avLst/>
          </a:prstGeom>
        </p:spPr>
      </p:pic>
    </p:spTree>
    <p:extLst>
      <p:ext uri="{BB962C8B-B14F-4D97-AF65-F5344CB8AC3E}">
        <p14:creationId xmlns:p14="http://schemas.microsoft.com/office/powerpoint/2010/main" val="30059917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 Generalization on Domain Shift</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Picture 4">
            <a:extLst>
              <a:ext uri="{FF2B5EF4-FFF2-40B4-BE49-F238E27FC236}">
                <a16:creationId xmlns:a16="http://schemas.microsoft.com/office/drawing/2014/main" id="{A317A9F2-3505-47E4-B71B-F5FB154B11DE}"/>
              </a:ext>
            </a:extLst>
          </p:cNvPr>
          <p:cNvPicPr>
            <a:picLocks noChangeAspect="1"/>
          </p:cNvPicPr>
          <p:nvPr/>
        </p:nvPicPr>
        <p:blipFill>
          <a:blip r:embed="rId4"/>
          <a:stretch>
            <a:fillRect/>
          </a:stretch>
        </p:blipFill>
        <p:spPr>
          <a:xfrm>
            <a:off x="3181474" y="1163156"/>
            <a:ext cx="5829051" cy="3751743"/>
          </a:xfrm>
          <a:prstGeom prst="rect">
            <a:avLst/>
          </a:prstGeom>
        </p:spPr>
      </p:pic>
    </p:spTree>
    <p:extLst>
      <p:ext uri="{BB962C8B-B14F-4D97-AF65-F5344CB8AC3E}">
        <p14:creationId xmlns:p14="http://schemas.microsoft.com/office/powerpoint/2010/main" val="3948884831"/>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1730</Words>
  <Application>Microsoft Office PowerPoint</Application>
  <PresentationFormat>Widescreen</PresentationFormat>
  <Paragraphs>151</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-apple-system</vt:lpstr>
      <vt:lpstr>等线</vt:lpstr>
      <vt:lpstr>等线 Light</vt:lpstr>
      <vt:lpstr>微软雅黑</vt:lpstr>
      <vt:lpstr>微软雅黑</vt:lpstr>
      <vt:lpstr>NimbusRomNo9L-Regu</vt:lpstr>
      <vt:lpstr>PingFang SC</vt:lpstr>
      <vt:lpstr>ProximaVara-Roman</vt:lpstr>
      <vt:lpstr>Söhne</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奕婷 刘</dc:creator>
  <cp:lastModifiedBy>DS</cp:lastModifiedBy>
  <cp:revision>120</cp:revision>
  <dcterms:created xsi:type="dcterms:W3CDTF">2023-11-14T08:05:33Z</dcterms:created>
  <dcterms:modified xsi:type="dcterms:W3CDTF">2024-03-18T06:50:23Z</dcterms:modified>
</cp:coreProperties>
</file>