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228" r:id="rId2"/>
    <p:sldId id="3255" r:id="rId3"/>
    <p:sldId id="3256" r:id="rId4"/>
    <p:sldId id="3250" r:id="rId5"/>
    <p:sldId id="3263" r:id="rId6"/>
    <p:sldId id="548" r:id="rId7"/>
    <p:sldId id="3251" r:id="rId8"/>
    <p:sldId id="3262" r:id="rId9"/>
    <p:sldId id="3254" r:id="rId10"/>
    <p:sldId id="3265" r:id="rId11"/>
    <p:sldId id="3266" r:id="rId12"/>
    <p:sldId id="3267" r:id="rId13"/>
    <p:sldId id="3252" r:id="rId14"/>
    <p:sldId id="3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lse Decade" initials="CD" lastIdx="1" clrIdx="0">
    <p:extLst>
      <p:ext uri="{19B8F6BF-5375-455C-9EA6-DF929625EA0E}">
        <p15:presenceInfo xmlns:p15="http://schemas.microsoft.com/office/powerpoint/2012/main" userId="e28970f6456fd5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299"/>
    <a:srgbClr val="D5D4F4"/>
    <a:srgbClr val="0000FF"/>
    <a:srgbClr val="C5D3ED"/>
    <a:srgbClr val="C0BFEF"/>
    <a:srgbClr val="8684E0"/>
    <a:srgbClr val="5856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38" autoAdjust="0"/>
  </p:normalViewPr>
  <p:slideViewPr>
    <p:cSldViewPr snapToGrid="0" showGuides="1">
      <p:cViewPr varScale="1">
        <p:scale>
          <a:sx n="86" d="100"/>
          <a:sy n="86" d="100"/>
        </p:scale>
        <p:origin x="56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11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A8359-47D7-4F8C-9963-BF118581D0FE}" type="datetimeFigureOut">
              <a:rPr lang="zh-CN" altLang="en-US" smtClean="0"/>
              <a:t>2024/2/20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EECF4-4BA1-44BE-9845-09E73C2C9808}" type="slidenum">
              <a:rPr lang="zh-CN" altLang="en-US" smtClean="0"/>
              <a:t>‹#›</a:t>
            </a:fld>
            <a:endParaRPr lang="zh-CN" altLang="en-US"/>
          </a:p>
        </p:txBody>
      </p:sp>
    </p:spTree>
    <p:extLst>
      <p:ext uri="{BB962C8B-B14F-4D97-AF65-F5344CB8AC3E}">
        <p14:creationId xmlns:p14="http://schemas.microsoft.com/office/powerpoint/2010/main" val="1173864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t>1</a:t>
            </a:fld>
            <a:endParaRPr lang="zh-CN" altLang="en-US"/>
          </a:p>
        </p:txBody>
      </p:sp>
    </p:spTree>
    <p:extLst>
      <p:ext uri="{BB962C8B-B14F-4D97-AF65-F5344CB8AC3E}">
        <p14:creationId xmlns:p14="http://schemas.microsoft.com/office/powerpoint/2010/main" val="1388358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244236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109436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051441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653396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378232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912009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771841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80987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23366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65708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856686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032375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352063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183C40-CB3C-2C71-13ED-8292877AE01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4249F72-F865-E971-4EF1-38F00C5A56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21D5FA8-0D6C-5347-9904-3FF2B15BAEBE}"/>
              </a:ext>
            </a:extLst>
          </p:cNvPr>
          <p:cNvSpPr>
            <a:spLocks noGrp="1"/>
          </p:cNvSpPr>
          <p:nvPr>
            <p:ph type="dt" sz="half" idx="10"/>
          </p:nvPr>
        </p:nvSpPr>
        <p:spPr/>
        <p:txBody>
          <a:bodyPr/>
          <a:lstStyle/>
          <a:p>
            <a:fld id="{6E65F01C-663C-4DD8-AEAA-D2F9FB32E7C6}" type="datetimeFigureOut">
              <a:rPr lang="zh-CN" altLang="en-US" smtClean="0"/>
              <a:t>2024/2/20</a:t>
            </a:fld>
            <a:endParaRPr lang="zh-CN" altLang="en-US"/>
          </a:p>
        </p:txBody>
      </p:sp>
      <p:sp>
        <p:nvSpPr>
          <p:cNvPr id="5" name="页脚占位符 4">
            <a:extLst>
              <a:ext uri="{FF2B5EF4-FFF2-40B4-BE49-F238E27FC236}">
                <a16:creationId xmlns:a16="http://schemas.microsoft.com/office/drawing/2014/main" id="{4F652C6F-B5EF-BFC1-13B1-205C047ACA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409CEC-9764-38EB-9583-F1261DCC999A}"/>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26495144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ADBAD7-3BFE-FA29-7471-AA4E7A154F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2E8F2AA-B095-21F0-7FA4-164ACF7135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14719C-C19A-460F-F4BB-CAED31A734EE}"/>
              </a:ext>
            </a:extLst>
          </p:cNvPr>
          <p:cNvSpPr>
            <a:spLocks noGrp="1"/>
          </p:cNvSpPr>
          <p:nvPr>
            <p:ph type="dt" sz="half" idx="10"/>
          </p:nvPr>
        </p:nvSpPr>
        <p:spPr/>
        <p:txBody>
          <a:bodyPr/>
          <a:lstStyle/>
          <a:p>
            <a:fld id="{6E65F01C-663C-4DD8-AEAA-D2F9FB32E7C6}" type="datetimeFigureOut">
              <a:rPr lang="zh-CN" altLang="en-US" smtClean="0"/>
              <a:t>2024/2/20</a:t>
            </a:fld>
            <a:endParaRPr lang="zh-CN" altLang="en-US"/>
          </a:p>
        </p:txBody>
      </p:sp>
      <p:sp>
        <p:nvSpPr>
          <p:cNvPr id="5" name="页脚占位符 4">
            <a:extLst>
              <a:ext uri="{FF2B5EF4-FFF2-40B4-BE49-F238E27FC236}">
                <a16:creationId xmlns:a16="http://schemas.microsoft.com/office/drawing/2014/main" id="{EEBF77F6-824A-5D50-1A1F-8BC5A5BE20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CEF22F-5A98-4018-A374-DC49869CE615}"/>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29116916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E3D3998-1469-FF0F-15D9-C619885B3CD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774240-5795-C3C0-5151-4622D9A1F30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930AF7-E450-8CB7-E0B9-8A339B6CA567}"/>
              </a:ext>
            </a:extLst>
          </p:cNvPr>
          <p:cNvSpPr>
            <a:spLocks noGrp="1"/>
          </p:cNvSpPr>
          <p:nvPr>
            <p:ph type="dt" sz="half" idx="10"/>
          </p:nvPr>
        </p:nvSpPr>
        <p:spPr/>
        <p:txBody>
          <a:bodyPr/>
          <a:lstStyle/>
          <a:p>
            <a:fld id="{6E65F01C-663C-4DD8-AEAA-D2F9FB32E7C6}" type="datetimeFigureOut">
              <a:rPr lang="zh-CN" altLang="en-US" smtClean="0"/>
              <a:t>2024/2/20</a:t>
            </a:fld>
            <a:endParaRPr lang="zh-CN" altLang="en-US"/>
          </a:p>
        </p:txBody>
      </p:sp>
      <p:sp>
        <p:nvSpPr>
          <p:cNvPr id="5" name="页脚占位符 4">
            <a:extLst>
              <a:ext uri="{FF2B5EF4-FFF2-40B4-BE49-F238E27FC236}">
                <a16:creationId xmlns:a16="http://schemas.microsoft.com/office/drawing/2014/main" id="{42DBC615-7CCD-4B9F-15CD-5E1A322C01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E48F56-E5D2-0810-E588-915B55217407}"/>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14991552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5C844-0448-76C5-4C7A-8A4E5C6FF2D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5668D69-3E4F-EE24-86CA-E0B291FEC15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347C5B-6C9D-467D-847F-E7A680D0F6B2}"/>
              </a:ext>
            </a:extLst>
          </p:cNvPr>
          <p:cNvSpPr>
            <a:spLocks noGrp="1"/>
          </p:cNvSpPr>
          <p:nvPr>
            <p:ph type="dt" sz="half" idx="10"/>
          </p:nvPr>
        </p:nvSpPr>
        <p:spPr/>
        <p:txBody>
          <a:bodyPr/>
          <a:lstStyle/>
          <a:p>
            <a:fld id="{6E65F01C-663C-4DD8-AEAA-D2F9FB32E7C6}" type="datetimeFigureOut">
              <a:rPr lang="zh-CN" altLang="en-US" smtClean="0"/>
              <a:t>2024/2/20</a:t>
            </a:fld>
            <a:endParaRPr lang="zh-CN" altLang="en-US"/>
          </a:p>
        </p:txBody>
      </p:sp>
      <p:sp>
        <p:nvSpPr>
          <p:cNvPr id="5" name="页脚占位符 4">
            <a:extLst>
              <a:ext uri="{FF2B5EF4-FFF2-40B4-BE49-F238E27FC236}">
                <a16:creationId xmlns:a16="http://schemas.microsoft.com/office/drawing/2014/main" id="{811D7EB0-9F96-894A-19C5-E701489664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68545B-0923-74AC-51E3-47B96822E9C8}"/>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3998671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0C161-B366-000D-A06D-4E7D285E2E5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478D4E0-3E87-4506-995A-7DB6BA8F6C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0F8040E-3F6B-A8D1-CCC4-0A493270FB31}"/>
              </a:ext>
            </a:extLst>
          </p:cNvPr>
          <p:cNvSpPr>
            <a:spLocks noGrp="1"/>
          </p:cNvSpPr>
          <p:nvPr>
            <p:ph type="dt" sz="half" idx="10"/>
          </p:nvPr>
        </p:nvSpPr>
        <p:spPr/>
        <p:txBody>
          <a:bodyPr/>
          <a:lstStyle/>
          <a:p>
            <a:fld id="{6E65F01C-663C-4DD8-AEAA-D2F9FB32E7C6}" type="datetimeFigureOut">
              <a:rPr lang="zh-CN" altLang="en-US" smtClean="0"/>
              <a:t>2024/2/20</a:t>
            </a:fld>
            <a:endParaRPr lang="zh-CN" altLang="en-US"/>
          </a:p>
        </p:txBody>
      </p:sp>
      <p:sp>
        <p:nvSpPr>
          <p:cNvPr id="5" name="页脚占位符 4">
            <a:extLst>
              <a:ext uri="{FF2B5EF4-FFF2-40B4-BE49-F238E27FC236}">
                <a16:creationId xmlns:a16="http://schemas.microsoft.com/office/drawing/2014/main" id="{11A6148F-A85D-5774-EB5C-BD9F6B5609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6F3CE2-F11E-D450-BB14-E5CB74FCDB52}"/>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471007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3A9367-670A-8FBF-98E1-64EBBE7CDB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7F3966-8EF0-372E-BCD0-59CEDADC24C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8FDCF78-DA20-5D0C-5944-EA61BF4CA44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5C8E6FF-533F-0C9C-CCBD-BEED2115B1BB}"/>
              </a:ext>
            </a:extLst>
          </p:cNvPr>
          <p:cNvSpPr>
            <a:spLocks noGrp="1"/>
          </p:cNvSpPr>
          <p:nvPr>
            <p:ph type="dt" sz="half" idx="10"/>
          </p:nvPr>
        </p:nvSpPr>
        <p:spPr/>
        <p:txBody>
          <a:bodyPr/>
          <a:lstStyle/>
          <a:p>
            <a:fld id="{6E65F01C-663C-4DD8-AEAA-D2F9FB32E7C6}" type="datetimeFigureOut">
              <a:rPr lang="zh-CN" altLang="en-US" smtClean="0"/>
              <a:t>2024/2/20</a:t>
            </a:fld>
            <a:endParaRPr lang="zh-CN" altLang="en-US"/>
          </a:p>
        </p:txBody>
      </p:sp>
      <p:sp>
        <p:nvSpPr>
          <p:cNvPr id="6" name="页脚占位符 5">
            <a:extLst>
              <a:ext uri="{FF2B5EF4-FFF2-40B4-BE49-F238E27FC236}">
                <a16:creationId xmlns:a16="http://schemas.microsoft.com/office/drawing/2014/main" id="{A5E8C9B2-C3C8-2F39-6159-38229BECE9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18E239-15E0-118D-7991-665DDC12D4E3}"/>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35613318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D49B5-2AF6-775C-7FA0-81687CA0129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EBFC91C-F91F-2A69-5F27-99D68E42E6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9F97AF8-221A-0990-94A9-13AEF5B9596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12CBA73-DA50-6CA6-3D89-308157F865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B6FD60F-FBCE-7762-DDF0-501A7F2BAC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F9404BA-9877-5300-3494-F8F9CECE511F}"/>
              </a:ext>
            </a:extLst>
          </p:cNvPr>
          <p:cNvSpPr>
            <a:spLocks noGrp="1"/>
          </p:cNvSpPr>
          <p:nvPr>
            <p:ph type="dt" sz="half" idx="10"/>
          </p:nvPr>
        </p:nvSpPr>
        <p:spPr/>
        <p:txBody>
          <a:bodyPr/>
          <a:lstStyle/>
          <a:p>
            <a:fld id="{6E65F01C-663C-4DD8-AEAA-D2F9FB32E7C6}" type="datetimeFigureOut">
              <a:rPr lang="zh-CN" altLang="en-US" smtClean="0"/>
              <a:t>2024/2/20</a:t>
            </a:fld>
            <a:endParaRPr lang="zh-CN" altLang="en-US"/>
          </a:p>
        </p:txBody>
      </p:sp>
      <p:sp>
        <p:nvSpPr>
          <p:cNvPr id="8" name="页脚占位符 7">
            <a:extLst>
              <a:ext uri="{FF2B5EF4-FFF2-40B4-BE49-F238E27FC236}">
                <a16:creationId xmlns:a16="http://schemas.microsoft.com/office/drawing/2014/main" id="{85D3613F-731C-1C3B-85CC-5F4FBB39E12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AA677A-03CE-555E-4F43-5D6DD75F9D44}"/>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6498338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E0D83F-93C6-5F50-6EFD-1F4587DC23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2A0BFC1-6824-FB28-C648-4C7910D43380}"/>
              </a:ext>
            </a:extLst>
          </p:cNvPr>
          <p:cNvSpPr>
            <a:spLocks noGrp="1"/>
          </p:cNvSpPr>
          <p:nvPr>
            <p:ph type="dt" sz="half" idx="10"/>
          </p:nvPr>
        </p:nvSpPr>
        <p:spPr/>
        <p:txBody>
          <a:bodyPr/>
          <a:lstStyle/>
          <a:p>
            <a:fld id="{6E65F01C-663C-4DD8-AEAA-D2F9FB32E7C6}" type="datetimeFigureOut">
              <a:rPr lang="zh-CN" altLang="en-US" smtClean="0"/>
              <a:t>2024/2/20</a:t>
            </a:fld>
            <a:endParaRPr lang="zh-CN" altLang="en-US"/>
          </a:p>
        </p:txBody>
      </p:sp>
      <p:sp>
        <p:nvSpPr>
          <p:cNvPr id="4" name="页脚占位符 3">
            <a:extLst>
              <a:ext uri="{FF2B5EF4-FFF2-40B4-BE49-F238E27FC236}">
                <a16:creationId xmlns:a16="http://schemas.microsoft.com/office/drawing/2014/main" id="{25DE7269-E15E-0977-BAB3-0B6C5FB49B0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8912B49-FAFA-CEA2-B8F4-668DE5F2D804}"/>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822838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2E0A7A3-BDDE-C350-B785-7FBB74DE2060}"/>
              </a:ext>
            </a:extLst>
          </p:cNvPr>
          <p:cNvSpPr>
            <a:spLocks noGrp="1"/>
          </p:cNvSpPr>
          <p:nvPr>
            <p:ph type="dt" sz="half" idx="10"/>
          </p:nvPr>
        </p:nvSpPr>
        <p:spPr/>
        <p:txBody>
          <a:bodyPr/>
          <a:lstStyle/>
          <a:p>
            <a:fld id="{6E65F01C-663C-4DD8-AEAA-D2F9FB32E7C6}" type="datetimeFigureOut">
              <a:rPr lang="zh-CN" altLang="en-US" smtClean="0"/>
              <a:t>2024/2/20</a:t>
            </a:fld>
            <a:endParaRPr lang="zh-CN" altLang="en-US"/>
          </a:p>
        </p:txBody>
      </p:sp>
      <p:sp>
        <p:nvSpPr>
          <p:cNvPr id="3" name="页脚占位符 2">
            <a:extLst>
              <a:ext uri="{FF2B5EF4-FFF2-40B4-BE49-F238E27FC236}">
                <a16:creationId xmlns:a16="http://schemas.microsoft.com/office/drawing/2014/main" id="{D9492797-EFBD-AD55-80A8-D4C09C66520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F8D3592-9785-1562-BC12-BE5AA31F6A2E}"/>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5919573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9943E-C2F4-7239-9581-270058C336E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7448039-B9CD-B33D-AC29-2624AF1226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391A024-F6F6-A3D9-8502-249E04FF34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AD9A328-F725-6647-0849-2EDEC94710D0}"/>
              </a:ext>
            </a:extLst>
          </p:cNvPr>
          <p:cNvSpPr>
            <a:spLocks noGrp="1"/>
          </p:cNvSpPr>
          <p:nvPr>
            <p:ph type="dt" sz="half" idx="10"/>
          </p:nvPr>
        </p:nvSpPr>
        <p:spPr/>
        <p:txBody>
          <a:bodyPr/>
          <a:lstStyle/>
          <a:p>
            <a:fld id="{6E65F01C-663C-4DD8-AEAA-D2F9FB32E7C6}" type="datetimeFigureOut">
              <a:rPr lang="zh-CN" altLang="en-US" smtClean="0"/>
              <a:t>2024/2/20</a:t>
            </a:fld>
            <a:endParaRPr lang="zh-CN" altLang="en-US"/>
          </a:p>
        </p:txBody>
      </p:sp>
      <p:sp>
        <p:nvSpPr>
          <p:cNvPr id="6" name="页脚占位符 5">
            <a:extLst>
              <a:ext uri="{FF2B5EF4-FFF2-40B4-BE49-F238E27FC236}">
                <a16:creationId xmlns:a16="http://schemas.microsoft.com/office/drawing/2014/main" id="{3DBCF8BB-CC56-5C0D-B22D-D05B18F9EF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D715E7-B2F8-A5AE-1B4C-75430BFD8FDC}"/>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3660547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EE705-89DB-6373-BED5-2C82FDB2D6E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E6FFB26-72CD-18FB-BC07-CF5D98CF9D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CE6542B-DF09-C89E-F2DC-5DF7C00A0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559866-C986-2A67-47E7-C8E41C7ABAA1}"/>
              </a:ext>
            </a:extLst>
          </p:cNvPr>
          <p:cNvSpPr>
            <a:spLocks noGrp="1"/>
          </p:cNvSpPr>
          <p:nvPr>
            <p:ph type="dt" sz="half" idx="10"/>
          </p:nvPr>
        </p:nvSpPr>
        <p:spPr/>
        <p:txBody>
          <a:bodyPr/>
          <a:lstStyle/>
          <a:p>
            <a:fld id="{6E65F01C-663C-4DD8-AEAA-D2F9FB32E7C6}" type="datetimeFigureOut">
              <a:rPr lang="zh-CN" altLang="en-US" smtClean="0"/>
              <a:t>2024/2/20</a:t>
            </a:fld>
            <a:endParaRPr lang="zh-CN" altLang="en-US"/>
          </a:p>
        </p:txBody>
      </p:sp>
      <p:sp>
        <p:nvSpPr>
          <p:cNvPr id="6" name="页脚占位符 5">
            <a:extLst>
              <a:ext uri="{FF2B5EF4-FFF2-40B4-BE49-F238E27FC236}">
                <a16:creationId xmlns:a16="http://schemas.microsoft.com/office/drawing/2014/main" id="{94A2AE65-4584-B3C1-7FC8-2E74E2956E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7E87C9D-561C-AF76-1AAE-477F470981CC}"/>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23357284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3969CBB-6BEC-C7A9-C094-63C3AF2BDD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AC7F886-8A3E-D795-A5C5-A6DE3F03DF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D1229C-0AC0-7603-8F94-680732E942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65F01C-663C-4DD8-AEAA-D2F9FB32E7C6}" type="datetimeFigureOut">
              <a:rPr lang="zh-CN" altLang="en-US" smtClean="0"/>
              <a:t>2024/2/20</a:t>
            </a:fld>
            <a:endParaRPr lang="zh-CN" altLang="en-US"/>
          </a:p>
        </p:txBody>
      </p:sp>
      <p:sp>
        <p:nvSpPr>
          <p:cNvPr id="5" name="页脚占位符 4">
            <a:extLst>
              <a:ext uri="{FF2B5EF4-FFF2-40B4-BE49-F238E27FC236}">
                <a16:creationId xmlns:a16="http://schemas.microsoft.com/office/drawing/2014/main" id="{6E922483-2914-16E4-3533-428CB24AC3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FFA2E22-7749-3DB3-B4BF-323167C8BD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1122123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1" name="矩形 10"/>
          <p:cNvSpPr/>
          <p:nvPr/>
        </p:nvSpPr>
        <p:spPr>
          <a:xfrm>
            <a:off x="3823855" y="3350531"/>
            <a:ext cx="8031521" cy="1569618"/>
          </a:xfrm>
          <a:prstGeom prst="rect">
            <a:avLst/>
          </a:prstGeom>
        </p:spPr>
        <p:txBody>
          <a:bodyPr wrap="square" lIns="91397" tIns="45699" rIns="91397" bIns="45699">
            <a:spAutoFit/>
          </a:bodyPr>
          <a:lstStyle/>
          <a:p>
            <a:pPr algn="r" defTabSz="913765">
              <a:defRPr/>
            </a:pPr>
            <a:r>
              <a:rPr lang="en-US" altLang="zh-CN" sz="1800" b="0" i="0">
                <a:solidFill>
                  <a:srgbClr val="000000"/>
                </a:solidFill>
                <a:effectLst/>
                <a:latin typeface="NimbusRomNo9L-Regu"/>
              </a:rPr>
              <a:t>Kaicheng Yang, Yuhan Wu, Ruijie Miao, Tong Yang, Zirui Liu, Zicang Xu, Rui Qiu, Yikai Zhao, Hanglong Lv, Zhigang Ji, Gaogang Xie</a:t>
            </a:r>
            <a:br>
              <a:rPr lang="en-US" altLang="zh-CN" sz="1800" b="0" i="1">
                <a:solidFill>
                  <a:srgbClr val="1C6299"/>
                </a:solidFill>
                <a:effectLst/>
                <a:latin typeface="CMSY8"/>
              </a:rPr>
            </a:br>
            <a:endParaRPr lang="en-US" altLang="zh-CN" sz="1800" b="0" i="1">
              <a:solidFill>
                <a:srgbClr val="1C6299"/>
              </a:solidFill>
              <a:effectLst/>
              <a:latin typeface="CMSY8"/>
            </a:endParaRPr>
          </a:p>
          <a:p>
            <a:pPr algn="r" defTabSz="913765">
              <a:defRPr/>
            </a:pPr>
            <a:r>
              <a:rPr lang="en-US" altLang="zh-CN">
                <a:solidFill>
                  <a:srgbClr val="1C6299"/>
                </a:solidFill>
                <a:latin typeface="NimbusRomNo9L-Regu"/>
              </a:rPr>
              <a:t>Published </a:t>
            </a:r>
            <a:r>
              <a:rPr lang="en-US" altLang="zh-CN" dirty="0">
                <a:solidFill>
                  <a:srgbClr val="1C6299"/>
                </a:solidFill>
                <a:latin typeface="NimbusRomNo9L-Regu"/>
              </a:rPr>
              <a:t>in</a:t>
            </a:r>
            <a:r>
              <a:rPr lang="en-US" altLang="zh-CN">
                <a:solidFill>
                  <a:srgbClr val="1C6299"/>
                </a:solidFill>
                <a:latin typeface="NimbusRomNo9L-Regu"/>
              </a:rPr>
              <a:t>: ACM SIGCOMM '23</a:t>
            </a:r>
            <a:br>
              <a:rPr lang="en-US" altLang="zh-CN" sz="1200" dirty="0">
                <a:solidFill>
                  <a:srgbClr val="1C6299"/>
                </a:solidFill>
              </a:rPr>
            </a:br>
            <a:br>
              <a:rPr lang="en-US" altLang="zh-CN" sz="1200" dirty="0">
                <a:solidFill>
                  <a:srgbClr val="1C6299"/>
                </a:solidFill>
              </a:rPr>
            </a:br>
            <a:endParaRPr lang="en-US" altLang="zh-CN" sz="1200" b="1" dirty="0">
              <a:solidFill>
                <a:srgbClr val="1C6299"/>
              </a:solidFill>
              <a:latin typeface="微软雅黑" panose="020B0503020204020204" pitchFamily="34" charset="-122"/>
              <a:ea typeface="微软雅黑" panose="020B0503020204020204" pitchFamily="34" charset="-122"/>
            </a:endParaRPr>
          </a:p>
        </p:txBody>
      </p:sp>
      <p:sp>
        <p:nvSpPr>
          <p:cNvPr id="12" name="椭圆 11"/>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Effect>
                      <a14:saturation sat="66000"/>
                    </a14:imgEffect>
                    <a14:imgEffect>
                      <a14:brightnessContrast bright="14000" contrast="21000"/>
                    </a14:imgEffect>
                  </a14:imgLayer>
                </a14:imgProps>
              </a:ex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8" name="文本框 7"/>
          <p:cNvSpPr txBox="1"/>
          <p:nvPr/>
        </p:nvSpPr>
        <p:spPr>
          <a:xfrm>
            <a:off x="4301145" y="1649353"/>
            <a:ext cx="7717584" cy="1077218"/>
          </a:xfrm>
          <a:prstGeom prst="rect">
            <a:avLst/>
          </a:prstGeom>
          <a:noFill/>
        </p:spPr>
        <p:txBody>
          <a:bodyPr wrap="square" rtlCol="0">
            <a:spAutoFit/>
          </a:bodyPr>
          <a:lstStyle/>
          <a:p>
            <a:pPr algn="l" defTabSz="913765">
              <a:defRPr/>
            </a:pPr>
            <a:r>
              <a:rPr lang="en-US" altLang="zh-CN" sz="3200" b="1">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ChameleMon: Shifting Measurement Attention as Network State Changes</a:t>
            </a:r>
            <a:endParaRPr lang="en-US" altLang="zh-CN" sz="3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文本占位符 56"/>
          <p:cNvSpPr txBox="1"/>
          <p:nvPr/>
        </p:nvSpPr>
        <p:spPr>
          <a:xfrm>
            <a:off x="2112531" y="5473866"/>
            <a:ext cx="1924047"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ysClr val="window" lastClr="FFFFFF"/>
                </a:solidFill>
                <a:latin typeface="Arial" panose="020B0604020202020204"/>
                <a:ea typeface="微软雅黑" panose="020B0503020204020204" pitchFamily="34" charset="-122"/>
              </a:rPr>
              <a:t>汇报人：李程翔</a:t>
            </a:r>
          </a:p>
        </p:txBody>
      </p:sp>
      <p:pic>
        <p:nvPicPr>
          <p:cNvPr id="6" name="图片 5">
            <a:extLst>
              <a:ext uri="{FF2B5EF4-FFF2-40B4-BE49-F238E27FC236}">
                <a16:creationId xmlns:a16="http://schemas.microsoft.com/office/drawing/2014/main" id="{AD2A3CAD-F1BD-68CF-0FB8-D97994A2A1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18" name="图片 17">
            <a:extLst>
              <a:ext uri="{FF2B5EF4-FFF2-40B4-BE49-F238E27FC236}">
                <a16:creationId xmlns:a16="http://schemas.microsoft.com/office/drawing/2014/main" id="{8BCA60BB-0A73-4731-A4B3-5BB10F6DD6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19" name="日期占位符 9">
            <a:extLst>
              <a:ext uri="{FF2B5EF4-FFF2-40B4-BE49-F238E27FC236}">
                <a16:creationId xmlns:a16="http://schemas.microsoft.com/office/drawing/2014/main" id="{5017DE2A-300E-9F8C-F07E-5D8E5480A037}"/>
              </a:ext>
            </a:extLst>
          </p:cNvPr>
          <p:cNvSpPr>
            <a:spLocks noGrp="1"/>
          </p:cNvSpPr>
          <p:nvPr>
            <p:ph type="dt" sz="half" idx="10"/>
          </p:nvPr>
        </p:nvSpPr>
        <p:spPr>
          <a:xfrm>
            <a:off x="1616893" y="5790083"/>
            <a:ext cx="2743200" cy="365125"/>
          </a:xfrm>
        </p:spPr>
        <p:txBody>
          <a:bodyPr vert="horz" lIns="91440" tIns="45720" rIns="91440" bIns="45720" rtlCol="0" anchor="ctr">
            <a:noAutofit/>
          </a:bodyPr>
          <a:lstStyle/>
          <a:p>
            <a:pPr algn="ctr">
              <a:lnSpc>
                <a:spcPct val="90000"/>
              </a:lnSpc>
              <a:spcBef>
                <a:spcPts val="1000"/>
              </a:spcBef>
            </a:pPr>
            <a:fld id="{CC5F9ACA-915E-4715-815B-8F8AE22EDF91}" type="datetime1">
              <a:rPr lang="zh-CN" altLang="en-US" sz="1400" smtClean="0">
                <a:solidFill>
                  <a:sysClr val="windowText" lastClr="000000"/>
                </a:solidFill>
                <a:latin typeface="Arial" panose="020B0604020202020204"/>
                <a:ea typeface="微软雅黑" panose="020B0503020204020204" pitchFamily="34" charset="-122"/>
              </a:rPr>
              <a:pPr algn="ctr">
                <a:lnSpc>
                  <a:spcPct val="90000"/>
                </a:lnSpc>
                <a:spcBef>
                  <a:spcPts val="1000"/>
                </a:spcBef>
              </a:pPr>
              <a:t>2024/2/20</a:t>
            </a:fld>
            <a:endParaRPr lang="zh-CN" altLang="en-US" sz="1400" dirty="0">
              <a:solidFill>
                <a:sysClr val="windowText" lastClr="000000"/>
              </a:solidFill>
              <a:latin typeface="Arial" panose="020B0604020202020204"/>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zh-CN" altLang="en-US" sz="2600" b="1" i="0" u="none" strike="noStrike" kern="1200" cap="none" spc="0" normalizeH="0" baseline="0" noProof="0">
                <a:ln>
                  <a:noFill/>
                </a:ln>
                <a:solidFill>
                  <a:sysClr val="windowText" lastClr="000000"/>
                </a:solidFill>
                <a:effectLst/>
                <a:uLnTx/>
                <a:uFillTx/>
                <a:latin typeface="Arial" panose="020B0604020202020204"/>
                <a:ea typeface="微软雅黑" panose="020B0503020204020204" pitchFamily="34" charset="-122"/>
                <a:cs typeface="+mj-cs"/>
              </a:rPr>
              <a:t>丢包检测</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7" name="图片 6">
            <a:extLst>
              <a:ext uri="{FF2B5EF4-FFF2-40B4-BE49-F238E27FC236}">
                <a16:creationId xmlns:a16="http://schemas.microsoft.com/office/drawing/2014/main" id="{FBF3F411-4169-D3D0-A523-D3D2418F5035}"/>
              </a:ext>
            </a:extLst>
          </p:cNvPr>
          <p:cNvPicPr>
            <a:picLocks noChangeAspect="1"/>
          </p:cNvPicPr>
          <p:nvPr/>
        </p:nvPicPr>
        <p:blipFill>
          <a:blip r:embed="rId4"/>
          <a:stretch>
            <a:fillRect/>
          </a:stretch>
        </p:blipFill>
        <p:spPr>
          <a:xfrm>
            <a:off x="4845389" y="2817915"/>
            <a:ext cx="1894814" cy="586025"/>
          </a:xfrm>
          <a:prstGeom prst="rect">
            <a:avLst/>
          </a:prstGeom>
        </p:spPr>
      </p:pic>
      <p:sp>
        <p:nvSpPr>
          <p:cNvPr id="9" name="箭头: 右 8">
            <a:extLst>
              <a:ext uri="{FF2B5EF4-FFF2-40B4-BE49-F238E27FC236}">
                <a16:creationId xmlns:a16="http://schemas.microsoft.com/office/drawing/2014/main" id="{E333C529-8397-7F8B-F1A4-26C9AF221274}"/>
              </a:ext>
            </a:extLst>
          </p:cNvPr>
          <p:cNvSpPr/>
          <p:nvPr/>
        </p:nvSpPr>
        <p:spPr>
          <a:xfrm>
            <a:off x="3905156" y="3004395"/>
            <a:ext cx="940233" cy="28396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DF04C598-A08D-C50B-36CF-629A1688E1EA}"/>
              </a:ext>
            </a:extLst>
          </p:cNvPr>
          <p:cNvSpPr/>
          <p:nvPr/>
        </p:nvSpPr>
        <p:spPr>
          <a:xfrm>
            <a:off x="6633342" y="2968943"/>
            <a:ext cx="940233" cy="283968"/>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FBFD2564-C767-8F14-5A94-F258A665BADA}"/>
              </a:ext>
            </a:extLst>
          </p:cNvPr>
          <p:cNvCxnSpPr/>
          <p:nvPr/>
        </p:nvCxnSpPr>
        <p:spPr>
          <a:xfrm>
            <a:off x="4183136" y="2474637"/>
            <a:ext cx="29203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D89B87D6-08CB-C785-5BB4-71DDD8957854}"/>
              </a:ext>
            </a:extLst>
          </p:cNvPr>
          <p:cNvSpPr txBox="1"/>
          <p:nvPr/>
        </p:nvSpPr>
        <p:spPr>
          <a:xfrm>
            <a:off x="2601957" y="2676027"/>
            <a:ext cx="1773315" cy="369332"/>
          </a:xfrm>
          <a:prstGeom prst="rect">
            <a:avLst/>
          </a:prstGeom>
          <a:solidFill>
            <a:schemeClr val="accent1">
              <a:lumMod val="60000"/>
              <a:lumOff val="40000"/>
            </a:schemeClr>
          </a:solidFill>
        </p:spPr>
        <p:txBody>
          <a:bodyPr wrap="square">
            <a:spAutoFit/>
          </a:bodyPr>
          <a:lstStyle/>
          <a:p>
            <a:r>
              <a:rPr lang="en-US" altLang="zh-CN"/>
              <a:t>FermatSketches</a:t>
            </a:r>
            <a:endParaRPr lang="zh-CN" altLang="en-US"/>
          </a:p>
        </p:txBody>
      </p:sp>
      <p:sp>
        <p:nvSpPr>
          <p:cNvPr id="22" name="文本框 21">
            <a:extLst>
              <a:ext uri="{FF2B5EF4-FFF2-40B4-BE49-F238E27FC236}">
                <a16:creationId xmlns:a16="http://schemas.microsoft.com/office/drawing/2014/main" id="{567AA828-7A62-FEF4-9557-F647B3A9F179}"/>
              </a:ext>
            </a:extLst>
          </p:cNvPr>
          <p:cNvSpPr txBox="1"/>
          <p:nvPr/>
        </p:nvSpPr>
        <p:spPr>
          <a:xfrm>
            <a:off x="7103458" y="2616994"/>
            <a:ext cx="1773315" cy="369332"/>
          </a:xfrm>
          <a:prstGeom prst="rect">
            <a:avLst/>
          </a:prstGeom>
          <a:solidFill>
            <a:schemeClr val="accent2"/>
          </a:solidFill>
        </p:spPr>
        <p:txBody>
          <a:bodyPr wrap="square">
            <a:spAutoFit/>
          </a:bodyPr>
          <a:lstStyle/>
          <a:p>
            <a:r>
              <a:rPr lang="en-US" altLang="zh-CN"/>
              <a:t>FermatSketches</a:t>
            </a:r>
            <a:endParaRPr lang="zh-CN" altLang="en-US"/>
          </a:p>
        </p:txBody>
      </p:sp>
      <p:sp>
        <p:nvSpPr>
          <p:cNvPr id="26" name="文本框 25">
            <a:extLst>
              <a:ext uri="{FF2B5EF4-FFF2-40B4-BE49-F238E27FC236}">
                <a16:creationId xmlns:a16="http://schemas.microsoft.com/office/drawing/2014/main" id="{C4249F27-A1CF-B4FF-EEB4-02E83FA64042}"/>
              </a:ext>
            </a:extLst>
          </p:cNvPr>
          <p:cNvSpPr txBox="1"/>
          <p:nvPr/>
        </p:nvSpPr>
        <p:spPr>
          <a:xfrm>
            <a:off x="2104008" y="1173676"/>
            <a:ext cx="7270811" cy="923330"/>
          </a:xfrm>
          <a:prstGeom prst="rect">
            <a:avLst/>
          </a:prstGeom>
          <a:solidFill>
            <a:schemeClr val="accent1">
              <a:lumMod val="40000"/>
              <a:lumOff val="60000"/>
            </a:schemeClr>
          </a:solidFill>
        </p:spPr>
        <p:txBody>
          <a:bodyPr wrap="square">
            <a:spAutoFit/>
          </a:bodyPr>
          <a:lstStyle/>
          <a:p>
            <a:r>
              <a:rPr lang="zh-CN" altLang="en-US"/>
              <a:t>对于每个边缘交换机，我们解码上游 </a:t>
            </a:r>
            <a:r>
              <a:rPr lang="en-US" altLang="zh-CN"/>
              <a:t>HH </a:t>
            </a:r>
            <a:r>
              <a:rPr lang="zh-CN" altLang="en-US"/>
              <a:t>编码器以获得 </a:t>
            </a:r>
            <a:r>
              <a:rPr lang="en-US" altLang="zh-CN"/>
              <a:t>HH Flowset</a:t>
            </a:r>
            <a:r>
              <a:rPr lang="zh-CN" altLang="en-US"/>
              <a:t>，然后将每个流及其在 </a:t>
            </a:r>
            <a:r>
              <a:rPr lang="en-US" altLang="zh-CN"/>
              <a:t>HH Flowset </a:t>
            </a:r>
            <a:r>
              <a:rPr lang="zh-CN" altLang="en-US"/>
              <a:t>中的大小重新插入到上游 </a:t>
            </a:r>
            <a:r>
              <a:rPr lang="en-US" altLang="zh-CN"/>
              <a:t>HL </a:t>
            </a:r>
            <a:r>
              <a:rPr lang="zh-CN" altLang="en-US"/>
              <a:t>编码器中。</a:t>
            </a:r>
          </a:p>
        </p:txBody>
      </p:sp>
      <p:sp>
        <p:nvSpPr>
          <p:cNvPr id="28" name="文本框 27">
            <a:extLst>
              <a:ext uri="{FF2B5EF4-FFF2-40B4-BE49-F238E27FC236}">
                <a16:creationId xmlns:a16="http://schemas.microsoft.com/office/drawing/2014/main" id="{D68F0D2C-8F6A-3A44-9F67-860102FA7DD7}"/>
              </a:ext>
            </a:extLst>
          </p:cNvPr>
          <p:cNvSpPr txBox="1"/>
          <p:nvPr/>
        </p:nvSpPr>
        <p:spPr>
          <a:xfrm>
            <a:off x="1968994" y="3887789"/>
            <a:ext cx="7885219" cy="2308324"/>
          </a:xfrm>
          <a:prstGeom prst="rect">
            <a:avLst/>
          </a:prstGeom>
          <a:solidFill>
            <a:schemeClr val="accent1">
              <a:lumMod val="40000"/>
              <a:lumOff val="60000"/>
            </a:schemeClr>
          </a:solidFill>
        </p:spPr>
        <p:txBody>
          <a:bodyPr wrap="square">
            <a:spAutoFit/>
          </a:bodyPr>
          <a:lstStyle/>
          <a:p>
            <a:r>
              <a:rPr lang="zh-CN" altLang="en-US"/>
              <a:t>通过加法运算将每个边缘交换机的上下游</a:t>
            </a:r>
            <a:r>
              <a:rPr lang="en-US" altLang="zh-CN"/>
              <a:t>HL/LL</a:t>
            </a:r>
            <a:r>
              <a:rPr lang="zh-CN" altLang="en-US"/>
              <a:t>编码器相加，得到累积的上下游</a:t>
            </a:r>
            <a:r>
              <a:rPr lang="en-US" altLang="zh-CN"/>
              <a:t>HL/LL</a:t>
            </a:r>
            <a:r>
              <a:rPr lang="zh-CN" altLang="en-US"/>
              <a:t>编码器。</a:t>
            </a:r>
            <a:endParaRPr lang="en-US" altLang="zh-CN"/>
          </a:p>
          <a:p>
            <a:r>
              <a:rPr lang="zh-CN" altLang="en-US"/>
              <a:t>从累积的上游</a:t>
            </a:r>
            <a:r>
              <a:rPr lang="en-US" altLang="zh-CN"/>
              <a:t>HL/LL</a:t>
            </a:r>
            <a:r>
              <a:rPr lang="zh-CN" altLang="en-US"/>
              <a:t>编码器中减去累积的下游</a:t>
            </a:r>
            <a:r>
              <a:rPr lang="en-US" altLang="zh-CN"/>
              <a:t>HL/LL</a:t>
            </a:r>
            <a:r>
              <a:rPr lang="zh-CN" altLang="en-US"/>
              <a:t>编码器以获得增量</a:t>
            </a:r>
            <a:r>
              <a:rPr lang="en-US" altLang="zh-CN"/>
              <a:t>HL/LL</a:t>
            </a:r>
            <a:r>
              <a:rPr lang="zh-CN" altLang="en-US"/>
              <a:t>编码器。</a:t>
            </a:r>
            <a:endParaRPr lang="en-US" altLang="zh-CN"/>
          </a:p>
          <a:p>
            <a:r>
              <a:rPr lang="zh-CN" altLang="en-US"/>
              <a:t>对 </a:t>
            </a:r>
            <a:r>
              <a:rPr lang="en-US" altLang="zh-CN"/>
              <a:t>delta HL/LL </a:t>
            </a:r>
            <a:r>
              <a:rPr lang="zh-CN" altLang="en-US"/>
              <a:t>编码器进行解码以获得 </a:t>
            </a:r>
            <a:r>
              <a:rPr lang="en-US" altLang="zh-CN"/>
              <a:t>HL/LL </a:t>
            </a:r>
            <a:r>
              <a:rPr lang="zh-CN" altLang="en-US"/>
              <a:t>流集。</a:t>
            </a:r>
            <a:endParaRPr lang="en-US" altLang="zh-CN"/>
          </a:p>
          <a:p>
            <a:r>
              <a:rPr lang="zh-CN" altLang="en-US"/>
              <a:t>最后，将 </a:t>
            </a:r>
            <a:r>
              <a:rPr lang="en-US" altLang="zh-CN"/>
              <a:t>HL Flowset </a:t>
            </a:r>
            <a:r>
              <a:rPr lang="zh-CN" altLang="en-US"/>
              <a:t>中的流报告为 </a:t>
            </a:r>
            <a:r>
              <a:rPr lang="en-US" altLang="zh-CN"/>
              <a:t>HLs</a:t>
            </a:r>
            <a:r>
              <a:rPr lang="zh-CN" altLang="en-US"/>
              <a:t>，将 在</a:t>
            </a:r>
            <a:r>
              <a:rPr lang="en-US" altLang="zh-CN"/>
              <a:t>LL Flowset </a:t>
            </a:r>
            <a:r>
              <a:rPr lang="zh-CN" altLang="en-US"/>
              <a:t>中但不在 </a:t>
            </a:r>
            <a:r>
              <a:rPr lang="en-US" altLang="zh-CN"/>
              <a:t>HL Flowset </a:t>
            </a:r>
            <a:r>
              <a:rPr lang="zh-CN" altLang="en-US"/>
              <a:t>中的流报告为 </a:t>
            </a:r>
            <a:r>
              <a:rPr lang="en-US" altLang="zh-CN"/>
              <a:t>LLs</a:t>
            </a:r>
            <a:r>
              <a:rPr lang="zh-CN" altLang="en-US"/>
              <a:t>。对于每个流，其丢失数据包的估计数量是其在 </a:t>
            </a:r>
            <a:r>
              <a:rPr lang="en-US" altLang="zh-CN"/>
              <a:t>HL Flowset</a:t>
            </a:r>
            <a:r>
              <a:rPr lang="zh-CN" altLang="en-US"/>
              <a:t>和 </a:t>
            </a:r>
            <a:r>
              <a:rPr lang="en-US" altLang="zh-CN"/>
              <a:t>LL Flowset</a:t>
            </a:r>
            <a:r>
              <a:rPr lang="zh-CN" altLang="en-US"/>
              <a:t>的大小之和。</a:t>
            </a:r>
          </a:p>
        </p:txBody>
      </p:sp>
      <p:sp>
        <p:nvSpPr>
          <p:cNvPr id="30" name="文本框 29">
            <a:extLst>
              <a:ext uri="{FF2B5EF4-FFF2-40B4-BE49-F238E27FC236}">
                <a16:creationId xmlns:a16="http://schemas.microsoft.com/office/drawing/2014/main" id="{CADF4E78-99A9-DA3E-857A-A762FB115534}"/>
              </a:ext>
            </a:extLst>
          </p:cNvPr>
          <p:cNvSpPr txBox="1"/>
          <p:nvPr/>
        </p:nvSpPr>
        <p:spPr>
          <a:xfrm>
            <a:off x="3047260" y="3197726"/>
            <a:ext cx="6094520" cy="369332"/>
          </a:xfrm>
          <a:prstGeom prst="rect">
            <a:avLst/>
          </a:prstGeom>
          <a:noFill/>
        </p:spPr>
        <p:txBody>
          <a:bodyPr wrap="square">
            <a:spAutoFit/>
          </a:bodyPr>
          <a:lstStyle/>
          <a:p>
            <a:r>
              <a:rPr lang="en-US" altLang="zh-CN"/>
              <a:t>Flowset </a:t>
            </a:r>
            <a:endParaRPr lang="zh-CN" altLang="en-US"/>
          </a:p>
        </p:txBody>
      </p:sp>
    </p:spTree>
    <p:extLst>
      <p:ext uri="{BB962C8B-B14F-4D97-AF65-F5344CB8AC3E}">
        <p14:creationId xmlns:p14="http://schemas.microsoft.com/office/powerpoint/2010/main" val="13014111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zh-CN" altLang="en-US" sz="2600" b="1" i="0" u="none" strike="noStrike" kern="1200" cap="none" spc="0" normalizeH="0" baseline="0" noProof="0">
                <a:ln>
                  <a:noFill/>
                </a:ln>
                <a:solidFill>
                  <a:sysClr val="windowText" lastClr="000000"/>
                </a:solidFill>
                <a:effectLst/>
                <a:uLnTx/>
                <a:uFillTx/>
                <a:latin typeface="Arial" panose="020B0604020202020204"/>
                <a:ea typeface="微软雅黑" panose="020B0503020204020204" pitchFamily="34" charset="-122"/>
                <a:cs typeface="+mj-cs"/>
              </a:rPr>
              <a:t>包积累任务</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FDB9B731-FC11-DEB9-7FA2-61DC446FFD4A}"/>
                  </a:ext>
                </a:extLst>
              </p:cNvPr>
              <p:cNvSpPr txBox="1"/>
              <p:nvPr/>
            </p:nvSpPr>
            <p:spPr>
              <a:xfrm>
                <a:off x="291866" y="1332275"/>
                <a:ext cx="6094520" cy="1776640"/>
              </a:xfrm>
              <a:prstGeom prst="rect">
                <a:avLst/>
              </a:prstGeom>
              <a:solidFill>
                <a:schemeClr val="accent1">
                  <a:lumMod val="20000"/>
                  <a:lumOff val="80000"/>
                </a:schemeClr>
              </a:solidFill>
            </p:spPr>
            <p:txBody>
              <a:bodyPr wrap="square">
                <a:spAutoFit/>
              </a:bodyPr>
              <a:lstStyle/>
              <a:p>
                <a:r>
                  <a:rPr lang="en-US" altLang="zh-CN"/>
                  <a:t>Heavy-hitter detection:</a:t>
                </a:r>
              </a:p>
              <a:p>
                <a:r>
                  <a:rPr lang="zh-CN" altLang="en-US"/>
                  <a:t>报告大小超过</a:t>
                </a:r>
                <a14:m>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𝛥</m:t>
                        </m:r>
                      </m:e>
                      <m:sub>
                        <m:r>
                          <m:rPr>
                            <m:sty m:val="p"/>
                          </m:rPr>
                          <a:rPr lang="en-US" altLang="zh-CN" i="1">
                            <a:latin typeface="Cambria Math" panose="02040503050406030204" pitchFamily="18" charset="0"/>
                          </a:rPr>
                          <m:t>h</m:t>
                        </m:r>
                      </m:sub>
                    </m:sSub>
                  </m:oMath>
                </a14:m>
                <a:r>
                  <a:rPr lang="zh-CN" altLang="en-US"/>
                  <a:t>的流量。</a:t>
                </a:r>
              </a:p>
              <a:p>
                <a:r>
                  <a:rPr lang="zh-CN" altLang="en-US"/>
                  <a:t>首先，解码上游 </a:t>
                </a:r>
                <a:r>
                  <a:rPr lang="en-US" altLang="zh-CN"/>
                  <a:t>HH </a:t>
                </a:r>
                <a:r>
                  <a:rPr lang="zh-CN" altLang="en-US"/>
                  <a:t>编码器以获得 </a:t>
                </a:r>
                <a:r>
                  <a:rPr lang="en-US" altLang="zh-CN"/>
                  <a:t>HH Flowset</a:t>
                </a:r>
                <a:r>
                  <a:rPr lang="zh-CN" altLang="en-US"/>
                  <a:t>，它记录 </a:t>
                </a:r>
                <a:r>
                  <a:rPr lang="en-US" altLang="zh-CN"/>
                  <a:t>ID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f</m:t>
                        </m:r>
                      </m:e>
                      <m:sub>
                        <m:r>
                          <a:rPr lang="en-US" altLang="zh-CN" b="0" i="1" smtClean="0">
                            <a:latin typeface="Cambria Math" panose="02040503050406030204" pitchFamily="18" charset="0"/>
                          </a:rPr>
                          <m:t>𝑖</m:t>
                        </m:r>
                      </m:sub>
                    </m:sSub>
                  </m:oMath>
                </a14:m>
                <a:r>
                  <a:rPr lang="zh-CN" altLang="en-US"/>
                  <a:t> 和大小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sub>
                    </m:sSub>
                  </m:oMath>
                </a14:m>
                <a:r>
                  <a:rPr lang="zh-CN" altLang="en-US"/>
                  <a:t> 的流。对于 </a:t>
                </a:r>
                <a:r>
                  <a:rPr lang="en-US" altLang="zh-CN"/>
                  <a:t>HH Flowset </a:t>
                </a:r>
                <a:r>
                  <a:rPr lang="zh-CN" altLang="en-US"/>
                  <a:t>中的任何流</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f</m:t>
                        </m:r>
                      </m:e>
                      <m:sub>
                        <m:r>
                          <a:rPr lang="en-US" altLang="zh-CN" i="1">
                            <a:latin typeface="Cambria Math" panose="02040503050406030204" pitchFamily="18" charset="0"/>
                          </a:rPr>
                          <m:t>𝑖</m:t>
                        </m:r>
                      </m:sub>
                    </m:sSub>
                    <m:r>
                      <a:rPr lang="en-US" altLang="zh-CN" i="1">
                        <a:latin typeface="Cambria Math" panose="02040503050406030204" pitchFamily="18" charset="0"/>
                      </a:rPr>
                      <m:t> </m:t>
                    </m:r>
                  </m:oMath>
                </a14:m>
                <a:r>
                  <a:rPr lang="zh-CN" altLang="en-US"/>
                  <a:t>，如果其估计流大小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m:rPr>
                            <m:sty m:val="p"/>
                          </m:rPr>
                          <a:rPr lang="en-US" altLang="zh-CN" i="1">
                            <a:latin typeface="Cambria Math" panose="02040503050406030204" pitchFamily="18" charset="0"/>
                          </a:rPr>
                          <m:t>h</m:t>
                        </m:r>
                      </m:sub>
                    </m:sSub>
                  </m:oMath>
                </a14:m>
                <a:r>
                  <a:rPr lang="en-US" altLang="zh-CN"/>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b="0" i="1" smtClean="0">
                            <a:latin typeface="Cambria Math" panose="02040503050406030204" pitchFamily="18" charset="0"/>
                          </a:rPr>
                          <m:t>𝑗</m:t>
                        </m:r>
                      </m:sub>
                    </m:sSub>
                  </m:oMath>
                </a14:m>
                <a:r>
                  <a:rPr lang="zh-CN" altLang="en-US"/>
                  <a:t>大于</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𝛥</m:t>
                        </m:r>
                      </m:e>
                      <m:sub>
                        <m:r>
                          <m:rPr>
                            <m:sty m:val="p"/>
                          </m:rPr>
                          <a:rPr lang="en-US" altLang="zh-CN" i="1">
                            <a:latin typeface="Cambria Math" panose="02040503050406030204" pitchFamily="18" charset="0"/>
                          </a:rPr>
                          <m:t>h</m:t>
                        </m:r>
                      </m:sub>
                    </m:sSub>
                    <m:r>
                      <a:rPr lang="en-US" altLang="zh-CN" i="1">
                        <a:latin typeface="Cambria Math" panose="02040503050406030204" pitchFamily="18" charset="0"/>
                      </a:rPr>
                      <m:t> </m:t>
                    </m:r>
                  </m:oMath>
                </a14:m>
                <a:r>
                  <a:rPr lang="zh-CN" altLang="en-US"/>
                  <a:t>，将其报告为 </a:t>
                </a:r>
                <a:r>
                  <a:rPr lang="en-US" altLang="zh-CN"/>
                  <a:t>HH</a:t>
                </a:r>
                <a:r>
                  <a:rPr lang="zh-CN" altLang="en-US"/>
                  <a:t>。</a:t>
                </a:r>
                <a:r>
                  <a:rPr lang="en-US" altLang="zh-CN"/>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m:rPr>
                            <m:sty m:val="p"/>
                          </m:rPr>
                          <a:rPr lang="en-US" altLang="zh-CN" i="1">
                            <a:latin typeface="Cambria Math" panose="02040503050406030204" pitchFamily="18" charset="0"/>
                          </a:rPr>
                          <m:t>h</m:t>
                        </m:r>
                      </m:sub>
                    </m:sSub>
                  </m:oMath>
                </a14:m>
                <a:r>
                  <a:rPr lang="en-US" altLang="zh-CN"/>
                  <a:t> </a:t>
                </a:r>
                <a:r>
                  <a:rPr lang="zh-CN" altLang="en-US"/>
                  <a:t>是用于选择 </a:t>
                </a:r>
                <a:r>
                  <a:rPr lang="en-US" altLang="zh-CN"/>
                  <a:t>HH </a:t>
                </a:r>
                <a:r>
                  <a:rPr lang="zh-CN" altLang="en-US"/>
                  <a:t>候选者的阈值</a:t>
                </a:r>
                <a:r>
                  <a:rPr lang="en-US" altLang="zh-CN"/>
                  <a:t>)</a:t>
                </a:r>
                <a:endParaRPr lang="zh-CN" altLang="en-US"/>
              </a:p>
            </p:txBody>
          </p:sp>
        </mc:Choice>
        <mc:Fallback>
          <p:sp>
            <p:nvSpPr>
              <p:cNvPr id="3" name="文本框 2">
                <a:extLst>
                  <a:ext uri="{FF2B5EF4-FFF2-40B4-BE49-F238E27FC236}">
                    <a16:creationId xmlns:a16="http://schemas.microsoft.com/office/drawing/2014/main" id="{FDB9B731-FC11-DEB9-7FA2-61DC446FFD4A}"/>
                  </a:ext>
                </a:extLst>
              </p:cNvPr>
              <p:cNvSpPr txBox="1">
                <a:spLocks noRot="1" noChangeAspect="1" noMove="1" noResize="1" noEditPoints="1" noAdjustHandles="1" noChangeArrowheads="1" noChangeShapeType="1" noTextEdit="1"/>
              </p:cNvSpPr>
              <p:nvPr/>
            </p:nvSpPr>
            <p:spPr>
              <a:xfrm>
                <a:off x="291866" y="1332275"/>
                <a:ext cx="6094520" cy="1776640"/>
              </a:xfrm>
              <a:prstGeom prst="rect">
                <a:avLst/>
              </a:prstGeom>
              <a:blipFill>
                <a:blip r:embed="rId4"/>
                <a:stretch>
                  <a:fillRect l="-900" t="-2062" r="-300" b="-48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F2F0CA78-F7FF-CEC6-0060-D493D837710D}"/>
                  </a:ext>
                </a:extLst>
              </p:cNvPr>
              <p:cNvSpPr txBox="1"/>
              <p:nvPr/>
            </p:nvSpPr>
            <p:spPr>
              <a:xfrm>
                <a:off x="203760" y="3692079"/>
                <a:ext cx="6094520" cy="1267270"/>
              </a:xfrm>
              <a:prstGeom prst="rect">
                <a:avLst/>
              </a:prstGeom>
              <a:solidFill>
                <a:schemeClr val="accent1">
                  <a:lumMod val="40000"/>
                  <a:lumOff val="60000"/>
                </a:schemeClr>
              </a:solidFill>
            </p:spPr>
            <p:txBody>
              <a:bodyPr wrap="square">
                <a:spAutoFit/>
              </a:bodyPr>
              <a:lstStyle/>
              <a:p>
                <a:r>
                  <a:rPr lang="zh-CN" altLang="en-US"/>
                  <a:t>流量大小估计：报告流量</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𝑗</m:t>
                        </m:r>
                      </m:sub>
                    </m:sSub>
                  </m:oMath>
                </a14:m>
                <a:r>
                  <a:rPr lang="zh-CN" altLang="en-US"/>
                  <a:t>的流量大小。类似地，我们得到</a:t>
                </a:r>
                <a:r>
                  <a:rPr lang="en-US" altLang="zh-CN"/>
                  <a:t>HH Flowset</a:t>
                </a:r>
                <a:r>
                  <a:rPr lang="zh-CN" altLang="en-US"/>
                  <a:t>。如果流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𝑗</m:t>
                        </m:r>
                      </m:sub>
                    </m:sSub>
                  </m:oMath>
                </a14:m>
                <a:r>
                  <a:rPr lang="zh-CN" altLang="en-US"/>
                  <a:t> 在 </a:t>
                </a:r>
                <a:r>
                  <a:rPr lang="en-US" altLang="zh-CN"/>
                  <a:t>HH Flowset </a:t>
                </a:r>
                <a:r>
                  <a:rPr lang="zh-CN" altLang="en-US"/>
                  <a:t>，将其流大小报告为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m:rPr>
                            <m:sty m:val="p"/>
                          </m:rPr>
                          <a:rPr lang="en-US" altLang="zh-CN" i="1">
                            <a:latin typeface="Cambria Math" panose="02040503050406030204" pitchFamily="18" charset="0"/>
                          </a:rPr>
                          <m:t>h</m:t>
                        </m:r>
                      </m:sub>
                    </m:sSub>
                  </m:oMath>
                </a14:m>
                <a:r>
                  <a:rPr lang="en-US" altLang="zh-CN"/>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𝑗</m:t>
                        </m:r>
                      </m:sub>
                    </m:sSub>
                    <m:r>
                      <a:rPr lang="en-US" altLang="zh-CN" i="1">
                        <a:latin typeface="Cambria Math" panose="02040503050406030204" pitchFamily="18" charset="0"/>
                      </a:rPr>
                      <m:t> </m:t>
                    </m:r>
                  </m:oMath>
                </a14:m>
                <a:r>
                  <a:rPr lang="zh-CN" altLang="en-US"/>
                  <a:t>。否则，将其流量大小报告为流量分类器的查询结果</a:t>
                </a:r>
              </a:p>
            </p:txBody>
          </p:sp>
        </mc:Choice>
        <mc:Fallback>
          <p:sp>
            <p:nvSpPr>
              <p:cNvPr id="5" name="文本框 4">
                <a:extLst>
                  <a:ext uri="{FF2B5EF4-FFF2-40B4-BE49-F238E27FC236}">
                    <a16:creationId xmlns:a16="http://schemas.microsoft.com/office/drawing/2014/main" id="{F2F0CA78-F7FF-CEC6-0060-D493D837710D}"/>
                  </a:ext>
                </a:extLst>
              </p:cNvPr>
              <p:cNvSpPr txBox="1">
                <a:spLocks noRot="1" noChangeAspect="1" noMove="1" noResize="1" noEditPoints="1" noAdjustHandles="1" noChangeArrowheads="1" noChangeShapeType="1" noTextEdit="1"/>
              </p:cNvSpPr>
              <p:nvPr/>
            </p:nvSpPr>
            <p:spPr>
              <a:xfrm>
                <a:off x="203760" y="3692079"/>
                <a:ext cx="6094520" cy="1267270"/>
              </a:xfrm>
              <a:prstGeom prst="rect">
                <a:avLst/>
              </a:prstGeom>
              <a:blipFill>
                <a:blip r:embed="rId5"/>
                <a:stretch>
                  <a:fillRect l="-800" t="-2404" r="-800" b="-67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4C42CBAA-349B-3B77-046D-304087BAF9EF}"/>
                  </a:ext>
                </a:extLst>
              </p:cNvPr>
              <p:cNvSpPr txBox="1"/>
              <p:nvPr/>
            </p:nvSpPr>
            <p:spPr>
              <a:xfrm>
                <a:off x="6587571" y="1871370"/>
                <a:ext cx="5201975" cy="2075953"/>
              </a:xfrm>
              <a:prstGeom prst="rect">
                <a:avLst/>
              </a:prstGeom>
              <a:solidFill>
                <a:schemeClr val="accent1">
                  <a:lumMod val="60000"/>
                  <a:lumOff val="40000"/>
                </a:schemeClr>
              </a:solidFill>
            </p:spPr>
            <p:txBody>
              <a:bodyPr wrap="square">
                <a:spAutoFit/>
              </a:bodyPr>
              <a:lstStyle/>
              <a:p>
                <a:r>
                  <a:rPr lang="en-US" altLang="zh-CN"/>
                  <a:t>Heavy-change detection:</a:t>
                </a:r>
              </a:p>
              <a:p>
                <a:r>
                  <a:rPr lang="zh-CN" altLang="en-US"/>
                  <a:t>重大变化检测：报告在两个相邻时期内大小变化超过𝛥𝑐的流量。类似地，我们得到</a:t>
                </a:r>
                <a:r>
                  <a:rPr lang="en-US" altLang="zh-CN"/>
                  <a:t>HH Flowset</a:t>
                </a:r>
                <a:r>
                  <a:rPr lang="zh-CN" altLang="en-US"/>
                  <a:t>。对于任一时间间隔内的 </a:t>
                </a:r>
                <a:r>
                  <a:rPr lang="en-US" altLang="zh-CN"/>
                  <a:t>HH Flowset </a:t>
                </a:r>
                <a:r>
                  <a:rPr lang="zh-CN" altLang="en-US"/>
                  <a:t>中的任何流</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𝑗</m:t>
                        </m:r>
                      </m:sub>
                    </m:sSub>
                    <m:r>
                      <a:rPr lang="en-US" altLang="zh-CN" i="1">
                        <a:latin typeface="Cambria Math" panose="02040503050406030204" pitchFamily="18" charset="0"/>
                      </a:rPr>
                      <m:t> </m:t>
                    </m:r>
                  </m:oMath>
                </a14:m>
                <a:r>
                  <a:rPr lang="zh-CN" altLang="en-US"/>
                  <a:t>，需要估计其在两个时间间隔中的流量大小。如果两个估计流量大小之间的差异大于 𝛥𝑐 ，我们将流量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𝑗</m:t>
                        </m:r>
                      </m:sub>
                    </m:sSub>
                  </m:oMath>
                </a14:m>
                <a:r>
                  <a:rPr lang="zh-CN" altLang="en-US"/>
                  <a:t> 报告为重大变化</a:t>
                </a:r>
              </a:p>
            </p:txBody>
          </p:sp>
        </mc:Choice>
        <mc:Fallback>
          <p:sp>
            <p:nvSpPr>
              <p:cNvPr id="8" name="文本框 7">
                <a:extLst>
                  <a:ext uri="{FF2B5EF4-FFF2-40B4-BE49-F238E27FC236}">
                    <a16:creationId xmlns:a16="http://schemas.microsoft.com/office/drawing/2014/main" id="{4C42CBAA-349B-3B77-046D-304087BAF9EF}"/>
                  </a:ext>
                </a:extLst>
              </p:cNvPr>
              <p:cNvSpPr txBox="1">
                <a:spLocks noRot="1" noChangeAspect="1" noMove="1" noResize="1" noEditPoints="1" noAdjustHandles="1" noChangeArrowheads="1" noChangeShapeType="1" noTextEdit="1"/>
              </p:cNvSpPr>
              <p:nvPr/>
            </p:nvSpPr>
            <p:spPr>
              <a:xfrm>
                <a:off x="6587571" y="1871370"/>
                <a:ext cx="5201975" cy="2075953"/>
              </a:xfrm>
              <a:prstGeom prst="rect">
                <a:avLst/>
              </a:prstGeom>
              <a:blipFill>
                <a:blip r:embed="rId6"/>
                <a:stretch>
                  <a:fillRect l="-1055" t="-1760" r="-938" b="-26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2139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zh-CN" altLang="en-US" sz="2600" b="1" i="0" u="none" strike="noStrike" kern="1200" cap="none" spc="0" normalizeH="0" baseline="0" noProof="0">
                <a:ln>
                  <a:noFill/>
                </a:ln>
                <a:solidFill>
                  <a:sysClr val="windowText" lastClr="000000"/>
                </a:solidFill>
                <a:effectLst/>
                <a:uLnTx/>
                <a:uFillTx/>
                <a:latin typeface="Arial" panose="020B0604020202020204"/>
                <a:ea typeface="微软雅黑" panose="020B0503020204020204" pitchFamily="34" charset="-122"/>
                <a:cs typeface="+mj-cs"/>
              </a:rPr>
              <a:t>转移测量注意力</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 name="文本框 3">
            <a:extLst>
              <a:ext uri="{FF2B5EF4-FFF2-40B4-BE49-F238E27FC236}">
                <a16:creationId xmlns:a16="http://schemas.microsoft.com/office/drawing/2014/main" id="{E09DA463-44D9-A3F1-AEDD-9518D7CAB28F}"/>
              </a:ext>
            </a:extLst>
          </p:cNvPr>
          <p:cNvSpPr txBox="1"/>
          <p:nvPr/>
        </p:nvSpPr>
        <p:spPr>
          <a:xfrm>
            <a:off x="3069473" y="1030795"/>
            <a:ext cx="6094520" cy="646331"/>
          </a:xfrm>
          <a:prstGeom prst="rect">
            <a:avLst/>
          </a:prstGeom>
          <a:solidFill>
            <a:schemeClr val="accent1">
              <a:lumMod val="20000"/>
              <a:lumOff val="80000"/>
            </a:schemeClr>
          </a:solidFill>
        </p:spPr>
        <p:txBody>
          <a:bodyPr wrap="square">
            <a:spAutoFit/>
          </a:bodyPr>
          <a:lstStyle/>
          <a:p>
            <a:r>
              <a:rPr lang="zh-CN" altLang="en-US"/>
              <a:t>每次收集监控前一个时间间隔的所有</a:t>
            </a:r>
            <a:r>
              <a:rPr lang="en-US" altLang="zh-CN"/>
              <a:t>sketch</a:t>
            </a:r>
            <a:r>
              <a:rPr lang="zh-CN" altLang="en-US"/>
              <a:t>时，</a:t>
            </a:r>
            <a:r>
              <a:rPr lang="en-US" altLang="zh-CN"/>
              <a:t>ChameleMon </a:t>
            </a:r>
            <a:r>
              <a:rPr lang="zh-CN" altLang="en-US"/>
              <a:t>都会采取两个阶段来转移测量注意力。</a:t>
            </a:r>
            <a:endParaRPr lang="en-US" altLang="zh-CN"/>
          </a:p>
        </p:txBody>
      </p:sp>
      <p:sp>
        <p:nvSpPr>
          <p:cNvPr id="7" name="文本框 6">
            <a:extLst>
              <a:ext uri="{FF2B5EF4-FFF2-40B4-BE49-F238E27FC236}">
                <a16:creationId xmlns:a16="http://schemas.microsoft.com/office/drawing/2014/main" id="{5E20C1E0-D415-DB3D-936D-B19B07E3564F}"/>
              </a:ext>
            </a:extLst>
          </p:cNvPr>
          <p:cNvSpPr txBox="1"/>
          <p:nvPr/>
        </p:nvSpPr>
        <p:spPr>
          <a:xfrm>
            <a:off x="203760" y="2431688"/>
            <a:ext cx="4030889" cy="923330"/>
          </a:xfrm>
          <a:prstGeom prst="rect">
            <a:avLst/>
          </a:prstGeom>
          <a:solidFill>
            <a:schemeClr val="accent1">
              <a:lumMod val="40000"/>
              <a:lumOff val="60000"/>
            </a:schemeClr>
          </a:solidFill>
        </p:spPr>
        <p:txBody>
          <a:bodyPr wrap="square">
            <a:spAutoFit/>
          </a:bodyPr>
          <a:lstStyle/>
          <a:p>
            <a:r>
              <a:rPr lang="zh-CN" altLang="en-US"/>
              <a:t>中央控制器通过分析收集到的</a:t>
            </a:r>
            <a:r>
              <a:rPr lang="en-US" altLang="zh-CN"/>
              <a:t>sketch</a:t>
            </a:r>
            <a:r>
              <a:rPr lang="zh-CN" altLang="en-US"/>
              <a:t>来监控实时网络状态，包括流量和受害者流量的数量和流量大小分布。</a:t>
            </a:r>
          </a:p>
        </p:txBody>
      </p:sp>
      <p:sp>
        <p:nvSpPr>
          <p:cNvPr id="10" name="文本框 9">
            <a:extLst>
              <a:ext uri="{FF2B5EF4-FFF2-40B4-BE49-F238E27FC236}">
                <a16:creationId xmlns:a16="http://schemas.microsoft.com/office/drawing/2014/main" id="{2A7C6587-2ADB-B61D-62A5-9BF6DF888D61}"/>
              </a:ext>
            </a:extLst>
          </p:cNvPr>
          <p:cNvSpPr txBox="1"/>
          <p:nvPr/>
        </p:nvSpPr>
        <p:spPr>
          <a:xfrm>
            <a:off x="7574874" y="2418902"/>
            <a:ext cx="3602114" cy="923330"/>
          </a:xfrm>
          <a:prstGeom prst="rect">
            <a:avLst/>
          </a:prstGeom>
          <a:solidFill>
            <a:schemeClr val="accent1">
              <a:lumMod val="40000"/>
              <a:lumOff val="60000"/>
            </a:schemeClr>
          </a:solidFill>
        </p:spPr>
        <p:txBody>
          <a:bodyPr wrap="square">
            <a:spAutoFit/>
          </a:bodyPr>
          <a:lstStyle/>
          <a:p>
            <a:r>
              <a:rPr lang="zh-CN" altLang="en-US"/>
              <a:t>中央控制器根据实时网络状态重新配置</a:t>
            </a:r>
            <a:r>
              <a:rPr lang="en-US" altLang="zh-CN"/>
              <a:t>ChameleMon</a:t>
            </a:r>
            <a:r>
              <a:rPr lang="zh-CN" altLang="en-US"/>
              <a:t>数据平面，同时保持较高的内存利用率</a:t>
            </a:r>
          </a:p>
        </p:txBody>
      </p:sp>
      <p:sp>
        <p:nvSpPr>
          <p:cNvPr id="12" name="文本框 11">
            <a:extLst>
              <a:ext uri="{FF2B5EF4-FFF2-40B4-BE49-F238E27FC236}">
                <a16:creationId xmlns:a16="http://schemas.microsoft.com/office/drawing/2014/main" id="{CDD6E28B-7F55-B898-2385-90E925C84DC5}"/>
              </a:ext>
            </a:extLst>
          </p:cNvPr>
          <p:cNvSpPr txBox="1"/>
          <p:nvPr/>
        </p:nvSpPr>
        <p:spPr>
          <a:xfrm>
            <a:off x="2801645" y="4219156"/>
            <a:ext cx="6094520" cy="1477328"/>
          </a:xfrm>
          <a:prstGeom prst="rect">
            <a:avLst/>
          </a:prstGeom>
          <a:solidFill>
            <a:schemeClr val="accent1">
              <a:lumMod val="20000"/>
              <a:lumOff val="80000"/>
            </a:schemeClr>
          </a:solidFill>
        </p:spPr>
        <p:txBody>
          <a:bodyPr wrap="square">
            <a:spAutoFit/>
          </a:bodyPr>
          <a:lstStyle/>
          <a:p>
            <a:r>
              <a:rPr lang="zh-CN" altLang="en-US"/>
              <a:t>中央控制器不仅在上游和下游编码器的不同部分之间重新分配内存，而且还调整流分类的阈值和对</a:t>
            </a:r>
            <a:r>
              <a:rPr lang="en-US" altLang="zh-CN"/>
              <a:t>LL</a:t>
            </a:r>
            <a:r>
              <a:rPr lang="zh-CN" altLang="en-US"/>
              <a:t>候选进行采样的采样率。</a:t>
            </a:r>
          </a:p>
          <a:p>
            <a:r>
              <a:rPr lang="zh-CN" altLang="en-US"/>
              <a:t>为了避免干扰当前 </a:t>
            </a:r>
            <a:r>
              <a:rPr lang="en-US" altLang="zh-CN"/>
              <a:t>epoch </a:t>
            </a:r>
            <a:r>
              <a:rPr lang="zh-CN" altLang="en-US"/>
              <a:t>的监控，重新配置不会立即生效，而是在下一个 </a:t>
            </a:r>
            <a:r>
              <a:rPr lang="en-US" altLang="zh-CN"/>
              <a:t>epoch </a:t>
            </a:r>
            <a:r>
              <a:rPr lang="zh-CN" altLang="en-US"/>
              <a:t>中生效</a:t>
            </a:r>
          </a:p>
        </p:txBody>
      </p:sp>
      <p:cxnSp>
        <p:nvCxnSpPr>
          <p:cNvPr id="14" name="直接箭头连接符 13">
            <a:extLst>
              <a:ext uri="{FF2B5EF4-FFF2-40B4-BE49-F238E27FC236}">
                <a16:creationId xmlns:a16="http://schemas.microsoft.com/office/drawing/2014/main" id="{E60725C4-10C5-8786-E3CD-618CAF3B3A1B}"/>
              </a:ext>
            </a:extLst>
          </p:cNvPr>
          <p:cNvCxnSpPr>
            <a:endCxn id="7" idx="0"/>
          </p:cNvCxnSpPr>
          <p:nvPr/>
        </p:nvCxnSpPr>
        <p:spPr>
          <a:xfrm flipH="1">
            <a:off x="2219205" y="1677126"/>
            <a:ext cx="2894333" cy="75456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直接箭头连接符 15">
            <a:extLst>
              <a:ext uri="{FF2B5EF4-FFF2-40B4-BE49-F238E27FC236}">
                <a16:creationId xmlns:a16="http://schemas.microsoft.com/office/drawing/2014/main" id="{ABA15192-5594-82C0-B5FD-2801EC03EF49}"/>
              </a:ext>
            </a:extLst>
          </p:cNvPr>
          <p:cNvCxnSpPr>
            <a:cxnSpLocks/>
            <a:stCxn id="4" idx="2"/>
            <a:endCxn id="10" idx="0"/>
          </p:cNvCxnSpPr>
          <p:nvPr/>
        </p:nvCxnSpPr>
        <p:spPr>
          <a:xfrm>
            <a:off x="6116733" y="1677126"/>
            <a:ext cx="3259198" cy="74177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直接箭头连接符 20">
            <a:extLst>
              <a:ext uri="{FF2B5EF4-FFF2-40B4-BE49-F238E27FC236}">
                <a16:creationId xmlns:a16="http://schemas.microsoft.com/office/drawing/2014/main" id="{0EC417BD-3673-E3E1-79E2-7B5A064B23E6}"/>
              </a:ext>
            </a:extLst>
          </p:cNvPr>
          <p:cNvCxnSpPr>
            <a:cxnSpLocks/>
          </p:cNvCxnSpPr>
          <p:nvPr/>
        </p:nvCxnSpPr>
        <p:spPr>
          <a:xfrm>
            <a:off x="4234649" y="3342232"/>
            <a:ext cx="1458141" cy="876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9AB61BE5-ED63-9894-6492-1D393A7471CC}"/>
              </a:ext>
            </a:extLst>
          </p:cNvPr>
          <p:cNvCxnSpPr/>
          <p:nvPr/>
        </p:nvCxnSpPr>
        <p:spPr>
          <a:xfrm flipH="1">
            <a:off x="6001305" y="3302444"/>
            <a:ext cx="1573569" cy="916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20950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评估</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a:extLst>
              <a:ext uri="{FF2B5EF4-FFF2-40B4-BE49-F238E27FC236}">
                <a16:creationId xmlns:a16="http://schemas.microsoft.com/office/drawing/2014/main" id="{739C56E7-627A-EF95-1C94-E35D03844F2F}"/>
              </a:ext>
            </a:extLst>
          </p:cNvPr>
          <p:cNvSpPr txBox="1"/>
          <p:nvPr/>
        </p:nvSpPr>
        <p:spPr>
          <a:xfrm>
            <a:off x="594090" y="6583649"/>
            <a:ext cx="5072222" cy="246221"/>
          </a:xfrm>
          <a:prstGeom prst="rect">
            <a:avLst/>
          </a:prstGeom>
          <a:noFill/>
        </p:spPr>
        <p:txBody>
          <a:bodyPr wrap="none" rtlCol="0">
            <a:spAutoFit/>
          </a:bodyPr>
          <a:lstStyle/>
          <a:p>
            <a:pPr lvl="0">
              <a:defRPr/>
            </a:pPr>
            <a:r>
              <a:rPr lang="en-US" altLang="zh-CN" sz="1000" dirty="0" err="1">
                <a:solidFill>
                  <a:prstClr val="white"/>
                </a:solidFill>
                <a:latin typeface="微软雅黑" panose="020B0503020204020204" pitchFamily="34" charset="-122"/>
                <a:ea typeface="微软雅黑" panose="020B0503020204020204" pitchFamily="34" charset="-122"/>
              </a:rPr>
              <a:t>RouteNet</a:t>
            </a:r>
            <a:r>
              <a:rPr lang="en-US" altLang="zh-CN" sz="1000" dirty="0">
                <a:solidFill>
                  <a:prstClr val="white"/>
                </a:solidFill>
                <a:latin typeface="微软雅黑" panose="020B0503020204020204" pitchFamily="34" charset="-122"/>
                <a:ea typeface="微软雅黑" panose="020B0503020204020204" pitchFamily="34" charset="-122"/>
              </a:rPr>
              <a:t>-Erlang: A Graph Neural Network for Network Performance Evaluation</a:t>
            </a:r>
          </a:p>
        </p:txBody>
      </p:sp>
      <p:pic>
        <p:nvPicPr>
          <p:cNvPr id="4" name="图片 3">
            <a:extLst>
              <a:ext uri="{FF2B5EF4-FFF2-40B4-BE49-F238E27FC236}">
                <a16:creationId xmlns:a16="http://schemas.microsoft.com/office/drawing/2014/main" id="{1E94C05A-D7E8-CB28-3E4E-B9F916A1D59C}"/>
              </a:ext>
            </a:extLst>
          </p:cNvPr>
          <p:cNvPicPr>
            <a:picLocks noChangeAspect="1"/>
          </p:cNvPicPr>
          <p:nvPr/>
        </p:nvPicPr>
        <p:blipFill>
          <a:blip r:embed="rId4"/>
          <a:stretch>
            <a:fillRect/>
          </a:stretch>
        </p:blipFill>
        <p:spPr>
          <a:xfrm>
            <a:off x="3414039" y="893098"/>
            <a:ext cx="5010869" cy="4339309"/>
          </a:xfrm>
          <a:prstGeom prst="rect">
            <a:avLst/>
          </a:prstGeom>
        </p:spPr>
      </p:pic>
      <p:sp>
        <p:nvSpPr>
          <p:cNvPr id="9" name="文本框 8">
            <a:extLst>
              <a:ext uri="{FF2B5EF4-FFF2-40B4-BE49-F238E27FC236}">
                <a16:creationId xmlns:a16="http://schemas.microsoft.com/office/drawing/2014/main" id="{658D639C-D21E-E250-6BE0-50E6A3279A12}"/>
              </a:ext>
            </a:extLst>
          </p:cNvPr>
          <p:cNvSpPr txBox="1"/>
          <p:nvPr/>
        </p:nvSpPr>
        <p:spPr>
          <a:xfrm>
            <a:off x="2105031" y="5346391"/>
            <a:ext cx="7122561" cy="923330"/>
          </a:xfrm>
          <a:prstGeom prst="rect">
            <a:avLst/>
          </a:prstGeom>
          <a:noFill/>
        </p:spPr>
        <p:txBody>
          <a:bodyPr wrap="square">
            <a:spAutoFit/>
          </a:bodyPr>
          <a:lstStyle/>
          <a:p>
            <a:r>
              <a:rPr lang="zh-CN" altLang="en-US"/>
              <a:t>评估</a:t>
            </a:r>
            <a:r>
              <a:rPr lang="en-US" altLang="zh-CN"/>
              <a:t>FermatSketch</a:t>
            </a:r>
            <a:r>
              <a:rPr lang="zh-CN" altLang="en-US"/>
              <a:t>在 </a:t>
            </a:r>
            <a:r>
              <a:rPr lang="en-US" altLang="zh-CN"/>
              <a:t>CPU </a:t>
            </a:r>
            <a:r>
              <a:rPr lang="zh-CN" altLang="en-US"/>
              <a:t>平台上进行丢包检测的内存和时间开销。结果表明 </a:t>
            </a:r>
            <a:r>
              <a:rPr lang="en-US" altLang="zh-CN"/>
              <a:t>FermatSketch </a:t>
            </a:r>
            <a:r>
              <a:rPr lang="zh-CN" altLang="en-US"/>
              <a:t>在所有情况下都可以节省内存，在大多数情况下可以节省时间</a:t>
            </a:r>
          </a:p>
        </p:txBody>
      </p:sp>
    </p:spTree>
    <p:extLst>
      <p:ext uri="{BB962C8B-B14F-4D97-AF65-F5344CB8AC3E}">
        <p14:creationId xmlns:p14="http://schemas.microsoft.com/office/powerpoint/2010/main" val="3360722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评估</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a:extLst>
              <a:ext uri="{FF2B5EF4-FFF2-40B4-BE49-F238E27FC236}">
                <a16:creationId xmlns:a16="http://schemas.microsoft.com/office/drawing/2014/main" id="{739C56E7-627A-EF95-1C94-E35D03844F2F}"/>
              </a:ext>
            </a:extLst>
          </p:cNvPr>
          <p:cNvSpPr txBox="1"/>
          <p:nvPr/>
        </p:nvSpPr>
        <p:spPr>
          <a:xfrm>
            <a:off x="594090" y="6583649"/>
            <a:ext cx="5072222" cy="246221"/>
          </a:xfrm>
          <a:prstGeom prst="rect">
            <a:avLst/>
          </a:prstGeom>
          <a:noFill/>
        </p:spPr>
        <p:txBody>
          <a:bodyPr wrap="none" rtlCol="0">
            <a:spAutoFit/>
          </a:bodyPr>
          <a:lstStyle/>
          <a:p>
            <a:pPr lvl="0">
              <a:defRPr/>
            </a:pPr>
            <a:r>
              <a:rPr lang="en-US" altLang="zh-CN" sz="1000" dirty="0" err="1">
                <a:solidFill>
                  <a:prstClr val="white"/>
                </a:solidFill>
                <a:latin typeface="微软雅黑" panose="020B0503020204020204" pitchFamily="34" charset="-122"/>
                <a:ea typeface="微软雅黑" panose="020B0503020204020204" pitchFamily="34" charset="-122"/>
              </a:rPr>
              <a:t>RouteNet</a:t>
            </a:r>
            <a:r>
              <a:rPr lang="en-US" altLang="zh-CN" sz="1000" dirty="0">
                <a:solidFill>
                  <a:prstClr val="white"/>
                </a:solidFill>
                <a:latin typeface="微软雅黑" panose="020B0503020204020204" pitchFamily="34" charset="-122"/>
                <a:ea typeface="微软雅黑" panose="020B0503020204020204" pitchFamily="34" charset="-122"/>
              </a:rPr>
              <a:t>-Erlang: A Graph Neural Network for Network Performance Evaluation</a:t>
            </a:r>
          </a:p>
        </p:txBody>
      </p:sp>
      <p:pic>
        <p:nvPicPr>
          <p:cNvPr id="6" name="图片 5">
            <a:extLst>
              <a:ext uri="{FF2B5EF4-FFF2-40B4-BE49-F238E27FC236}">
                <a16:creationId xmlns:a16="http://schemas.microsoft.com/office/drawing/2014/main" id="{DCCEDAF0-8725-97A9-D6DF-17160326F3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7845" y="839203"/>
            <a:ext cx="4443258" cy="5566280"/>
          </a:xfrm>
          <a:prstGeom prst="rect">
            <a:avLst/>
          </a:prstGeom>
        </p:spPr>
      </p:pic>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C349E7EC-C9AE-B09D-3419-6D9F147A3F1F}"/>
                  </a:ext>
                </a:extLst>
              </p:cNvPr>
              <p:cNvSpPr txBox="1"/>
              <p:nvPr/>
            </p:nvSpPr>
            <p:spPr>
              <a:xfrm>
                <a:off x="6161103" y="1129228"/>
                <a:ext cx="6094520" cy="1870577"/>
              </a:xfrm>
              <a:prstGeom prst="rect">
                <a:avLst/>
              </a:prstGeom>
              <a:noFill/>
            </p:spPr>
            <p:txBody>
              <a:bodyPr wrap="square">
                <a:spAutoFit/>
              </a:bodyPr>
              <a:lstStyle/>
              <a:p>
                <a:r>
                  <a:rPr lang="zh-CN" altLang="en-US"/>
                  <a:t>平均相对误差 </a:t>
                </a:r>
                <a:r>
                  <a:rPr lang="en-US" altLang="zh-CN"/>
                  <a:t>(ARE)</a:t>
                </a:r>
              </a:p>
              <a:p>
                <a:r>
                  <a:rPr lang="zh-CN" altLang="en-US"/>
                  <a:t>相对误差 </a:t>
                </a:r>
                <a:r>
                  <a:rPr lang="en-US" altLang="zh-CN"/>
                  <a:t>(RE)</a:t>
                </a:r>
              </a:p>
              <a:p>
                <a:r>
                  <a:rPr lang="zh-CN" altLang="en-US"/>
                  <a:t>加权平均相对误差（</a:t>
                </a:r>
                <a:r>
                  <a:rPr lang="en-US" altLang="zh-CN"/>
                  <a:t>WMRE</a:t>
                </a:r>
                <a:r>
                  <a:rPr lang="zh-CN" altLang="en-US"/>
                  <a:t>）</a:t>
                </a:r>
                <a:endParaRPr lang="en-US" altLang="zh-CN"/>
              </a:p>
              <a:p>
                <a:r>
                  <a:rPr lang="en-US" altLang="zh-CN"/>
                  <a:t>F1 </a:t>
                </a:r>
                <a:r>
                  <a:rPr lang="zh-CN" altLang="en-US"/>
                  <a:t>分数（</a:t>
                </a:r>
                <a:r>
                  <a:rPr lang="en-US" altLang="zh-CN"/>
                  <a:t>F1 score</a:t>
                </a:r>
                <a:r>
                  <a:rPr lang="zh-CN" altLang="en-US"/>
                  <a:t>）</a:t>
                </a:r>
                <a:r>
                  <a:rPr lang="en-US" altLang="zh-CN"/>
                  <a:t>:</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2 </m:t>
                        </m:r>
                        <m:r>
                          <a:rPr lang="en-US" altLang="zh-CN" b="0" i="1" smtClean="0">
                            <a:latin typeface="Cambria Math" panose="02040503050406030204" pitchFamily="18" charset="0"/>
                          </a:rPr>
                          <m:t>𝑃𝑅</m:t>
                        </m:r>
                        <m:r>
                          <a:rPr lang="en-US" altLang="zh-CN" b="0" i="1" smtClean="0">
                            <a:latin typeface="Cambria Math" panose="02040503050406030204" pitchFamily="18" charset="0"/>
                          </a:rPr>
                          <m:t> </m:t>
                        </m:r>
                        <m:r>
                          <a:rPr lang="en-US" altLang="zh-CN" b="0" i="1" smtClean="0">
                            <a:latin typeface="Cambria Math" panose="02040503050406030204" pitchFamily="18" charset="0"/>
                          </a:rPr>
                          <m:t>𝑅𝑅</m:t>
                        </m:r>
                      </m:num>
                      <m:den>
                        <m:r>
                          <a:rPr lang="en-US" altLang="zh-CN" b="0" i="1" smtClean="0">
                            <a:latin typeface="Cambria Math" panose="02040503050406030204" pitchFamily="18" charset="0"/>
                          </a:rPr>
                          <m:t>𝑃𝑅</m:t>
                        </m:r>
                        <m:r>
                          <a:rPr lang="en-US" altLang="zh-CN" b="0" i="1" smtClean="0">
                            <a:latin typeface="Cambria Math" panose="02040503050406030204" pitchFamily="18" charset="0"/>
                          </a:rPr>
                          <m:t>+</m:t>
                        </m:r>
                        <m:r>
                          <a:rPr lang="en-US" altLang="zh-CN" b="0" i="1" smtClean="0">
                            <a:latin typeface="Cambria Math" panose="02040503050406030204" pitchFamily="18" charset="0"/>
                          </a:rPr>
                          <m:t>𝑅𝑅</m:t>
                        </m:r>
                      </m:den>
                    </m:f>
                  </m:oMath>
                </a14:m>
                <a:r>
                  <a:rPr lang="zh-CN" altLang="en-US"/>
                  <a:t> 其中𝑃𝑅（准确率）是指正确报告实例数与所有报告实例数的比率，𝑅𝑅（召回率）是指正确报告的实例数除以所有正确实例数</a:t>
                </a:r>
              </a:p>
            </p:txBody>
          </p:sp>
        </mc:Choice>
        <mc:Fallback>
          <p:sp>
            <p:nvSpPr>
              <p:cNvPr id="8" name="文本框 7">
                <a:extLst>
                  <a:ext uri="{FF2B5EF4-FFF2-40B4-BE49-F238E27FC236}">
                    <a16:creationId xmlns:a16="http://schemas.microsoft.com/office/drawing/2014/main" id="{C349E7EC-C9AE-B09D-3419-6D9F147A3F1F}"/>
                  </a:ext>
                </a:extLst>
              </p:cNvPr>
              <p:cNvSpPr txBox="1">
                <a:spLocks noRot="1" noChangeAspect="1" noMove="1" noResize="1" noEditPoints="1" noAdjustHandles="1" noChangeArrowheads="1" noChangeShapeType="1" noTextEdit="1"/>
              </p:cNvSpPr>
              <p:nvPr/>
            </p:nvSpPr>
            <p:spPr>
              <a:xfrm>
                <a:off x="6161103" y="1129228"/>
                <a:ext cx="6094520" cy="1870577"/>
              </a:xfrm>
              <a:prstGeom prst="rect">
                <a:avLst/>
              </a:prstGeom>
              <a:blipFill>
                <a:blip r:embed="rId5"/>
                <a:stretch>
                  <a:fillRect l="-901" t="-1629" b="-4235"/>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AD5C4D20-9825-1782-53C7-B36F9F95908A}"/>
              </a:ext>
            </a:extLst>
          </p:cNvPr>
          <p:cNvSpPr txBox="1"/>
          <p:nvPr/>
        </p:nvSpPr>
        <p:spPr>
          <a:xfrm>
            <a:off x="6001305" y="3858196"/>
            <a:ext cx="6125592" cy="1200329"/>
          </a:xfrm>
          <a:prstGeom prst="rect">
            <a:avLst/>
          </a:prstGeom>
          <a:noFill/>
        </p:spPr>
        <p:txBody>
          <a:bodyPr wrap="square">
            <a:spAutoFit/>
          </a:bodyPr>
          <a:lstStyle/>
          <a:p>
            <a:r>
              <a:rPr lang="zh-CN" altLang="en-US"/>
              <a:t>用 </a:t>
            </a:r>
            <a:r>
              <a:rPr lang="en-US" altLang="zh-CN"/>
              <a:t>C++ </a:t>
            </a:r>
            <a:r>
              <a:rPr lang="zh-CN" altLang="en-US"/>
              <a:t>实现了 </a:t>
            </a:r>
            <a:r>
              <a:rPr lang="en-US" altLang="zh-CN"/>
              <a:t>TowerSketch </a:t>
            </a:r>
            <a:r>
              <a:rPr lang="zh-CN" altLang="en-US"/>
              <a:t>和 </a:t>
            </a:r>
            <a:r>
              <a:rPr lang="en-US" altLang="zh-CN"/>
              <a:t>FermatSketch </a:t>
            </a:r>
            <a:r>
              <a:rPr lang="zh-CN" altLang="en-US"/>
              <a:t>及其竞争对手的组合，并使用 </a:t>
            </a:r>
            <a:r>
              <a:rPr lang="en-US" altLang="zh-CN"/>
              <a:t>CAIDA </a:t>
            </a:r>
            <a:r>
              <a:rPr lang="zh-CN" altLang="en-US"/>
              <a:t>数据集来评估它们在 </a:t>
            </a:r>
            <a:r>
              <a:rPr lang="en-US" altLang="zh-CN"/>
              <a:t>CPU </a:t>
            </a:r>
            <a:r>
              <a:rPr lang="zh-CN" altLang="en-US"/>
              <a:t>平台上这六个任务的准确性。结果表明，该组合在所有六项任务中至少可以达到相当的准确度</a:t>
            </a:r>
          </a:p>
        </p:txBody>
      </p:sp>
    </p:spTree>
    <p:extLst>
      <p:ext uri="{BB962C8B-B14F-4D97-AF65-F5344CB8AC3E}">
        <p14:creationId xmlns:p14="http://schemas.microsoft.com/office/powerpoint/2010/main" val="554509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zh-CN" altLang="en-US" sz="2600" b="1" i="0" u="none" strike="noStrike" kern="1200" cap="none" spc="0" normalizeH="0" baseline="0" noProof="0">
                <a:ln>
                  <a:noFill/>
                </a:ln>
                <a:solidFill>
                  <a:sysClr val="windowText" lastClr="000000"/>
                </a:solidFill>
                <a:effectLst/>
                <a:uLnTx/>
                <a:uFillTx/>
                <a:latin typeface="Arial" panose="020B0604020202020204"/>
                <a:ea typeface="微软雅黑" panose="020B0503020204020204" pitchFamily="34" charset="-122"/>
                <a:cs typeface="+mj-cs"/>
              </a:rPr>
              <a:t>背景</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aphicFrame>
        <p:nvGraphicFramePr>
          <p:cNvPr id="29" name="表格 28">
            <a:extLst>
              <a:ext uri="{FF2B5EF4-FFF2-40B4-BE49-F238E27FC236}">
                <a16:creationId xmlns:a16="http://schemas.microsoft.com/office/drawing/2014/main" id="{339B0B8C-1C67-09E7-37D9-65399FDDB062}"/>
              </a:ext>
            </a:extLst>
          </p:cNvPr>
          <p:cNvGraphicFramePr>
            <a:graphicFrameLocks noGrp="1"/>
          </p:cNvGraphicFramePr>
          <p:nvPr>
            <p:extLst>
              <p:ext uri="{D42A27DB-BD31-4B8C-83A1-F6EECF244321}">
                <p14:modId xmlns:p14="http://schemas.microsoft.com/office/powerpoint/2010/main" val="2054535830"/>
              </p:ext>
            </p:extLst>
          </p:nvPr>
        </p:nvGraphicFramePr>
        <p:xfrm>
          <a:off x="1959652" y="1793655"/>
          <a:ext cx="9204603" cy="1808219"/>
        </p:xfrm>
        <a:graphic>
          <a:graphicData uri="http://schemas.openxmlformats.org/drawingml/2006/table">
            <a:tbl>
              <a:tblPr firstRow="1" bandRow="1">
                <a:tableStyleId>{5C22544A-7EE6-4342-B048-85BDC9FD1C3A}</a:tableStyleId>
              </a:tblPr>
              <a:tblGrid>
                <a:gridCol w="3068201">
                  <a:extLst>
                    <a:ext uri="{9D8B030D-6E8A-4147-A177-3AD203B41FA5}">
                      <a16:colId xmlns:a16="http://schemas.microsoft.com/office/drawing/2014/main" val="3438781426"/>
                    </a:ext>
                  </a:extLst>
                </a:gridCol>
                <a:gridCol w="3068201">
                  <a:extLst>
                    <a:ext uri="{9D8B030D-6E8A-4147-A177-3AD203B41FA5}">
                      <a16:colId xmlns:a16="http://schemas.microsoft.com/office/drawing/2014/main" val="325346276"/>
                    </a:ext>
                  </a:extLst>
                </a:gridCol>
                <a:gridCol w="3068201">
                  <a:extLst>
                    <a:ext uri="{9D8B030D-6E8A-4147-A177-3AD203B41FA5}">
                      <a16:colId xmlns:a16="http://schemas.microsoft.com/office/drawing/2014/main" val="156736903"/>
                    </a:ext>
                  </a:extLst>
                </a:gridCol>
              </a:tblGrid>
              <a:tr h="378913">
                <a:tc>
                  <a:txBody>
                    <a:bodyPr/>
                    <a:lstStyle/>
                    <a:p>
                      <a:r>
                        <a:rPr lang="zh-CN" altLang="en-US"/>
                        <a:t>网络测量</a:t>
                      </a:r>
                    </a:p>
                  </a:txBody>
                  <a:tcPr/>
                </a:tc>
                <a:tc>
                  <a:txBody>
                    <a:bodyPr/>
                    <a:lstStyle/>
                    <a:p>
                      <a:r>
                        <a:rPr lang="zh-CN" altLang="en-US"/>
                        <a:t>特点</a:t>
                      </a:r>
                    </a:p>
                  </a:txBody>
                  <a:tcPr/>
                </a:tc>
                <a:tc>
                  <a:txBody>
                    <a:bodyPr/>
                    <a:lstStyle/>
                    <a:p>
                      <a:r>
                        <a:rPr lang="zh-CN" altLang="en-US"/>
                        <a:t>代表性任务</a:t>
                      </a:r>
                    </a:p>
                  </a:txBody>
                  <a:tcPr/>
                </a:tc>
                <a:extLst>
                  <a:ext uri="{0D108BD9-81ED-4DB2-BD59-A6C34878D82A}">
                    <a16:rowId xmlns:a16="http://schemas.microsoft.com/office/drawing/2014/main" val="2427854232"/>
                  </a:ext>
                </a:extLst>
              </a:tr>
              <a:tr h="710214">
                <a:tc>
                  <a:txBody>
                    <a:bodyPr/>
                    <a:lstStyle/>
                    <a:p>
                      <a:r>
                        <a:rPr lang="zh-CN" altLang="en-US"/>
                        <a:t>数据包积累任务</a:t>
                      </a:r>
                    </a:p>
                  </a:txBody>
                  <a:tcPr/>
                </a:tc>
                <a:tc>
                  <a:txBody>
                    <a:bodyPr/>
                    <a:lstStyle/>
                    <a:p>
                      <a:r>
                        <a:rPr lang="zh-CN" altLang="en-US" sz="1800" b="0" i="0" kern="1200">
                          <a:solidFill>
                            <a:schemeClr val="dk1"/>
                          </a:solidFill>
                          <a:effectLst/>
                          <a:latin typeface="+mn-lt"/>
                          <a:ea typeface="+mn-ea"/>
                          <a:cs typeface="+mn-cs"/>
                        </a:rPr>
                        <a:t>关注特定网络节点的流量大小</a:t>
                      </a:r>
                      <a:endParaRPr lang="zh-CN" altLang="en-US"/>
                    </a:p>
                  </a:txBody>
                  <a:tcPr/>
                </a:tc>
                <a:tc>
                  <a:txBody>
                    <a:bodyPr/>
                    <a:lstStyle/>
                    <a:p>
                      <a:r>
                        <a:rPr lang="zh-CN" altLang="en-US" sz="1800" b="0" i="0" kern="1200">
                          <a:solidFill>
                            <a:schemeClr val="dk1"/>
                          </a:solidFill>
                          <a:effectLst/>
                          <a:latin typeface="+mn-lt"/>
                          <a:ea typeface="+mn-ea"/>
                          <a:cs typeface="+mn-cs"/>
                        </a:rPr>
                        <a:t>流量大小估计，</a:t>
                      </a:r>
                      <a:r>
                        <a:rPr lang="en-US" altLang="zh-CN" sz="1800" b="0" i="0" kern="1200">
                          <a:solidFill>
                            <a:schemeClr val="dk1"/>
                          </a:solidFill>
                          <a:effectLst/>
                          <a:latin typeface="+mn-lt"/>
                          <a:ea typeface="+mn-ea"/>
                          <a:cs typeface="+mn-cs"/>
                        </a:rPr>
                        <a:t>heavy-hitter</a:t>
                      </a:r>
                      <a:r>
                        <a:rPr lang="zh-CN" altLang="en-US" sz="1800" b="0" i="0" kern="1200">
                          <a:solidFill>
                            <a:schemeClr val="dk1"/>
                          </a:solidFill>
                          <a:effectLst/>
                          <a:latin typeface="+mn-lt"/>
                          <a:ea typeface="+mn-ea"/>
                          <a:cs typeface="+mn-cs"/>
                        </a:rPr>
                        <a:t>检测，熵估计</a:t>
                      </a:r>
                      <a:endParaRPr lang="zh-CN" altLang="en-US"/>
                    </a:p>
                  </a:txBody>
                  <a:tcPr/>
                </a:tc>
                <a:extLst>
                  <a:ext uri="{0D108BD9-81ED-4DB2-BD59-A6C34878D82A}">
                    <a16:rowId xmlns:a16="http://schemas.microsoft.com/office/drawing/2014/main" val="1142349836"/>
                  </a:ext>
                </a:extLst>
              </a:tr>
              <a:tr h="719092">
                <a:tc>
                  <a:txBody>
                    <a:bodyPr/>
                    <a:lstStyle/>
                    <a:p>
                      <a:r>
                        <a:rPr lang="zh-CN" altLang="en-US"/>
                        <a:t>丢包任务</a:t>
                      </a:r>
                    </a:p>
                  </a:txBody>
                  <a:tcPr/>
                </a:tc>
                <a:tc>
                  <a:txBody>
                    <a:bodyPr/>
                    <a:lstStyle/>
                    <a:p>
                      <a:r>
                        <a:rPr lang="zh-CN" altLang="en-US" sz="1800" b="0" i="0" kern="1200">
                          <a:solidFill>
                            <a:schemeClr val="dk1"/>
                          </a:solidFill>
                          <a:effectLst/>
                          <a:latin typeface="+mn-lt"/>
                          <a:ea typeface="+mn-ea"/>
                          <a:cs typeface="+mn-cs"/>
                        </a:rPr>
                        <a:t>关注网络节点间流量大小的变化</a:t>
                      </a:r>
                      <a:endParaRPr lang="zh-CN" altLang="en-US"/>
                    </a:p>
                  </a:txBody>
                  <a:tcPr/>
                </a:tc>
                <a:tc>
                  <a:txBody>
                    <a:bodyPr/>
                    <a:lstStyle/>
                    <a:p>
                      <a:r>
                        <a:rPr lang="zh-CN" altLang="en-US"/>
                        <a:t>丢包检测</a:t>
                      </a:r>
                    </a:p>
                  </a:txBody>
                  <a:tcPr/>
                </a:tc>
                <a:extLst>
                  <a:ext uri="{0D108BD9-81ED-4DB2-BD59-A6C34878D82A}">
                    <a16:rowId xmlns:a16="http://schemas.microsoft.com/office/drawing/2014/main" val="1701611475"/>
                  </a:ext>
                </a:extLst>
              </a:tr>
            </a:tbl>
          </a:graphicData>
        </a:graphic>
      </p:graphicFrame>
      <p:sp>
        <p:nvSpPr>
          <p:cNvPr id="30" name="左大括号 29">
            <a:extLst>
              <a:ext uri="{FF2B5EF4-FFF2-40B4-BE49-F238E27FC236}">
                <a16:creationId xmlns:a16="http://schemas.microsoft.com/office/drawing/2014/main" id="{9808437E-97F8-4933-C413-F6F13385FB29}"/>
              </a:ext>
            </a:extLst>
          </p:cNvPr>
          <p:cNvSpPr/>
          <p:nvPr/>
        </p:nvSpPr>
        <p:spPr>
          <a:xfrm>
            <a:off x="1806667" y="2399192"/>
            <a:ext cx="152985" cy="102980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ln w="0"/>
              <a:effectLst>
                <a:outerShdw blurRad="38100" dist="19050" dir="2700000" algn="tl" rotWithShape="0">
                  <a:schemeClr val="dk1">
                    <a:alpha val="40000"/>
                  </a:schemeClr>
                </a:outerShdw>
              </a:effectLst>
            </a:endParaRPr>
          </a:p>
        </p:txBody>
      </p:sp>
      <p:sp>
        <p:nvSpPr>
          <p:cNvPr id="31" name="文本框 30">
            <a:extLst>
              <a:ext uri="{FF2B5EF4-FFF2-40B4-BE49-F238E27FC236}">
                <a16:creationId xmlns:a16="http://schemas.microsoft.com/office/drawing/2014/main" id="{F39B9193-72FF-2258-E676-40C6BE952AA9}"/>
              </a:ext>
            </a:extLst>
          </p:cNvPr>
          <p:cNvSpPr txBox="1"/>
          <p:nvPr/>
        </p:nvSpPr>
        <p:spPr>
          <a:xfrm>
            <a:off x="423850" y="2399612"/>
            <a:ext cx="1207790" cy="830997"/>
          </a:xfrm>
          <a:prstGeom prst="rect">
            <a:avLst/>
          </a:prstGeom>
          <a:noFill/>
        </p:spPr>
        <p:txBody>
          <a:bodyPr wrap="square" rtlCol="0">
            <a:spAutoFit/>
          </a:bodyPr>
          <a:lstStyle/>
          <a:p>
            <a:r>
              <a:rPr lang="zh-CN" altLang="en-US" sz="1600" b="0" i="0">
                <a:solidFill>
                  <a:srgbClr val="000000"/>
                </a:solidFill>
                <a:effectLst/>
                <a:latin typeface="微软雅黑" panose="020B0503020204020204" pitchFamily="34" charset="-122"/>
                <a:ea typeface="微软雅黑" panose="020B0503020204020204" pitchFamily="34" charset="-122"/>
              </a:rPr>
              <a:t>实践中同时需要两种任务</a:t>
            </a:r>
            <a:endParaRPr lang="zh-CN" altLang="en-US" sz="1600"/>
          </a:p>
        </p:txBody>
      </p:sp>
      <p:sp>
        <p:nvSpPr>
          <p:cNvPr id="37" name="文本框 36">
            <a:extLst>
              <a:ext uri="{FF2B5EF4-FFF2-40B4-BE49-F238E27FC236}">
                <a16:creationId xmlns:a16="http://schemas.microsoft.com/office/drawing/2014/main" id="{A8740256-BFE3-5E22-7485-37E486FD15E1}"/>
              </a:ext>
            </a:extLst>
          </p:cNvPr>
          <p:cNvSpPr txBox="1"/>
          <p:nvPr/>
        </p:nvSpPr>
        <p:spPr>
          <a:xfrm>
            <a:off x="439711" y="4405447"/>
            <a:ext cx="6094520" cy="646331"/>
          </a:xfrm>
          <a:prstGeom prst="rect">
            <a:avLst/>
          </a:prstGeom>
          <a:solidFill>
            <a:schemeClr val="accent1">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wrap="square">
            <a:spAutoFit/>
          </a:bodyPr>
          <a:lstStyle/>
          <a:p>
            <a:r>
              <a:rPr lang="zh-CN" altLang="en-US"/>
              <a:t>在可编程交换机中用有限的资源去高精度测量这两种任务，其中有限的资源指的是亚线性空间复杂性</a:t>
            </a:r>
          </a:p>
        </p:txBody>
      </p:sp>
      <p:sp>
        <p:nvSpPr>
          <p:cNvPr id="39" name="文本框 38">
            <a:extLst>
              <a:ext uri="{FF2B5EF4-FFF2-40B4-BE49-F238E27FC236}">
                <a16:creationId xmlns:a16="http://schemas.microsoft.com/office/drawing/2014/main" id="{D5CD925F-A8C4-3D1C-4476-462141FF8944}"/>
              </a:ext>
            </a:extLst>
          </p:cNvPr>
          <p:cNvSpPr txBox="1"/>
          <p:nvPr/>
        </p:nvSpPr>
        <p:spPr>
          <a:xfrm>
            <a:off x="7830105" y="4217059"/>
            <a:ext cx="3977755" cy="923330"/>
          </a:xfrm>
          <a:prstGeom prst="rect">
            <a:avLst/>
          </a:prstGeom>
          <a:noFill/>
          <a:ln>
            <a:solidFill>
              <a:schemeClr val="accent1"/>
            </a:solidFill>
          </a:ln>
        </p:spPr>
        <p:txBody>
          <a:bodyPr wrap="square" rtlCol="0">
            <a:spAutoFit/>
          </a:bodyPr>
          <a:lstStyle/>
          <a:p>
            <a:r>
              <a:rPr lang="zh-CN" altLang="en-US"/>
              <a:t>亚线性空间复杂性</a:t>
            </a:r>
            <a:r>
              <a:rPr lang="zh-CN" altLang="zh-CN" sz="1800">
                <a:solidFill>
                  <a:srgbClr val="0D0D0D"/>
                </a:solidFill>
                <a:effectLst/>
                <a:latin typeface="Segoe UI" panose="020B0502040204020203" pitchFamily="34" charset="0"/>
                <a:ea typeface="等线" panose="02010600030101010101" pitchFamily="2" charset="-122"/>
                <a:cs typeface="Segoe UI" panose="020B0502040204020203" pitchFamily="34" charset="0"/>
              </a:rPr>
              <a:t>指算法所需的内存空间随着输入规模的增长而增长，但增长速度比输入规模的增长速度更慢</a:t>
            </a:r>
            <a:endParaRPr lang="zh-CN" altLang="en-US"/>
          </a:p>
        </p:txBody>
      </p:sp>
      <p:sp>
        <p:nvSpPr>
          <p:cNvPr id="40" name="箭头: 右 39">
            <a:extLst>
              <a:ext uri="{FF2B5EF4-FFF2-40B4-BE49-F238E27FC236}">
                <a16:creationId xmlns:a16="http://schemas.microsoft.com/office/drawing/2014/main" id="{26508E34-E74A-F0BC-38E5-1FBC7D051542}"/>
              </a:ext>
            </a:extLst>
          </p:cNvPr>
          <p:cNvSpPr/>
          <p:nvPr/>
        </p:nvSpPr>
        <p:spPr>
          <a:xfrm>
            <a:off x="6789750" y="4543947"/>
            <a:ext cx="843378" cy="323166"/>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箭头: 下 40">
            <a:extLst>
              <a:ext uri="{FF2B5EF4-FFF2-40B4-BE49-F238E27FC236}">
                <a16:creationId xmlns:a16="http://schemas.microsoft.com/office/drawing/2014/main" id="{FD82FDF5-E071-67ED-7D3A-98394407C702}"/>
              </a:ext>
            </a:extLst>
          </p:cNvPr>
          <p:cNvSpPr/>
          <p:nvPr/>
        </p:nvSpPr>
        <p:spPr>
          <a:xfrm>
            <a:off x="851338" y="3409436"/>
            <a:ext cx="329392" cy="6247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88212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zh-CN" altLang="en-US" sz="2600" b="1" i="0" u="none" strike="noStrike" kern="1200" cap="none" spc="0" normalizeH="0" baseline="0" noProof="0">
                <a:ln>
                  <a:noFill/>
                </a:ln>
                <a:solidFill>
                  <a:sysClr val="windowText" lastClr="000000"/>
                </a:solidFill>
                <a:effectLst/>
                <a:uLnTx/>
                <a:uFillTx/>
                <a:latin typeface="Arial" panose="020B0604020202020204"/>
                <a:ea typeface="微软雅黑" panose="020B0503020204020204" pitchFamily="34" charset="-122"/>
                <a:cs typeface="+mj-cs"/>
              </a:rPr>
              <a:t>背景</a:t>
            </a:r>
            <a:endPar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 name="文本框 3">
            <a:extLst>
              <a:ext uri="{FF2B5EF4-FFF2-40B4-BE49-F238E27FC236}">
                <a16:creationId xmlns:a16="http://schemas.microsoft.com/office/drawing/2014/main" id="{9A8780A1-3CE7-1F22-0165-A54A60938C26}"/>
              </a:ext>
            </a:extLst>
          </p:cNvPr>
          <p:cNvSpPr txBox="1"/>
          <p:nvPr/>
        </p:nvSpPr>
        <p:spPr>
          <a:xfrm>
            <a:off x="1511423" y="1111474"/>
            <a:ext cx="6094520" cy="369332"/>
          </a:xfrm>
          <a:prstGeom prst="rect">
            <a:avLst/>
          </a:prstGeom>
          <a:noFill/>
        </p:spPr>
        <p:txBody>
          <a:bodyPr wrap="square">
            <a:spAutoFit/>
          </a:bodyPr>
          <a:lstStyle/>
          <a:p>
            <a:r>
              <a:rPr lang="zh-CN" altLang="en-US"/>
              <a:t>一个实用的测量系统应满足什么样的要求？</a:t>
            </a:r>
          </a:p>
        </p:txBody>
      </p:sp>
      <p:sp>
        <p:nvSpPr>
          <p:cNvPr id="12" name="文本框 11">
            <a:extLst>
              <a:ext uri="{FF2B5EF4-FFF2-40B4-BE49-F238E27FC236}">
                <a16:creationId xmlns:a16="http://schemas.microsoft.com/office/drawing/2014/main" id="{88421259-6DC1-2C79-715E-6E52630DF5BF}"/>
              </a:ext>
            </a:extLst>
          </p:cNvPr>
          <p:cNvSpPr txBox="1"/>
          <p:nvPr/>
        </p:nvSpPr>
        <p:spPr>
          <a:xfrm>
            <a:off x="1920079" y="1925363"/>
            <a:ext cx="8263801" cy="369332"/>
          </a:xfrm>
          <a:prstGeom prst="rect">
            <a:avLst/>
          </a:prstGeom>
          <a:noFill/>
        </p:spPr>
        <p:txBody>
          <a:bodyPr wrap="none" rtlCol="0">
            <a:spAutoFit/>
          </a:bodyPr>
          <a:lstStyle/>
          <a:p>
            <a:r>
              <a:rPr lang="zh-CN" altLang="en-US"/>
              <a:t>由上面可以得到首先需要满足测量系统同时支持两种任务并且以高精度测量任务</a:t>
            </a:r>
          </a:p>
        </p:txBody>
      </p:sp>
      <p:sp>
        <p:nvSpPr>
          <p:cNvPr id="18" name="文本框 17">
            <a:extLst>
              <a:ext uri="{FF2B5EF4-FFF2-40B4-BE49-F238E27FC236}">
                <a16:creationId xmlns:a16="http://schemas.microsoft.com/office/drawing/2014/main" id="{2EAD2C8A-3C54-F4F2-A7D2-D8C2D44A3FDE}"/>
              </a:ext>
            </a:extLst>
          </p:cNvPr>
          <p:cNvSpPr txBox="1"/>
          <p:nvPr/>
        </p:nvSpPr>
        <p:spPr>
          <a:xfrm>
            <a:off x="1920079" y="2748695"/>
            <a:ext cx="6878806" cy="923330"/>
          </a:xfrm>
          <a:prstGeom prst="rect">
            <a:avLst/>
          </a:prstGeom>
          <a:noFill/>
        </p:spPr>
        <p:txBody>
          <a:bodyPr wrap="none" rtlCol="0">
            <a:spAutoFit/>
          </a:bodyPr>
          <a:lstStyle/>
          <a:p>
            <a:r>
              <a:rPr lang="zh-CN" altLang="en-US"/>
              <a:t>随后展开思考当网络状态发生变化时，应该如何测量这两种任务？</a:t>
            </a:r>
            <a:endParaRPr lang="en-US" altLang="zh-CN"/>
          </a:p>
          <a:p>
            <a:pPr marL="285750" indent="-285750">
              <a:buFont typeface="Wingdings" panose="05000000000000000000" pitchFamily="2" charset="2"/>
              <a:buChar char="Ø"/>
            </a:pPr>
            <a:r>
              <a:rPr lang="zh-CN" altLang="en-US"/>
              <a:t>网络健康时丢包很少应该重点关注包积累任务</a:t>
            </a:r>
            <a:endParaRPr lang="en-US" altLang="zh-CN"/>
          </a:p>
          <a:p>
            <a:pPr marL="285750" indent="-285750">
              <a:buFont typeface="Wingdings" panose="05000000000000000000" pitchFamily="2" charset="2"/>
              <a:buChar char="Ø"/>
            </a:pPr>
            <a:r>
              <a:rPr lang="zh-CN" altLang="en-US"/>
              <a:t>网络不佳时丢包变多应该重点关注丢包任务</a:t>
            </a:r>
          </a:p>
        </p:txBody>
      </p:sp>
      <p:sp>
        <p:nvSpPr>
          <p:cNvPr id="27" name="文本框 26">
            <a:extLst>
              <a:ext uri="{FF2B5EF4-FFF2-40B4-BE49-F238E27FC236}">
                <a16:creationId xmlns:a16="http://schemas.microsoft.com/office/drawing/2014/main" id="{000EB8B5-A375-D252-3A71-B1BFB1A8D5E5}"/>
              </a:ext>
            </a:extLst>
          </p:cNvPr>
          <p:cNvSpPr txBox="1"/>
          <p:nvPr/>
        </p:nvSpPr>
        <p:spPr>
          <a:xfrm>
            <a:off x="1920079" y="4524777"/>
            <a:ext cx="6094520" cy="923330"/>
          </a:xfrm>
          <a:prstGeom prst="rect">
            <a:avLst/>
          </a:prstGeom>
          <a:noFill/>
        </p:spPr>
        <p:txBody>
          <a:bodyPr wrap="square">
            <a:spAutoFit/>
          </a:bodyPr>
          <a:lstStyle/>
          <a:p>
            <a:pPr marL="285750" indent="-285750">
              <a:buFont typeface="Wingdings" panose="05000000000000000000" pitchFamily="2" charset="2"/>
              <a:buChar char="Ø"/>
            </a:pPr>
            <a:r>
              <a:rPr lang="zh-CN" altLang="en-US"/>
              <a:t>通用性要求</a:t>
            </a:r>
            <a:r>
              <a:rPr lang="en-US" altLang="zh-CN"/>
              <a:t>:</a:t>
            </a:r>
            <a:r>
              <a:rPr lang="zh-CN" altLang="en-US"/>
              <a:t>同时支持丢包任务和包积累任务</a:t>
            </a:r>
            <a:endParaRPr lang="en-US" altLang="zh-CN"/>
          </a:p>
          <a:p>
            <a:pPr marL="285750" indent="-285750">
              <a:buFont typeface="Wingdings" panose="05000000000000000000" pitchFamily="2" charset="2"/>
              <a:buChar char="Ø"/>
            </a:pPr>
            <a:r>
              <a:rPr lang="zh-CN" altLang="en-US"/>
              <a:t>效率要求</a:t>
            </a:r>
            <a:r>
              <a:rPr lang="en-US" altLang="zh-CN"/>
              <a:t>:</a:t>
            </a:r>
            <a:r>
              <a:rPr lang="zh-CN" altLang="en-US"/>
              <a:t>以亚线性空间复杂度实现高精度</a:t>
            </a:r>
            <a:endParaRPr lang="en-US" altLang="zh-CN"/>
          </a:p>
          <a:p>
            <a:pPr marL="285750" indent="-285750">
              <a:buFont typeface="Wingdings" panose="05000000000000000000" pitchFamily="2" charset="2"/>
              <a:buChar char="Ø"/>
            </a:pPr>
            <a:r>
              <a:rPr lang="zh-CN" altLang="en-US"/>
              <a:t>注意力要求</a:t>
            </a:r>
            <a:r>
              <a:rPr lang="en-US" altLang="zh-CN"/>
              <a:t>:</a:t>
            </a:r>
            <a:r>
              <a:rPr lang="zh-CN" altLang="en-US"/>
              <a:t>针对不同的网络状态，关注不同种类的任务</a:t>
            </a:r>
          </a:p>
        </p:txBody>
      </p:sp>
      <p:sp>
        <p:nvSpPr>
          <p:cNvPr id="29" name="文本框 28">
            <a:extLst>
              <a:ext uri="{FF2B5EF4-FFF2-40B4-BE49-F238E27FC236}">
                <a16:creationId xmlns:a16="http://schemas.microsoft.com/office/drawing/2014/main" id="{B28D6D63-E7A0-6BCC-799B-313B771ABE85}"/>
              </a:ext>
            </a:extLst>
          </p:cNvPr>
          <p:cNvSpPr txBox="1"/>
          <p:nvPr/>
        </p:nvSpPr>
        <p:spPr>
          <a:xfrm>
            <a:off x="1855433" y="4112389"/>
            <a:ext cx="2492990" cy="369332"/>
          </a:xfrm>
          <a:prstGeom prst="rect">
            <a:avLst/>
          </a:prstGeom>
          <a:noFill/>
        </p:spPr>
        <p:txBody>
          <a:bodyPr wrap="none" rtlCol="0">
            <a:spAutoFit/>
          </a:bodyPr>
          <a:lstStyle/>
          <a:p>
            <a:r>
              <a:rPr lang="zh-CN" altLang="en-US"/>
              <a:t>从而推出满足的要求：</a:t>
            </a:r>
          </a:p>
        </p:txBody>
      </p:sp>
      <p:sp>
        <p:nvSpPr>
          <p:cNvPr id="30" name="箭头: 下 29">
            <a:extLst>
              <a:ext uri="{FF2B5EF4-FFF2-40B4-BE49-F238E27FC236}">
                <a16:creationId xmlns:a16="http://schemas.microsoft.com/office/drawing/2014/main" id="{36D15C45-174E-7CBC-BD3F-2D30E947ECB4}"/>
              </a:ext>
            </a:extLst>
          </p:cNvPr>
          <p:cNvSpPr/>
          <p:nvPr/>
        </p:nvSpPr>
        <p:spPr>
          <a:xfrm>
            <a:off x="4465467" y="2331194"/>
            <a:ext cx="363985" cy="3510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下 30">
            <a:extLst>
              <a:ext uri="{FF2B5EF4-FFF2-40B4-BE49-F238E27FC236}">
                <a16:creationId xmlns:a16="http://schemas.microsoft.com/office/drawing/2014/main" id="{95F67A99-C30D-F5B3-5F83-8C697D89BCC5}"/>
              </a:ext>
            </a:extLst>
          </p:cNvPr>
          <p:cNvSpPr/>
          <p:nvPr/>
        </p:nvSpPr>
        <p:spPr>
          <a:xfrm>
            <a:off x="4505415" y="3672025"/>
            <a:ext cx="386180" cy="4540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845491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10061845"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en-US" altLang="zh-CN" sz="2600" b="1" i="0" u="none" strike="noStrike" kern="1200" cap="none" spc="0" normalizeH="0" baseline="0" noProof="0">
                <a:ln>
                  <a:noFill/>
                </a:ln>
                <a:solidFill>
                  <a:sysClr val="windowText" lastClr="000000"/>
                </a:solidFill>
                <a:effectLst/>
                <a:uLnTx/>
                <a:uFillTx/>
                <a:latin typeface="Arial" panose="020B0604020202020204"/>
                <a:ea typeface="微软雅黑" panose="020B0503020204020204" pitchFamily="34" charset="-122"/>
                <a:cs typeface="+mj-cs"/>
              </a:rPr>
              <a:t> CHALLENGES</a:t>
            </a:r>
            <a:endPar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a:extLst>
              <a:ext uri="{FF2B5EF4-FFF2-40B4-BE49-F238E27FC236}">
                <a16:creationId xmlns:a16="http://schemas.microsoft.com/office/drawing/2014/main" id="{739C56E7-627A-EF95-1C94-E35D03844F2F}"/>
              </a:ext>
            </a:extLst>
          </p:cNvPr>
          <p:cNvSpPr txBox="1"/>
          <p:nvPr/>
        </p:nvSpPr>
        <p:spPr>
          <a:xfrm>
            <a:off x="594090" y="6583649"/>
            <a:ext cx="5072222" cy="246221"/>
          </a:xfrm>
          <a:prstGeom prst="rect">
            <a:avLst/>
          </a:prstGeom>
          <a:noFill/>
        </p:spPr>
        <p:txBody>
          <a:bodyPr wrap="none" rtlCol="0">
            <a:spAutoFit/>
          </a:bodyPr>
          <a:lstStyle/>
          <a:p>
            <a:pPr lvl="0">
              <a:defRPr/>
            </a:pPr>
            <a:r>
              <a:rPr lang="en-US" altLang="zh-CN" sz="1000" dirty="0" err="1">
                <a:solidFill>
                  <a:prstClr val="white"/>
                </a:solidFill>
                <a:latin typeface="微软雅黑" panose="020B0503020204020204" pitchFamily="34" charset="-122"/>
                <a:ea typeface="微软雅黑" panose="020B0503020204020204" pitchFamily="34" charset="-122"/>
              </a:rPr>
              <a:t>RouteNet</a:t>
            </a:r>
            <a:r>
              <a:rPr lang="en-US" altLang="zh-CN" sz="1000" dirty="0">
                <a:solidFill>
                  <a:prstClr val="white"/>
                </a:solidFill>
                <a:latin typeface="微软雅黑" panose="020B0503020204020204" pitchFamily="34" charset="-122"/>
                <a:ea typeface="微软雅黑" panose="020B0503020204020204" pitchFamily="34" charset="-122"/>
              </a:rPr>
              <a:t>-Erlang: A Graph Neural Network for Network Performance Evaluation</a:t>
            </a:r>
          </a:p>
        </p:txBody>
      </p:sp>
      <p:graphicFrame>
        <p:nvGraphicFramePr>
          <p:cNvPr id="16" name="表格 15">
            <a:extLst>
              <a:ext uri="{FF2B5EF4-FFF2-40B4-BE49-F238E27FC236}">
                <a16:creationId xmlns:a16="http://schemas.microsoft.com/office/drawing/2014/main" id="{6AA71D51-59D1-3D93-6289-D068A0821A15}"/>
              </a:ext>
            </a:extLst>
          </p:cNvPr>
          <p:cNvGraphicFramePr>
            <a:graphicFrameLocks noGrp="1"/>
          </p:cNvGraphicFramePr>
          <p:nvPr>
            <p:extLst>
              <p:ext uri="{D42A27DB-BD31-4B8C-83A1-F6EECF244321}">
                <p14:modId xmlns:p14="http://schemas.microsoft.com/office/powerpoint/2010/main" val="520285604"/>
              </p:ext>
            </p:extLst>
          </p:nvPr>
        </p:nvGraphicFramePr>
        <p:xfrm>
          <a:off x="741178" y="1323340"/>
          <a:ext cx="8127999" cy="42113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9610112"/>
                    </a:ext>
                  </a:extLst>
                </a:gridCol>
                <a:gridCol w="2709333">
                  <a:extLst>
                    <a:ext uri="{9D8B030D-6E8A-4147-A177-3AD203B41FA5}">
                      <a16:colId xmlns:a16="http://schemas.microsoft.com/office/drawing/2014/main" val="2392429870"/>
                    </a:ext>
                  </a:extLst>
                </a:gridCol>
                <a:gridCol w="2709333">
                  <a:extLst>
                    <a:ext uri="{9D8B030D-6E8A-4147-A177-3AD203B41FA5}">
                      <a16:colId xmlns:a16="http://schemas.microsoft.com/office/drawing/2014/main" val="1985395944"/>
                    </a:ext>
                  </a:extLst>
                </a:gridCol>
              </a:tblGrid>
              <a:tr h="370840">
                <a:tc>
                  <a:txBody>
                    <a:bodyPr/>
                    <a:lstStyle/>
                    <a:p>
                      <a:pPr algn="ctr"/>
                      <a:r>
                        <a:rPr lang="zh-CN" altLang="en-US"/>
                        <a:t>测量任务</a:t>
                      </a:r>
                    </a:p>
                  </a:txBody>
                  <a:tcPr/>
                </a:tc>
                <a:tc>
                  <a:txBody>
                    <a:bodyPr/>
                    <a:lstStyle/>
                    <a:p>
                      <a:pPr algn="ctr"/>
                      <a:r>
                        <a:rPr lang="zh-CN" altLang="en-US"/>
                        <a:t>解决方案</a:t>
                      </a:r>
                    </a:p>
                  </a:txBody>
                  <a:tcPr/>
                </a:tc>
                <a:tc>
                  <a:txBody>
                    <a:bodyPr/>
                    <a:lstStyle/>
                    <a:p>
                      <a:pPr algn="ctr"/>
                      <a:r>
                        <a:rPr lang="zh-CN" altLang="en-US"/>
                        <a:t>缺点</a:t>
                      </a:r>
                    </a:p>
                  </a:txBody>
                  <a:tcPr/>
                </a:tc>
                <a:extLst>
                  <a:ext uri="{0D108BD9-81ED-4DB2-BD59-A6C34878D82A}">
                    <a16:rowId xmlns:a16="http://schemas.microsoft.com/office/drawing/2014/main" val="821325066"/>
                  </a:ext>
                </a:extLst>
              </a:tr>
              <a:tr h="370840">
                <a:tc>
                  <a:txBody>
                    <a:bodyPr/>
                    <a:lstStyle/>
                    <a:p>
                      <a:r>
                        <a:rPr lang="zh-CN" altLang="en-US"/>
                        <a:t>丢包任务</a:t>
                      </a:r>
                    </a:p>
                  </a:txBody>
                  <a:tcPr/>
                </a:tc>
                <a:tc>
                  <a:txBody>
                    <a:bodyPr/>
                    <a:lstStyle/>
                    <a:p>
                      <a:r>
                        <a:rPr lang="zh-CN" altLang="en-US"/>
                        <a:t>只获得流</a:t>
                      </a:r>
                      <a:r>
                        <a:rPr lang="en-US" altLang="zh-CN"/>
                        <a:t>/</a:t>
                      </a:r>
                      <a:r>
                        <a:rPr lang="zh-CN" altLang="en-US"/>
                        <a:t>数据包的精确差异集，以最小化测量开销</a:t>
                      </a:r>
                    </a:p>
                  </a:txBody>
                  <a:tcPr/>
                </a:tc>
                <a:tc>
                  <a:txBody>
                    <a:bodyPr/>
                    <a:lstStyle/>
                    <a:p>
                      <a:r>
                        <a:rPr lang="zh-CN" altLang="en-US" sz="1800" b="0" i="0" kern="1200">
                          <a:solidFill>
                            <a:schemeClr val="dk1"/>
                          </a:solidFill>
                          <a:effectLst/>
                          <a:latin typeface="+mn-lt"/>
                          <a:ea typeface="+mn-ea"/>
                          <a:cs typeface="+mn-cs"/>
                        </a:rPr>
                        <a:t>不能得到流的近似大小，从而满足不了包积累任务</a:t>
                      </a:r>
                      <a:endParaRPr lang="zh-CN" altLang="en-US"/>
                    </a:p>
                  </a:txBody>
                  <a:tcPr/>
                </a:tc>
                <a:extLst>
                  <a:ext uri="{0D108BD9-81ED-4DB2-BD59-A6C34878D82A}">
                    <a16:rowId xmlns:a16="http://schemas.microsoft.com/office/drawing/2014/main" val="2848743794"/>
                  </a:ext>
                </a:extLst>
              </a:tr>
              <a:tr h="370840">
                <a:tc>
                  <a:txBody>
                    <a:bodyPr/>
                    <a:lstStyle/>
                    <a:p>
                      <a:r>
                        <a:rPr lang="zh-CN" altLang="en-US"/>
                        <a:t>包积累任务</a:t>
                      </a:r>
                    </a:p>
                  </a:txBody>
                  <a:tcPr/>
                </a:tc>
                <a:tc>
                  <a:txBody>
                    <a:bodyPr/>
                    <a:lstStyle/>
                    <a:p>
                      <a:r>
                        <a:rPr lang="zh-CN" altLang="en-US" sz="1800" b="0" i="0" kern="1200">
                          <a:solidFill>
                            <a:schemeClr val="dk1"/>
                          </a:solidFill>
                          <a:effectLst/>
                          <a:latin typeface="+mn-lt"/>
                          <a:ea typeface="+mn-ea"/>
                          <a:cs typeface="+mn-cs"/>
                        </a:rPr>
                        <a:t>通常基于</a:t>
                      </a:r>
                      <a:r>
                        <a:rPr lang="en-US" altLang="zh-CN" sz="1800" b="0" i="0" kern="1200">
                          <a:solidFill>
                            <a:schemeClr val="dk1"/>
                          </a:solidFill>
                          <a:effectLst/>
                          <a:latin typeface="+mn-lt"/>
                          <a:ea typeface="+mn-ea"/>
                          <a:cs typeface="+mn-cs"/>
                        </a:rPr>
                        <a:t>sketch</a:t>
                      </a:r>
                      <a:r>
                        <a:rPr lang="zh-CN" altLang="en-US" sz="1800" b="0" i="0" kern="1200">
                          <a:solidFill>
                            <a:schemeClr val="dk1"/>
                          </a:solidFill>
                          <a:effectLst/>
                          <a:latin typeface="+mn-lt"/>
                          <a:ea typeface="+mn-ea"/>
                          <a:cs typeface="+mn-cs"/>
                        </a:rPr>
                        <a:t>，为了有效地维持近似的流量大小，解决方案选择包含哈希冲突，并选择冲突最少的估计以最小化误差</a:t>
                      </a:r>
                      <a:endParaRPr lang="zh-CN" altLang="en-US"/>
                    </a:p>
                  </a:txBody>
                  <a:tcPr/>
                </a:tc>
                <a:tc>
                  <a:txBody>
                    <a:bodyPr/>
                    <a:lstStyle/>
                    <a:p>
                      <a:r>
                        <a:rPr lang="zh-CN" altLang="en-US"/>
                        <a:t>由哈希冲突引起的固有错误，很难获得确切的流</a:t>
                      </a:r>
                      <a:r>
                        <a:rPr lang="en-US" altLang="zh-CN"/>
                        <a:t>/</a:t>
                      </a:r>
                      <a:r>
                        <a:rPr lang="zh-CN" altLang="en-US"/>
                        <a:t>包的差异集，不能满足丢包任务</a:t>
                      </a:r>
                      <a:endParaRPr lang="en-US" altLang="zh-CN"/>
                    </a:p>
                    <a:p>
                      <a:endParaRPr lang="zh-CN" altLang="en-US"/>
                    </a:p>
                  </a:txBody>
                  <a:tcPr/>
                </a:tc>
                <a:extLst>
                  <a:ext uri="{0D108BD9-81ED-4DB2-BD59-A6C34878D82A}">
                    <a16:rowId xmlns:a16="http://schemas.microsoft.com/office/drawing/2014/main" val="4189245994"/>
                  </a:ext>
                </a:extLst>
              </a:tr>
              <a:tr h="370840">
                <a:tc>
                  <a:txBody>
                    <a:bodyPr/>
                    <a:lstStyle/>
                    <a:p>
                      <a:r>
                        <a:rPr lang="zh-CN" altLang="en-US"/>
                        <a:t>丢包和包积累任务</a:t>
                      </a:r>
                    </a:p>
                  </a:txBody>
                  <a:tcPr/>
                </a:tc>
                <a:tc>
                  <a:txBody>
                    <a:bodyPr/>
                    <a:lstStyle/>
                    <a:p>
                      <a:r>
                        <a:rPr lang="zh-CN" altLang="en-US"/>
                        <a:t>通过记录所有流的精确</a:t>
                      </a:r>
                      <a:r>
                        <a:rPr lang="en-US" altLang="zh-CN"/>
                        <a:t>id</a:t>
                      </a:r>
                      <a:r>
                        <a:rPr lang="zh-CN" altLang="en-US"/>
                        <a:t>和大小来支持两种任务</a:t>
                      </a:r>
                    </a:p>
                  </a:txBody>
                  <a:tcPr/>
                </a:tc>
                <a:tc>
                  <a:txBody>
                    <a:bodyPr/>
                    <a:lstStyle/>
                    <a:p>
                      <a:r>
                        <a:rPr lang="zh-CN" altLang="en-US"/>
                        <a:t>记录所有流的精确</a:t>
                      </a:r>
                      <a:r>
                        <a:rPr lang="en-US" altLang="zh-CN"/>
                        <a:t>id</a:t>
                      </a:r>
                      <a:r>
                        <a:rPr lang="zh-CN" altLang="en-US"/>
                        <a:t>和大小至少需要内存</a:t>
                      </a:r>
                      <a:r>
                        <a:rPr lang="en-US" altLang="zh-CN"/>
                        <a:t>/</a:t>
                      </a:r>
                      <a:r>
                        <a:rPr lang="zh-CN" altLang="en-US"/>
                        <a:t>带宽开销与流的数量成线性关系不能满足亚线性空间复杂度</a:t>
                      </a:r>
                    </a:p>
                  </a:txBody>
                  <a:tcPr/>
                </a:tc>
                <a:extLst>
                  <a:ext uri="{0D108BD9-81ED-4DB2-BD59-A6C34878D82A}">
                    <a16:rowId xmlns:a16="http://schemas.microsoft.com/office/drawing/2014/main" val="2917147537"/>
                  </a:ext>
                </a:extLst>
              </a:tr>
            </a:tbl>
          </a:graphicData>
        </a:graphic>
      </p:graphicFrame>
      <p:sp>
        <p:nvSpPr>
          <p:cNvPr id="22" name="文本框 21">
            <a:extLst>
              <a:ext uri="{FF2B5EF4-FFF2-40B4-BE49-F238E27FC236}">
                <a16:creationId xmlns:a16="http://schemas.microsoft.com/office/drawing/2014/main" id="{F2A22022-C4DD-50AB-554A-A41FC24A0DFA}"/>
              </a:ext>
            </a:extLst>
          </p:cNvPr>
          <p:cNvSpPr txBox="1"/>
          <p:nvPr/>
        </p:nvSpPr>
        <p:spPr>
          <a:xfrm>
            <a:off x="9832423" y="2209124"/>
            <a:ext cx="1941263" cy="2031325"/>
          </a:xfrm>
          <a:prstGeom prst="rect">
            <a:avLst/>
          </a:prstGeom>
          <a:noFill/>
          <a:ln>
            <a:solidFill>
              <a:schemeClr val="accent1"/>
            </a:solidFill>
          </a:ln>
        </p:spPr>
        <p:txBody>
          <a:bodyPr wrap="square">
            <a:spAutoFit/>
          </a:bodyPr>
          <a:lstStyle/>
          <a:p>
            <a:r>
              <a:rPr lang="zh-CN" altLang="en-US"/>
              <a:t>不同类别的解决方案只能使用编译时分配的资源，无法在丢包任务和包积累任务之间灵活分配内存资源</a:t>
            </a:r>
          </a:p>
        </p:txBody>
      </p:sp>
      <p:sp>
        <p:nvSpPr>
          <p:cNvPr id="23" name="右大括号 22">
            <a:extLst>
              <a:ext uri="{FF2B5EF4-FFF2-40B4-BE49-F238E27FC236}">
                <a16:creationId xmlns:a16="http://schemas.microsoft.com/office/drawing/2014/main" id="{872F835C-F1DA-8905-9208-E8B1FB3B08A7}"/>
              </a:ext>
            </a:extLst>
          </p:cNvPr>
          <p:cNvSpPr/>
          <p:nvPr/>
        </p:nvSpPr>
        <p:spPr>
          <a:xfrm>
            <a:off x="8960375" y="1638679"/>
            <a:ext cx="780850" cy="332912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272167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59728"/>
            <a:ext cx="5435600" cy="55782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en-US" altLang="zh-CN" sz="2600" b="1" i="0" u="none" strike="noStrike" kern="1200" cap="none" spc="0" normalizeH="0" baseline="0" noProof="0">
                <a:ln>
                  <a:noFill/>
                </a:ln>
                <a:solidFill>
                  <a:sysClr val="windowText" lastClr="000000"/>
                </a:solidFill>
                <a:effectLst/>
                <a:uLnTx/>
                <a:uFillTx/>
                <a:latin typeface="Arial" panose="020B0604020202020204"/>
                <a:ea typeface="微软雅黑" panose="020B0503020204020204" pitchFamily="34" charset="-122"/>
                <a:cs typeface="+mj-cs"/>
              </a:rPr>
              <a:t>CHAMELEMON</a:t>
            </a: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48" name="文本框 47">
            <a:extLst>
              <a:ext uri="{FF2B5EF4-FFF2-40B4-BE49-F238E27FC236}">
                <a16:creationId xmlns:a16="http://schemas.microsoft.com/office/drawing/2014/main" id="{E9CB1FFD-AA65-71FE-2803-D4F2340A47D4}"/>
              </a:ext>
            </a:extLst>
          </p:cNvPr>
          <p:cNvSpPr txBox="1"/>
          <p:nvPr/>
        </p:nvSpPr>
        <p:spPr>
          <a:xfrm>
            <a:off x="256004"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3" name="图片 2">
            <a:extLst>
              <a:ext uri="{FF2B5EF4-FFF2-40B4-BE49-F238E27FC236}">
                <a16:creationId xmlns:a16="http://schemas.microsoft.com/office/drawing/2014/main" id="{DC42F6C0-A943-3B08-5EB5-94B68B34E4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5929" y="1590510"/>
            <a:ext cx="1526833" cy="1383131"/>
          </a:xfrm>
          <a:prstGeom prst="rect">
            <a:avLst/>
          </a:prstGeom>
        </p:spPr>
      </p:pic>
      <p:sp>
        <p:nvSpPr>
          <p:cNvPr id="5" name="文本框 4">
            <a:extLst>
              <a:ext uri="{FF2B5EF4-FFF2-40B4-BE49-F238E27FC236}">
                <a16:creationId xmlns:a16="http://schemas.microsoft.com/office/drawing/2014/main" id="{B57D531B-B016-F7C6-CBBE-96F6EBAF8AFD}"/>
              </a:ext>
            </a:extLst>
          </p:cNvPr>
          <p:cNvSpPr txBox="1"/>
          <p:nvPr/>
        </p:nvSpPr>
        <p:spPr>
          <a:xfrm>
            <a:off x="2504302" y="983785"/>
            <a:ext cx="6094520" cy="646331"/>
          </a:xfrm>
          <a:prstGeom prst="rect">
            <a:avLst/>
          </a:prstGeom>
          <a:solidFill>
            <a:schemeClr val="accent1">
              <a:lumMod val="20000"/>
              <a:lumOff val="80000"/>
            </a:schemeClr>
          </a:solidFill>
        </p:spPr>
        <p:txBody>
          <a:bodyPr wrap="square">
            <a:spAutoFit/>
          </a:bodyPr>
          <a:lstStyle/>
          <a:p>
            <a:r>
              <a:rPr lang="zh-CN" altLang="en-US"/>
              <a:t>文章所设计</a:t>
            </a:r>
            <a:r>
              <a:rPr kumimoji="0" lang="en-US" altLang="zh-CN" sz="1800" i="0" u="none" strike="noStrike" kern="1200" cap="none" spc="0" normalizeH="0" baseline="0" noProof="0">
                <a:ln>
                  <a:noFill/>
                </a:ln>
                <a:solidFill>
                  <a:sysClr val="windowText" lastClr="000000"/>
                </a:solidFill>
                <a:effectLst/>
                <a:uLnTx/>
                <a:uFillTx/>
                <a:latin typeface="Arial" panose="020B0604020202020204"/>
                <a:ea typeface="微软雅黑" panose="020B0503020204020204" pitchFamily="34" charset="-122"/>
                <a:cs typeface="+mj-cs"/>
              </a:rPr>
              <a:t>CHAMELEMON</a:t>
            </a:r>
            <a:r>
              <a:rPr lang="zh-CN" altLang="en-US"/>
              <a:t>模型会随着网络状态的变化而转移测量注意力，这就像变色龙随着环境改变皮肤颜色</a:t>
            </a:r>
          </a:p>
        </p:txBody>
      </p:sp>
      <p:sp>
        <p:nvSpPr>
          <p:cNvPr id="7" name="文本框 6">
            <a:extLst>
              <a:ext uri="{FF2B5EF4-FFF2-40B4-BE49-F238E27FC236}">
                <a16:creationId xmlns:a16="http://schemas.microsoft.com/office/drawing/2014/main" id="{3C98C81A-D7BF-33E6-903F-36758FF73BC8}"/>
              </a:ext>
            </a:extLst>
          </p:cNvPr>
          <p:cNvSpPr txBox="1"/>
          <p:nvPr/>
        </p:nvSpPr>
        <p:spPr>
          <a:xfrm>
            <a:off x="2562401" y="1752331"/>
            <a:ext cx="3976802" cy="923330"/>
          </a:xfrm>
          <a:prstGeom prst="rect">
            <a:avLst/>
          </a:prstGeom>
          <a:solidFill>
            <a:schemeClr val="accent1">
              <a:lumMod val="40000"/>
              <a:lumOff val="60000"/>
            </a:schemeClr>
          </a:solidFill>
        </p:spPr>
        <p:txBody>
          <a:bodyPr wrap="square">
            <a:spAutoFit/>
          </a:bodyPr>
          <a:lstStyle/>
          <a:p>
            <a:r>
              <a:rPr lang="zh-CN" altLang="en-US"/>
              <a:t>通过两个动态维度</a:t>
            </a:r>
            <a:r>
              <a:rPr lang="en-US" altLang="zh-CN"/>
              <a:t>:</a:t>
            </a:r>
          </a:p>
          <a:p>
            <a:r>
              <a:rPr lang="en-US" altLang="zh-CN"/>
              <a:t>(1)</a:t>
            </a:r>
            <a:r>
              <a:rPr lang="zh-CN" altLang="en-US"/>
              <a:t>在两种任务之间动态分配内存</a:t>
            </a:r>
            <a:r>
              <a:rPr lang="en-US" altLang="zh-CN"/>
              <a:t>;</a:t>
            </a:r>
          </a:p>
          <a:p>
            <a:r>
              <a:rPr lang="en-US" altLang="zh-CN"/>
              <a:t>(2)</a:t>
            </a:r>
            <a:r>
              <a:rPr lang="zh-CN" altLang="en-US"/>
              <a:t>动态监测重要的流量。</a:t>
            </a:r>
            <a:endParaRPr lang="en-US" altLang="zh-CN"/>
          </a:p>
        </p:txBody>
      </p:sp>
      <p:sp>
        <p:nvSpPr>
          <p:cNvPr id="9" name="文本框 8">
            <a:extLst>
              <a:ext uri="{FF2B5EF4-FFF2-40B4-BE49-F238E27FC236}">
                <a16:creationId xmlns:a16="http://schemas.microsoft.com/office/drawing/2014/main" id="{486CDC1B-294F-77C3-8060-CCE68F637789}"/>
              </a:ext>
            </a:extLst>
          </p:cNvPr>
          <p:cNvSpPr txBox="1"/>
          <p:nvPr/>
        </p:nvSpPr>
        <p:spPr>
          <a:xfrm>
            <a:off x="379973" y="2994537"/>
            <a:ext cx="6094520" cy="2585323"/>
          </a:xfrm>
          <a:prstGeom prst="rect">
            <a:avLst/>
          </a:prstGeom>
          <a:solidFill>
            <a:schemeClr val="accent1">
              <a:lumMod val="20000"/>
              <a:lumOff val="80000"/>
            </a:schemeClr>
          </a:solidFill>
          <a:ln>
            <a:solidFill>
              <a:schemeClr val="accent1"/>
            </a:solidFill>
          </a:ln>
        </p:spPr>
        <p:txBody>
          <a:bodyPr wrap="square">
            <a:spAutoFit/>
          </a:bodyPr>
          <a:lstStyle/>
          <a:p>
            <a:r>
              <a:rPr lang="zh-CN" altLang="en-US"/>
              <a:t>首先，</a:t>
            </a:r>
            <a:r>
              <a:rPr lang="en-US" altLang="zh-CN"/>
              <a:t>chamelon</a:t>
            </a:r>
            <a:r>
              <a:rPr lang="zh-CN" altLang="en-US"/>
              <a:t>监视网络状态，并相应地在两种任务之间分配内存。</a:t>
            </a:r>
            <a:endParaRPr lang="en-US" altLang="zh-CN"/>
          </a:p>
          <a:p>
            <a:pPr marL="285750" indent="-285750">
              <a:buFont typeface="Wingdings" panose="05000000000000000000" pitchFamily="2" charset="2"/>
              <a:buChar char="Ø"/>
            </a:pPr>
            <a:r>
              <a:rPr lang="zh-CN" altLang="en-US"/>
              <a:t>当网络状态健康且丢包较少时，</a:t>
            </a:r>
            <a:r>
              <a:rPr lang="en-US" altLang="zh-CN"/>
              <a:t>chamelon</a:t>
            </a:r>
            <a:r>
              <a:rPr lang="zh-CN" altLang="en-US"/>
              <a:t>最关注并分配最多的内存用于包积累任务。</a:t>
            </a:r>
            <a:endParaRPr lang="en-US" altLang="zh-CN"/>
          </a:p>
          <a:p>
            <a:pPr marL="285750" indent="-285750">
              <a:buFont typeface="Wingdings" panose="05000000000000000000" pitchFamily="2" charset="2"/>
              <a:buChar char="Ø"/>
            </a:pPr>
            <a:r>
              <a:rPr lang="zh-CN" altLang="en-US"/>
              <a:t>随着网络状态的恶化和丢包量的增加，</a:t>
            </a:r>
            <a:r>
              <a:rPr lang="en-US" altLang="zh-CN"/>
              <a:t>chamelon</a:t>
            </a:r>
            <a:r>
              <a:rPr lang="zh-CN" altLang="en-US"/>
              <a:t>逐渐将测量的重点转移到丢包任务上，并为丢包任务分配越来越多的内存，以帮助诊断网络故障。</a:t>
            </a:r>
            <a:endParaRPr lang="en-US" altLang="zh-CN"/>
          </a:p>
          <a:p>
            <a:pPr marL="285750" indent="-285750">
              <a:buFont typeface="Wingdings" panose="05000000000000000000" pitchFamily="2" charset="2"/>
              <a:buChar char="Ø"/>
            </a:pPr>
            <a:r>
              <a:rPr lang="zh-CN" altLang="en-US"/>
              <a:t>其次，</a:t>
            </a:r>
            <a:r>
              <a:rPr lang="en-US" altLang="zh-CN"/>
              <a:t>ChameleMon</a:t>
            </a:r>
            <a:r>
              <a:rPr lang="zh-CN" altLang="en-US"/>
              <a:t>根据流量的重要性对其进行排名，并选择最重要的流量进行监控</a:t>
            </a:r>
          </a:p>
        </p:txBody>
      </p:sp>
      <p:cxnSp>
        <p:nvCxnSpPr>
          <p:cNvPr id="11" name="直接箭头连接符 10">
            <a:extLst>
              <a:ext uri="{FF2B5EF4-FFF2-40B4-BE49-F238E27FC236}">
                <a16:creationId xmlns:a16="http://schemas.microsoft.com/office/drawing/2014/main" id="{DFE811CC-7E5E-7819-4F51-3900B62A0ABB}"/>
              </a:ext>
            </a:extLst>
          </p:cNvPr>
          <p:cNvCxnSpPr/>
          <p:nvPr/>
        </p:nvCxnSpPr>
        <p:spPr>
          <a:xfrm>
            <a:off x="8433786" y="1390913"/>
            <a:ext cx="648070" cy="206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FF3F0238-982F-55A8-B77E-76F00CB7A633}"/>
              </a:ext>
            </a:extLst>
          </p:cNvPr>
          <p:cNvCxnSpPr>
            <a:cxnSpLocks/>
          </p:cNvCxnSpPr>
          <p:nvPr/>
        </p:nvCxnSpPr>
        <p:spPr>
          <a:xfrm>
            <a:off x="6241002" y="2282075"/>
            <a:ext cx="27343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D42A18E5-0B4A-9011-D06A-ECEC3EC2AF89}"/>
              </a:ext>
            </a:extLst>
          </p:cNvPr>
          <p:cNvCxnSpPr/>
          <p:nvPr/>
        </p:nvCxnSpPr>
        <p:spPr>
          <a:xfrm>
            <a:off x="6241002" y="5122416"/>
            <a:ext cx="11836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A4CC5E7D-46C5-1821-44DC-D97481388527}"/>
              </a:ext>
            </a:extLst>
          </p:cNvPr>
          <p:cNvSpPr txBox="1"/>
          <p:nvPr/>
        </p:nvSpPr>
        <p:spPr>
          <a:xfrm>
            <a:off x="7608163" y="3884360"/>
            <a:ext cx="4443273" cy="1754326"/>
          </a:xfrm>
          <a:prstGeom prst="rect">
            <a:avLst/>
          </a:prstGeom>
          <a:solidFill>
            <a:schemeClr val="accent5">
              <a:lumMod val="40000"/>
              <a:lumOff val="60000"/>
            </a:schemeClr>
          </a:solidFill>
          <a:ln>
            <a:solidFill>
              <a:schemeClr val="accent1"/>
            </a:solidFill>
          </a:ln>
        </p:spPr>
        <p:txBody>
          <a:bodyPr wrap="square">
            <a:spAutoFit/>
          </a:bodyPr>
          <a:lstStyle/>
          <a:p>
            <a:r>
              <a:rPr lang="zh-CN" altLang="en-US"/>
              <a:t>当网络状态不佳、受害流过多时，</a:t>
            </a:r>
            <a:r>
              <a:rPr lang="en-US" altLang="zh-CN"/>
              <a:t>ChameleMon </a:t>
            </a:r>
            <a:r>
              <a:rPr lang="zh-CN" altLang="en-US"/>
              <a:t>会选择那些丢包较多（称为</a:t>
            </a:r>
            <a:r>
              <a:rPr lang="en-US" altLang="zh-CN"/>
              <a:t>heavy-losses</a:t>
            </a:r>
            <a:r>
              <a:rPr lang="zh-CN" altLang="en-US"/>
              <a:t>，简称 </a:t>
            </a:r>
            <a:r>
              <a:rPr lang="en-US" altLang="zh-CN"/>
              <a:t>HL</a:t>
            </a:r>
            <a:r>
              <a:rPr lang="zh-CN" altLang="en-US"/>
              <a:t>）的流进行监控，而不是监控所有受害流。</a:t>
            </a:r>
            <a:endParaRPr lang="en-US" altLang="zh-CN"/>
          </a:p>
          <a:p>
            <a:r>
              <a:rPr lang="zh-CN" altLang="en-US"/>
              <a:t>同时通过采样监控其他一小部分数据包丢失流（称为</a:t>
            </a:r>
            <a:r>
              <a:rPr lang="en-US" altLang="zh-CN"/>
              <a:t>light-losses</a:t>
            </a:r>
            <a:r>
              <a:rPr lang="zh-CN" altLang="en-US"/>
              <a:t>，简称 </a:t>
            </a:r>
            <a:r>
              <a:rPr lang="en-US" altLang="zh-CN"/>
              <a:t>LL</a:t>
            </a:r>
            <a:r>
              <a:rPr lang="zh-CN" altLang="en-US"/>
              <a:t>）</a:t>
            </a:r>
          </a:p>
        </p:txBody>
      </p:sp>
    </p:spTree>
    <p:extLst>
      <p:ext uri="{BB962C8B-B14F-4D97-AF65-F5344CB8AC3E}">
        <p14:creationId xmlns:p14="http://schemas.microsoft.com/office/powerpoint/2010/main" val="3806641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en-US" altLang="zh-CN" sz="2600" b="1" i="0" u="none" strike="noStrike" kern="1200" cap="none" spc="0" normalizeH="0" baseline="0" noProof="0">
                <a:ln>
                  <a:noFill/>
                </a:ln>
                <a:solidFill>
                  <a:sysClr val="windowText" lastClr="000000"/>
                </a:solidFill>
                <a:effectLst/>
                <a:uLnTx/>
                <a:uFillTx/>
                <a:latin typeface="Arial" panose="020B0604020202020204"/>
                <a:ea typeface="微软雅黑" panose="020B0503020204020204" pitchFamily="34" charset="-122"/>
                <a:cs typeface="+mj-cs"/>
              </a:rPr>
              <a:t>Overview of CHAMELEMON</a:t>
            </a:r>
            <a:endPar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6" name="图片 5">
            <a:extLst>
              <a:ext uri="{FF2B5EF4-FFF2-40B4-BE49-F238E27FC236}">
                <a16:creationId xmlns:a16="http://schemas.microsoft.com/office/drawing/2014/main" id="{9BA74AC9-EFA5-B089-D0A7-8742AC6816B8}"/>
              </a:ext>
            </a:extLst>
          </p:cNvPr>
          <p:cNvPicPr>
            <a:picLocks noChangeAspect="1"/>
          </p:cNvPicPr>
          <p:nvPr/>
        </p:nvPicPr>
        <p:blipFill>
          <a:blip r:embed="rId4"/>
          <a:stretch>
            <a:fillRect/>
          </a:stretch>
        </p:blipFill>
        <p:spPr>
          <a:xfrm>
            <a:off x="528864" y="1611441"/>
            <a:ext cx="9542210" cy="4168671"/>
          </a:xfrm>
          <a:prstGeom prst="rect">
            <a:avLst/>
          </a:prstGeom>
        </p:spPr>
      </p:pic>
      <p:cxnSp>
        <p:nvCxnSpPr>
          <p:cNvPr id="9" name="直接箭头连接符 8">
            <a:extLst>
              <a:ext uri="{FF2B5EF4-FFF2-40B4-BE49-F238E27FC236}">
                <a16:creationId xmlns:a16="http://schemas.microsoft.com/office/drawing/2014/main" id="{7FBDBEAE-D64B-4C81-0FE6-BF87A2A6B1FB}"/>
              </a:ext>
            </a:extLst>
          </p:cNvPr>
          <p:cNvCxnSpPr/>
          <p:nvPr/>
        </p:nvCxnSpPr>
        <p:spPr>
          <a:xfrm flipV="1">
            <a:off x="2689934" y="1340528"/>
            <a:ext cx="239697" cy="497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7505E191-24FE-18BF-C3A9-F54420EC4C68}"/>
              </a:ext>
            </a:extLst>
          </p:cNvPr>
          <p:cNvSpPr txBox="1"/>
          <p:nvPr/>
        </p:nvSpPr>
        <p:spPr>
          <a:xfrm>
            <a:off x="2144801" y="1000925"/>
            <a:ext cx="1569660" cy="369332"/>
          </a:xfrm>
          <a:prstGeom prst="rect">
            <a:avLst/>
          </a:prstGeom>
          <a:noFill/>
        </p:spPr>
        <p:txBody>
          <a:bodyPr wrap="none" rtlCol="0">
            <a:spAutoFit/>
          </a:bodyPr>
          <a:lstStyle/>
          <a:p>
            <a:r>
              <a:rPr lang="zh-CN" altLang="en-US"/>
              <a:t>划分时间间隔</a:t>
            </a:r>
          </a:p>
        </p:txBody>
      </p:sp>
      <p:cxnSp>
        <p:nvCxnSpPr>
          <p:cNvPr id="16" name="直接箭头连接符 15">
            <a:extLst>
              <a:ext uri="{FF2B5EF4-FFF2-40B4-BE49-F238E27FC236}">
                <a16:creationId xmlns:a16="http://schemas.microsoft.com/office/drawing/2014/main" id="{9C5E77FB-E946-82D2-80A7-76D923DEEDE8}"/>
              </a:ext>
            </a:extLst>
          </p:cNvPr>
          <p:cNvCxnSpPr/>
          <p:nvPr/>
        </p:nvCxnSpPr>
        <p:spPr>
          <a:xfrm flipV="1">
            <a:off x="5699464" y="1340528"/>
            <a:ext cx="390186" cy="497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596DAD34-A84E-F9D7-9BA1-ADFD26EDC4E4}"/>
              </a:ext>
            </a:extLst>
          </p:cNvPr>
          <p:cNvSpPr txBox="1"/>
          <p:nvPr/>
        </p:nvSpPr>
        <p:spPr>
          <a:xfrm>
            <a:off x="5299969" y="1000925"/>
            <a:ext cx="3735318" cy="369332"/>
          </a:xfrm>
          <a:prstGeom prst="rect">
            <a:avLst/>
          </a:prstGeom>
          <a:noFill/>
        </p:spPr>
        <p:txBody>
          <a:bodyPr wrap="none" rtlCol="0">
            <a:spAutoFit/>
          </a:bodyPr>
          <a:lstStyle/>
          <a:p>
            <a:r>
              <a:rPr lang="zh-CN" altLang="en-US"/>
              <a:t>对每个</a:t>
            </a:r>
            <a:r>
              <a:rPr lang="en-US" altLang="zh-CN"/>
              <a:t>epoch</a:t>
            </a:r>
            <a:r>
              <a:rPr lang="zh-CN" altLang="en-US"/>
              <a:t>收集的</a:t>
            </a:r>
            <a:r>
              <a:rPr lang="en-US" altLang="zh-CN"/>
              <a:t>sketch</a:t>
            </a:r>
            <a:r>
              <a:rPr lang="zh-CN" altLang="en-US"/>
              <a:t>进行分析</a:t>
            </a:r>
          </a:p>
        </p:txBody>
      </p:sp>
      <p:sp>
        <p:nvSpPr>
          <p:cNvPr id="23" name="文本框 22">
            <a:extLst>
              <a:ext uri="{FF2B5EF4-FFF2-40B4-BE49-F238E27FC236}">
                <a16:creationId xmlns:a16="http://schemas.microsoft.com/office/drawing/2014/main" id="{1F14B809-8C4D-647C-12EE-E973DE2FFF35}"/>
              </a:ext>
            </a:extLst>
          </p:cNvPr>
          <p:cNvSpPr txBox="1"/>
          <p:nvPr/>
        </p:nvSpPr>
        <p:spPr>
          <a:xfrm>
            <a:off x="10825355" y="1000925"/>
            <a:ext cx="430887" cy="3580467"/>
          </a:xfrm>
          <a:prstGeom prst="rect">
            <a:avLst/>
          </a:prstGeom>
          <a:noFill/>
        </p:spPr>
        <p:txBody>
          <a:bodyPr vert="eaVert" wrap="none" rtlCol="0">
            <a:spAutoFit/>
          </a:bodyPr>
          <a:lstStyle/>
          <a:p>
            <a:r>
              <a:rPr lang="zh-CN" altLang="en-US" sz="1600"/>
              <a:t>随着网络状态的变化而转移测量注意力</a:t>
            </a:r>
          </a:p>
        </p:txBody>
      </p:sp>
      <p:cxnSp>
        <p:nvCxnSpPr>
          <p:cNvPr id="25" name="直接箭头连接符 24">
            <a:extLst>
              <a:ext uri="{FF2B5EF4-FFF2-40B4-BE49-F238E27FC236}">
                <a16:creationId xmlns:a16="http://schemas.microsoft.com/office/drawing/2014/main" id="{AE2D7CC6-E7E6-DD30-C516-6DF112B81D88}"/>
              </a:ext>
            </a:extLst>
          </p:cNvPr>
          <p:cNvCxnSpPr/>
          <p:nvPr/>
        </p:nvCxnSpPr>
        <p:spPr>
          <a:xfrm>
            <a:off x="9650027" y="2485748"/>
            <a:ext cx="11605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28A26FFC-574F-51B5-6394-22AA8A24E34B}"/>
              </a:ext>
            </a:extLst>
          </p:cNvPr>
          <p:cNvCxnSpPr/>
          <p:nvPr/>
        </p:nvCxnSpPr>
        <p:spPr>
          <a:xfrm>
            <a:off x="2689934" y="5264458"/>
            <a:ext cx="0" cy="58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426F0DE0-AE37-BDB8-9938-89F4A27B5A42}"/>
              </a:ext>
            </a:extLst>
          </p:cNvPr>
          <p:cNvSpPr txBox="1"/>
          <p:nvPr/>
        </p:nvSpPr>
        <p:spPr>
          <a:xfrm>
            <a:off x="1651675" y="5836630"/>
            <a:ext cx="2031325" cy="369332"/>
          </a:xfrm>
          <a:prstGeom prst="rect">
            <a:avLst/>
          </a:prstGeom>
          <a:noFill/>
        </p:spPr>
        <p:txBody>
          <a:bodyPr wrap="square" rtlCol="0">
            <a:spAutoFit/>
          </a:bodyPr>
          <a:lstStyle/>
          <a:p>
            <a:r>
              <a:rPr lang="zh-CN" altLang="en-US"/>
              <a:t>捕获流级统计信息</a:t>
            </a:r>
          </a:p>
        </p:txBody>
      </p:sp>
    </p:spTree>
    <p:extLst>
      <p:ext uri="{BB962C8B-B14F-4D97-AF65-F5344CB8AC3E}">
        <p14:creationId xmlns:p14="http://schemas.microsoft.com/office/powerpoint/2010/main" val="1590313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zh-CN" altLang="en-US" sz="2600" b="1" i="0" u="none" strike="noStrike" kern="1200" cap="none" spc="0" normalizeH="0" baseline="0" noProof="0">
                <a:ln>
                  <a:noFill/>
                </a:ln>
                <a:solidFill>
                  <a:sysClr val="windowText" lastClr="000000"/>
                </a:solidFill>
                <a:effectLst/>
                <a:uLnTx/>
                <a:uFillTx/>
                <a:latin typeface="Arial" panose="020B0604020202020204"/>
                <a:ea typeface="微软雅黑" panose="020B0503020204020204" pitchFamily="34" charset="-122"/>
                <a:cs typeface="+mj-cs"/>
              </a:rPr>
              <a:t>数据平面组件</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3" name="图片 2">
            <a:extLst>
              <a:ext uri="{FF2B5EF4-FFF2-40B4-BE49-F238E27FC236}">
                <a16:creationId xmlns:a16="http://schemas.microsoft.com/office/drawing/2014/main" id="{01E46B49-73FC-4996-0D11-EDBED5C7DE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5725" y="2548990"/>
            <a:ext cx="4778545" cy="1760019"/>
          </a:xfrm>
          <a:prstGeom prst="rect">
            <a:avLst/>
          </a:prstGeom>
        </p:spPr>
      </p:pic>
      <p:sp>
        <p:nvSpPr>
          <p:cNvPr id="6" name="文本框 5">
            <a:extLst>
              <a:ext uri="{FF2B5EF4-FFF2-40B4-BE49-F238E27FC236}">
                <a16:creationId xmlns:a16="http://schemas.microsoft.com/office/drawing/2014/main" id="{1FB788E1-974A-09D3-104F-FC47AE08B8A2}"/>
              </a:ext>
            </a:extLst>
          </p:cNvPr>
          <p:cNvSpPr txBox="1"/>
          <p:nvPr/>
        </p:nvSpPr>
        <p:spPr>
          <a:xfrm>
            <a:off x="1384918" y="944031"/>
            <a:ext cx="10133982" cy="1200329"/>
          </a:xfrm>
          <a:prstGeom prst="rect">
            <a:avLst/>
          </a:prstGeom>
          <a:noFill/>
        </p:spPr>
        <p:txBody>
          <a:bodyPr wrap="square">
            <a:spAutoFit/>
          </a:bodyPr>
          <a:lstStyle/>
          <a:p>
            <a:r>
              <a:rPr lang="en-US" altLang="zh-CN"/>
              <a:t>Flow Classifier</a:t>
            </a:r>
            <a:r>
              <a:rPr lang="zh-CN" altLang="en-US"/>
              <a:t>：</a:t>
            </a:r>
            <a:endParaRPr lang="en-US" altLang="zh-CN"/>
          </a:p>
          <a:p>
            <a:r>
              <a:rPr lang="zh-CN" altLang="en-US" b="0" i="0">
                <a:solidFill>
                  <a:srgbClr val="000000"/>
                </a:solidFill>
                <a:effectLst/>
                <a:latin typeface="微软雅黑" panose="020B0503020204020204" pitchFamily="34" charset="-122"/>
                <a:ea typeface="微软雅黑" panose="020B0503020204020204" pitchFamily="34" charset="-122"/>
              </a:rPr>
              <a:t>流分类器纯粹根据流大小对流进行分类</a:t>
            </a:r>
            <a:endParaRPr lang="en-US" altLang="zh-CN" b="0" i="0">
              <a:solidFill>
                <a:srgbClr val="000000"/>
              </a:solidFill>
              <a:effectLst/>
              <a:latin typeface="微软雅黑" panose="020B0503020204020204" pitchFamily="34" charset="-122"/>
              <a:ea typeface="微软雅黑" panose="020B0503020204020204" pitchFamily="34" charset="-122"/>
            </a:endParaRPr>
          </a:p>
          <a:p>
            <a:r>
              <a:rPr lang="zh-CN" altLang="en-US" b="0" i="0">
                <a:solidFill>
                  <a:srgbClr val="000000"/>
                </a:solidFill>
                <a:effectLst/>
                <a:latin typeface="微软雅黑" panose="020B0503020204020204" pitchFamily="34" charset="-122"/>
                <a:ea typeface="微软雅黑" panose="020B0503020204020204" pitchFamily="34" charset="-122"/>
              </a:rPr>
              <a:t>选择 </a:t>
            </a:r>
            <a:r>
              <a:rPr lang="en-US" altLang="zh-CN" b="0" i="0">
                <a:solidFill>
                  <a:srgbClr val="000000"/>
                </a:solidFill>
                <a:effectLst/>
                <a:latin typeface="微软雅黑" panose="020B0503020204020204" pitchFamily="34" charset="-122"/>
                <a:ea typeface="微软雅黑" panose="020B0503020204020204" pitchFamily="34" charset="-122"/>
              </a:rPr>
              <a:t>TowerSketch </a:t>
            </a:r>
          </a:p>
          <a:p>
            <a:pPr algn="just"/>
            <a:r>
              <a:rPr lang="zh-CN" altLang="en-US" b="0" i="0">
                <a:solidFill>
                  <a:srgbClr val="000000"/>
                </a:solidFill>
                <a:effectLst/>
                <a:latin typeface="微软雅黑" panose="020B0503020204020204" pitchFamily="34" charset="-122"/>
                <a:ea typeface="微软雅黑" panose="020B0503020204020204" pitchFamily="34" charset="-122"/>
              </a:rPr>
              <a:t>对于进入网络的流</a:t>
            </a:r>
            <a:r>
              <a:rPr lang="en-US" altLang="zh-CN" b="0" i="0">
                <a:solidFill>
                  <a:srgbClr val="000000"/>
                </a:solidFill>
                <a:effectLst/>
                <a:latin typeface="微软雅黑" panose="020B0503020204020204" pitchFamily="34" charset="-122"/>
                <a:ea typeface="微软雅黑" panose="020B0503020204020204" pitchFamily="34" charset="-122"/>
              </a:rPr>
              <a:t>ID</a:t>
            </a:r>
            <a:r>
              <a:rPr lang="zh-CN" altLang="en-US" b="0" i="0">
                <a:solidFill>
                  <a:srgbClr val="000000"/>
                </a:solidFill>
                <a:effectLst/>
                <a:latin typeface="微软雅黑" panose="020B0503020204020204" pitchFamily="34" charset="-122"/>
                <a:ea typeface="微软雅黑" panose="020B0503020204020204" pitchFamily="34" charset="-122"/>
              </a:rPr>
              <a:t>为𝑓的数据包，将其插入流分类器并查询流𝑓的大小。</a:t>
            </a:r>
            <a:endParaRPr lang="zh-CN" altLang="en-US"/>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EE9F3D60-98C4-356D-8969-00998F9C0E02}"/>
                  </a:ext>
                </a:extLst>
              </p:cNvPr>
              <p:cNvSpPr txBox="1"/>
              <p:nvPr/>
            </p:nvSpPr>
            <p:spPr>
              <a:xfrm>
                <a:off x="6097480" y="731199"/>
                <a:ext cx="4173984" cy="923330"/>
              </a:xfrm>
              <a:prstGeom prst="rect">
                <a:avLst/>
              </a:prstGeom>
              <a:solidFill>
                <a:schemeClr val="accent1">
                  <a:lumMod val="20000"/>
                  <a:lumOff val="80000"/>
                </a:schemeClr>
              </a:solidFill>
            </p:spPr>
            <p:txBody>
              <a:bodyPr wrap="square">
                <a:spAutoFit/>
              </a:bodyPr>
              <a:lstStyle/>
              <a:p>
                <a:r>
                  <a:rPr lang="en-US" altLang="zh-CN"/>
                  <a:t>               =&gt;</a:t>
                </a:r>
                <a:r>
                  <a:rPr lang="en-US" altLang="zh-CN" b="0">
                    <a:solidFill>
                      <a:srgbClr val="000000"/>
                    </a:solidFill>
                    <a:effectLst/>
                    <a:ea typeface="微软雅黑" panose="020B0503020204020204" pitchFamily="34" charset="-122"/>
                  </a:rPr>
                  <a:t> </a:t>
                </a:r>
                <a14:m>
                  <m:oMath xmlns:m="http://schemas.openxmlformats.org/officeDocument/2006/math">
                    <m:sSub>
                      <m:sSubPr>
                        <m:ctrlPr>
                          <a:rPr lang="en-US" altLang="zh-CN" b="0" i="1" smtClean="0">
                            <a:solidFill>
                              <a:srgbClr val="000000"/>
                            </a:solidFill>
                            <a:effectLst/>
                            <a:latin typeface="Cambria Math" panose="02040503050406030204" pitchFamily="18" charset="0"/>
                            <a:ea typeface="微软雅黑" panose="020B0503020204020204" pitchFamily="34" charset="-122"/>
                          </a:rPr>
                        </m:ctrlPr>
                      </m:sSubPr>
                      <m:e>
                        <m:r>
                          <a:rPr lang="en-US" altLang="zh-CN" b="0" i="1" smtClean="0">
                            <a:solidFill>
                              <a:srgbClr val="000000"/>
                            </a:solidFill>
                            <a:effectLst/>
                            <a:latin typeface="Cambria Math" panose="02040503050406030204" pitchFamily="18" charset="0"/>
                            <a:ea typeface="微软雅黑" panose="020B0503020204020204" pitchFamily="34" charset="-122"/>
                          </a:rPr>
                          <m:t>𝑇</m:t>
                        </m:r>
                      </m:e>
                      <m:sub>
                        <m:r>
                          <a:rPr lang="en-US" altLang="zh-CN" b="0" i="1" smtClean="0">
                            <a:solidFill>
                              <a:srgbClr val="000000"/>
                            </a:solidFill>
                            <a:effectLst/>
                            <a:latin typeface="Cambria Math" panose="02040503050406030204" pitchFamily="18" charset="0"/>
                            <a:ea typeface="微软雅黑" panose="020B0503020204020204" pitchFamily="34" charset="-122"/>
                          </a:rPr>
                          <m:t>h</m:t>
                        </m:r>
                      </m:sub>
                    </m:sSub>
                  </m:oMath>
                </a14:m>
                <a:r>
                  <a:rPr lang="en-US" altLang="zh-CN"/>
                  <a:t>                    HH</a:t>
                </a:r>
                <a:r>
                  <a:rPr lang="zh-CN" altLang="en-US"/>
                  <a:t>候选者</a:t>
                </a:r>
                <a:endParaRPr lang="en-US" altLang="zh-CN"/>
              </a:p>
              <a:p>
                <a:r>
                  <a:rPr lang="zh-CN" altLang="en-US"/>
                  <a:t>流大小 </a:t>
                </a:r>
                <a14:m>
                  <m:oMath xmlns:m="http://schemas.openxmlformats.org/officeDocument/2006/math">
                    <m:sSub>
                      <m:sSubPr>
                        <m:ctrlPr>
                          <a:rPr lang="en-US" altLang="zh-CN" i="1" smtClean="0">
                            <a:solidFill>
                              <a:srgbClr val="000000"/>
                            </a:solidFill>
                            <a:latin typeface="Cambria Math" panose="02040503050406030204" pitchFamily="18" charset="0"/>
                            <a:ea typeface="微软雅黑" panose="020B0503020204020204" pitchFamily="34" charset="-122"/>
                          </a:rPr>
                        </m:ctrlPr>
                      </m:sSubPr>
                      <m:e>
                        <m:r>
                          <a:rPr lang="en-US" altLang="zh-CN" b="0" i="1" smtClean="0">
                            <a:solidFill>
                              <a:srgbClr val="000000"/>
                            </a:solidFill>
                            <a:latin typeface="Cambria Math" panose="02040503050406030204" pitchFamily="18" charset="0"/>
                            <a:ea typeface="微软雅黑" panose="020B0503020204020204" pitchFamily="34" charset="-122"/>
                          </a:rPr>
                          <m:t>   </m:t>
                        </m:r>
                        <m:r>
                          <a:rPr lang="en-US" altLang="zh-CN" i="1">
                            <a:solidFill>
                              <a:srgbClr val="000000"/>
                            </a:solidFill>
                            <a:latin typeface="Cambria Math" panose="02040503050406030204" pitchFamily="18" charset="0"/>
                            <a:ea typeface="微软雅黑" panose="020B0503020204020204" pitchFamily="34" charset="-122"/>
                          </a:rPr>
                          <m:t>𝑇</m:t>
                        </m:r>
                      </m:e>
                      <m:sub>
                        <m:r>
                          <a:rPr lang="en-US" altLang="zh-CN" i="1">
                            <a:solidFill>
                              <a:srgbClr val="000000"/>
                            </a:solidFill>
                            <a:latin typeface="Cambria Math" panose="02040503050406030204" pitchFamily="18" charset="0"/>
                            <a:ea typeface="微软雅黑" panose="020B0503020204020204" pitchFamily="34" charset="-122"/>
                          </a:rPr>
                          <m:t>𝑙</m:t>
                        </m:r>
                      </m:sub>
                    </m:sSub>
                    <m:r>
                      <a:rPr lang="en-US" altLang="zh-CN" i="1">
                        <a:solidFill>
                          <a:srgbClr val="000000"/>
                        </a:solidFill>
                        <a:latin typeface="Cambria Math" panose="02040503050406030204" pitchFamily="18" charset="0"/>
                        <a:ea typeface="微软雅黑" panose="020B0503020204020204" pitchFamily="34" charset="-122"/>
                      </a:rPr>
                      <m:t> </m:t>
                    </m:r>
                  </m:oMath>
                </a14:m>
                <a:r>
                  <a:rPr lang="en-US" altLang="zh-CN"/>
                  <a:t>&lt; and &lt;</a:t>
                </a:r>
                <a:r>
                  <a:rPr lang="en-US" altLang="zh-CN">
                    <a:solidFill>
                      <a:srgbClr val="000000"/>
                    </a:solidFill>
                    <a:ea typeface="微软雅黑" panose="020B0503020204020204" pitchFamily="34" charset="-122"/>
                  </a:rPr>
                  <a:t> </a:t>
                </a:r>
                <a14:m>
                  <m:oMath xmlns:m="http://schemas.openxmlformats.org/officeDocument/2006/math">
                    <m:sSub>
                      <m:sSubPr>
                        <m:ctrlPr>
                          <a:rPr lang="en-US" altLang="zh-CN" i="1">
                            <a:solidFill>
                              <a:srgbClr val="000000"/>
                            </a:solidFill>
                            <a:latin typeface="Cambria Math" panose="02040503050406030204" pitchFamily="18" charset="0"/>
                            <a:ea typeface="微软雅黑" panose="020B0503020204020204" pitchFamily="34" charset="-122"/>
                          </a:rPr>
                        </m:ctrlPr>
                      </m:sSubPr>
                      <m:e>
                        <m:r>
                          <a:rPr lang="en-US" altLang="zh-CN" i="1">
                            <a:solidFill>
                              <a:srgbClr val="000000"/>
                            </a:solidFill>
                            <a:latin typeface="Cambria Math" panose="02040503050406030204" pitchFamily="18" charset="0"/>
                            <a:ea typeface="微软雅黑" panose="020B0503020204020204" pitchFamily="34" charset="-122"/>
                          </a:rPr>
                          <m:t>𝑇</m:t>
                        </m:r>
                      </m:e>
                      <m:sub>
                        <m:r>
                          <a:rPr lang="en-US" altLang="zh-CN" i="1">
                            <a:solidFill>
                              <a:srgbClr val="000000"/>
                            </a:solidFill>
                            <a:latin typeface="Cambria Math" panose="02040503050406030204" pitchFamily="18" charset="0"/>
                            <a:ea typeface="微软雅黑" panose="020B0503020204020204" pitchFamily="34" charset="-122"/>
                          </a:rPr>
                          <m:t>h</m:t>
                        </m:r>
                      </m:sub>
                    </m:sSub>
                  </m:oMath>
                </a14:m>
                <a:r>
                  <a:rPr lang="en-US" altLang="zh-CN"/>
                  <a:t>         HL </a:t>
                </a:r>
                <a:r>
                  <a:rPr lang="zh-CN" altLang="en-US"/>
                  <a:t>候选者</a:t>
                </a:r>
                <a:endParaRPr lang="en-US" altLang="zh-CN"/>
              </a:p>
              <a:p>
                <a:r>
                  <a:rPr lang="en-US" altLang="zh-CN"/>
                  <a:t>               &lt;=</a:t>
                </a:r>
                <a:r>
                  <a:rPr lang="en-US" altLang="zh-CN">
                    <a:solidFill>
                      <a:srgbClr val="000000"/>
                    </a:solidFill>
                    <a:ea typeface="微软雅黑" panose="020B0503020204020204" pitchFamily="34" charset="-122"/>
                  </a:rPr>
                  <a:t> </a:t>
                </a:r>
                <a14:m>
                  <m:oMath xmlns:m="http://schemas.openxmlformats.org/officeDocument/2006/math">
                    <m:sSub>
                      <m:sSubPr>
                        <m:ctrlPr>
                          <a:rPr lang="en-US" altLang="zh-CN" i="1" smtClean="0">
                            <a:solidFill>
                              <a:srgbClr val="000000"/>
                            </a:solidFill>
                            <a:latin typeface="Cambria Math" panose="02040503050406030204" pitchFamily="18" charset="0"/>
                            <a:ea typeface="微软雅黑" panose="020B0503020204020204" pitchFamily="34" charset="-122"/>
                          </a:rPr>
                        </m:ctrlPr>
                      </m:sSubPr>
                      <m:e>
                        <m:r>
                          <a:rPr lang="en-US" altLang="zh-CN" b="0" i="1" smtClean="0">
                            <a:solidFill>
                              <a:srgbClr val="000000"/>
                            </a:solidFill>
                            <a:latin typeface="Cambria Math" panose="02040503050406030204" pitchFamily="18" charset="0"/>
                            <a:ea typeface="微软雅黑" panose="020B0503020204020204" pitchFamily="34" charset="-122"/>
                          </a:rPr>
                          <m:t>   </m:t>
                        </m:r>
                        <m:r>
                          <a:rPr lang="en-US" altLang="zh-CN" i="1">
                            <a:solidFill>
                              <a:srgbClr val="000000"/>
                            </a:solidFill>
                            <a:latin typeface="Cambria Math" panose="02040503050406030204" pitchFamily="18" charset="0"/>
                            <a:ea typeface="微软雅黑" panose="020B0503020204020204" pitchFamily="34" charset="-122"/>
                          </a:rPr>
                          <m:t>𝑇</m:t>
                        </m:r>
                      </m:e>
                      <m:sub>
                        <m:r>
                          <a:rPr lang="en-US" altLang="zh-CN" i="1">
                            <a:solidFill>
                              <a:srgbClr val="000000"/>
                            </a:solidFill>
                            <a:latin typeface="Cambria Math" panose="02040503050406030204" pitchFamily="18" charset="0"/>
                            <a:ea typeface="微软雅黑" panose="020B0503020204020204" pitchFamily="34" charset="-122"/>
                          </a:rPr>
                          <m:t>𝑙</m:t>
                        </m:r>
                      </m:sub>
                    </m:sSub>
                    <m:r>
                      <a:rPr lang="en-US" altLang="zh-CN" i="1">
                        <a:solidFill>
                          <a:srgbClr val="000000"/>
                        </a:solidFill>
                        <a:latin typeface="Cambria Math" panose="02040503050406030204" pitchFamily="18" charset="0"/>
                        <a:ea typeface="微软雅黑" panose="020B0503020204020204" pitchFamily="34" charset="-122"/>
                      </a:rPr>
                      <m:t> </m:t>
                    </m:r>
                  </m:oMath>
                </a14:m>
                <a:r>
                  <a:rPr lang="zh-CN" altLang="en-US"/>
                  <a:t>                   </a:t>
                </a:r>
                <a:r>
                  <a:rPr lang="en-US" altLang="zh-CN"/>
                  <a:t>LL</a:t>
                </a:r>
                <a:r>
                  <a:rPr lang="zh-CN" altLang="en-US"/>
                  <a:t>候选者</a:t>
                </a:r>
              </a:p>
            </p:txBody>
          </p:sp>
        </mc:Choice>
        <mc:Fallback>
          <p:sp>
            <p:nvSpPr>
              <p:cNvPr id="13" name="文本框 12">
                <a:extLst>
                  <a:ext uri="{FF2B5EF4-FFF2-40B4-BE49-F238E27FC236}">
                    <a16:creationId xmlns:a16="http://schemas.microsoft.com/office/drawing/2014/main" id="{EE9F3D60-98C4-356D-8969-00998F9C0E02}"/>
                  </a:ext>
                </a:extLst>
              </p:cNvPr>
              <p:cNvSpPr txBox="1">
                <a:spLocks noRot="1" noChangeAspect="1" noMove="1" noResize="1" noEditPoints="1" noAdjustHandles="1" noChangeArrowheads="1" noChangeShapeType="1" noTextEdit="1"/>
              </p:cNvSpPr>
              <p:nvPr/>
            </p:nvSpPr>
            <p:spPr>
              <a:xfrm>
                <a:off x="6097480" y="731199"/>
                <a:ext cx="4173984" cy="923330"/>
              </a:xfrm>
              <a:prstGeom prst="rect">
                <a:avLst/>
              </a:prstGeom>
              <a:blipFill>
                <a:blip r:embed="rId5"/>
                <a:stretch>
                  <a:fillRect l="-1168" t="-3974" b="-9934"/>
                </a:stretch>
              </a:blipFill>
            </p:spPr>
            <p:txBody>
              <a:bodyPr/>
              <a:lstStyle/>
              <a:p>
                <a:r>
                  <a:rPr lang="zh-CN" altLang="en-US">
                    <a:noFill/>
                  </a:rPr>
                  <a:t> </a:t>
                </a:r>
              </a:p>
            </p:txBody>
          </p:sp>
        </mc:Fallback>
      </mc:AlternateContent>
      <p:sp>
        <p:nvSpPr>
          <p:cNvPr id="14" name="左大括号 13">
            <a:extLst>
              <a:ext uri="{FF2B5EF4-FFF2-40B4-BE49-F238E27FC236}">
                <a16:creationId xmlns:a16="http://schemas.microsoft.com/office/drawing/2014/main" id="{B2AF4809-77BD-AFBA-1444-94CC9AF9E2A5}"/>
              </a:ext>
            </a:extLst>
          </p:cNvPr>
          <p:cNvSpPr/>
          <p:nvPr/>
        </p:nvSpPr>
        <p:spPr>
          <a:xfrm>
            <a:off x="6951216" y="847399"/>
            <a:ext cx="62143" cy="6529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743DFABE-D0F4-5CA2-6B9D-AD144116A12E}"/>
              </a:ext>
            </a:extLst>
          </p:cNvPr>
          <p:cNvSpPr txBox="1"/>
          <p:nvPr/>
        </p:nvSpPr>
        <p:spPr>
          <a:xfrm>
            <a:off x="203760" y="2327977"/>
            <a:ext cx="2788589" cy="1477328"/>
          </a:xfrm>
          <a:prstGeom prst="rect">
            <a:avLst/>
          </a:prstGeom>
          <a:solidFill>
            <a:schemeClr val="accent5">
              <a:lumMod val="40000"/>
              <a:lumOff val="60000"/>
            </a:schemeClr>
          </a:solidFill>
        </p:spPr>
        <p:txBody>
          <a:bodyPr wrap="square">
            <a:spAutoFit/>
          </a:bodyPr>
          <a:lstStyle/>
          <a:p>
            <a:r>
              <a:rPr lang="en-US" altLang="zh-CN"/>
              <a:t>Upstream Flow Encoder</a:t>
            </a:r>
          </a:p>
          <a:p>
            <a:r>
              <a:rPr lang="zh-CN" altLang="en-US"/>
              <a:t>上游流编码器应包含三个 </a:t>
            </a:r>
            <a:r>
              <a:rPr lang="en-US" altLang="zh-CN"/>
              <a:t>FermatSketches </a:t>
            </a:r>
            <a:r>
              <a:rPr lang="zh-CN" altLang="en-US"/>
              <a:t>来分别编码 </a:t>
            </a:r>
            <a:r>
              <a:rPr lang="en-US" altLang="zh-CN"/>
              <a:t>HLH</a:t>
            </a:r>
            <a:r>
              <a:rPr lang="zh-CN" altLang="en-US"/>
              <a:t>候选，编码</a:t>
            </a:r>
            <a:r>
              <a:rPr lang="en-US" altLang="zh-CN"/>
              <a:t>HL</a:t>
            </a:r>
            <a:r>
              <a:rPr lang="zh-CN" altLang="en-US"/>
              <a:t>候选和采样的 </a:t>
            </a:r>
            <a:r>
              <a:rPr lang="en-US" altLang="zh-CN"/>
              <a:t>LL </a:t>
            </a:r>
            <a:r>
              <a:rPr lang="zh-CN" altLang="en-US"/>
              <a:t>候选</a:t>
            </a:r>
          </a:p>
        </p:txBody>
      </p:sp>
      <p:cxnSp>
        <p:nvCxnSpPr>
          <p:cNvPr id="18" name="直接箭头连接符 17">
            <a:extLst>
              <a:ext uri="{FF2B5EF4-FFF2-40B4-BE49-F238E27FC236}">
                <a16:creationId xmlns:a16="http://schemas.microsoft.com/office/drawing/2014/main" id="{F812D6A8-9768-7BB4-A3DD-73A34731CF3A}"/>
              </a:ext>
            </a:extLst>
          </p:cNvPr>
          <p:cNvCxnSpPr>
            <a:cxnSpLocks/>
          </p:cNvCxnSpPr>
          <p:nvPr/>
        </p:nvCxnSpPr>
        <p:spPr>
          <a:xfrm flipH="1" flipV="1">
            <a:off x="2859184" y="3066641"/>
            <a:ext cx="1197911" cy="12932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0" name="文本框 19">
            <a:extLst>
              <a:ext uri="{FF2B5EF4-FFF2-40B4-BE49-F238E27FC236}">
                <a16:creationId xmlns:a16="http://schemas.microsoft.com/office/drawing/2014/main" id="{FEBFF171-0E33-27C7-78E2-4EBC7F94A581}"/>
              </a:ext>
            </a:extLst>
          </p:cNvPr>
          <p:cNvSpPr txBox="1"/>
          <p:nvPr/>
        </p:nvSpPr>
        <p:spPr>
          <a:xfrm>
            <a:off x="8965691" y="3542061"/>
            <a:ext cx="3070777" cy="1754326"/>
          </a:xfrm>
          <a:prstGeom prst="rect">
            <a:avLst/>
          </a:prstGeom>
          <a:solidFill>
            <a:schemeClr val="accent6">
              <a:lumMod val="40000"/>
              <a:lumOff val="60000"/>
            </a:schemeClr>
          </a:solidFill>
        </p:spPr>
        <p:txBody>
          <a:bodyPr wrap="square">
            <a:spAutoFit/>
          </a:bodyPr>
          <a:lstStyle/>
          <a:p>
            <a:r>
              <a:rPr lang="en-US" altLang="zh-CN"/>
              <a:t>Downstream Flow Encoder</a:t>
            </a:r>
          </a:p>
          <a:p>
            <a:r>
              <a:rPr lang="zh-CN" altLang="en-US"/>
              <a:t>下游流编码器由两个 </a:t>
            </a:r>
            <a:r>
              <a:rPr lang="en-US" altLang="zh-CN"/>
              <a:t>FermatSketches </a:t>
            </a:r>
            <a:r>
              <a:rPr lang="zh-CN" altLang="en-US"/>
              <a:t>组成，用于对 </a:t>
            </a:r>
            <a:r>
              <a:rPr lang="en-US" altLang="zh-CN"/>
              <a:t>HL </a:t>
            </a:r>
            <a:r>
              <a:rPr lang="zh-CN" altLang="en-US"/>
              <a:t>候选和采样的 </a:t>
            </a:r>
            <a:r>
              <a:rPr lang="en-US" altLang="zh-CN"/>
              <a:t>LL </a:t>
            </a:r>
            <a:r>
              <a:rPr lang="zh-CN" altLang="en-US"/>
              <a:t>候选进行编码</a:t>
            </a:r>
            <a:endParaRPr lang="en-US" altLang="zh-CN"/>
          </a:p>
          <a:p>
            <a:endParaRPr lang="zh-CN" altLang="en-US"/>
          </a:p>
        </p:txBody>
      </p:sp>
      <p:sp>
        <p:nvSpPr>
          <p:cNvPr id="22" name="文本框 21">
            <a:extLst>
              <a:ext uri="{FF2B5EF4-FFF2-40B4-BE49-F238E27FC236}">
                <a16:creationId xmlns:a16="http://schemas.microsoft.com/office/drawing/2014/main" id="{687E8348-E3E8-1065-D7F2-13F778A157E2}"/>
              </a:ext>
            </a:extLst>
          </p:cNvPr>
          <p:cNvSpPr txBox="1"/>
          <p:nvPr/>
        </p:nvSpPr>
        <p:spPr>
          <a:xfrm>
            <a:off x="2297795" y="4826660"/>
            <a:ext cx="6094520" cy="1477328"/>
          </a:xfrm>
          <a:prstGeom prst="rect">
            <a:avLst/>
          </a:prstGeom>
          <a:noFill/>
        </p:spPr>
        <p:txBody>
          <a:bodyPr wrap="square">
            <a:spAutoFit/>
          </a:bodyPr>
          <a:lstStyle/>
          <a:p>
            <a:r>
              <a:rPr lang="zh-CN" altLang="en-US"/>
              <a:t>与上游流编码器不同，下游流编码器不能直接从流分类器获取流层次结构，因为流可以在不同的边缘交换机进入和退出网络。为了解决这个问题，考虑到有四个流层次结构，我们可以使用原始数据包头中的 ⌈</a:t>
            </a:r>
            <a:r>
              <a:rPr lang="en-US" altLang="zh-CN"/>
              <a:t>log(4)⌉ = 2 </a:t>
            </a:r>
            <a:r>
              <a:rPr lang="zh-CN" altLang="en-US"/>
              <a:t>位来传输此信息</a:t>
            </a:r>
          </a:p>
        </p:txBody>
      </p:sp>
      <p:cxnSp>
        <p:nvCxnSpPr>
          <p:cNvPr id="24" name="直接箭头连接符 23">
            <a:extLst>
              <a:ext uri="{FF2B5EF4-FFF2-40B4-BE49-F238E27FC236}">
                <a16:creationId xmlns:a16="http://schemas.microsoft.com/office/drawing/2014/main" id="{81BBA2DA-EEEA-5E57-248C-BEA05D5243A9}"/>
              </a:ext>
            </a:extLst>
          </p:cNvPr>
          <p:cNvCxnSpPr/>
          <p:nvPr/>
        </p:nvCxnSpPr>
        <p:spPr>
          <a:xfrm>
            <a:off x="8265111" y="4003829"/>
            <a:ext cx="652535" cy="23969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3582025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29104" y="-85281"/>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en-US" altLang="zh-CN" sz="2600" b="1" i="0" u="none" strike="noStrike" kern="1200" cap="none" spc="0" normalizeH="0" baseline="0" noProof="0">
                <a:ln>
                  <a:noFill/>
                </a:ln>
                <a:solidFill>
                  <a:sysClr val="windowText" lastClr="000000"/>
                </a:solidFill>
                <a:effectLst/>
                <a:uLnTx/>
                <a:uFillTx/>
                <a:latin typeface="Arial" panose="020B0604020202020204"/>
                <a:ea typeface="微软雅黑" panose="020B0503020204020204" pitchFamily="34" charset="-122"/>
                <a:cs typeface="+mj-cs"/>
              </a:rPr>
              <a:t>FermatSketch</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a:extLst>
              <a:ext uri="{FF2B5EF4-FFF2-40B4-BE49-F238E27FC236}">
                <a16:creationId xmlns:a16="http://schemas.microsoft.com/office/drawing/2014/main" id="{8110DF12-5380-710E-25BC-A641CE9B9626}"/>
              </a:ext>
            </a:extLst>
          </p:cNvPr>
          <p:cNvSpPr txBox="1"/>
          <p:nvPr/>
        </p:nvSpPr>
        <p:spPr>
          <a:xfrm>
            <a:off x="256004" y="236309"/>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3" name="图片 2">
            <a:extLst>
              <a:ext uri="{FF2B5EF4-FFF2-40B4-BE49-F238E27FC236}">
                <a16:creationId xmlns:a16="http://schemas.microsoft.com/office/drawing/2014/main" id="{1DB3892A-178A-2FEC-FDB0-F0061FDCE6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5537" y="2493583"/>
            <a:ext cx="5748108" cy="3062267"/>
          </a:xfrm>
          <a:prstGeom prst="rect">
            <a:avLst/>
          </a:prstGeom>
        </p:spPr>
      </p:pic>
      <p:sp>
        <p:nvSpPr>
          <p:cNvPr id="4" name="文本框 3">
            <a:extLst>
              <a:ext uri="{FF2B5EF4-FFF2-40B4-BE49-F238E27FC236}">
                <a16:creationId xmlns:a16="http://schemas.microsoft.com/office/drawing/2014/main" id="{89C417FE-B8E9-7250-063F-0B64260D1D46}"/>
              </a:ext>
            </a:extLst>
          </p:cNvPr>
          <p:cNvSpPr txBox="1"/>
          <p:nvPr/>
        </p:nvSpPr>
        <p:spPr>
          <a:xfrm>
            <a:off x="1005396" y="959808"/>
            <a:ext cx="6094520" cy="369332"/>
          </a:xfrm>
          <a:prstGeom prst="rect">
            <a:avLst/>
          </a:prstGeom>
          <a:solidFill>
            <a:schemeClr val="accent1">
              <a:lumMod val="40000"/>
              <a:lumOff val="60000"/>
            </a:schemeClr>
          </a:solidFill>
        </p:spPr>
        <p:txBody>
          <a:bodyPr wrap="square">
            <a:spAutoFit/>
          </a:bodyPr>
          <a:lstStyle/>
          <a:p>
            <a:r>
              <a:rPr lang="fr-FR" altLang="zh-CN"/>
              <a:t>FermatSketch </a:t>
            </a:r>
            <a:r>
              <a:rPr lang="zh-CN" altLang="fr-FR"/>
              <a:t>算法基本原理</a:t>
            </a:r>
            <a:r>
              <a:rPr lang="zh-CN" altLang="en-US"/>
              <a:t>：</a:t>
            </a:r>
          </a:p>
        </p:txBody>
      </p:sp>
      <p:sp>
        <p:nvSpPr>
          <p:cNvPr id="6" name="文本框 5">
            <a:extLst>
              <a:ext uri="{FF2B5EF4-FFF2-40B4-BE49-F238E27FC236}">
                <a16:creationId xmlns:a16="http://schemas.microsoft.com/office/drawing/2014/main" id="{A976FADC-892C-504C-6875-909EAE239571}"/>
              </a:ext>
            </a:extLst>
          </p:cNvPr>
          <p:cNvSpPr txBox="1"/>
          <p:nvPr/>
        </p:nvSpPr>
        <p:spPr>
          <a:xfrm>
            <a:off x="886580" y="1386252"/>
            <a:ext cx="7268592" cy="923330"/>
          </a:xfrm>
          <a:prstGeom prst="rect">
            <a:avLst/>
          </a:prstGeom>
          <a:noFill/>
        </p:spPr>
        <p:txBody>
          <a:bodyPr wrap="square">
            <a:spAutoFit/>
          </a:bodyPr>
          <a:lstStyle/>
          <a:p>
            <a:r>
              <a:rPr lang="zh-CN" altLang="en-US"/>
              <a:t>主要目标是以低内存开销检测数据包丢失</a:t>
            </a:r>
            <a:endParaRPr lang="en-US" altLang="zh-CN"/>
          </a:p>
          <a:p>
            <a:r>
              <a:rPr lang="zh-CN" altLang="en-US"/>
              <a:t>希望聚合同一流的所有丢失数据包来检测每个流的数据包丢失</a:t>
            </a:r>
            <a:endParaRPr lang="en-US" altLang="zh-CN"/>
          </a:p>
          <a:p>
            <a:r>
              <a:rPr lang="zh-CN" altLang="en-US" b="0" i="0">
                <a:solidFill>
                  <a:srgbClr val="000000"/>
                </a:solidFill>
                <a:effectLst/>
                <a:latin typeface="微软雅黑" panose="020B0503020204020204" pitchFamily="34" charset="-122"/>
                <a:ea typeface="微软雅黑" panose="020B0503020204020204" pitchFamily="34" charset="-122"/>
              </a:rPr>
              <a:t>使用模加法来聚合流 </a:t>
            </a:r>
            <a:r>
              <a:rPr lang="en-US" altLang="zh-CN" b="0" i="0">
                <a:solidFill>
                  <a:srgbClr val="000000"/>
                </a:solidFill>
                <a:effectLst/>
                <a:latin typeface="微软雅黑" panose="020B0503020204020204" pitchFamily="34" charset="-122"/>
                <a:ea typeface="微软雅黑" panose="020B0503020204020204" pitchFamily="34" charset="-122"/>
              </a:rPr>
              <a:t>ID</a:t>
            </a:r>
            <a:r>
              <a:rPr lang="zh-CN" altLang="en-US" b="0" i="0">
                <a:solidFill>
                  <a:srgbClr val="000000"/>
                </a:solidFill>
                <a:effectLst/>
                <a:latin typeface="微软雅黑" panose="020B0503020204020204" pitchFamily="34" charset="-122"/>
                <a:ea typeface="微软雅黑" panose="020B0503020204020204" pitchFamily="34" charset="-122"/>
              </a:rPr>
              <a:t>，并利用费马小定理来提取流 </a:t>
            </a:r>
            <a:r>
              <a:rPr lang="en-US" altLang="zh-CN" b="0" i="0">
                <a:solidFill>
                  <a:srgbClr val="000000"/>
                </a:solidFill>
                <a:effectLst/>
                <a:latin typeface="微软雅黑" panose="020B0503020204020204" pitchFamily="34" charset="-122"/>
                <a:ea typeface="微软雅黑" panose="020B0503020204020204" pitchFamily="34" charset="-122"/>
              </a:rPr>
              <a:t>ID</a:t>
            </a:r>
            <a:endParaRPr lang="zh-CN" altLang="en-US"/>
          </a:p>
        </p:txBody>
      </p:sp>
      <p:sp>
        <p:nvSpPr>
          <p:cNvPr id="8" name="文本框 7">
            <a:extLst>
              <a:ext uri="{FF2B5EF4-FFF2-40B4-BE49-F238E27FC236}">
                <a16:creationId xmlns:a16="http://schemas.microsoft.com/office/drawing/2014/main" id="{C31E4C2D-7F25-ACEA-02A8-B55EBF6CC973}"/>
              </a:ext>
            </a:extLst>
          </p:cNvPr>
          <p:cNvSpPr txBox="1"/>
          <p:nvPr/>
        </p:nvSpPr>
        <p:spPr>
          <a:xfrm>
            <a:off x="9192505" y="917833"/>
            <a:ext cx="2430262" cy="1477328"/>
          </a:xfrm>
          <a:prstGeom prst="rect">
            <a:avLst/>
          </a:prstGeom>
          <a:noFill/>
        </p:spPr>
        <p:txBody>
          <a:bodyPr wrap="square">
            <a:spAutoFit/>
          </a:bodyPr>
          <a:lstStyle/>
          <a:p>
            <a:r>
              <a:rPr lang="zh-CN" altLang="en-US"/>
              <a:t>之前的方案使用异或运算来聚合丢失数据包的流</a:t>
            </a:r>
            <a:r>
              <a:rPr lang="en-US" altLang="zh-CN"/>
              <a:t>ID</a:t>
            </a:r>
            <a:r>
              <a:rPr lang="zh-CN" altLang="en-US"/>
              <a:t>会导致同一流的每两个丢失数据包相互抵消</a:t>
            </a:r>
          </a:p>
        </p:txBody>
      </p:sp>
      <p:cxnSp>
        <p:nvCxnSpPr>
          <p:cNvPr id="10" name="直接箭头连接符 9">
            <a:extLst>
              <a:ext uri="{FF2B5EF4-FFF2-40B4-BE49-F238E27FC236}">
                <a16:creationId xmlns:a16="http://schemas.microsoft.com/office/drawing/2014/main" id="{1EF29AC8-1315-EA94-785D-FF04878A164F}"/>
              </a:ext>
            </a:extLst>
          </p:cNvPr>
          <p:cNvCxnSpPr/>
          <p:nvPr/>
        </p:nvCxnSpPr>
        <p:spPr>
          <a:xfrm>
            <a:off x="7403977" y="1894336"/>
            <a:ext cx="17338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2A7C453D-8C05-9722-F6D8-057EAC0687CC}"/>
              </a:ext>
            </a:extLst>
          </p:cNvPr>
          <p:cNvSpPr txBox="1"/>
          <p:nvPr/>
        </p:nvSpPr>
        <p:spPr>
          <a:xfrm>
            <a:off x="332582" y="2542117"/>
            <a:ext cx="1107996" cy="369332"/>
          </a:xfrm>
          <a:prstGeom prst="rect">
            <a:avLst/>
          </a:prstGeom>
          <a:noFill/>
        </p:spPr>
        <p:txBody>
          <a:bodyPr wrap="none" rtlCol="0">
            <a:spAutoFit/>
          </a:bodyPr>
          <a:lstStyle/>
          <a:p>
            <a:r>
              <a:rPr lang="zh-CN" altLang="en-US"/>
              <a:t>数据结构</a:t>
            </a:r>
          </a:p>
        </p:txBody>
      </p:sp>
      <p:sp>
        <p:nvSpPr>
          <p:cNvPr id="13" name="文本框 12">
            <a:extLst>
              <a:ext uri="{FF2B5EF4-FFF2-40B4-BE49-F238E27FC236}">
                <a16:creationId xmlns:a16="http://schemas.microsoft.com/office/drawing/2014/main" id="{871CE6BE-F960-0580-90E1-3D9DD888DCC4}"/>
              </a:ext>
            </a:extLst>
          </p:cNvPr>
          <p:cNvSpPr txBox="1"/>
          <p:nvPr/>
        </p:nvSpPr>
        <p:spPr>
          <a:xfrm>
            <a:off x="8789688" y="2658927"/>
            <a:ext cx="1656223" cy="369332"/>
          </a:xfrm>
          <a:prstGeom prst="rect">
            <a:avLst/>
          </a:prstGeom>
          <a:noFill/>
        </p:spPr>
        <p:txBody>
          <a:bodyPr wrap="none" rtlCol="0">
            <a:spAutoFit/>
          </a:bodyPr>
          <a:lstStyle/>
          <a:p>
            <a:r>
              <a:rPr lang="zh-CN" altLang="en-US"/>
              <a:t>编码</a:t>
            </a:r>
            <a:r>
              <a:rPr lang="en-US" altLang="zh-CN"/>
              <a:t>/</a:t>
            </a:r>
            <a:r>
              <a:rPr lang="zh-CN" altLang="en-US"/>
              <a:t>插入操作</a:t>
            </a:r>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7249A9BE-2A8E-7338-3278-7C50A36EC32A}"/>
                  </a:ext>
                </a:extLst>
              </p:cNvPr>
              <p:cNvSpPr txBox="1"/>
              <p:nvPr/>
            </p:nvSpPr>
            <p:spPr>
              <a:xfrm>
                <a:off x="380429" y="2952705"/>
                <a:ext cx="2501497" cy="2974725"/>
              </a:xfrm>
              <a:prstGeom prst="rect">
                <a:avLst/>
              </a:prstGeom>
              <a:noFill/>
            </p:spPr>
            <p:txBody>
              <a:bodyPr wrap="square">
                <a:spAutoFit/>
              </a:bodyPr>
              <a:lstStyle/>
              <a:p>
                <a:r>
                  <a:rPr lang="zh-CN" altLang="en-US" sz="1400"/>
                  <a:t>每个桶</a:t>
                </a:r>
                <a:r>
                  <a:rPr lang="en-US" altLang="zh-CN" sz="1400"/>
                  <a:t>B</a:t>
                </a:r>
                <a:r>
                  <a:rPr lang="zh-CN" altLang="en-US" sz="1400"/>
                  <a:t>𝑖</a:t>
                </a:r>
                <a:r>
                  <a:rPr lang="en-US" altLang="zh-CN" sz="1400"/>
                  <a:t>[</a:t>
                </a:r>
                <a:r>
                  <a:rPr lang="zh-CN" altLang="en-US" sz="1400"/>
                  <a:t>𝑗</a:t>
                </a:r>
                <a:r>
                  <a:rPr lang="en-US" altLang="zh-CN" sz="1400"/>
                  <a:t>]</a:t>
                </a:r>
                <a:r>
                  <a:rPr lang="zh-CN" altLang="en-US" sz="1400"/>
                  <a:t>包含两个字段：</a:t>
                </a:r>
                <a:r>
                  <a:rPr lang="en-US" altLang="zh-CN" sz="1400"/>
                  <a:t>1</a:t>
                </a:r>
                <a:r>
                  <a:rPr lang="zh-CN" altLang="en-US" sz="1400"/>
                  <a:t>）计数字段</a:t>
                </a:r>
                <a14:m>
                  <m:oMath xmlns:m="http://schemas.openxmlformats.org/officeDocument/2006/math">
                    <m:sSubSup>
                      <m:sSubSupPr>
                        <m:ctrlPr>
                          <a:rPr lang="en-US" altLang="zh-CN" sz="1400" i="1">
                            <a:latin typeface="Cambria Math" panose="02040503050406030204" pitchFamily="18" charset="0"/>
                          </a:rPr>
                        </m:ctrlPr>
                      </m:sSubSupPr>
                      <m:e>
                        <m:r>
                          <a:rPr lang="en-US" altLang="zh-CN" sz="1400" i="1">
                            <a:latin typeface="Cambria Math" panose="02040503050406030204" pitchFamily="18" charset="0"/>
                          </a:rPr>
                          <m:t>𝐵</m:t>
                        </m:r>
                      </m:e>
                      <m:sub>
                        <m:r>
                          <m:rPr>
                            <m:sty m:val="p"/>
                          </m:rPr>
                          <a:rPr lang="en-US" altLang="zh-CN" sz="1400" i="1">
                            <a:latin typeface="Cambria Math" panose="02040503050406030204" pitchFamily="18" charset="0"/>
                          </a:rPr>
                          <m:t>i</m:t>
                        </m:r>
                      </m:sub>
                      <m:sup>
                        <m:r>
                          <a:rPr lang="en-US" altLang="zh-CN" sz="1400" i="1">
                            <a:latin typeface="Cambria Math" panose="02040503050406030204" pitchFamily="18" charset="0"/>
                          </a:rPr>
                          <m:t>𝐶</m:t>
                        </m:r>
                      </m:sup>
                    </m:sSubSup>
                  </m:oMath>
                </a14:m>
                <a:r>
                  <a:rPr lang="en-US" altLang="zh-CN" sz="1400"/>
                  <a:t>[</a:t>
                </a:r>
                <a:r>
                  <a:rPr lang="zh-CN" altLang="en-US" sz="1400"/>
                  <a:t>𝑗</a:t>
                </a:r>
                <a:r>
                  <a:rPr lang="en-US" altLang="zh-CN" sz="1400"/>
                  <a:t>]</a:t>
                </a:r>
                <a:r>
                  <a:rPr lang="zh-CN" altLang="en-US" sz="1400"/>
                  <a:t>记录映射到桶中的数据包数量； </a:t>
                </a:r>
                <a:r>
                  <a:rPr lang="en-US" altLang="zh-CN" sz="1400"/>
                  <a:t>2) IDsum </a:t>
                </a:r>
                <a:r>
                  <a:rPr lang="zh-CN" altLang="en-US" sz="1400"/>
                  <a:t>字段</a:t>
                </a:r>
                <a14:m>
                  <m:oMath xmlns:m="http://schemas.openxmlformats.org/officeDocument/2006/math">
                    <m:sSubSup>
                      <m:sSubSupPr>
                        <m:ctrlPr>
                          <a:rPr lang="en-US" altLang="zh-CN" sz="1400" i="1" smtClean="0">
                            <a:latin typeface="Cambria Math" panose="02040503050406030204" pitchFamily="18" charset="0"/>
                          </a:rPr>
                        </m:ctrlPr>
                      </m:sSubSupPr>
                      <m:e>
                        <m:r>
                          <a:rPr lang="en-US" altLang="zh-CN" sz="1400" i="1">
                            <a:latin typeface="Cambria Math" panose="02040503050406030204" pitchFamily="18" charset="0"/>
                          </a:rPr>
                          <m:t>𝐵</m:t>
                        </m:r>
                      </m:e>
                      <m:sub>
                        <m:r>
                          <a:rPr lang="en-US" altLang="zh-CN" sz="1400" i="1">
                            <a:latin typeface="Cambria Math" panose="02040503050406030204" pitchFamily="18" charset="0"/>
                          </a:rPr>
                          <m:t>𝐼</m:t>
                        </m:r>
                      </m:sub>
                      <m:sup>
                        <m:r>
                          <a:rPr lang="en-US" altLang="zh-CN" sz="1400" i="1">
                            <a:latin typeface="Cambria Math" panose="02040503050406030204" pitchFamily="18" charset="0"/>
                          </a:rPr>
                          <m:t>𝐼𝐷</m:t>
                        </m:r>
                      </m:sup>
                    </m:sSubSup>
                  </m:oMath>
                </a14:m>
                <a:r>
                  <a:rPr lang="zh-CN" altLang="en-US" sz="1400"/>
                  <a:t> </a:t>
                </a:r>
                <a:r>
                  <a:rPr lang="en-US" altLang="zh-CN" sz="1400"/>
                  <a:t>[</a:t>
                </a:r>
                <a:r>
                  <a:rPr lang="zh-CN" altLang="en-US" sz="1400"/>
                  <a:t>𝑗</a:t>
                </a:r>
                <a:r>
                  <a:rPr lang="en-US" altLang="zh-CN" sz="1400"/>
                  <a:t>] </a:t>
                </a:r>
                <a:r>
                  <a:rPr lang="zh-CN" altLang="en-US" sz="1400"/>
                  <a:t>记录映射到桶中的数据包的流 </a:t>
                </a:r>
                <a:r>
                  <a:rPr lang="en-US" altLang="zh-CN" sz="1400"/>
                  <a:t>ID </a:t>
                </a:r>
                <a:r>
                  <a:rPr lang="zh-CN" altLang="en-US" sz="1400"/>
                  <a:t>与素数 𝑝 模的结果。</a:t>
                </a:r>
              </a:p>
              <a:p>
                <a:endParaRPr lang="zh-CN" altLang="en-US" sz="1400"/>
              </a:p>
              <a:p>
                <a:r>
                  <a:rPr lang="zh-CN" altLang="en-US" sz="1400"/>
                  <a:t>初始化时，我们将</a:t>
                </a:r>
                <a:r>
                  <a:rPr lang="en-US" altLang="zh-CN" sz="1400"/>
                  <a:t>FermatSketch</a:t>
                </a:r>
                <a:r>
                  <a:rPr lang="zh-CN" altLang="en-US" sz="1400"/>
                  <a:t>中所有桶的所有字段设置为零，并将𝑝设置为素数，该素数必须大于任何可用的流</a:t>
                </a:r>
                <a:r>
                  <a:rPr lang="en-US" altLang="zh-CN" sz="1400"/>
                  <a:t>ID</a:t>
                </a:r>
                <a:r>
                  <a:rPr lang="zh-CN" altLang="en-US" sz="1400"/>
                  <a:t>𝑓和任何流的大小，以便利用费马小定理</a:t>
                </a:r>
              </a:p>
            </p:txBody>
          </p:sp>
        </mc:Choice>
        <mc:Fallback>
          <p:sp>
            <p:nvSpPr>
              <p:cNvPr id="15" name="文本框 14">
                <a:extLst>
                  <a:ext uri="{FF2B5EF4-FFF2-40B4-BE49-F238E27FC236}">
                    <a16:creationId xmlns:a16="http://schemas.microsoft.com/office/drawing/2014/main" id="{7249A9BE-2A8E-7338-3278-7C50A36EC32A}"/>
                  </a:ext>
                </a:extLst>
              </p:cNvPr>
              <p:cNvSpPr txBox="1">
                <a:spLocks noRot="1" noChangeAspect="1" noMove="1" noResize="1" noEditPoints="1" noAdjustHandles="1" noChangeArrowheads="1" noChangeShapeType="1" noTextEdit="1"/>
              </p:cNvSpPr>
              <p:nvPr/>
            </p:nvSpPr>
            <p:spPr>
              <a:xfrm>
                <a:off x="380429" y="2952705"/>
                <a:ext cx="2501497" cy="2974725"/>
              </a:xfrm>
              <a:prstGeom prst="rect">
                <a:avLst/>
              </a:prstGeom>
              <a:blipFill>
                <a:blip r:embed="rId5"/>
                <a:stretch>
                  <a:fillRect l="-730" t="-615" r="-267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F6202CBD-7B78-85CC-937B-BFBB3B8D87D1}"/>
                  </a:ext>
                </a:extLst>
              </p:cNvPr>
              <p:cNvSpPr txBox="1"/>
              <p:nvPr/>
            </p:nvSpPr>
            <p:spPr>
              <a:xfrm>
                <a:off x="8632487" y="3028259"/>
                <a:ext cx="3495583" cy="2656112"/>
              </a:xfrm>
              <a:prstGeom prst="rect">
                <a:avLst/>
              </a:prstGeom>
              <a:noFill/>
            </p:spPr>
            <p:txBody>
              <a:bodyPr wrap="square">
                <a:spAutoFit/>
              </a:bodyPr>
              <a:lstStyle/>
              <a:p>
                <a:r>
                  <a:rPr lang="zh-CN" altLang="en-US"/>
                  <a:t>对具有流 </a:t>
                </a:r>
                <a:r>
                  <a:rPr lang="en-US" altLang="zh-CN"/>
                  <a:t>ID </a:t>
                </a:r>
                <a:r>
                  <a:rPr lang="zh-CN" altLang="en-US"/>
                  <a:t>𝑓 的传入数据包进行编码，首先计算 𝑑 哈希函数来定位 𝑑 映射桶：</a:t>
                </a:r>
                <a:r>
                  <a:rPr lang="en-US" altLang="zh-CN"/>
                  <a:t>B1 [ℎ1 (</a:t>
                </a:r>
                <a:r>
                  <a:rPr lang="zh-CN" altLang="en-US"/>
                  <a:t>𝑓 </a:t>
                </a:r>
                <a:r>
                  <a:rPr lang="en-US" altLang="zh-CN"/>
                  <a:t>)]</a:t>
                </a:r>
                <a:r>
                  <a:rPr lang="zh-CN" altLang="en-US"/>
                  <a:t>、</a:t>
                </a:r>
                <a:r>
                  <a:rPr lang="en-US" altLang="zh-CN"/>
                  <a:t>B2 [ℎ2 (</a:t>
                </a:r>
                <a:r>
                  <a:rPr lang="zh-CN" altLang="en-US"/>
                  <a:t>𝑓 </a:t>
                </a:r>
                <a:r>
                  <a:rPr lang="en-US" altLang="zh-CN"/>
                  <a:t>)]</a:t>
                </a:r>
                <a:r>
                  <a:rPr lang="zh-CN" altLang="en-US"/>
                  <a:t>、</a:t>
                </a:r>
                <a:r>
                  <a:rPr lang="en-US" altLang="zh-CN"/>
                  <a:t>··· </a:t>
                </a:r>
                <a:r>
                  <a:rPr lang="zh-CN" altLang="en-US"/>
                  <a:t>、</a:t>
                </a:r>
                <a:r>
                  <a:rPr lang="en-US" altLang="zh-CN"/>
                  <a:t>B</a:t>
                </a:r>
                <a:r>
                  <a:rPr lang="zh-CN" altLang="en-US"/>
                  <a:t>𝑑 </a:t>
                </a:r>
                <a:r>
                  <a:rPr lang="en-US" altLang="zh-CN"/>
                  <a:t>[ℎ</a:t>
                </a:r>
                <a:r>
                  <a:rPr lang="zh-CN" altLang="en-US"/>
                  <a:t>𝑑 </a:t>
                </a:r>
                <a:r>
                  <a:rPr lang="en-US" altLang="zh-CN"/>
                  <a:t>(</a:t>
                </a:r>
                <a:r>
                  <a:rPr lang="zh-CN" altLang="en-US"/>
                  <a:t>𝑓 </a:t>
                </a:r>
                <a:r>
                  <a:rPr lang="en-US" altLang="zh-CN"/>
                  <a:t>)] </a:t>
                </a:r>
                <a:r>
                  <a:rPr lang="zh-CN" altLang="en-US"/>
                  <a:t>。</a:t>
                </a:r>
              </a:p>
              <a:p>
                <a:r>
                  <a:rPr lang="zh-CN" altLang="en-US"/>
                  <a:t>对于每个映射的桶 </a:t>
                </a:r>
                <a:r>
                  <a:rPr lang="en-US" altLang="zh-CN"/>
                  <a:t>B</a:t>
                </a:r>
                <a:r>
                  <a:rPr lang="zh-CN" altLang="en-US"/>
                  <a:t>𝑖 </a:t>
                </a:r>
                <a:r>
                  <a:rPr lang="en-US" altLang="zh-CN"/>
                  <a:t>[ℎ</a:t>
                </a:r>
                <a:r>
                  <a:rPr lang="zh-CN" altLang="en-US"/>
                  <a:t>𝑖</a:t>
                </a:r>
                <a:r>
                  <a:rPr lang="en-US" altLang="zh-CN"/>
                  <a:t>(</a:t>
                </a:r>
                <a:r>
                  <a:rPr lang="zh-CN" altLang="en-US"/>
                  <a:t>𝑓 </a:t>
                </a:r>
                <a:r>
                  <a:rPr lang="en-US" altLang="zh-CN"/>
                  <a:t>)]</a:t>
                </a:r>
                <a:r>
                  <a:rPr lang="zh-CN" altLang="en-US"/>
                  <a:t>，将其计数字段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𝐵</m:t>
                        </m:r>
                      </m:e>
                      <m:sub>
                        <m:r>
                          <m:rPr>
                            <m:sty m:val="p"/>
                          </m:rPr>
                          <a:rPr lang="en-US" altLang="zh-CN" i="1">
                            <a:latin typeface="Cambria Math" panose="02040503050406030204" pitchFamily="18" charset="0"/>
                          </a:rPr>
                          <m:t>i</m:t>
                        </m:r>
                      </m:sub>
                      <m:sup>
                        <m:r>
                          <a:rPr lang="en-US" altLang="zh-CN" b="0" i="1" smtClean="0">
                            <a:latin typeface="Cambria Math" panose="02040503050406030204" pitchFamily="18" charset="0"/>
                          </a:rPr>
                          <m:t>𝐶</m:t>
                        </m:r>
                      </m:sup>
                    </m:sSubSup>
                  </m:oMath>
                </a14:m>
                <a:r>
                  <a:rPr lang="en-US" altLang="zh-CN"/>
                  <a:t>[ℎ</a:t>
                </a:r>
                <a:r>
                  <a:rPr lang="zh-CN" altLang="en-US"/>
                  <a:t>𝑖</a:t>
                </a:r>
                <a:r>
                  <a:rPr lang="en-US" altLang="zh-CN"/>
                  <a:t>(</a:t>
                </a:r>
                <a:r>
                  <a:rPr lang="zh-CN" altLang="en-US"/>
                  <a:t>𝑓 </a:t>
                </a:r>
                <a:r>
                  <a:rPr lang="en-US" altLang="zh-CN"/>
                  <a:t>)] </a:t>
                </a:r>
                <a:r>
                  <a:rPr lang="zh-CN" altLang="en-US"/>
                  <a:t>加一。其次，通过模加法更新其 </a:t>
                </a:r>
                <a:r>
                  <a:rPr lang="en-US" altLang="zh-CN"/>
                  <a:t>IDsum </a:t>
                </a:r>
                <a:r>
                  <a:rPr lang="zh-CN" altLang="en-US"/>
                  <a:t>字段：</a:t>
                </a:r>
                <a:r>
                  <a:rPr lang="en-US" altLang="zh-CN"/>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𝐵</m:t>
                        </m:r>
                      </m:e>
                      <m:sub>
                        <m:r>
                          <a:rPr lang="en-US" altLang="zh-CN" i="1">
                            <a:latin typeface="Cambria Math" panose="02040503050406030204" pitchFamily="18" charset="0"/>
                          </a:rPr>
                          <m:t>𝐼</m:t>
                        </m:r>
                      </m:sub>
                      <m:sup>
                        <m:r>
                          <a:rPr lang="en-US" altLang="zh-CN" i="1">
                            <a:latin typeface="Cambria Math" panose="02040503050406030204" pitchFamily="18" charset="0"/>
                          </a:rPr>
                          <m:t>𝐼𝐷</m:t>
                        </m:r>
                      </m:sup>
                    </m:sSubSup>
                  </m:oMath>
                </a14:m>
                <a:r>
                  <a:rPr lang="en-US" altLang="zh-CN"/>
                  <a:t> [</a:t>
                </a:r>
                <a:r>
                  <a:rPr lang="zh-CN" altLang="en-US"/>
                  <a:t>𝑓 </a:t>
                </a:r>
                <a:r>
                  <a:rPr lang="en-US" altLang="zh-CN"/>
                  <a:t>)] ← (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𝐼</m:t>
                        </m:r>
                      </m:sub>
                      <m:sup>
                        <m:r>
                          <a:rPr lang="en-US" altLang="zh-CN" b="0" i="1" smtClean="0">
                            <a:latin typeface="Cambria Math" panose="02040503050406030204" pitchFamily="18" charset="0"/>
                          </a:rPr>
                          <m:t>𝐼𝐷</m:t>
                        </m:r>
                      </m:sup>
                    </m:sSubSup>
                    <m:r>
                      <a:rPr lang="en-US" altLang="zh-CN" i="1" smtClean="0">
                        <a:latin typeface="Cambria Math" panose="02040503050406030204" pitchFamily="18" charset="0"/>
                      </a:rPr>
                      <m:t> </m:t>
                    </m:r>
                  </m:oMath>
                </a14:m>
                <a:r>
                  <a:rPr lang="en-US" altLang="zh-CN"/>
                  <a:t>[ℎ</a:t>
                </a:r>
                <a:r>
                  <a:rPr lang="zh-CN" altLang="en-US"/>
                  <a:t>𝑖</a:t>
                </a:r>
                <a:r>
                  <a:rPr lang="en-US" altLang="zh-CN"/>
                  <a:t>(</a:t>
                </a:r>
                <a:r>
                  <a:rPr lang="zh-CN" altLang="en-US"/>
                  <a:t>𝑓 </a:t>
                </a:r>
                <a:r>
                  <a:rPr lang="en-US" altLang="zh-CN"/>
                  <a:t>)] +</a:t>
                </a:r>
                <a:r>
                  <a:rPr lang="zh-CN" altLang="en-US"/>
                  <a:t>𝑓 </a:t>
                </a:r>
                <a:r>
                  <a:rPr lang="en-US" altLang="zh-CN"/>
                  <a:t>) mod </a:t>
                </a:r>
                <a:r>
                  <a:rPr lang="zh-CN" altLang="en-US"/>
                  <a:t>𝑝</a:t>
                </a:r>
                <a:r>
                  <a:rPr lang="en-US" altLang="zh-CN"/>
                  <a:t>)</a:t>
                </a:r>
                <a:r>
                  <a:rPr lang="zh-CN" altLang="en-US"/>
                  <a:t>。</a:t>
                </a:r>
              </a:p>
            </p:txBody>
          </p:sp>
        </mc:Choice>
        <mc:Fallback>
          <p:sp>
            <p:nvSpPr>
              <p:cNvPr id="17" name="文本框 16">
                <a:extLst>
                  <a:ext uri="{FF2B5EF4-FFF2-40B4-BE49-F238E27FC236}">
                    <a16:creationId xmlns:a16="http://schemas.microsoft.com/office/drawing/2014/main" id="{F6202CBD-7B78-85CC-937B-BFBB3B8D87D1}"/>
                  </a:ext>
                </a:extLst>
              </p:cNvPr>
              <p:cNvSpPr txBox="1">
                <a:spLocks noRot="1" noChangeAspect="1" noMove="1" noResize="1" noEditPoints="1" noAdjustHandles="1" noChangeArrowheads="1" noChangeShapeType="1" noTextEdit="1"/>
              </p:cNvSpPr>
              <p:nvPr/>
            </p:nvSpPr>
            <p:spPr>
              <a:xfrm>
                <a:off x="8632487" y="3028259"/>
                <a:ext cx="3495583" cy="2656112"/>
              </a:xfrm>
              <a:prstGeom prst="rect">
                <a:avLst/>
              </a:prstGeom>
              <a:blipFill>
                <a:blip r:embed="rId6"/>
                <a:stretch>
                  <a:fillRect l="-1394" t="-1839" r="-2787" b="-11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9873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zh-CN" altLang="en-US" sz="2600" b="1" i="0" u="none" strike="noStrike" kern="1200" cap="none" spc="0" normalizeH="0" baseline="0" noProof="0">
                <a:ln>
                  <a:noFill/>
                </a:ln>
                <a:solidFill>
                  <a:sysClr val="windowText" lastClr="000000"/>
                </a:solidFill>
                <a:effectLst/>
                <a:uLnTx/>
                <a:uFillTx/>
                <a:latin typeface="Arial" panose="020B0604020202020204"/>
                <a:ea typeface="微软雅黑" panose="020B0503020204020204" pitchFamily="34" charset="-122"/>
                <a:cs typeface="+mj-cs"/>
              </a:rPr>
              <a:t>解码</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4" name="图片 3">
            <a:extLst>
              <a:ext uri="{FF2B5EF4-FFF2-40B4-BE49-F238E27FC236}">
                <a16:creationId xmlns:a16="http://schemas.microsoft.com/office/drawing/2014/main" id="{1FD65E43-EF24-12BB-D840-47A2856146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9683" y="1946949"/>
            <a:ext cx="5311657" cy="4150638"/>
          </a:xfrm>
          <a:prstGeom prst="rect">
            <a:avLst/>
          </a:prstGeom>
        </p:spPr>
      </p:pic>
      <p:sp>
        <p:nvSpPr>
          <p:cNvPr id="3" name="文本框 2">
            <a:extLst>
              <a:ext uri="{FF2B5EF4-FFF2-40B4-BE49-F238E27FC236}">
                <a16:creationId xmlns:a16="http://schemas.microsoft.com/office/drawing/2014/main" id="{71F7A600-7198-2905-4D92-3A253B2457D4}"/>
              </a:ext>
            </a:extLst>
          </p:cNvPr>
          <p:cNvSpPr txBox="1"/>
          <p:nvPr/>
        </p:nvSpPr>
        <p:spPr>
          <a:xfrm>
            <a:off x="1631178" y="905926"/>
            <a:ext cx="8093734" cy="923330"/>
          </a:xfrm>
          <a:prstGeom prst="rect">
            <a:avLst/>
          </a:prstGeom>
          <a:noFill/>
        </p:spPr>
        <p:txBody>
          <a:bodyPr wrap="square">
            <a:spAutoFit/>
          </a:bodyPr>
          <a:lstStyle/>
          <a:p>
            <a:r>
              <a:rPr lang="zh-CN" altLang="en-US"/>
              <a:t>从 </a:t>
            </a:r>
            <a:r>
              <a:rPr lang="en-US" altLang="zh-CN"/>
              <a:t>FermatSketch </a:t>
            </a:r>
            <a:r>
              <a:rPr lang="zh-CN" altLang="en-US"/>
              <a:t>中提取准确的流 </a:t>
            </a:r>
            <a:r>
              <a:rPr lang="en-US" altLang="zh-CN"/>
              <a:t>ID </a:t>
            </a:r>
            <a:r>
              <a:rPr lang="zh-CN" altLang="en-US"/>
              <a:t>和流大小，有两个重要的子操作：</a:t>
            </a:r>
            <a:endParaRPr lang="en-US" altLang="zh-CN"/>
          </a:p>
          <a:p>
            <a:r>
              <a:rPr lang="zh-CN" altLang="en-US"/>
              <a:t> </a:t>
            </a:r>
            <a:r>
              <a:rPr lang="en-US" altLang="zh-CN"/>
              <a:t>1</a:t>
            </a:r>
            <a:r>
              <a:rPr lang="zh-CN" altLang="en-US"/>
              <a:t>）纯桶验证，验证桶是否只记录单个流的数据包（纯桶）</a:t>
            </a:r>
            <a:endParaRPr lang="en-US" altLang="zh-CN"/>
          </a:p>
          <a:p>
            <a:r>
              <a:rPr lang="zh-CN" altLang="en-US"/>
              <a:t> </a:t>
            </a:r>
            <a:r>
              <a:rPr lang="en-US" altLang="zh-CN"/>
              <a:t>2) </a:t>
            </a:r>
            <a:r>
              <a:rPr lang="zh-CN" altLang="en-US"/>
              <a:t>单流提取，从其所有映射桶中提取并删除单个流及其大小</a:t>
            </a: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AE53324D-954D-6628-015C-798AD5E2001D}"/>
                  </a:ext>
                </a:extLst>
              </p:cNvPr>
              <p:cNvSpPr txBox="1"/>
              <p:nvPr/>
            </p:nvSpPr>
            <p:spPr>
              <a:xfrm>
                <a:off x="70391" y="2145015"/>
                <a:ext cx="3338634" cy="1549014"/>
              </a:xfrm>
              <a:prstGeom prst="rect">
                <a:avLst/>
              </a:prstGeom>
              <a:noFill/>
            </p:spPr>
            <p:txBody>
              <a:bodyPr wrap="square">
                <a:spAutoFit/>
              </a:bodyPr>
              <a:lstStyle/>
              <a:p>
                <a:r>
                  <a:rPr lang="zh-CN" altLang="en-US"/>
                  <a:t>假设一个桶</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𝑖</m:t>
                        </m:r>
                      </m:sub>
                    </m:sSub>
                  </m:oMath>
                </a14:m>
                <a:r>
                  <a:rPr lang="zh-CN" altLang="en-US"/>
                  <a:t> </a:t>
                </a:r>
                <a:r>
                  <a:rPr lang="en-US" altLang="zh-CN"/>
                  <a:t>[</a:t>
                </a:r>
                <a:r>
                  <a:rPr lang="zh-CN" altLang="en-US"/>
                  <a:t>𝑗</a:t>
                </a:r>
                <a:r>
                  <a:rPr lang="en-US" altLang="zh-CN"/>
                  <a:t>] </a:t>
                </a:r>
                <a:r>
                  <a:rPr lang="zh-CN" altLang="en-US"/>
                  <a:t>只记录单个流𝑓 </a:t>
                </a:r>
                <a:r>
                  <a:rPr lang="en-US" altLang="zh-CN"/>
                  <a:t>′ </a:t>
                </a:r>
                <a:r>
                  <a:rPr lang="zh-CN" altLang="en-US"/>
                  <a:t>，它应该满足 </a:t>
                </a:r>
                <a:r>
                  <a:rPr lang="en-US" altLang="zh-CN"/>
                  <a:t>(</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𝐵</m:t>
                        </m:r>
                      </m:e>
                      <m:sub>
                        <m:r>
                          <m:rPr>
                            <m:sty m:val="p"/>
                          </m:rPr>
                          <a:rPr lang="en-US" altLang="zh-CN" i="1">
                            <a:latin typeface="Cambria Math" panose="02040503050406030204" pitchFamily="18" charset="0"/>
                          </a:rPr>
                          <m:t>i</m:t>
                        </m:r>
                      </m:sub>
                      <m:sup>
                        <m:r>
                          <a:rPr lang="en-US" altLang="zh-CN" i="1">
                            <a:latin typeface="Cambria Math" panose="02040503050406030204" pitchFamily="18" charset="0"/>
                          </a:rPr>
                          <m:t>𝐶</m:t>
                        </m:r>
                      </m:sup>
                    </m:sSubSup>
                  </m:oMath>
                </a14:m>
                <a:r>
                  <a:rPr lang="en-US" altLang="zh-CN"/>
                  <a:t>[</a:t>
                </a:r>
                <a:r>
                  <a:rPr lang="zh-CN" altLang="en-US"/>
                  <a:t>𝑗</a:t>
                </a:r>
                <a:r>
                  <a:rPr lang="en-US" altLang="zh-CN"/>
                  <a:t>] × </a:t>
                </a:r>
                <a:r>
                  <a:rPr lang="zh-CN" altLang="en-US"/>
                  <a:t>𝑓 </a:t>
                </a:r>
                <a:r>
                  <a:rPr lang="en-US" altLang="zh-CN"/>
                  <a:t>′ ) mod </a:t>
                </a:r>
                <a:r>
                  <a:rPr lang="zh-CN" altLang="en-US"/>
                  <a:t>𝑝 </a:t>
                </a:r>
                <a:r>
                  <a:rPr lang="en-US" altLang="zh-CN"/>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𝐵</m:t>
                        </m:r>
                      </m:e>
                      <m:sub>
                        <m:r>
                          <a:rPr lang="en-US" altLang="zh-CN" i="1">
                            <a:latin typeface="Cambria Math" panose="02040503050406030204" pitchFamily="18" charset="0"/>
                          </a:rPr>
                          <m:t>𝐼</m:t>
                        </m:r>
                      </m:sub>
                      <m:sup>
                        <m:r>
                          <a:rPr lang="en-US" altLang="zh-CN" i="1">
                            <a:latin typeface="Cambria Math" panose="02040503050406030204" pitchFamily="18" charset="0"/>
                          </a:rPr>
                          <m:t>𝐼𝐷</m:t>
                        </m:r>
                      </m:sup>
                    </m:sSubSup>
                  </m:oMath>
                </a14:m>
                <a:r>
                  <a:rPr lang="zh-CN" altLang="en-US"/>
                  <a:t>𝑖 </a:t>
                </a:r>
                <a:r>
                  <a:rPr lang="en-US" altLang="zh-CN"/>
                  <a:t>[</a:t>
                </a:r>
                <a:r>
                  <a:rPr lang="zh-CN" altLang="en-US"/>
                  <a:t>𝑗</a:t>
                </a:r>
                <a:r>
                  <a:rPr lang="en-US" altLang="zh-CN"/>
                  <a:t>]</a:t>
                </a:r>
                <a:r>
                  <a:rPr lang="zh-CN" altLang="en-US"/>
                  <a:t>。利用费马小定理，我们可以得到 𝑓 </a:t>
                </a:r>
                <a:r>
                  <a:rPr lang="en-US" altLang="zh-CN"/>
                  <a:t>′ =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𝐵</m:t>
                        </m:r>
                      </m:e>
                      <m:sub>
                        <m:r>
                          <a:rPr lang="en-US" altLang="zh-CN" i="1">
                            <a:latin typeface="Cambria Math" panose="02040503050406030204" pitchFamily="18" charset="0"/>
                          </a:rPr>
                          <m:t>𝐼</m:t>
                        </m:r>
                      </m:sub>
                      <m:sup>
                        <m:r>
                          <a:rPr lang="en-US" altLang="zh-CN" i="1">
                            <a:latin typeface="Cambria Math" panose="02040503050406030204" pitchFamily="18" charset="0"/>
                          </a:rPr>
                          <m:t>𝐼𝐷</m:t>
                        </m:r>
                      </m:sup>
                    </m:sSubSup>
                  </m:oMath>
                </a14:m>
                <a:r>
                  <a:rPr lang="en-US" altLang="zh-CN"/>
                  <a:t>[</a:t>
                </a:r>
                <a:r>
                  <a:rPr lang="zh-CN" altLang="en-US"/>
                  <a:t>𝑗</a:t>
                </a:r>
                <a:r>
                  <a:rPr lang="en-US" altLang="zh-CN"/>
                  <a:t>] × </a:t>
                </a:r>
                <a14:m>
                  <m:oMath xmlns:m="http://schemas.openxmlformats.org/officeDocument/2006/math">
                    <m:sSup>
                      <m:sSupPr>
                        <m:ctrlPr>
                          <a:rPr lang="en-US" altLang="zh-CN" i="1" smtClean="0">
                            <a:latin typeface="Cambria Math" panose="02040503050406030204" pitchFamily="18" charset="0"/>
                          </a:rPr>
                        </m:ctrlPr>
                      </m:sSupPr>
                      <m:e>
                        <m:r>
                          <m:rPr>
                            <m:nor/>
                          </m:rPr>
                          <a:rPr lang="en-US" altLang="zh-CN"/>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𝐵</m:t>
                            </m:r>
                          </m:e>
                          <m:sub>
                            <m:r>
                              <m:rPr>
                                <m:sty m:val="p"/>
                              </m:rPr>
                              <a:rPr lang="en-US" altLang="zh-CN" i="1">
                                <a:latin typeface="Cambria Math" panose="02040503050406030204" pitchFamily="18" charset="0"/>
                              </a:rPr>
                              <m:t>i</m:t>
                            </m:r>
                          </m:sub>
                          <m:sup>
                            <m:r>
                              <a:rPr lang="en-US" altLang="zh-CN" i="1">
                                <a:latin typeface="Cambria Math" panose="02040503050406030204" pitchFamily="18" charset="0"/>
                              </a:rPr>
                              <m:t>𝐶</m:t>
                            </m:r>
                          </m:sup>
                        </m:sSubSup>
                        <m:r>
                          <m:rPr>
                            <m:nor/>
                          </m:rPr>
                          <a:rPr lang="en-US" altLang="zh-CN"/>
                          <m:t>[</m:t>
                        </m:r>
                        <m:r>
                          <m:rPr>
                            <m:nor/>
                          </m:rPr>
                          <a:rPr lang="zh-CN" altLang="en-US"/>
                          <m:t>𝑗</m:t>
                        </m:r>
                        <m:r>
                          <m:rPr>
                            <m:nor/>
                          </m:rPr>
                          <a:rPr lang="en-US" altLang="zh-CN"/>
                          <m:t>])</m:t>
                        </m:r>
                      </m:e>
                      <m:sup>
                        <m:r>
                          <m:rPr>
                            <m:nor/>
                          </m:rPr>
                          <a:rPr lang="zh-CN" altLang="en-US"/>
                          <m:t>𝑝</m:t>
                        </m:r>
                        <m:r>
                          <m:rPr>
                            <m:nor/>
                          </m:rPr>
                          <a:rPr lang="zh-CN" altLang="en-US"/>
                          <m:t>−</m:t>
                        </m:r>
                        <m:r>
                          <m:rPr>
                            <m:nor/>
                          </m:rPr>
                          <a:rPr lang="en-US" altLang="zh-CN"/>
                          <m:t>2</m:t>
                        </m:r>
                      </m:sup>
                    </m:sSup>
                  </m:oMath>
                </a14:m>
                <a:r>
                  <a:rPr lang="en-US" altLang="zh-CN"/>
                  <a:t> ) mod </a:t>
                </a:r>
                <a:r>
                  <a:rPr lang="zh-CN" altLang="en-US"/>
                  <a:t>𝑝。</a:t>
                </a:r>
              </a:p>
            </p:txBody>
          </p:sp>
        </mc:Choice>
        <mc:Fallback>
          <p:sp>
            <p:nvSpPr>
              <p:cNvPr id="9" name="文本框 8">
                <a:extLst>
                  <a:ext uri="{FF2B5EF4-FFF2-40B4-BE49-F238E27FC236}">
                    <a16:creationId xmlns:a16="http://schemas.microsoft.com/office/drawing/2014/main" id="{AE53324D-954D-6628-015C-798AD5E2001D}"/>
                  </a:ext>
                </a:extLst>
              </p:cNvPr>
              <p:cNvSpPr txBox="1">
                <a:spLocks noRot="1" noChangeAspect="1" noMove="1" noResize="1" noEditPoints="1" noAdjustHandles="1" noChangeArrowheads="1" noChangeShapeType="1" noTextEdit="1"/>
              </p:cNvSpPr>
              <p:nvPr/>
            </p:nvSpPr>
            <p:spPr>
              <a:xfrm>
                <a:off x="70391" y="2145015"/>
                <a:ext cx="3338634" cy="1549014"/>
              </a:xfrm>
              <a:prstGeom prst="rect">
                <a:avLst/>
              </a:prstGeom>
              <a:blipFill>
                <a:blip r:embed="rId5"/>
                <a:stretch>
                  <a:fillRect l="-1645" t="-3150" b="-55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7CFB4ED4-4DFC-D9C1-4F9D-0B827F049A43}"/>
                  </a:ext>
                </a:extLst>
              </p:cNvPr>
              <p:cNvSpPr txBox="1"/>
              <p:nvPr/>
            </p:nvSpPr>
            <p:spPr>
              <a:xfrm>
                <a:off x="-4870" y="3745569"/>
                <a:ext cx="3174198" cy="1477328"/>
              </a:xfrm>
              <a:prstGeom prst="rect">
                <a:avLst/>
              </a:prstGeom>
              <a:noFill/>
            </p:spPr>
            <p:txBody>
              <a:bodyPr wrap="square">
                <a:spAutoFit/>
              </a:bodyPr>
              <a:lstStyle/>
              <a:p>
                <a:r>
                  <a:rPr lang="zh-CN" altLang="en-US"/>
                  <a:t>重新哈希验证</a:t>
                </a:r>
                <a:r>
                  <a:rPr lang="en-US" altLang="zh-CN"/>
                  <a:t>:</a:t>
                </a:r>
              </a:p>
              <a:p>
                <a:r>
                  <a:rPr lang="zh-CN" altLang="en-US"/>
                  <a:t>计算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𝑡h</m:t>
                        </m:r>
                      </m:sup>
                    </m:sSup>
                  </m:oMath>
                </a14:m>
                <a:r>
                  <a:rPr lang="zh-CN" altLang="en-US"/>
                  <a:t>的哈希函数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r>
                      <a:rPr lang="zh-CN" altLang="en-US" i="1" smtClean="0">
                        <a:latin typeface="Cambria Math" panose="02040503050406030204" pitchFamily="18" charset="0"/>
                      </a:rPr>
                      <m:t> </m:t>
                    </m:r>
                  </m:oMath>
                </a14:m>
                <a:r>
                  <a:rPr lang="en-US" altLang="zh-CN"/>
                  <a:t>(-)</a:t>
                </a:r>
                <a:r>
                  <a:rPr lang="zh-CN" altLang="en-US"/>
                  <a:t>，以找到 𝑓 </a:t>
                </a:r>
                <a:r>
                  <a:rPr lang="en-US" altLang="zh-CN"/>
                  <a:t>′ </a:t>
                </a:r>
                <a:r>
                  <a:rPr lang="zh-CN" altLang="en-US"/>
                  <a:t>的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𝑡h</m:t>
                        </m:r>
                      </m:sup>
                    </m:sSup>
                  </m:oMath>
                </a14:m>
                <a:r>
                  <a:rPr lang="zh-CN" altLang="en-US"/>
                  <a:t>映射桶，即计算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𝑖</m:t>
                        </m:r>
                      </m:sub>
                    </m:sSub>
                    <m:r>
                      <a:rPr lang="zh-CN" altLang="en-US" i="1">
                        <a:latin typeface="Cambria Math" panose="02040503050406030204" pitchFamily="18" charset="0"/>
                      </a:rPr>
                      <m:t> </m:t>
                    </m:r>
                  </m:oMath>
                </a14:m>
                <a:r>
                  <a:rPr lang="en-US" altLang="zh-CN"/>
                  <a:t>(</a:t>
                </a:r>
                <a:r>
                  <a:rPr lang="zh-CN" altLang="en-US"/>
                  <a:t>𝑓 </a:t>
                </a:r>
                <a:r>
                  <a:rPr lang="en-US" altLang="zh-CN"/>
                  <a:t>′ )</a:t>
                </a:r>
                <a:r>
                  <a:rPr lang="zh-CN" altLang="en-US"/>
                  <a:t>。然后检查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𝑖</m:t>
                        </m:r>
                      </m:sub>
                    </m:sSub>
                    <m:r>
                      <a:rPr lang="zh-CN" altLang="en-US" i="1">
                        <a:latin typeface="Cambria Math" panose="02040503050406030204" pitchFamily="18" charset="0"/>
                      </a:rPr>
                      <m:t> </m:t>
                    </m:r>
                  </m:oMath>
                </a14:m>
                <a:r>
                  <a:rPr lang="en-US" altLang="zh-CN"/>
                  <a:t>(</a:t>
                </a:r>
                <a:r>
                  <a:rPr lang="zh-CN" altLang="en-US"/>
                  <a:t>𝑓 </a:t>
                </a:r>
                <a:r>
                  <a:rPr lang="en-US" altLang="zh-CN"/>
                  <a:t>′ ) </a:t>
                </a:r>
                <a:r>
                  <a:rPr lang="zh-CN" altLang="en-US"/>
                  <a:t>是否等于 𝑗</a:t>
                </a:r>
              </a:p>
            </p:txBody>
          </p:sp>
        </mc:Choice>
        <mc:Fallback>
          <p:sp>
            <p:nvSpPr>
              <p:cNvPr id="11" name="文本框 10">
                <a:extLst>
                  <a:ext uri="{FF2B5EF4-FFF2-40B4-BE49-F238E27FC236}">
                    <a16:creationId xmlns:a16="http://schemas.microsoft.com/office/drawing/2014/main" id="{7CFB4ED4-4DFC-D9C1-4F9D-0B827F049A43}"/>
                  </a:ext>
                </a:extLst>
              </p:cNvPr>
              <p:cNvSpPr txBox="1">
                <a:spLocks noRot="1" noChangeAspect="1" noMove="1" noResize="1" noEditPoints="1" noAdjustHandles="1" noChangeArrowheads="1" noChangeShapeType="1" noTextEdit="1"/>
              </p:cNvSpPr>
              <p:nvPr/>
            </p:nvSpPr>
            <p:spPr>
              <a:xfrm>
                <a:off x="-4870" y="3745569"/>
                <a:ext cx="3174198" cy="1477328"/>
              </a:xfrm>
              <a:prstGeom prst="rect">
                <a:avLst/>
              </a:prstGeom>
              <a:blipFill>
                <a:blip r:embed="rId6"/>
                <a:stretch>
                  <a:fillRect l="-1536" t="-2058" r="-1727" b="-617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D6EA6828-368C-66E2-54DC-E7D5AD90C819}"/>
                  </a:ext>
                </a:extLst>
              </p:cNvPr>
              <p:cNvSpPr txBox="1"/>
              <p:nvPr/>
            </p:nvSpPr>
            <p:spPr>
              <a:xfrm>
                <a:off x="8684703" y="2286267"/>
                <a:ext cx="3024944" cy="2676054"/>
              </a:xfrm>
              <a:prstGeom prst="rect">
                <a:avLst/>
              </a:prstGeom>
              <a:noFill/>
            </p:spPr>
            <p:txBody>
              <a:bodyPr wrap="square">
                <a:spAutoFit/>
              </a:bodyPr>
              <a:lstStyle/>
              <a:p>
                <a:r>
                  <a:rPr lang="zh-CN" altLang="en-US"/>
                  <a:t>单流提取： 要从 </a:t>
                </a:r>
                <a:r>
                  <a:rPr lang="en-US" altLang="zh-CN"/>
                  <a:t>B</a:t>
                </a:r>
                <a:r>
                  <a:rPr lang="zh-CN" altLang="en-US"/>
                  <a:t>𝑖 </a:t>
                </a:r>
                <a:r>
                  <a:rPr lang="en-US" altLang="zh-CN"/>
                  <a:t>[</a:t>
                </a:r>
                <a:r>
                  <a:rPr lang="zh-CN" altLang="en-US"/>
                  <a:t>𝑗</a:t>
                </a:r>
                <a:r>
                  <a:rPr lang="en-US" altLang="zh-CN"/>
                  <a:t>]</a:t>
                </a:r>
                <a:r>
                  <a:rPr lang="zh-CN" altLang="en-US"/>
                  <a:t>及其他映射桶中提取</a:t>
                </a:r>
                <a:r>
                  <a:rPr lang="en-US" altLang="zh-CN"/>
                  <a:t>/</a:t>
                </a:r>
                <a:r>
                  <a:rPr lang="zh-CN" altLang="en-US"/>
                  <a:t>删除流量 𝑓</a:t>
                </a:r>
                <a:r>
                  <a:rPr lang="en-US" altLang="zh-CN"/>
                  <a:t>′</a:t>
                </a:r>
                <a:r>
                  <a:rPr lang="zh-CN" altLang="en-US"/>
                  <a:t>，首先要找到其他（𝑑 </a:t>
                </a:r>
                <a:r>
                  <a:rPr lang="en-US" altLang="zh-CN"/>
                  <a:t>- 1</a:t>
                </a:r>
                <a:r>
                  <a:rPr lang="zh-CN" altLang="en-US"/>
                  <a:t>）映射桶。其次，对于每个映射桶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oMath>
                </a14:m>
                <a:r>
                  <a:rPr lang="en-US" altLang="zh-CN"/>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m:t>
                            </m:r>
                          </m:sup>
                        </m:sSup>
                      </m:sub>
                    </m:sSub>
                    <m:r>
                      <a:rPr lang="en-US" altLang="zh-CN" b="0" i="0" smtClean="0">
                        <a:latin typeface="Cambria Math" panose="02040503050406030204" pitchFamily="18" charset="0"/>
                      </a:rPr>
                      <m:t>(</m:t>
                    </m:r>
                  </m:oMath>
                </a14:m>
                <a:r>
                  <a:rPr lang="zh-CN" altLang="en-US"/>
                  <a:t>𝑓 </a:t>
                </a:r>
                <a:r>
                  <a:rPr lang="en-US" altLang="zh-CN"/>
                  <a:t>′)]</a:t>
                </a:r>
                <a:r>
                  <a:rPr lang="zh-CN" altLang="en-US"/>
                  <a:t>，我们用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𝐵</m:t>
                        </m:r>
                      </m:e>
                      <m:sub>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m:t>
                            </m:r>
                          </m:sup>
                        </m:sSup>
                      </m:sub>
                      <m:sup>
                        <m:r>
                          <a:rPr lang="en-US" altLang="zh-CN" b="0" i="1" smtClean="0">
                            <a:latin typeface="Cambria Math" panose="02040503050406030204" pitchFamily="18" charset="0"/>
                          </a:rPr>
                          <m:t>𝑐</m:t>
                        </m:r>
                      </m:sup>
                    </m:sSubSup>
                  </m:oMath>
                </a14:m>
                <a:r>
                  <a:rPr lang="en-US" altLang="zh-CN"/>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sub>
                    </m:sSub>
                    <m:r>
                      <a:rPr lang="en-US" altLang="zh-CN" i="1">
                        <a:latin typeface="Cambria Math" panose="02040503050406030204" pitchFamily="18" charset="0"/>
                      </a:rPr>
                      <m:t> </m:t>
                    </m:r>
                    <m:r>
                      <a:rPr lang="en-US" altLang="zh-CN">
                        <a:latin typeface="Cambria Math" panose="02040503050406030204" pitchFamily="18" charset="0"/>
                      </a:rPr>
                      <m:t>(</m:t>
                    </m:r>
                  </m:oMath>
                </a14:m>
                <a:r>
                  <a:rPr lang="zh-CN" altLang="en-US"/>
                  <a:t>𝑓 </a:t>
                </a:r>
                <a:r>
                  <a:rPr lang="en-US" altLang="zh-CN"/>
                  <a:t>′)]]</a:t>
                </a:r>
                <a:r>
                  <a:rPr lang="zh-CN" altLang="en-US"/>
                  <a:t>递减其计数字段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𝐵</m:t>
                        </m:r>
                      </m:e>
                      <m:sub>
                        <m:r>
                          <m:rPr>
                            <m:sty m:val="p"/>
                          </m:rPr>
                          <a:rPr lang="en-US" altLang="zh-CN" i="1">
                            <a:latin typeface="Cambria Math" panose="02040503050406030204" pitchFamily="18" charset="0"/>
                          </a:rPr>
                          <m:t>i</m:t>
                        </m:r>
                      </m:sub>
                      <m:sup>
                        <m:r>
                          <a:rPr lang="en-US" altLang="zh-CN" i="1">
                            <a:latin typeface="Cambria Math" panose="02040503050406030204" pitchFamily="18" charset="0"/>
                          </a:rPr>
                          <m:t>𝐶</m:t>
                        </m:r>
                      </m:sup>
                    </m:sSubSup>
                  </m:oMath>
                </a14:m>
                <a:r>
                  <a:rPr lang="en-US" altLang="zh-CN"/>
                  <a:t>[</a:t>
                </a:r>
                <a:r>
                  <a:rPr lang="zh-CN" altLang="en-US"/>
                  <a:t>𝑗</a:t>
                </a:r>
                <a:r>
                  <a:rPr lang="en-US" altLang="zh-CN"/>
                  <a:t>],</a:t>
                </a:r>
                <a:r>
                  <a:rPr lang="zh-CN" altLang="en-US"/>
                  <a:t>并通过模减将其 </a:t>
                </a:r>
                <a:r>
                  <a:rPr lang="en-US" altLang="zh-CN"/>
                  <a:t>IDsum </a:t>
                </a:r>
                <a:r>
                  <a:rPr lang="zh-CN" altLang="en-US"/>
                  <a:t>字段更新为 </a:t>
                </a:r>
                <a:r>
                  <a:rPr lang="en-US" altLang="zh-CN"/>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𝐵</m:t>
                        </m:r>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sub>
                      <m:sup>
                        <m:r>
                          <a:rPr lang="en-US" altLang="zh-CN" b="0" i="1" smtClean="0">
                            <a:latin typeface="Cambria Math" panose="02040503050406030204" pitchFamily="18" charset="0"/>
                          </a:rPr>
                          <m:t>𝐼𝐷</m:t>
                        </m:r>
                      </m:sup>
                    </m:sSubSup>
                  </m:oMath>
                </a14:m>
                <a:r>
                  <a:rPr lang="en-US" altLang="zh-CN"/>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sub>
                    </m:sSub>
                  </m:oMath>
                </a14:m>
                <a:r>
                  <a:rPr lang="en-US" altLang="zh-CN"/>
                  <a:t>(</a:t>
                </a:r>
                <a:r>
                  <a:rPr lang="zh-CN" altLang="en-US"/>
                  <a:t>𝑓 </a:t>
                </a:r>
                <a:r>
                  <a:rPr lang="en-US" altLang="zh-CN"/>
                  <a:t>′ )] -</a:t>
                </a:r>
                <a:r>
                  <a:rPr lang="zh-CN" altLang="en-US"/>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𝐵</m:t>
                        </m:r>
                      </m:e>
                      <m:sub>
                        <m:r>
                          <a:rPr lang="en-US" altLang="zh-CN" i="1">
                            <a:latin typeface="Cambria Math" panose="02040503050406030204" pitchFamily="18" charset="0"/>
                          </a:rPr>
                          <m:t>𝐼</m:t>
                        </m:r>
                      </m:sub>
                      <m:sup>
                        <m:r>
                          <a:rPr lang="en-US" altLang="zh-CN" i="1">
                            <a:latin typeface="Cambria Math" panose="02040503050406030204" pitchFamily="18" charset="0"/>
                          </a:rPr>
                          <m:t>𝐼𝐷</m:t>
                        </m:r>
                      </m:sup>
                    </m:sSubSup>
                  </m:oMath>
                </a14:m>
                <a:r>
                  <a:rPr lang="en-US" altLang="zh-CN"/>
                  <a:t>[</a:t>
                </a:r>
                <a:r>
                  <a:rPr lang="zh-CN" altLang="en-US"/>
                  <a:t>𝑗</a:t>
                </a:r>
                <a:r>
                  <a:rPr lang="en-US" altLang="zh-CN"/>
                  <a:t>]) mod </a:t>
                </a:r>
                <a:r>
                  <a:rPr lang="zh-CN" altLang="en-US"/>
                  <a:t>𝑝</a:t>
                </a:r>
                <a:r>
                  <a:rPr lang="en-US" altLang="zh-CN"/>
                  <a:t>)</a:t>
                </a:r>
                <a:endParaRPr lang="zh-CN" altLang="en-US"/>
              </a:p>
            </p:txBody>
          </p:sp>
        </mc:Choice>
        <mc:Fallback>
          <p:sp>
            <p:nvSpPr>
              <p:cNvPr id="13" name="文本框 12">
                <a:extLst>
                  <a:ext uri="{FF2B5EF4-FFF2-40B4-BE49-F238E27FC236}">
                    <a16:creationId xmlns:a16="http://schemas.microsoft.com/office/drawing/2014/main" id="{D6EA6828-368C-66E2-54DC-E7D5AD90C819}"/>
                  </a:ext>
                </a:extLst>
              </p:cNvPr>
              <p:cNvSpPr txBox="1">
                <a:spLocks noRot="1" noChangeAspect="1" noMove="1" noResize="1" noEditPoints="1" noAdjustHandles="1" noChangeArrowheads="1" noChangeShapeType="1" noTextEdit="1"/>
              </p:cNvSpPr>
              <p:nvPr/>
            </p:nvSpPr>
            <p:spPr>
              <a:xfrm>
                <a:off x="8684703" y="2286267"/>
                <a:ext cx="3024944" cy="2676054"/>
              </a:xfrm>
              <a:prstGeom prst="rect">
                <a:avLst/>
              </a:prstGeom>
              <a:blipFill>
                <a:blip r:embed="rId7"/>
                <a:stretch>
                  <a:fillRect l="-1815" t="-1595" r="-5645" b="-27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89030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8924</TotalTime>
  <Words>2158</Words>
  <Application>Microsoft Office PowerPoint</Application>
  <PresentationFormat>宽屏</PresentationFormat>
  <Paragraphs>178</Paragraphs>
  <Slides>14</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CMSY8</vt:lpstr>
      <vt:lpstr>NimbusRomNo9L-Regu</vt:lpstr>
      <vt:lpstr>等线</vt:lpstr>
      <vt:lpstr>等线 Light</vt:lpstr>
      <vt:lpstr>微软雅黑</vt:lpstr>
      <vt:lpstr>Arial</vt:lpstr>
      <vt:lpstr>Calibri</vt:lpstr>
      <vt:lpstr>Cambria Math</vt:lpstr>
      <vt:lpstr>Segoe UI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奕婷</dc:creator>
  <cp:lastModifiedBy>程翔 李</cp:lastModifiedBy>
  <cp:revision>40</cp:revision>
  <dcterms:created xsi:type="dcterms:W3CDTF">2023-06-20T13:38:10Z</dcterms:created>
  <dcterms:modified xsi:type="dcterms:W3CDTF">2024-02-20T18:43:22Z</dcterms:modified>
</cp:coreProperties>
</file>