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3228" r:id="rId3"/>
    <p:sldId id="3241" r:id="rId4"/>
    <p:sldId id="263" r:id="rId5"/>
    <p:sldId id="3245" r:id="rId6"/>
    <p:sldId id="3246" r:id="rId7"/>
    <p:sldId id="3250" r:id="rId8"/>
    <p:sldId id="3251" r:id="rId9"/>
    <p:sldId id="3252" r:id="rId10"/>
    <p:sldId id="3254" r:id="rId11"/>
    <p:sldId id="3253" r:id="rId12"/>
    <p:sldId id="3255" r:id="rId13"/>
    <p:sldId id="3256" r:id="rId14"/>
    <p:sldId id="3257" r:id="rId15"/>
    <p:sldId id="3258" r:id="rId16"/>
    <p:sldId id="3240" r:id="rId17"/>
  </p:sldIdLst>
  <p:sldSz cx="12852400" cy="7561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B15"/>
    <a:srgbClr val="E0513D"/>
    <a:srgbClr val="C1BB00"/>
    <a:srgbClr val="003446"/>
    <a:srgbClr val="005E54"/>
    <a:srgbClr val="1A78C3"/>
    <a:srgbClr val="F4823A"/>
    <a:srgbClr val="0763C8"/>
    <a:srgbClr val="F9A4AF"/>
    <a:srgbClr val="F78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9" autoAdjust="0"/>
    <p:restoredTop sz="93031" autoAdjust="0"/>
  </p:normalViewPr>
  <p:slideViewPr>
    <p:cSldViewPr snapToGrid="0">
      <p:cViewPr varScale="1">
        <p:scale>
          <a:sx n="95" d="100"/>
          <a:sy n="95" d="100"/>
        </p:scale>
        <p:origin x="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216BC-D2C2-44FE-9499-0F6DB5DBB0D8}" type="datetimeFigureOut">
              <a:rPr lang="zh-CN" altLang="en-US" smtClean="0"/>
              <a:t>2024/2/20</a:t>
            </a:fld>
            <a:endParaRPr lang="zh-CN" altLang="en-US"/>
          </a:p>
        </p:txBody>
      </p:sp>
      <p:sp>
        <p:nvSpPr>
          <p:cNvPr id="4" name="幻灯片图像占位符 3"/>
          <p:cNvSpPr>
            <a:spLocks noGrp="1" noRot="1" noChangeAspect="1"/>
          </p:cNvSpPr>
          <p:nvPr>
            <p:ph type="sldImg" idx="2"/>
          </p:nvPr>
        </p:nvSpPr>
        <p:spPr>
          <a:xfrm>
            <a:off x="806450" y="1143000"/>
            <a:ext cx="5245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46A74-A4CD-490F-838E-D85A02144748}" type="slidenum">
              <a:rPr lang="zh-CN" altLang="en-US" smtClean="0"/>
              <a:t>‹#›</a:t>
            </a:fld>
            <a:endParaRPr lang="zh-CN" altLang="en-US"/>
          </a:p>
        </p:txBody>
      </p:sp>
    </p:spTree>
    <p:extLst>
      <p:ext uri="{BB962C8B-B14F-4D97-AF65-F5344CB8AC3E}">
        <p14:creationId xmlns:p14="http://schemas.microsoft.com/office/powerpoint/2010/main" val="2114891264"/>
      </p:ext>
    </p:extLst>
  </p:cSld>
  <p:clrMap bg1="lt1" tx1="dk1" bg2="lt2" tx2="dk2" accent1="accent1" accent2="accent2" accent3="accent3" accent4="accent4" accent5="accent5" accent6="accent6" hlink="hlink" folHlink="folHlink"/>
  <p:notesStyle>
    <a:lvl1pPr marL="0" algn="l" defTabSz="979711" rtl="0" eaLnBrk="1" latinLnBrk="0" hangingPunct="1">
      <a:defRPr sz="1285" kern="1200">
        <a:solidFill>
          <a:schemeClr val="tx1"/>
        </a:solidFill>
        <a:latin typeface="+mn-lt"/>
        <a:ea typeface="+mn-ea"/>
        <a:cs typeface="+mn-cs"/>
      </a:defRPr>
    </a:lvl1pPr>
    <a:lvl2pPr marL="489854" algn="l" defTabSz="979711" rtl="0" eaLnBrk="1" latinLnBrk="0" hangingPunct="1">
      <a:defRPr sz="1285" kern="1200">
        <a:solidFill>
          <a:schemeClr val="tx1"/>
        </a:solidFill>
        <a:latin typeface="+mn-lt"/>
        <a:ea typeface="+mn-ea"/>
        <a:cs typeface="+mn-cs"/>
      </a:defRPr>
    </a:lvl2pPr>
    <a:lvl3pPr marL="979711" algn="l" defTabSz="979711" rtl="0" eaLnBrk="1" latinLnBrk="0" hangingPunct="1">
      <a:defRPr sz="1285" kern="1200">
        <a:solidFill>
          <a:schemeClr val="tx1"/>
        </a:solidFill>
        <a:latin typeface="+mn-lt"/>
        <a:ea typeface="+mn-ea"/>
        <a:cs typeface="+mn-cs"/>
      </a:defRPr>
    </a:lvl3pPr>
    <a:lvl4pPr marL="1469564" algn="l" defTabSz="979711" rtl="0" eaLnBrk="1" latinLnBrk="0" hangingPunct="1">
      <a:defRPr sz="1285" kern="1200">
        <a:solidFill>
          <a:schemeClr val="tx1"/>
        </a:solidFill>
        <a:latin typeface="+mn-lt"/>
        <a:ea typeface="+mn-ea"/>
        <a:cs typeface="+mn-cs"/>
      </a:defRPr>
    </a:lvl4pPr>
    <a:lvl5pPr marL="1959419" algn="l" defTabSz="979711" rtl="0" eaLnBrk="1" latinLnBrk="0" hangingPunct="1">
      <a:defRPr sz="1285" kern="1200">
        <a:solidFill>
          <a:schemeClr val="tx1"/>
        </a:solidFill>
        <a:latin typeface="+mn-lt"/>
        <a:ea typeface="+mn-ea"/>
        <a:cs typeface="+mn-cs"/>
      </a:defRPr>
    </a:lvl5pPr>
    <a:lvl6pPr marL="2449273" algn="l" defTabSz="979711" rtl="0" eaLnBrk="1" latinLnBrk="0" hangingPunct="1">
      <a:defRPr sz="1285" kern="1200">
        <a:solidFill>
          <a:schemeClr val="tx1"/>
        </a:solidFill>
        <a:latin typeface="+mn-lt"/>
        <a:ea typeface="+mn-ea"/>
        <a:cs typeface="+mn-cs"/>
      </a:defRPr>
    </a:lvl6pPr>
    <a:lvl7pPr marL="2939128" algn="l" defTabSz="979711" rtl="0" eaLnBrk="1" latinLnBrk="0" hangingPunct="1">
      <a:defRPr sz="1285" kern="1200">
        <a:solidFill>
          <a:schemeClr val="tx1"/>
        </a:solidFill>
        <a:latin typeface="+mn-lt"/>
        <a:ea typeface="+mn-ea"/>
        <a:cs typeface="+mn-cs"/>
      </a:defRPr>
    </a:lvl7pPr>
    <a:lvl8pPr marL="3428983" algn="l" defTabSz="979711" rtl="0" eaLnBrk="1" latinLnBrk="0" hangingPunct="1">
      <a:defRPr sz="1285" kern="1200">
        <a:solidFill>
          <a:schemeClr val="tx1"/>
        </a:solidFill>
        <a:latin typeface="+mn-lt"/>
        <a:ea typeface="+mn-ea"/>
        <a:cs typeface="+mn-cs"/>
      </a:defRPr>
    </a:lvl8pPr>
    <a:lvl9pPr marL="3918838" algn="l" defTabSz="979711" rtl="0" eaLnBrk="1" latinLnBrk="0" hangingPunct="1">
      <a:defRPr sz="12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a:t>
            </a:fld>
            <a:endParaRPr lang="zh-CN" altLang="en-US"/>
          </a:p>
        </p:txBody>
      </p:sp>
    </p:spTree>
    <p:extLst>
      <p:ext uri="{BB962C8B-B14F-4D97-AF65-F5344CB8AC3E}">
        <p14:creationId xmlns:p14="http://schemas.microsoft.com/office/powerpoint/2010/main" val="215825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11</a:t>
            </a:fld>
            <a:endParaRPr lang="zh-CN" altLang="en-US"/>
          </a:p>
        </p:txBody>
      </p:sp>
    </p:spTree>
    <p:extLst>
      <p:ext uri="{BB962C8B-B14F-4D97-AF65-F5344CB8AC3E}">
        <p14:creationId xmlns:p14="http://schemas.microsoft.com/office/powerpoint/2010/main" val="338269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12</a:t>
            </a:fld>
            <a:endParaRPr lang="zh-CN" altLang="en-US"/>
          </a:p>
        </p:txBody>
      </p:sp>
    </p:spTree>
    <p:extLst>
      <p:ext uri="{BB962C8B-B14F-4D97-AF65-F5344CB8AC3E}">
        <p14:creationId xmlns:p14="http://schemas.microsoft.com/office/powerpoint/2010/main" val="51671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13</a:t>
            </a:fld>
            <a:endParaRPr lang="zh-CN" altLang="en-US"/>
          </a:p>
        </p:txBody>
      </p:sp>
    </p:spTree>
    <p:extLst>
      <p:ext uri="{BB962C8B-B14F-4D97-AF65-F5344CB8AC3E}">
        <p14:creationId xmlns:p14="http://schemas.microsoft.com/office/powerpoint/2010/main" val="2391203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14</a:t>
            </a:fld>
            <a:endParaRPr lang="zh-CN" altLang="en-US"/>
          </a:p>
        </p:txBody>
      </p:sp>
    </p:spTree>
    <p:extLst>
      <p:ext uri="{BB962C8B-B14F-4D97-AF65-F5344CB8AC3E}">
        <p14:creationId xmlns:p14="http://schemas.microsoft.com/office/powerpoint/2010/main" val="332854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3</a:t>
            </a:fld>
            <a:endParaRPr lang="zh-CN" altLang="en-US"/>
          </a:p>
        </p:txBody>
      </p:sp>
    </p:spTree>
    <p:extLst>
      <p:ext uri="{BB962C8B-B14F-4D97-AF65-F5344CB8AC3E}">
        <p14:creationId xmlns:p14="http://schemas.microsoft.com/office/powerpoint/2010/main" val="179749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9589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5</a:t>
            </a:fld>
            <a:endParaRPr lang="zh-CN" altLang="en-US"/>
          </a:p>
        </p:txBody>
      </p:sp>
    </p:spTree>
    <p:extLst>
      <p:ext uri="{BB962C8B-B14F-4D97-AF65-F5344CB8AC3E}">
        <p14:creationId xmlns:p14="http://schemas.microsoft.com/office/powerpoint/2010/main" val="405854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6</a:t>
            </a:fld>
            <a:endParaRPr lang="zh-CN" altLang="en-US"/>
          </a:p>
        </p:txBody>
      </p:sp>
    </p:spTree>
    <p:extLst>
      <p:ext uri="{BB962C8B-B14F-4D97-AF65-F5344CB8AC3E}">
        <p14:creationId xmlns:p14="http://schemas.microsoft.com/office/powerpoint/2010/main" val="115878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7</a:t>
            </a:fld>
            <a:endParaRPr lang="zh-CN" altLang="en-US"/>
          </a:p>
        </p:txBody>
      </p:sp>
    </p:spTree>
    <p:extLst>
      <p:ext uri="{BB962C8B-B14F-4D97-AF65-F5344CB8AC3E}">
        <p14:creationId xmlns:p14="http://schemas.microsoft.com/office/powerpoint/2010/main" val="2694342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8</a:t>
            </a:fld>
            <a:endParaRPr lang="zh-CN" altLang="en-US"/>
          </a:p>
        </p:txBody>
      </p:sp>
    </p:spTree>
    <p:extLst>
      <p:ext uri="{BB962C8B-B14F-4D97-AF65-F5344CB8AC3E}">
        <p14:creationId xmlns:p14="http://schemas.microsoft.com/office/powerpoint/2010/main" val="148425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9</a:t>
            </a:fld>
            <a:endParaRPr lang="zh-CN" altLang="en-US"/>
          </a:p>
        </p:txBody>
      </p:sp>
    </p:spTree>
    <p:extLst>
      <p:ext uri="{BB962C8B-B14F-4D97-AF65-F5344CB8AC3E}">
        <p14:creationId xmlns:p14="http://schemas.microsoft.com/office/powerpoint/2010/main" val="120408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10</a:t>
            </a:fld>
            <a:endParaRPr lang="zh-CN" altLang="en-US"/>
          </a:p>
        </p:txBody>
      </p:sp>
    </p:spTree>
    <p:extLst>
      <p:ext uri="{BB962C8B-B14F-4D97-AF65-F5344CB8AC3E}">
        <p14:creationId xmlns:p14="http://schemas.microsoft.com/office/powerpoint/2010/main" val="226615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0" y="1237457"/>
            <a:ext cx="9639300" cy="2632440"/>
          </a:xfrm>
        </p:spPr>
        <p:txBody>
          <a:bodyPr anchor="b"/>
          <a:lstStyle>
            <a:lvl1pPr algn="ctr">
              <a:defRPr sz="6325"/>
            </a:lvl1pPr>
          </a:lstStyle>
          <a:p>
            <a:r>
              <a:rPr lang="zh-CN" altLang="en-US"/>
              <a:t>单击此处编辑母版标题样式</a:t>
            </a:r>
            <a:endParaRPr lang="en-US" dirty="0"/>
          </a:p>
        </p:txBody>
      </p:sp>
      <p:sp>
        <p:nvSpPr>
          <p:cNvPr id="3" name="Subtitle 2"/>
          <p:cNvSpPr>
            <a:spLocks noGrp="1"/>
          </p:cNvSpPr>
          <p:nvPr>
            <p:ph type="subTitle" idx="1"/>
          </p:nvPr>
        </p:nvSpPr>
        <p:spPr>
          <a:xfrm>
            <a:off x="1606550" y="3971414"/>
            <a:ext cx="9639300" cy="1825554"/>
          </a:xfrm>
        </p:spPr>
        <p:txBody>
          <a:bodyPr/>
          <a:lstStyle>
            <a:lvl1pPr marL="0" indent="0" algn="ctr">
              <a:buNone/>
              <a:defRPr sz="2530"/>
            </a:lvl1pPr>
            <a:lvl2pPr marL="481980" indent="0" algn="ctr">
              <a:buNone/>
              <a:defRPr sz="2108"/>
            </a:lvl2pPr>
            <a:lvl3pPr marL="963960" indent="0" algn="ctr">
              <a:buNone/>
              <a:defRPr sz="1898"/>
            </a:lvl3pPr>
            <a:lvl4pPr marL="1445941" indent="0" algn="ctr">
              <a:buNone/>
              <a:defRPr sz="1687"/>
            </a:lvl4pPr>
            <a:lvl5pPr marL="1927921" indent="0" algn="ctr">
              <a:buNone/>
              <a:defRPr sz="1687"/>
            </a:lvl5pPr>
            <a:lvl6pPr marL="2409901" indent="0" algn="ctr">
              <a:buNone/>
              <a:defRPr sz="1687"/>
            </a:lvl6pPr>
            <a:lvl7pPr marL="2891881" indent="0" algn="ctr">
              <a:buNone/>
              <a:defRPr sz="1687"/>
            </a:lvl7pPr>
            <a:lvl8pPr marL="3373862" indent="0" algn="ctr">
              <a:buNone/>
              <a:defRPr sz="1687"/>
            </a:lvl8pPr>
            <a:lvl9pPr marL="3855842"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5110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592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499" y="402567"/>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3603" y="402567"/>
            <a:ext cx="8153241" cy="640782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82729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7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2" y="1237458"/>
            <a:ext cx="9639300" cy="2632440"/>
          </a:xfrm>
        </p:spPr>
        <p:txBody>
          <a:bodyPr anchor="b"/>
          <a:lstStyle>
            <a:lvl1pPr algn="ctr">
              <a:defRPr sz="632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6552" y="3971415"/>
            <a:ext cx="9639300" cy="1825555"/>
          </a:xfrm>
        </p:spPr>
        <p:txBody>
          <a:bodyPr/>
          <a:lstStyle>
            <a:lvl1pPr marL="0" indent="0" algn="ctr">
              <a:buNone/>
              <a:defRPr sz="2530"/>
            </a:lvl1pPr>
            <a:lvl2pPr marL="481980" indent="0" algn="ctr">
              <a:buNone/>
              <a:defRPr sz="2108"/>
            </a:lvl2pPr>
            <a:lvl3pPr marL="963291" indent="0" algn="ctr">
              <a:buNone/>
              <a:defRPr sz="1898"/>
            </a:lvl3pPr>
            <a:lvl4pPr marL="1445271" indent="0" algn="ctr">
              <a:buNone/>
              <a:defRPr sz="1687"/>
            </a:lvl4pPr>
            <a:lvl5pPr marL="1926582" indent="0" algn="ctr">
              <a:buNone/>
              <a:defRPr sz="1687"/>
            </a:lvl5pPr>
            <a:lvl6pPr marL="2408562" indent="0" algn="ctr">
              <a:buNone/>
              <a:defRPr sz="1687"/>
            </a:lvl6pPr>
            <a:lvl7pPr marL="2890543" indent="0" algn="ctr">
              <a:buNone/>
              <a:defRPr sz="1687"/>
            </a:lvl7pPr>
            <a:lvl8pPr marL="3371853" indent="0" algn="ctr">
              <a:buNone/>
              <a:defRPr sz="1687"/>
            </a:lvl8pPr>
            <a:lvl9pPr marL="3853834" indent="0" algn="ctr">
              <a:buNone/>
              <a:defRPr sz="168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386079248"/>
      </p:ext>
    </p:extLst>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4240191382"/>
      </p:ext>
    </p:extLst>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10" y="1885069"/>
            <a:ext cx="11085195" cy="3145275"/>
          </a:xfrm>
        </p:spPr>
        <p:txBody>
          <a:bodyPr anchor="b"/>
          <a:lstStyle>
            <a:lvl1pPr>
              <a:defRPr sz="632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6910" y="5060097"/>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291" indent="0">
              <a:buNone/>
              <a:defRPr sz="1898">
                <a:solidFill>
                  <a:schemeClr val="tx1">
                    <a:tint val="75000"/>
                  </a:schemeClr>
                </a:solidFill>
              </a:defRPr>
            </a:lvl3pPr>
            <a:lvl4pPr marL="1445271" indent="0">
              <a:buNone/>
              <a:defRPr sz="1687">
                <a:solidFill>
                  <a:schemeClr val="tx1">
                    <a:tint val="75000"/>
                  </a:schemeClr>
                </a:solidFill>
              </a:defRPr>
            </a:lvl4pPr>
            <a:lvl5pPr marL="1926582" indent="0">
              <a:buNone/>
              <a:defRPr sz="1687">
                <a:solidFill>
                  <a:schemeClr val="tx1">
                    <a:tint val="75000"/>
                  </a:schemeClr>
                </a:solidFill>
              </a:defRPr>
            </a:lvl5pPr>
            <a:lvl6pPr marL="2408562" indent="0">
              <a:buNone/>
              <a:defRPr sz="1687">
                <a:solidFill>
                  <a:schemeClr val="tx1">
                    <a:tint val="75000"/>
                  </a:schemeClr>
                </a:solidFill>
              </a:defRPr>
            </a:lvl6pPr>
            <a:lvl7pPr marL="2890543" indent="0">
              <a:buNone/>
              <a:defRPr sz="1687">
                <a:solidFill>
                  <a:schemeClr val="tx1">
                    <a:tint val="75000"/>
                  </a:schemeClr>
                </a:solidFill>
              </a:defRPr>
            </a:lvl7pPr>
            <a:lvl8pPr marL="3371853" indent="0">
              <a:buNone/>
              <a:defRPr sz="1687">
                <a:solidFill>
                  <a:schemeClr val="tx1">
                    <a:tint val="75000"/>
                  </a:schemeClr>
                </a:solidFill>
              </a:defRPr>
            </a:lvl8pPr>
            <a:lvl9pPr marL="3853834"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92267510"/>
      </p:ext>
    </p:extLst>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3604"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6529"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287508219"/>
      </p:ext>
    </p:extLst>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8"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279" y="1853560"/>
            <a:ext cx="5437166"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4" name="Content Placeholder 3"/>
          <p:cNvSpPr>
            <a:spLocks noGrp="1"/>
          </p:cNvSpPr>
          <p:nvPr>
            <p:ph sz="half" idx="2" hasCustomPrompt="1"/>
          </p:nvPr>
        </p:nvSpPr>
        <p:spPr>
          <a:xfrm>
            <a:off x="885279" y="2761963"/>
            <a:ext cx="5437166"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6529" y="1853560"/>
            <a:ext cx="5463945"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6" name="Content Placeholder 5"/>
          <p:cNvSpPr>
            <a:spLocks noGrp="1"/>
          </p:cNvSpPr>
          <p:nvPr>
            <p:ph sz="quarter" idx="4" hasCustomPrompt="1"/>
          </p:nvPr>
        </p:nvSpPr>
        <p:spPr>
          <a:xfrm>
            <a:off x="6506529" y="2761963"/>
            <a:ext cx="5463945"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16433700"/>
      </p:ext>
    </p:extLst>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306948227"/>
      </p:ext>
    </p:extLst>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73288187"/>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9457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3947" y="1088685"/>
            <a:ext cx="6506526"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7295660"/>
      </p:ext>
    </p:extLst>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7" y="1088685"/>
            <a:ext cx="6506526" cy="5373398"/>
          </a:xfrm>
        </p:spPr>
        <p:txBody>
          <a:bodyPr anchor="t"/>
          <a:lstStyle>
            <a:lvl1pPr marL="0" indent="0">
              <a:buNone/>
              <a:defRPr sz="3373"/>
            </a:lvl1pPr>
            <a:lvl2pPr marL="481980" indent="0">
              <a:buNone/>
              <a:defRPr sz="2952"/>
            </a:lvl2pPr>
            <a:lvl3pPr marL="963291" indent="0">
              <a:buNone/>
              <a:defRPr sz="2530"/>
            </a:lvl3pPr>
            <a:lvl4pPr marL="1445271" indent="0">
              <a:buNone/>
              <a:defRPr sz="2108"/>
            </a:lvl4pPr>
            <a:lvl5pPr marL="1926582" indent="0">
              <a:buNone/>
              <a:defRPr sz="2108"/>
            </a:lvl5pPr>
            <a:lvl6pPr marL="2408562" indent="0">
              <a:buNone/>
              <a:defRPr sz="2108"/>
            </a:lvl6pPr>
            <a:lvl7pPr marL="2890543" indent="0">
              <a:buNone/>
              <a:defRPr sz="2108"/>
            </a:lvl7pPr>
            <a:lvl8pPr marL="3371853" indent="0">
              <a:buNone/>
              <a:defRPr sz="2108"/>
            </a:lvl8pPr>
            <a:lvl9pPr marL="3853834" indent="0">
              <a:buNone/>
              <a:defRPr sz="2108"/>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9980218"/>
      </p:ext>
    </p:extLst>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2242873"/>
      </p:ext>
    </p:extLst>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500" y="402570"/>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3605" y="402570"/>
            <a:ext cx="8153242" cy="640782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22333407"/>
      </p:ext>
    </p:extLst>
  </p:cSld>
  <p:clrMapOvr>
    <a:masterClrMapping/>
  </p:clrMapOvr>
  <p:transition spd="slow" advClick="0" advTm="1000">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852400" cy="7561263"/>
          </a:xfrm>
          <a:prstGeom prst="rect">
            <a:avLst/>
          </a:prstGeom>
        </p:spPr>
      </p:pic>
    </p:spTree>
    <p:extLst>
      <p:ext uri="{BB962C8B-B14F-4D97-AF65-F5344CB8AC3E}">
        <p14:creationId xmlns:p14="http://schemas.microsoft.com/office/powerpoint/2010/main" val="135085586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09" y="1885066"/>
            <a:ext cx="11085195" cy="3145275"/>
          </a:xfrm>
        </p:spPr>
        <p:txBody>
          <a:bodyPr anchor="b"/>
          <a:lstStyle>
            <a:lvl1pPr>
              <a:defRPr sz="6325"/>
            </a:lvl1pPr>
          </a:lstStyle>
          <a:p>
            <a:r>
              <a:rPr lang="zh-CN" altLang="en-US"/>
              <a:t>单击此处编辑母版标题样式</a:t>
            </a:r>
            <a:endParaRPr lang="en-US" dirty="0"/>
          </a:p>
        </p:txBody>
      </p:sp>
      <p:sp>
        <p:nvSpPr>
          <p:cNvPr id="3" name="Text Placeholder 2"/>
          <p:cNvSpPr>
            <a:spLocks noGrp="1"/>
          </p:cNvSpPr>
          <p:nvPr>
            <p:ph type="body" idx="1"/>
          </p:nvPr>
        </p:nvSpPr>
        <p:spPr>
          <a:xfrm>
            <a:off x="876909" y="5060096"/>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960" indent="0">
              <a:buNone/>
              <a:defRPr sz="1898">
                <a:solidFill>
                  <a:schemeClr val="tx1">
                    <a:tint val="75000"/>
                  </a:schemeClr>
                </a:solidFill>
              </a:defRPr>
            </a:lvl3pPr>
            <a:lvl4pPr marL="1445941" indent="0">
              <a:buNone/>
              <a:defRPr sz="1687">
                <a:solidFill>
                  <a:schemeClr val="tx1">
                    <a:tint val="75000"/>
                  </a:schemeClr>
                </a:solidFill>
              </a:defRPr>
            </a:lvl4pPr>
            <a:lvl5pPr marL="1927921" indent="0">
              <a:buNone/>
              <a:defRPr sz="1687">
                <a:solidFill>
                  <a:schemeClr val="tx1">
                    <a:tint val="75000"/>
                  </a:schemeClr>
                </a:solidFill>
              </a:defRPr>
            </a:lvl5pPr>
            <a:lvl6pPr marL="2409901" indent="0">
              <a:buNone/>
              <a:defRPr sz="1687">
                <a:solidFill>
                  <a:schemeClr val="tx1">
                    <a:tint val="75000"/>
                  </a:schemeClr>
                </a:solidFill>
              </a:defRPr>
            </a:lvl6pPr>
            <a:lvl7pPr marL="2891881" indent="0">
              <a:buNone/>
              <a:defRPr sz="1687">
                <a:solidFill>
                  <a:schemeClr val="tx1">
                    <a:tint val="75000"/>
                  </a:schemeClr>
                </a:solidFill>
              </a:defRPr>
            </a:lvl7pPr>
            <a:lvl8pPr marL="3373862" indent="0">
              <a:buNone/>
              <a:defRPr sz="1687">
                <a:solidFill>
                  <a:schemeClr val="tx1">
                    <a:tint val="75000"/>
                  </a:schemeClr>
                </a:solidFill>
              </a:defRPr>
            </a:lvl8pPr>
            <a:lvl9pPr marL="3855842"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524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3603"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06528"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2865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7"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5277" y="1853560"/>
            <a:ext cx="5437167"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885277" y="2761961"/>
            <a:ext cx="5437167"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06528" y="1853560"/>
            <a:ext cx="5463944"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6506528" y="2761961"/>
            <a:ext cx="5463944"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3262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541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1572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p:nvPr>
        </p:nvSpPr>
        <p:spPr>
          <a:xfrm>
            <a:off x="5463944" y="1088682"/>
            <a:ext cx="6506528"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8507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4" y="1088682"/>
            <a:ext cx="6506528" cy="5373398"/>
          </a:xfrm>
        </p:spPr>
        <p:txBody>
          <a:bodyPr anchor="t"/>
          <a:lstStyle>
            <a:lvl1pPr marL="0" indent="0">
              <a:buNone/>
              <a:defRPr sz="3373"/>
            </a:lvl1pPr>
            <a:lvl2pPr marL="481980" indent="0">
              <a:buNone/>
              <a:defRPr sz="2952"/>
            </a:lvl2pPr>
            <a:lvl3pPr marL="963960" indent="0">
              <a:buNone/>
              <a:defRPr sz="2530"/>
            </a:lvl3pPr>
            <a:lvl4pPr marL="1445941" indent="0">
              <a:buNone/>
              <a:defRPr sz="2108"/>
            </a:lvl4pPr>
            <a:lvl5pPr marL="1927921" indent="0">
              <a:buNone/>
              <a:defRPr sz="2108"/>
            </a:lvl5pPr>
            <a:lvl6pPr marL="2409901" indent="0">
              <a:buNone/>
              <a:defRPr sz="2108"/>
            </a:lvl6pPr>
            <a:lvl7pPr marL="2891881" indent="0">
              <a:buNone/>
              <a:defRPr sz="2108"/>
            </a:lvl7pPr>
            <a:lvl8pPr marL="3373862" indent="0">
              <a:buNone/>
              <a:defRPr sz="2108"/>
            </a:lvl8pPr>
            <a:lvl9pPr marL="3855842" indent="0">
              <a:buNone/>
              <a:defRPr sz="2108"/>
            </a:lvl9pPr>
          </a:lstStyle>
          <a:p>
            <a:r>
              <a:rPr lang="zh-CN" altLang="en-US"/>
              <a:t>单击图标添加图片</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745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3"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3" y="2012836"/>
            <a:ext cx="11085195" cy="47975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603" y="7008171"/>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50AA112D-4D1F-4DA8-B95A-A3B7D2AC111D}" type="datetimeFigureOut">
              <a:rPr lang="zh-CN" altLang="en-US" smtClean="0"/>
              <a:t>2024/2/20</a:t>
            </a:fld>
            <a:endParaRPr lang="zh-CN" altLang="en-US"/>
          </a:p>
        </p:txBody>
      </p:sp>
      <p:sp>
        <p:nvSpPr>
          <p:cNvPr id="5" name="Footer Placeholder 4"/>
          <p:cNvSpPr>
            <a:spLocks noGrp="1"/>
          </p:cNvSpPr>
          <p:nvPr>
            <p:ph type="ftr" sz="quarter" idx="3"/>
          </p:nvPr>
        </p:nvSpPr>
        <p:spPr>
          <a:xfrm>
            <a:off x="4257358" y="7008171"/>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8" y="7008171"/>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24524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Lst>
  <p:txStyles>
    <p:titleStyle>
      <a:lvl1pPr algn="l" defTabSz="963960" rtl="0" eaLnBrk="1" latinLnBrk="0" hangingPunct="1">
        <a:lnSpc>
          <a:spcPct val="90000"/>
        </a:lnSpc>
        <a:spcBef>
          <a:spcPct val="0"/>
        </a:spcBef>
        <a:buNone/>
        <a:defRPr sz="4638" kern="1200">
          <a:solidFill>
            <a:schemeClr val="tx1"/>
          </a:solidFill>
          <a:latin typeface="+mj-lt"/>
          <a:ea typeface="+mj-ea"/>
          <a:cs typeface="+mj-cs"/>
        </a:defRPr>
      </a:lvl1pPr>
    </p:titleStyle>
    <p:bodyStyle>
      <a:lvl1pPr marL="240990" indent="-240990" algn="l" defTabSz="963960"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970" indent="-240990" algn="l" defTabSz="963960"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951" indent="-240990" algn="l" defTabSz="963960"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93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891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089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287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485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683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960" rtl="0" eaLnBrk="1" latinLnBrk="0" hangingPunct="1">
        <a:defRPr sz="1898" kern="1200">
          <a:solidFill>
            <a:schemeClr val="tx1"/>
          </a:solidFill>
          <a:latin typeface="+mn-lt"/>
          <a:ea typeface="+mn-ea"/>
          <a:cs typeface="+mn-cs"/>
        </a:defRPr>
      </a:lvl1pPr>
      <a:lvl2pPr marL="481980" algn="l" defTabSz="963960" rtl="0" eaLnBrk="1" latinLnBrk="0" hangingPunct="1">
        <a:defRPr sz="1898" kern="1200">
          <a:solidFill>
            <a:schemeClr val="tx1"/>
          </a:solidFill>
          <a:latin typeface="+mn-lt"/>
          <a:ea typeface="+mn-ea"/>
          <a:cs typeface="+mn-cs"/>
        </a:defRPr>
      </a:lvl2pPr>
      <a:lvl3pPr marL="963960" algn="l" defTabSz="963960" rtl="0" eaLnBrk="1" latinLnBrk="0" hangingPunct="1">
        <a:defRPr sz="1898" kern="1200">
          <a:solidFill>
            <a:schemeClr val="tx1"/>
          </a:solidFill>
          <a:latin typeface="+mn-lt"/>
          <a:ea typeface="+mn-ea"/>
          <a:cs typeface="+mn-cs"/>
        </a:defRPr>
      </a:lvl3pPr>
      <a:lvl4pPr marL="1445941" algn="l" defTabSz="963960" rtl="0" eaLnBrk="1" latinLnBrk="0" hangingPunct="1">
        <a:defRPr sz="1898" kern="1200">
          <a:solidFill>
            <a:schemeClr val="tx1"/>
          </a:solidFill>
          <a:latin typeface="+mn-lt"/>
          <a:ea typeface="+mn-ea"/>
          <a:cs typeface="+mn-cs"/>
        </a:defRPr>
      </a:lvl4pPr>
      <a:lvl5pPr marL="1927921" algn="l" defTabSz="963960" rtl="0" eaLnBrk="1" latinLnBrk="0" hangingPunct="1">
        <a:defRPr sz="1898" kern="1200">
          <a:solidFill>
            <a:schemeClr val="tx1"/>
          </a:solidFill>
          <a:latin typeface="+mn-lt"/>
          <a:ea typeface="+mn-ea"/>
          <a:cs typeface="+mn-cs"/>
        </a:defRPr>
      </a:lvl5pPr>
      <a:lvl6pPr marL="2409901" algn="l" defTabSz="963960" rtl="0" eaLnBrk="1" latinLnBrk="0" hangingPunct="1">
        <a:defRPr sz="1898" kern="1200">
          <a:solidFill>
            <a:schemeClr val="tx1"/>
          </a:solidFill>
          <a:latin typeface="+mn-lt"/>
          <a:ea typeface="+mn-ea"/>
          <a:cs typeface="+mn-cs"/>
        </a:defRPr>
      </a:lvl6pPr>
      <a:lvl7pPr marL="2891881" algn="l" defTabSz="963960" rtl="0" eaLnBrk="1" latinLnBrk="0" hangingPunct="1">
        <a:defRPr sz="1898" kern="1200">
          <a:solidFill>
            <a:schemeClr val="tx1"/>
          </a:solidFill>
          <a:latin typeface="+mn-lt"/>
          <a:ea typeface="+mn-ea"/>
          <a:cs typeface="+mn-cs"/>
        </a:defRPr>
      </a:lvl7pPr>
      <a:lvl8pPr marL="3373862" algn="l" defTabSz="963960" rtl="0" eaLnBrk="1" latinLnBrk="0" hangingPunct="1">
        <a:defRPr sz="1898" kern="1200">
          <a:solidFill>
            <a:schemeClr val="tx1"/>
          </a:solidFill>
          <a:latin typeface="+mn-lt"/>
          <a:ea typeface="+mn-ea"/>
          <a:cs typeface="+mn-cs"/>
        </a:defRPr>
      </a:lvl8pPr>
      <a:lvl9pPr marL="3855842" algn="l" defTabSz="963960" rtl="0" eaLnBrk="1" latinLnBrk="0" hangingPunct="1">
        <a:defRPr sz="18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4"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4" y="2012839"/>
            <a:ext cx="11085195" cy="479755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604" y="7008172"/>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C5B72DE3-FE0A-428A-AB10-325226F2F564}" type="datetimeFigureOut">
              <a:rPr lang="zh-CN" altLang="en-US" smtClean="0"/>
              <a:t>2024/2/20</a:t>
            </a:fld>
            <a:endParaRPr lang="zh-CN" altLang="en-US"/>
          </a:p>
        </p:txBody>
      </p:sp>
      <p:sp>
        <p:nvSpPr>
          <p:cNvPr id="5" name="Footer Placeholder 4"/>
          <p:cNvSpPr>
            <a:spLocks noGrp="1"/>
          </p:cNvSpPr>
          <p:nvPr>
            <p:ph type="ftr" sz="quarter" idx="3"/>
          </p:nvPr>
        </p:nvSpPr>
        <p:spPr>
          <a:xfrm>
            <a:off x="4257359" y="7008172"/>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9" y="7008172"/>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39787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Click="0" advTm="1000">
    <p:randomBar dir="vert"/>
  </p:transition>
  <p:txStyles>
    <p:titleStyle>
      <a:lvl1pPr algn="l" defTabSz="963291" rtl="0" eaLnBrk="1" latinLnBrk="0" hangingPunct="1">
        <a:lnSpc>
          <a:spcPct val="90000"/>
        </a:lnSpc>
        <a:spcBef>
          <a:spcPct val="0"/>
        </a:spcBef>
        <a:buNone/>
        <a:defRPr sz="4633" kern="1200">
          <a:solidFill>
            <a:schemeClr val="tx1"/>
          </a:solidFill>
          <a:latin typeface="+mj-lt"/>
          <a:ea typeface="+mj-ea"/>
          <a:cs typeface="+mj-cs"/>
        </a:defRPr>
      </a:lvl1pPr>
    </p:titleStyle>
    <p:bodyStyle>
      <a:lvl1pPr marL="240990" indent="-240990" algn="l" defTabSz="963291"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301" indent="-240990" algn="l" defTabSz="963291"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281" indent="-240990" algn="l" defTabSz="963291"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261"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757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4955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1533"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284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482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291" rtl="0" eaLnBrk="1" latinLnBrk="0" hangingPunct="1">
        <a:defRPr sz="1898" kern="1200">
          <a:solidFill>
            <a:schemeClr val="tx1"/>
          </a:solidFill>
          <a:latin typeface="+mn-lt"/>
          <a:ea typeface="+mn-ea"/>
          <a:cs typeface="+mn-cs"/>
        </a:defRPr>
      </a:lvl1pPr>
      <a:lvl2pPr marL="481980" algn="l" defTabSz="963291" rtl="0" eaLnBrk="1" latinLnBrk="0" hangingPunct="1">
        <a:defRPr sz="1898" kern="1200">
          <a:solidFill>
            <a:schemeClr val="tx1"/>
          </a:solidFill>
          <a:latin typeface="+mn-lt"/>
          <a:ea typeface="+mn-ea"/>
          <a:cs typeface="+mn-cs"/>
        </a:defRPr>
      </a:lvl2pPr>
      <a:lvl3pPr marL="963291" algn="l" defTabSz="963291" rtl="0" eaLnBrk="1" latinLnBrk="0" hangingPunct="1">
        <a:defRPr sz="1898" kern="1200">
          <a:solidFill>
            <a:schemeClr val="tx1"/>
          </a:solidFill>
          <a:latin typeface="+mn-lt"/>
          <a:ea typeface="+mn-ea"/>
          <a:cs typeface="+mn-cs"/>
        </a:defRPr>
      </a:lvl3pPr>
      <a:lvl4pPr marL="1445271" algn="l" defTabSz="963291" rtl="0" eaLnBrk="1" latinLnBrk="0" hangingPunct="1">
        <a:defRPr sz="1898" kern="1200">
          <a:solidFill>
            <a:schemeClr val="tx1"/>
          </a:solidFill>
          <a:latin typeface="+mn-lt"/>
          <a:ea typeface="+mn-ea"/>
          <a:cs typeface="+mn-cs"/>
        </a:defRPr>
      </a:lvl4pPr>
      <a:lvl5pPr marL="1926582" algn="l" defTabSz="963291" rtl="0" eaLnBrk="1" latinLnBrk="0" hangingPunct="1">
        <a:defRPr sz="1898" kern="1200">
          <a:solidFill>
            <a:schemeClr val="tx1"/>
          </a:solidFill>
          <a:latin typeface="+mn-lt"/>
          <a:ea typeface="+mn-ea"/>
          <a:cs typeface="+mn-cs"/>
        </a:defRPr>
      </a:lvl5pPr>
      <a:lvl6pPr marL="2408562" algn="l" defTabSz="963291" rtl="0" eaLnBrk="1" latinLnBrk="0" hangingPunct="1">
        <a:defRPr sz="1898" kern="1200">
          <a:solidFill>
            <a:schemeClr val="tx1"/>
          </a:solidFill>
          <a:latin typeface="+mn-lt"/>
          <a:ea typeface="+mn-ea"/>
          <a:cs typeface="+mn-cs"/>
        </a:defRPr>
      </a:lvl6pPr>
      <a:lvl7pPr marL="2890543" algn="l" defTabSz="963291" rtl="0" eaLnBrk="1" latinLnBrk="0" hangingPunct="1">
        <a:defRPr sz="1898" kern="1200">
          <a:solidFill>
            <a:schemeClr val="tx1"/>
          </a:solidFill>
          <a:latin typeface="+mn-lt"/>
          <a:ea typeface="+mn-ea"/>
          <a:cs typeface="+mn-cs"/>
        </a:defRPr>
      </a:lvl7pPr>
      <a:lvl8pPr marL="3371853" algn="l" defTabSz="963291" rtl="0" eaLnBrk="1" latinLnBrk="0" hangingPunct="1">
        <a:defRPr sz="1898" kern="1200">
          <a:solidFill>
            <a:schemeClr val="tx1"/>
          </a:solidFill>
          <a:latin typeface="+mn-lt"/>
          <a:ea typeface="+mn-ea"/>
          <a:cs typeface="+mn-cs"/>
        </a:defRPr>
      </a:lvl8pPr>
      <a:lvl9pPr marL="3853834" algn="l" defTabSz="963291"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hapter/10.1007/978-3-031-43987-2_26#chapter-info" TargetMode="External"/><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63028657-37E2-7850-C5EA-78881DE6F056}"/>
              </a:ext>
            </a:extLst>
          </p:cNvPr>
          <p:cNvGrpSpPr/>
          <p:nvPr/>
        </p:nvGrpSpPr>
        <p:grpSpPr>
          <a:xfrm>
            <a:off x="9164262" y="865501"/>
            <a:ext cx="7376275" cy="6712736"/>
            <a:chOff x="1334766" y="2289058"/>
            <a:chExt cx="3310733" cy="3060866"/>
          </a:xfrm>
          <a:noFill/>
        </p:grpSpPr>
        <p:sp>
          <p:nvSpPr>
            <p:cNvPr id="4" name="椭圆 3">
              <a:extLst>
                <a:ext uri="{FF2B5EF4-FFF2-40B4-BE49-F238E27FC236}">
                  <a16:creationId xmlns=""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0" y="2400965"/>
            <a:ext cx="12851695" cy="1938156"/>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 xmlns:a16="http://schemas.microsoft.com/office/drawing/2014/main" id="{4688A586-12F1-F25F-F2C9-ED14293CC423}"/>
              </a:ext>
            </a:extLst>
          </p:cNvPr>
          <p:cNvGrpSpPr/>
          <p:nvPr/>
        </p:nvGrpSpPr>
        <p:grpSpPr>
          <a:xfrm>
            <a:off x="683836" y="1839609"/>
            <a:ext cx="3310733" cy="3060866"/>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722414" y="3008162"/>
            <a:ext cx="8476695" cy="954107"/>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Detection of Basal Cell Carcinoma in Whole Slide Images</a:t>
            </a:r>
            <a:endParaRPr lang="zh-CN" altLang="en-US" sz="2800" b="1" dirty="0">
              <a:solidFill>
                <a:schemeClr val="bg1"/>
              </a:solidFill>
              <a:latin typeface="Times New Roman" panose="02020603050405020304" pitchFamily="18" charset="0"/>
              <a:ea typeface="方正仿宋简体" panose="03000509000000000000" pitchFamily="65" charset="-122"/>
              <a:cs typeface="Times New Roman" panose="02020603050405020304" pitchFamily="18" charset="0"/>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0" name="文本框 19">
            <a:extLst>
              <a:ext uri="{FF2B5EF4-FFF2-40B4-BE49-F238E27FC236}">
                <a16:creationId xmlns="" xmlns:a16="http://schemas.microsoft.com/office/drawing/2014/main" id="{7570CC3C-EA95-F23F-2F48-387AF14CABF6}"/>
              </a:ext>
            </a:extLst>
          </p:cNvPr>
          <p:cNvSpPr txBox="1"/>
          <p:nvPr/>
        </p:nvSpPr>
        <p:spPr>
          <a:xfrm>
            <a:off x="556600" y="5058977"/>
            <a:ext cx="8366684" cy="1938992"/>
          </a:xfrm>
          <a:prstGeom prst="rect">
            <a:avLst/>
          </a:prstGeom>
          <a:noFill/>
        </p:spPr>
        <p:txBody>
          <a:bodyPr wrap="square">
            <a:spAutoFit/>
          </a:bodyPr>
          <a:lstStyle/>
          <a:p>
            <a:r>
              <a:rPr lang="en-US" altLang="zh-CN" sz="2000" dirty="0" smtClean="0"/>
              <a:t>Authors: </a:t>
            </a:r>
            <a:r>
              <a:rPr lang="en-US" altLang="zh-CN" sz="2000" u="sng" dirty="0" err="1"/>
              <a:t>Hongyan</a:t>
            </a:r>
            <a:r>
              <a:rPr lang="en-US" altLang="zh-CN" sz="2000" u="sng" dirty="0"/>
              <a:t> </a:t>
            </a:r>
            <a:r>
              <a:rPr lang="en-US" altLang="zh-CN" sz="2000" u="sng" dirty="0" smtClean="0"/>
              <a:t>Xu </a:t>
            </a:r>
            <a:r>
              <a:rPr lang="en-US" altLang="zh-CN" sz="2000" u="sng" dirty="0"/>
              <a:t>, </a:t>
            </a:r>
            <a:r>
              <a:rPr lang="en-US" altLang="zh-CN" sz="2000" u="sng" dirty="0" err="1"/>
              <a:t>Dadong</a:t>
            </a:r>
            <a:r>
              <a:rPr lang="en-US" altLang="zh-CN" sz="2000" u="sng" dirty="0"/>
              <a:t> </a:t>
            </a:r>
            <a:r>
              <a:rPr lang="en-US" altLang="zh-CN" sz="2000" u="sng" dirty="0" smtClean="0"/>
              <a:t>Wang </a:t>
            </a:r>
            <a:r>
              <a:rPr lang="en-US" altLang="zh-CN" sz="2000" u="sng" dirty="0"/>
              <a:t>, </a:t>
            </a:r>
            <a:r>
              <a:rPr lang="en-US" altLang="zh-CN" sz="2000" u="sng" dirty="0" err="1"/>
              <a:t>Arcot</a:t>
            </a:r>
            <a:r>
              <a:rPr lang="en-US" altLang="zh-CN" sz="2000" u="sng" dirty="0"/>
              <a:t> </a:t>
            </a:r>
            <a:r>
              <a:rPr lang="en-US" altLang="zh-CN" sz="2000" u="sng" dirty="0" err="1" smtClean="0"/>
              <a:t>Sowmya</a:t>
            </a:r>
            <a:r>
              <a:rPr lang="en-US" altLang="zh-CN" sz="2000" u="sng" dirty="0" smtClean="0"/>
              <a:t> </a:t>
            </a:r>
            <a:r>
              <a:rPr lang="en-US" altLang="zh-CN" sz="2000" u="sng" dirty="0"/>
              <a:t>, and Ian </a:t>
            </a:r>
            <a:r>
              <a:rPr lang="en-US" altLang="zh-CN" sz="2000" u="sng" dirty="0" smtClean="0"/>
              <a:t>Katz</a:t>
            </a:r>
            <a:endParaRPr lang="en-US" altLang="zh-CN" sz="2000" dirty="0" smtClean="0"/>
          </a:p>
          <a:p>
            <a:endParaRPr lang="en-US" altLang="zh-CN" sz="2000" dirty="0"/>
          </a:p>
          <a:p>
            <a:r>
              <a:rPr lang="en-US" altLang="zh-CN" sz="2000" dirty="0"/>
              <a:t>International Conference on Medical Image Computing and Computer-Assisted </a:t>
            </a:r>
            <a:r>
              <a:rPr lang="en-US" altLang="zh-CN" sz="2000" dirty="0" smtClean="0"/>
              <a:t>Intervention </a:t>
            </a:r>
            <a:r>
              <a:rPr lang="en-US" altLang="zh-CN" sz="2000" smtClean="0"/>
              <a:t>(</a:t>
            </a:r>
            <a:r>
              <a:rPr lang="en-US" altLang="zh-CN" sz="2000" b="1" smtClean="0"/>
              <a:t>MICCAI 2023</a:t>
            </a:r>
            <a:r>
              <a:rPr lang="en-US" altLang="zh-CN" sz="2000" smtClean="0"/>
              <a:t>)</a:t>
            </a:r>
            <a:endParaRPr lang="en-US" altLang="zh-CN" sz="2000" dirty="0" smtClean="0"/>
          </a:p>
          <a:p>
            <a:endParaRPr lang="en-US" altLang="zh-CN" sz="2000" dirty="0"/>
          </a:p>
          <a:p>
            <a:r>
              <a:rPr lang="en-US" altLang="zh-CN" sz="2000" dirty="0" smtClean="0"/>
              <a:t>Paper Publication Date: </a:t>
            </a:r>
            <a:r>
              <a:rPr lang="en-US" sz="2000" dirty="0">
                <a:hlinkClick r:id="rId8"/>
              </a:rPr>
              <a:t>01 October 2023</a:t>
            </a:r>
            <a:endParaRPr lang="en-US" altLang="zh-CN" sz="2000" dirty="0"/>
          </a:p>
        </p:txBody>
      </p:sp>
      <p:sp>
        <p:nvSpPr>
          <p:cNvPr id="13" name="矩形 53"/>
          <p:cNvSpPr/>
          <p:nvPr/>
        </p:nvSpPr>
        <p:spPr>
          <a:xfrm>
            <a:off x="8261131" y="6892963"/>
            <a:ext cx="3415861" cy="3385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dirty="0" smtClean="0">
                <a:cs typeface="+mn-ea"/>
                <a:sym typeface="+mn-lt"/>
              </a:rPr>
              <a:t>Reporter Name : </a:t>
            </a:r>
            <a:r>
              <a:rPr lang="en-US" altLang="zh-CN" sz="1600" b="1" dirty="0" err="1" smtClean="0">
                <a:cs typeface="+mn-ea"/>
                <a:sym typeface="+mn-lt"/>
              </a:rPr>
              <a:t>Sohaib</a:t>
            </a:r>
            <a:r>
              <a:rPr lang="en-US" altLang="zh-CN" sz="1600" b="1" dirty="0" smtClean="0">
                <a:cs typeface="+mn-ea"/>
                <a:sym typeface="+mn-lt"/>
              </a:rPr>
              <a:t> Asif (</a:t>
            </a:r>
            <a:r>
              <a:rPr lang="zh-CN" altLang="en-US" sz="1600" b="1" dirty="0" smtClean="0">
                <a:cs typeface="+mn-ea"/>
                <a:sym typeface="+mn-lt"/>
              </a:rPr>
              <a:t>宋</a:t>
            </a:r>
            <a:r>
              <a:rPr lang="zh-CN" altLang="en-US" sz="1600" b="1" dirty="0">
                <a:cs typeface="+mn-ea"/>
                <a:sym typeface="+mn-lt"/>
              </a:rPr>
              <a:t>海</a:t>
            </a:r>
            <a:r>
              <a:rPr lang="zh-CN" altLang="en-US" sz="1600" b="1" dirty="0" smtClean="0">
                <a:cs typeface="+mn-ea"/>
                <a:sym typeface="+mn-lt"/>
              </a:rPr>
              <a:t>泊</a:t>
            </a:r>
            <a:r>
              <a:rPr lang="en-US" altLang="zh-CN" sz="1600" b="1" dirty="0" smtClean="0">
                <a:cs typeface="+mn-ea"/>
                <a:sym typeface="+mn-lt"/>
              </a:rPr>
              <a:t>)</a:t>
            </a:r>
            <a:endParaRPr lang="zh-CN" altLang="en-US" sz="1600" b="1" dirty="0">
              <a:cs typeface="+mn-ea"/>
              <a:sym typeface="+mn-lt"/>
            </a:endParaRPr>
          </a:p>
        </p:txBody>
      </p:sp>
    </p:spTree>
  </p:cSld>
  <p:clrMapOvr>
    <a:masterClrMapping/>
  </p:clrMapOvr>
  <p:transition spd="slow" advClick="0" advTm="100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4" y="259414"/>
            <a:ext cx="8666210"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Balanced Evolutionary Search with SC-Net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8</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mc:AlternateContent xmlns:mc="http://schemas.openxmlformats.org/markup-compatibility/2006" xmlns:a14="http://schemas.microsoft.com/office/drawing/2010/main">
        <mc:Choice Requires="a14">
          <p:sp>
            <p:nvSpPr>
              <p:cNvPr id="38" name="文本框 3">
                <a:extLst>
                  <a:ext uri="{FF2B5EF4-FFF2-40B4-BE49-F238E27FC236}">
                    <a16:creationId xmlns="" xmlns:a16="http://schemas.microsoft.com/office/drawing/2014/main" id="{47250A52-1476-DB99-1798-EE8190A609B9}"/>
                  </a:ext>
                </a:extLst>
              </p:cNvPr>
              <p:cNvSpPr txBox="1"/>
              <p:nvPr/>
            </p:nvSpPr>
            <p:spPr>
              <a:xfrm>
                <a:off x="0" y="1172657"/>
                <a:ext cx="12704346" cy="4524315"/>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smtClean="0">
                    <a:latin typeface="等线" panose="02010600030101010101" pitchFamily="2" charset="-122"/>
                  </a:rPr>
                  <a:t>Utilizing a trained SC-Net, the architecture can undergo evaluation. However, the extensive search space in NAS </a:t>
                </a:r>
                <a:r>
                  <a:rPr lang="en-US" altLang="zh-CN" dirty="0">
                    <a:latin typeface="等线" panose="02010600030101010101" pitchFamily="2" charset="-122"/>
                  </a:rPr>
                  <a:t>exceeds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20</m:t>
                        </m:r>
                      </m:sup>
                    </m:sSup>
                  </m:oMath>
                </a14:m>
                <a:r>
                  <a:rPr lang="en-US" altLang="zh-CN" dirty="0" smtClean="0">
                    <a:latin typeface="等线" panose="02010600030101010101" pitchFamily="2" charset="-122"/>
                  </a:rPr>
                  <a:t>possible </a:t>
                </a:r>
                <a:r>
                  <a:rPr lang="en-US" altLang="zh-CN" dirty="0">
                    <a:latin typeface="等线" panose="02010600030101010101" pitchFamily="2" charset="-122"/>
                  </a:rPr>
                  <a:t>architectures, necessitating an evolutionary search </a:t>
                </a:r>
                <a:r>
                  <a:rPr lang="en-US" altLang="zh-CN" dirty="0" smtClean="0">
                    <a:latin typeface="等线" panose="02010600030101010101" pitchFamily="2" charset="-122"/>
                  </a:rPr>
                  <a:t>approach.</a:t>
                </a: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To enhance search performance, the study employs the multi-objective NSGA-II algorithm during the evolutionary search process. This algorithm addresses the complexity of the search space, aiming to identify optimal architectures effectively.</a:t>
                </a: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During the evolutionary search, the width (d) of each network is represented by the average precision of its corresponding left and right paths in the </a:t>
                </a:r>
                <a:r>
                  <a:rPr lang="en-US" altLang="zh-CN" dirty="0" err="1">
                    <a:latin typeface="等线" panose="02010600030101010101" pitchFamily="2" charset="-122"/>
                  </a:rPr>
                  <a:t>supernet</a:t>
                </a:r>
                <a:r>
                  <a:rPr lang="en-US" altLang="zh-CN" dirty="0">
                    <a:latin typeface="等线" panose="02010600030101010101" pitchFamily="2" charset="-122"/>
                  </a:rPr>
                  <a:t> S, as described in Eq. (9). This representation helps in determining the optimal width for achieving the best performance when trained from scratch.</a:t>
                </a: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The optimal width, not subnetwork, is determined based on the achieved performance when trained from scratch. This decision is made by evaluating the average precision of the corresponding left and right paths (</a:t>
                </a:r>
                <a:r>
                  <a:rPr lang="en-US" altLang="zh-CN" dirty="0" err="1">
                    <a:latin typeface="等线" panose="02010600030101010101" pitchFamily="2" charset="-122"/>
                  </a:rPr>
                  <a:t>Sl</a:t>
                </a:r>
                <a:r>
                  <a:rPr lang="en-US" altLang="zh-CN" dirty="0">
                    <a:latin typeface="等线" panose="02010600030101010101" pitchFamily="2" charset="-122"/>
                  </a:rPr>
                  <a:t> and </a:t>
                </a:r>
                <a:r>
                  <a:rPr lang="en-US" altLang="zh-CN" dirty="0" err="1">
                    <a:latin typeface="等线" panose="02010600030101010101" pitchFamily="2" charset="-122"/>
                  </a:rPr>
                  <a:t>Sr</a:t>
                </a:r>
                <a:r>
                  <a:rPr lang="en-US" altLang="zh-CN" dirty="0">
                    <a:latin typeface="等线" panose="02010600030101010101" pitchFamily="2" charset="-122"/>
                  </a:rPr>
                  <a:t>) of the </a:t>
                </a:r>
                <a:r>
                  <a:rPr lang="en-US" altLang="zh-CN" dirty="0" err="1">
                    <a:latin typeface="等线" panose="02010600030101010101" pitchFamily="2" charset="-122"/>
                  </a:rPr>
                  <a:t>supernet</a:t>
                </a:r>
                <a:r>
                  <a:rPr lang="en-US" altLang="zh-CN" dirty="0">
                    <a:latin typeface="等线" panose="02010600030101010101" pitchFamily="2" charset="-122"/>
                  </a:rPr>
                  <a:t> S during the training process</a:t>
                </a:r>
                <a:r>
                  <a:rPr lang="en-US" altLang="zh-CN" dirty="0" smtClean="0">
                    <a:latin typeface="等线" panose="02010600030101010101" pitchFamily="2" charset="-122"/>
                  </a:rPr>
                  <a:t>.</a:t>
                </a:r>
                <a:endParaRPr lang="en-US" altLang="zh-CN" dirty="0">
                  <a:latin typeface="等线" panose="02010600030101010101" pitchFamily="2" charset="-122"/>
                  <a:ea typeface="等线" panose="02010600030101010101" pitchFamily="2" charset="-122"/>
                </a:endParaRPr>
              </a:p>
            </p:txBody>
          </p:sp>
        </mc:Choice>
        <mc:Fallback xmlns="">
          <p:sp>
            <p:nvSpPr>
              <p:cNvPr id="38" name="文本框 3">
                <a:extLst>
                  <a:ext uri="{FF2B5EF4-FFF2-40B4-BE49-F238E27FC236}">
                    <a16:creationId xmlns:a16="http://schemas.microsoft.com/office/drawing/2014/main" xmlns="" id="{47250A52-1476-DB99-1798-EE8190A609B9}"/>
                  </a:ext>
                </a:extLst>
              </p:cNvPr>
              <p:cNvSpPr txBox="1">
                <a:spLocks noRot="1" noChangeAspect="1" noMove="1" noResize="1" noEditPoints="1" noAdjustHandles="1" noChangeArrowheads="1" noChangeShapeType="1" noTextEdit="1"/>
              </p:cNvSpPr>
              <p:nvPr/>
            </p:nvSpPr>
            <p:spPr>
              <a:xfrm>
                <a:off x="0" y="1172657"/>
                <a:ext cx="12704346" cy="4524315"/>
              </a:xfrm>
              <a:prstGeom prst="rect">
                <a:avLst/>
              </a:prstGeom>
              <a:blipFill rotWithShape="0">
                <a:blip r:embed="rId4"/>
                <a:stretch>
                  <a:fillRect l="-288" t="-673" r="-384" b="-1077"/>
                </a:stretch>
              </a:blipFill>
            </p:spPr>
            <p:txBody>
              <a:bodyPr/>
              <a:lstStyle/>
              <a:p>
                <a:r>
                  <a:rPr lang="en-US">
                    <a:noFill/>
                  </a:rPr>
                  <a:t> </a:t>
                </a:r>
              </a:p>
            </p:txBody>
          </p:sp>
        </mc:Fallback>
      </mc:AlternateContent>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2" name="Picture 1"/>
          <p:cNvPicPr>
            <a:picLocks noChangeAspect="1"/>
          </p:cNvPicPr>
          <p:nvPr/>
        </p:nvPicPr>
        <p:blipFill>
          <a:blip r:embed="rId5"/>
          <a:stretch>
            <a:fillRect/>
          </a:stretch>
        </p:blipFill>
        <p:spPr>
          <a:xfrm>
            <a:off x="2526890" y="6147571"/>
            <a:ext cx="7879086" cy="906885"/>
          </a:xfrm>
          <a:prstGeom prst="rect">
            <a:avLst/>
          </a:prstGeom>
        </p:spPr>
      </p:pic>
    </p:spTree>
    <p:extLst>
      <p:ext uri="{BB962C8B-B14F-4D97-AF65-F5344CB8AC3E}">
        <p14:creationId xmlns:p14="http://schemas.microsoft.com/office/powerpoint/2010/main" val="3213602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3" y="259414"/>
            <a:ext cx="9825013"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Experiments</a:t>
            </a: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9</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4" name="文本框 3">
            <a:extLst>
              <a:ext uri="{FF2B5EF4-FFF2-40B4-BE49-F238E27FC236}">
                <a16:creationId xmlns="" xmlns:a16="http://schemas.microsoft.com/office/drawing/2014/main" id="{47250A52-1476-DB99-1798-EE8190A609B9}"/>
              </a:ext>
            </a:extLst>
          </p:cNvPr>
          <p:cNvSpPr txBox="1"/>
          <p:nvPr/>
        </p:nvSpPr>
        <p:spPr>
          <a:xfrm>
            <a:off x="0" y="1372349"/>
            <a:ext cx="12704346" cy="2862322"/>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a:latin typeface="等线" panose="02010600030101010101" pitchFamily="2" charset="-122"/>
              </a:rPr>
              <a:t>The experimental setup involved training models on two NVIDIA RTX A6000 GPUs using </a:t>
            </a:r>
            <a:r>
              <a:rPr lang="en-US" altLang="zh-CN" dirty="0" err="1">
                <a:latin typeface="等线" panose="02010600030101010101" pitchFamily="2" charset="-122"/>
              </a:rPr>
              <a:t>PyTorch</a:t>
            </a:r>
            <a:r>
              <a:rPr lang="en-US" altLang="zh-CN" dirty="0">
                <a:latin typeface="等线" panose="02010600030101010101" pitchFamily="2" charset="-122"/>
              </a:rPr>
              <a:t>. </a:t>
            </a: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These </a:t>
            </a:r>
            <a:r>
              <a:rPr lang="en-US" altLang="zh-CN" dirty="0">
                <a:latin typeface="等线" panose="02010600030101010101" pitchFamily="2" charset="-122"/>
              </a:rPr>
              <a:t>models, initialized from a zero-mean Gaussian with standard deviation σ = 0.001, were trained for 200 epochs with a batch size of 256. </a:t>
            </a: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Training </a:t>
            </a:r>
            <a:r>
              <a:rPr lang="en-US" altLang="zh-CN" dirty="0">
                <a:latin typeface="等线" panose="02010600030101010101" pitchFamily="2" charset="-122"/>
              </a:rPr>
              <a:t>used the Adam optimizer with a dynamic learning rate reduction strategy, starting with a learning rate of 5e-5 following a cosine schedule</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a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The </a:t>
            </a:r>
            <a:r>
              <a:rPr lang="en-US" altLang="zh-CN" dirty="0">
                <a:latin typeface="等线" panose="02010600030101010101" pitchFamily="2" charset="-122"/>
              </a:rPr>
              <a:t>dataset, comprised of 194 skin slides acquired from the Southern Sun Pathology laboratory, includes 148 BCC cases and 46 other </a:t>
            </a:r>
            <a:r>
              <a:rPr lang="en-US" altLang="zh-CN" dirty="0" smtClean="0">
                <a:latin typeface="等线" panose="02010600030101010101" pitchFamily="2" charset="-122"/>
              </a:rPr>
              <a:t>types.</a:t>
            </a:r>
            <a:endParaRPr lang="en-US" altLang="zh-CN" dirty="0">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4"/>
          <a:stretch>
            <a:fillRect/>
          </a:stretch>
        </p:blipFill>
        <p:spPr>
          <a:xfrm>
            <a:off x="3802596" y="4039745"/>
            <a:ext cx="5384514" cy="3070800"/>
          </a:xfrm>
          <a:prstGeom prst="rect">
            <a:avLst/>
          </a:prstGeom>
        </p:spPr>
      </p:pic>
    </p:spTree>
    <p:extLst>
      <p:ext uri="{BB962C8B-B14F-4D97-AF65-F5344CB8AC3E}">
        <p14:creationId xmlns:p14="http://schemas.microsoft.com/office/powerpoint/2010/main" val="1329745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3" y="259414"/>
            <a:ext cx="9825013"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Performance Evaluation</a:t>
            </a: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10</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4" name="文本框 3">
            <a:extLst>
              <a:ext uri="{FF2B5EF4-FFF2-40B4-BE49-F238E27FC236}">
                <a16:creationId xmlns="" xmlns:a16="http://schemas.microsoft.com/office/drawing/2014/main" id="{47250A52-1476-DB99-1798-EE8190A609B9}"/>
              </a:ext>
            </a:extLst>
          </p:cNvPr>
          <p:cNvSpPr txBox="1"/>
          <p:nvPr/>
        </p:nvSpPr>
        <p:spPr>
          <a:xfrm>
            <a:off x="9832" y="1262993"/>
            <a:ext cx="12704346" cy="2308324"/>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a:latin typeface="等线" panose="02010600030101010101" pitchFamily="2" charset="-122"/>
              </a:rPr>
              <a:t>Both heavy and light models were tested during the validation process</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The study conducted a search on ResNet50 and MobileNetV2 models, comparing the results against the original ResNet50 (</a:t>
            </a:r>
            <a:r>
              <a:rPr lang="en-US" altLang="zh-CN" dirty="0" err="1">
                <a:latin typeface="等线" panose="02010600030101010101" pitchFamily="2" charset="-122"/>
              </a:rPr>
              <a:t>ori</a:t>
            </a:r>
            <a:r>
              <a:rPr lang="en-US" altLang="zh-CN" dirty="0">
                <a:latin typeface="等线" panose="02010600030101010101" pitchFamily="2" charset="-122"/>
              </a:rPr>
              <a:t> ResNet50) and MobileNetV2 (</a:t>
            </a:r>
            <a:r>
              <a:rPr lang="en-US" altLang="zh-CN" dirty="0" err="1">
                <a:latin typeface="等线" panose="02010600030101010101" pitchFamily="2" charset="-122"/>
              </a:rPr>
              <a:t>ori</a:t>
            </a:r>
            <a:r>
              <a:rPr lang="en-US" altLang="zh-CN" dirty="0">
                <a:latin typeface="等线" panose="02010600030101010101" pitchFamily="2" charset="-122"/>
              </a:rPr>
              <a:t> MobileNetV2) models used as baselines. The resulting models from the search process were denoted as s ResNet50 and s MobileNetV2</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a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Selected </a:t>
            </a:r>
            <a:r>
              <a:rPr lang="en-US" altLang="zh-CN" dirty="0">
                <a:latin typeface="等线" panose="02010600030101010101" pitchFamily="2" charset="-122"/>
              </a:rPr>
              <a:t>several papers in the ﬁeld of pathological image analysis, such as [9,22,23], as well as others using the UA principle, such as [18,24].</a:t>
            </a:r>
            <a:endParaRPr lang="en-US" altLang="zh-CN" dirty="0">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4"/>
          <a:stretch>
            <a:fillRect/>
          </a:stretch>
        </p:blipFill>
        <p:spPr>
          <a:xfrm>
            <a:off x="1700979" y="3774537"/>
            <a:ext cx="9154683" cy="3356291"/>
          </a:xfrm>
          <a:prstGeom prst="rect">
            <a:avLst/>
          </a:prstGeom>
        </p:spPr>
      </p:pic>
    </p:spTree>
    <p:extLst>
      <p:ext uri="{BB962C8B-B14F-4D97-AF65-F5344CB8AC3E}">
        <p14:creationId xmlns:p14="http://schemas.microsoft.com/office/powerpoint/2010/main" val="2125356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3" y="259414"/>
            <a:ext cx="9825013"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Performance Evaluation</a:t>
            </a: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11</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7" name="矩形: 圆角 12">
            <a:extLst>
              <a:ext uri="{FF2B5EF4-FFF2-40B4-BE49-F238E27FC236}">
                <a16:creationId xmlns:lc="http://schemas.openxmlformats.org/drawingml/2006/lockedCanvas" xmlns:a16="http://schemas.microsoft.com/office/drawing/2014/main" xmlns="" id="{33D0D889-A492-B393-A353-FD14E8C5CFD4}"/>
              </a:ext>
            </a:extLst>
          </p:cNvPr>
          <p:cNvSpPr/>
          <p:nvPr/>
        </p:nvSpPr>
        <p:spPr>
          <a:xfrm>
            <a:off x="845261" y="1211716"/>
            <a:ext cx="4805079" cy="1530689"/>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600" b="1" dirty="0">
                <a:solidFill>
                  <a:schemeClr val="tx1"/>
                </a:solidFill>
              </a:rPr>
              <a:t>Visualization of Probability </a:t>
            </a:r>
            <a:r>
              <a:rPr lang="en-US" altLang="zh-CN" sz="1600" b="1" dirty="0" smtClean="0">
                <a:solidFill>
                  <a:schemeClr val="tx1"/>
                </a:solidFill>
              </a:rPr>
              <a:t>Heatmaps</a:t>
            </a:r>
          </a:p>
          <a:p>
            <a:pPr algn="just"/>
            <a:endParaRPr lang="en-US" altLang="zh-CN" sz="1200" dirty="0">
              <a:solidFill>
                <a:schemeClr val="tx1"/>
              </a:solidFill>
            </a:endParaRPr>
          </a:p>
          <a:p>
            <a:pPr algn="just"/>
            <a:r>
              <a:rPr lang="en-US" altLang="zh-CN" sz="1200" dirty="0" smtClean="0">
                <a:solidFill>
                  <a:schemeClr val="tx1"/>
                </a:solidFill>
              </a:rPr>
              <a:t>A comparison between the labeled areas in Column (a) and the red areas in Column (b) reveals a generally similar scope, indicating that the ResNet50 accurately identifies regions of interest for Basal Cell Carcinoma (BCC) diagnosis</a:t>
            </a:r>
            <a:endParaRPr lang="zh-CN" altLang="en-US" sz="1200" dirty="0">
              <a:solidFill>
                <a:schemeClr val="tx1"/>
              </a:solidFill>
            </a:endParaRPr>
          </a:p>
        </p:txBody>
      </p:sp>
      <p:pic>
        <p:nvPicPr>
          <p:cNvPr id="2053" name="Picture 5" descr="https://images.readcube-cdn.com/publishers/springer/figures/f8487eb7e4289eabe463c20d3b00c06f6fe43d5b48d009ab76b876b66a75cc3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899" y="3113913"/>
            <a:ext cx="4854441" cy="3910824"/>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圆角 12">
            <a:extLst>
              <a:ext uri="{FF2B5EF4-FFF2-40B4-BE49-F238E27FC236}">
                <a16:creationId xmlns:lc="http://schemas.openxmlformats.org/drawingml/2006/lockedCanvas" xmlns:a16="http://schemas.microsoft.com/office/drawing/2014/main" xmlns="" id="{33D0D889-A492-B393-A353-FD14E8C5CFD4}"/>
              </a:ext>
            </a:extLst>
          </p:cNvPr>
          <p:cNvSpPr/>
          <p:nvPr/>
        </p:nvSpPr>
        <p:spPr>
          <a:xfrm>
            <a:off x="6494853" y="1211716"/>
            <a:ext cx="5966284" cy="1530689"/>
          </a:xfrm>
          <a:prstGeom prst="roundRect">
            <a:avLst/>
          </a:prstGeom>
          <a:solidFill>
            <a:schemeClr val="accent4">
              <a:lumMod val="20000"/>
              <a:lumOff val="80000"/>
            </a:schemeClr>
          </a:solidFill>
        </p:spPr>
        <p:style>
          <a:lnRef idx="2">
            <a:schemeClr val="accent1">
              <a:shade val="15000"/>
            </a:schemeClr>
          </a:lnRef>
          <a:fillRef idx="1002">
            <a:schemeClr val="lt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600" b="1" dirty="0" smtClean="0">
                <a:solidFill>
                  <a:schemeClr val="tx1"/>
                </a:solidFill>
              </a:rPr>
              <a:t>Ablation Study</a:t>
            </a:r>
          </a:p>
          <a:p>
            <a:pPr algn="just"/>
            <a:endParaRPr lang="en-US" altLang="zh-CN" sz="1200" dirty="0">
              <a:solidFill>
                <a:schemeClr val="tx1"/>
              </a:solidFill>
            </a:endParaRPr>
          </a:p>
          <a:p>
            <a:pPr algn="just"/>
            <a:r>
              <a:rPr lang="en-US" altLang="zh-CN" sz="1200" dirty="0">
                <a:solidFill>
                  <a:schemeClr val="tx1"/>
                </a:solidFill>
              </a:rPr>
              <a:t>The SC-net (second row) under greedy search improved accuracy by 1.1% (ResNet50) and 1.0% (MobileNetV2), while with evolutionary search, accuracy increased by 1.8% (ResNet50) and 2.1% (MobileNetV2). These results highlight SC-net’s eﬀectiveness as a </a:t>
            </a:r>
            <a:r>
              <a:rPr lang="en-US" altLang="zh-CN" sz="1200" dirty="0" err="1">
                <a:solidFill>
                  <a:schemeClr val="tx1"/>
                </a:solidFill>
              </a:rPr>
              <a:t>supernet</a:t>
            </a:r>
            <a:r>
              <a:rPr lang="en-US" altLang="zh-CN" sz="1200" dirty="0">
                <a:solidFill>
                  <a:schemeClr val="tx1"/>
                </a:solidFill>
              </a:rPr>
              <a:t> in bolstering evaluation and search performance.</a:t>
            </a:r>
            <a:endParaRPr lang="zh-CN" altLang="en-US" sz="1200" dirty="0">
              <a:solidFill>
                <a:schemeClr val="tx1"/>
              </a:solidFill>
            </a:endParaRPr>
          </a:p>
        </p:txBody>
      </p:sp>
      <p:pic>
        <p:nvPicPr>
          <p:cNvPr id="8" name="Picture 7"/>
          <p:cNvPicPr>
            <a:picLocks noChangeAspect="1"/>
          </p:cNvPicPr>
          <p:nvPr/>
        </p:nvPicPr>
        <p:blipFill>
          <a:blip r:embed="rId5"/>
          <a:stretch>
            <a:fillRect/>
          </a:stretch>
        </p:blipFill>
        <p:spPr>
          <a:xfrm>
            <a:off x="6119233" y="4011561"/>
            <a:ext cx="6580478" cy="2418736"/>
          </a:xfrm>
          <a:prstGeom prst="rect">
            <a:avLst/>
          </a:prstGeom>
        </p:spPr>
      </p:pic>
    </p:spTree>
    <p:extLst>
      <p:ext uri="{BB962C8B-B14F-4D97-AF65-F5344CB8AC3E}">
        <p14:creationId xmlns:p14="http://schemas.microsoft.com/office/powerpoint/2010/main" val="2117472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3" y="259414"/>
            <a:ext cx="9825013"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Generalization Ability of SC-net.</a:t>
            </a: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12</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7" name="矩形: 圆角 12">
            <a:extLst>
              <a:ext uri="{FF2B5EF4-FFF2-40B4-BE49-F238E27FC236}">
                <a16:creationId xmlns:lc="http://schemas.openxmlformats.org/drawingml/2006/lockedCanvas" xmlns:a16="http://schemas.microsoft.com/office/drawing/2014/main" xmlns="" id="{33D0D889-A492-B393-A353-FD14E8C5CFD4}"/>
              </a:ext>
            </a:extLst>
          </p:cNvPr>
          <p:cNvSpPr/>
          <p:nvPr/>
        </p:nvSpPr>
        <p:spPr>
          <a:xfrm>
            <a:off x="386154" y="1423055"/>
            <a:ext cx="6212229" cy="1939500"/>
          </a:xfrm>
          <a:prstGeom prst="roundRect">
            <a:avLst/>
          </a:prstGeom>
          <a:solidFill>
            <a:schemeClr val="bg1">
              <a:lumMod val="95000"/>
            </a:schemeClr>
          </a:solidFill>
        </p:spPr>
        <p:style>
          <a:lnRef idx="2">
            <a:schemeClr val="accent1">
              <a:shade val="15000"/>
            </a:schemeClr>
          </a:lnRef>
          <a:fillRef idx="1002">
            <a:schemeClr val="lt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r>
              <a:rPr lang="en-US" altLang="zh-CN" sz="1200" dirty="0" smtClean="0">
                <a:solidFill>
                  <a:schemeClr val="tx1"/>
                </a:solidFill>
              </a:rPr>
              <a:t>They tested model’s </a:t>
            </a:r>
            <a:r>
              <a:rPr lang="en-US" altLang="zh-CN" sz="1200" dirty="0">
                <a:solidFill>
                  <a:schemeClr val="tx1"/>
                </a:solidFill>
              </a:rPr>
              <a:t>generalization on the </a:t>
            </a:r>
            <a:r>
              <a:rPr lang="en-US" altLang="zh-CN" sz="1200" dirty="0" err="1">
                <a:solidFill>
                  <a:schemeClr val="tx1"/>
                </a:solidFill>
              </a:rPr>
              <a:t>ChestMNIST</a:t>
            </a:r>
            <a:r>
              <a:rPr lang="en-US" altLang="zh-CN" sz="1200" dirty="0">
                <a:solidFill>
                  <a:schemeClr val="tx1"/>
                </a:solidFill>
              </a:rPr>
              <a:t> and </a:t>
            </a:r>
            <a:r>
              <a:rPr lang="en-US" altLang="zh-CN" sz="1200" dirty="0" err="1">
                <a:solidFill>
                  <a:schemeClr val="tx1"/>
                </a:solidFill>
              </a:rPr>
              <a:t>DermaMNIST</a:t>
            </a:r>
            <a:r>
              <a:rPr lang="en-US" altLang="zh-CN" sz="1200" dirty="0">
                <a:solidFill>
                  <a:schemeClr val="tx1"/>
                </a:solidFill>
              </a:rPr>
              <a:t> subsets of </a:t>
            </a:r>
            <a:r>
              <a:rPr lang="en-US" altLang="zh-CN" sz="1200" dirty="0" smtClean="0">
                <a:solidFill>
                  <a:schemeClr val="tx1"/>
                </a:solidFill>
              </a:rPr>
              <a:t>MedMNISTv2, </a:t>
            </a:r>
            <a:r>
              <a:rPr lang="en-US" altLang="zh-CN" sz="1200" dirty="0">
                <a:solidFill>
                  <a:schemeClr val="tx1"/>
                </a:solidFill>
              </a:rPr>
              <a:t>following established protocols. As shown in Table 4, </a:t>
            </a:r>
            <a:r>
              <a:rPr lang="en-US" altLang="zh-CN" sz="1200" dirty="0" smtClean="0">
                <a:solidFill>
                  <a:schemeClr val="tx1"/>
                </a:solidFill>
              </a:rPr>
              <a:t>s_ResNet50 </a:t>
            </a:r>
            <a:r>
              <a:rPr lang="en-US" altLang="zh-CN" sz="1200" dirty="0">
                <a:solidFill>
                  <a:schemeClr val="tx1"/>
                </a:solidFill>
              </a:rPr>
              <a:t>surpassed the original ResNet50 on all datasets, gaining 2.3% and 1.8% more AUC on </a:t>
            </a:r>
            <a:r>
              <a:rPr lang="en-US" altLang="zh-CN" sz="1200" dirty="0" err="1">
                <a:solidFill>
                  <a:schemeClr val="tx1"/>
                </a:solidFill>
              </a:rPr>
              <a:t>ChestMNIST</a:t>
            </a:r>
            <a:r>
              <a:rPr lang="en-US" altLang="zh-CN" sz="1200" dirty="0">
                <a:solidFill>
                  <a:schemeClr val="tx1"/>
                </a:solidFill>
              </a:rPr>
              <a:t> and </a:t>
            </a:r>
            <a:r>
              <a:rPr lang="en-US" altLang="zh-CN" sz="1200" dirty="0" err="1">
                <a:solidFill>
                  <a:schemeClr val="tx1"/>
                </a:solidFill>
              </a:rPr>
              <a:t>DermaMNIST</a:t>
            </a:r>
            <a:r>
              <a:rPr lang="en-US" altLang="zh-CN" sz="1200" dirty="0">
                <a:solidFill>
                  <a:schemeClr val="tx1"/>
                </a:solidFill>
              </a:rPr>
              <a:t> respectively, proving the model’s robust generalization.</a:t>
            </a:r>
            <a:endParaRPr lang="zh-CN" altLang="en-US" sz="1200" dirty="0">
              <a:solidFill>
                <a:schemeClr val="tx1"/>
              </a:solidFill>
            </a:endParaRPr>
          </a:p>
        </p:txBody>
      </p:sp>
      <p:pic>
        <p:nvPicPr>
          <p:cNvPr id="2" name="Picture 1"/>
          <p:cNvPicPr>
            <a:picLocks noChangeAspect="1"/>
          </p:cNvPicPr>
          <p:nvPr/>
        </p:nvPicPr>
        <p:blipFill>
          <a:blip r:embed="rId4"/>
          <a:stretch>
            <a:fillRect/>
          </a:stretch>
        </p:blipFill>
        <p:spPr>
          <a:xfrm>
            <a:off x="160402" y="3794854"/>
            <a:ext cx="6663732" cy="2899822"/>
          </a:xfrm>
          <a:prstGeom prst="rect">
            <a:avLst/>
          </a:prstGeom>
        </p:spPr>
      </p:pic>
      <p:sp>
        <p:nvSpPr>
          <p:cNvPr id="18" name="矩形: 圆角 12">
            <a:extLst>
              <a:ext uri="{FF2B5EF4-FFF2-40B4-BE49-F238E27FC236}">
                <a16:creationId xmlns:lc="http://schemas.openxmlformats.org/drawingml/2006/lockedCanvas" xmlns:a16="http://schemas.microsoft.com/office/drawing/2014/main" xmlns="" id="{33D0D889-A492-B393-A353-FD14E8C5CFD4}"/>
              </a:ext>
            </a:extLst>
          </p:cNvPr>
          <p:cNvSpPr/>
          <p:nvPr/>
        </p:nvSpPr>
        <p:spPr>
          <a:xfrm>
            <a:off x="7312980" y="1826177"/>
            <a:ext cx="5213318" cy="4623783"/>
          </a:xfrm>
          <a:prstGeom prst="roundRect">
            <a:avLst/>
          </a:prstGeom>
          <a:solidFill>
            <a:schemeClr val="accent6">
              <a:lumMod val="20000"/>
              <a:lumOff val="80000"/>
            </a:schemeClr>
          </a:solidFill>
        </p:spPr>
        <p:style>
          <a:lnRef idx="2">
            <a:schemeClr val="accent1">
              <a:shade val="15000"/>
            </a:schemeClr>
          </a:lnRef>
          <a:fillRef idx="1002">
            <a:schemeClr val="lt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600" b="1" dirty="0" smtClean="0">
                <a:solidFill>
                  <a:schemeClr val="tx1"/>
                </a:solidFill>
              </a:rPr>
              <a:t>Conclusion</a:t>
            </a:r>
          </a:p>
          <a:p>
            <a:pPr algn="ctr"/>
            <a:endParaRPr lang="en-US" altLang="zh-CN" sz="1600" b="1" dirty="0">
              <a:solidFill>
                <a:schemeClr val="tx1"/>
              </a:solidFill>
            </a:endParaRPr>
          </a:p>
          <a:p>
            <a:pPr algn="ctr"/>
            <a:endParaRPr lang="en-US" altLang="zh-CN" sz="1200" b="1" dirty="0" smtClean="0">
              <a:solidFill>
                <a:schemeClr val="tx1"/>
              </a:solidFill>
            </a:endParaRPr>
          </a:p>
          <a:p>
            <a:pPr algn="just"/>
            <a:r>
              <a:rPr lang="en-US" altLang="zh-CN" sz="1200" dirty="0">
                <a:solidFill>
                  <a:schemeClr val="tx1"/>
                </a:solidFill>
              </a:rPr>
              <a:t>The paper introduces SC-net, a novel </a:t>
            </a:r>
            <a:r>
              <a:rPr lang="en-US" altLang="zh-CN" sz="1200" dirty="0" smtClean="0">
                <a:solidFill>
                  <a:schemeClr val="tx1"/>
                </a:solidFill>
              </a:rPr>
              <a:t>NAS </a:t>
            </a:r>
            <a:r>
              <a:rPr lang="en-US" altLang="zh-CN" sz="1200" dirty="0">
                <a:solidFill>
                  <a:schemeClr val="tx1"/>
                </a:solidFill>
              </a:rPr>
              <a:t>framework designed specifically for detecting skin cancer in pathology images. SC-net is formulated as a balanced </a:t>
            </a:r>
            <a:r>
              <a:rPr lang="en-US" altLang="zh-CN" sz="1200" dirty="0" err="1">
                <a:solidFill>
                  <a:schemeClr val="tx1"/>
                </a:solidFill>
              </a:rPr>
              <a:t>supernet</a:t>
            </a:r>
            <a:r>
              <a:rPr lang="en-US" altLang="zh-CN" sz="1200" dirty="0">
                <a:solidFill>
                  <a:schemeClr val="tx1"/>
                </a:solidFill>
              </a:rPr>
              <a:t>, ensuring fair ranking and treatment of all potential architectures.</a:t>
            </a:r>
          </a:p>
          <a:p>
            <a:pPr algn="just"/>
            <a:endParaRPr lang="en-US" altLang="zh-CN" sz="1200" dirty="0">
              <a:solidFill>
                <a:schemeClr val="tx1"/>
              </a:solidFill>
            </a:endParaRPr>
          </a:p>
          <a:p>
            <a:pPr algn="just"/>
            <a:r>
              <a:rPr lang="en-US" altLang="zh-CN" sz="1200" dirty="0">
                <a:solidFill>
                  <a:schemeClr val="tx1"/>
                </a:solidFill>
              </a:rPr>
              <a:t>Through the application of SC-net and an evolutionary search process, the study obtained optimal architectures. These architectures achieved notable improvements, reaching 96.2% Top-1 accuracy and 96.5% overall accuracy on a skin cancer dataset. These results signify enhancements of 4.8% and 4.7% over baseline models.</a:t>
            </a:r>
          </a:p>
          <a:p>
            <a:pPr algn="just"/>
            <a:endParaRPr lang="en-US" altLang="zh-CN" sz="1200" dirty="0">
              <a:solidFill>
                <a:schemeClr val="tx1"/>
              </a:solidFill>
            </a:endParaRPr>
          </a:p>
          <a:p>
            <a:pPr algn="just"/>
            <a:r>
              <a:rPr lang="en-US" altLang="zh-CN" sz="1200" dirty="0">
                <a:solidFill>
                  <a:schemeClr val="tx1"/>
                </a:solidFill>
              </a:rPr>
              <a:t>The paper outlines plans for future work, indicating the intention to apply the developed approach to larger datasets for wider-scale validation. This suggests a commitment to assessing the scalability and generalizability of the proposed SC-net framework in broader contexts</a:t>
            </a:r>
          </a:p>
        </p:txBody>
      </p:sp>
    </p:spTree>
    <p:extLst>
      <p:ext uri="{BB962C8B-B14F-4D97-AF65-F5344CB8AC3E}">
        <p14:creationId xmlns:p14="http://schemas.microsoft.com/office/powerpoint/2010/main" val="883731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 xmlns:a16="http://schemas.microsoft.com/office/drawing/2014/main" id="{B197B57A-4D14-DA58-5C35-110BDA8FA9EC}"/>
              </a:ext>
            </a:extLst>
          </p:cNvPr>
          <p:cNvGrpSpPr/>
          <p:nvPr/>
        </p:nvGrpSpPr>
        <p:grpSpPr>
          <a:xfrm>
            <a:off x="9164262" y="212782"/>
            <a:ext cx="7376275" cy="6712736"/>
            <a:chOff x="1334766" y="2289058"/>
            <a:chExt cx="3310733" cy="3060866"/>
          </a:xfrm>
          <a:noFill/>
        </p:grpSpPr>
        <p:sp>
          <p:nvSpPr>
            <p:cNvPr id="16" name="椭圆 15">
              <a:extLst>
                <a:ext uri="{FF2B5EF4-FFF2-40B4-BE49-F238E27FC236}">
                  <a16:creationId xmlns=""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 xmlns:a16="http://schemas.microsoft.com/office/drawing/2014/main" id="{BCBF1A49-06A7-7FD5-75FC-2B6365A65F3E}"/>
              </a:ext>
            </a:extLst>
          </p:cNvPr>
          <p:cNvSpPr/>
          <p:nvPr/>
        </p:nvSpPr>
        <p:spPr>
          <a:xfrm>
            <a:off x="0" y="2641311"/>
            <a:ext cx="12852400"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grpSp>
        <p:nvGrpSpPr>
          <p:cNvPr id="8" name="组合 7">
            <a:extLst>
              <a:ext uri="{FF2B5EF4-FFF2-40B4-BE49-F238E27FC236}">
                <a16:creationId xmlns="" xmlns:a16="http://schemas.microsoft.com/office/drawing/2014/main" id="{3F5423E7-ACB7-24F6-88B7-CD3DE4AA254A}"/>
              </a:ext>
            </a:extLst>
          </p:cNvPr>
          <p:cNvGrpSpPr/>
          <p:nvPr/>
        </p:nvGrpSpPr>
        <p:grpSpPr>
          <a:xfrm>
            <a:off x="1141036" y="2030161"/>
            <a:ext cx="3310733" cy="3060866"/>
            <a:chOff x="1334766" y="2289058"/>
            <a:chExt cx="3310733" cy="3060866"/>
          </a:xfrm>
        </p:grpSpPr>
        <p:sp>
          <p:nvSpPr>
            <p:cNvPr id="9" name="椭圆 8">
              <a:extLst>
                <a:ext uri="{FF2B5EF4-FFF2-40B4-BE49-F238E27FC236}">
                  <a16:creationId xmlns=""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 xmlns:a16="http://schemas.microsoft.com/office/drawing/2014/main" id="{2058E96D-AC9B-BC61-6125-ACF13C0AFF66}"/>
              </a:ext>
            </a:extLst>
          </p:cNvPr>
          <p:cNvSpPr txBox="1"/>
          <p:nvPr/>
        </p:nvSpPr>
        <p:spPr>
          <a:xfrm>
            <a:off x="4660899" y="3107485"/>
            <a:ext cx="8191500" cy="923330"/>
          </a:xfrm>
          <a:prstGeom prst="rect">
            <a:avLst/>
          </a:prstGeom>
          <a:noFill/>
        </p:spPr>
        <p:txBody>
          <a:bodyPr wrap="square">
            <a:spAutoFit/>
          </a:bodyPr>
          <a:lstStyle/>
          <a:p>
            <a:pPr lvl="0"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a:t>
            </a:r>
            <a:r>
              <a:rPr lang="en-US" altLang="zh-CN" sz="5400" b="1" dirty="0" smtClean="0">
                <a:solidFill>
                  <a:prstClr val="white"/>
                </a:solidFill>
                <a:latin typeface="微软雅黑" panose="020B0503020204020204" pitchFamily="34" charset="-122"/>
                <a:ea typeface="微软雅黑" panose="020B0503020204020204" pitchFamily="34" charset="-122"/>
              </a:rPr>
              <a:t>for listening</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20516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 xmlns:a16="http://schemas.microsoft.com/office/drawing/2014/main" id="{F0D1618E-0B86-C862-B60D-6A0DC0778ED1}"/>
              </a:ext>
            </a:extLst>
          </p:cNvPr>
          <p:cNvSpPr/>
          <p:nvPr/>
        </p:nvSpPr>
        <p:spPr>
          <a:xfrm>
            <a:off x="7048098" y="4289641"/>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3" name="矩形: 圆角 72">
            <a:extLst>
              <a:ext uri="{FF2B5EF4-FFF2-40B4-BE49-F238E27FC236}">
                <a16:creationId xmlns="" xmlns:a16="http://schemas.microsoft.com/office/drawing/2014/main" id="{79A51847-A661-B100-9C2B-0160FF560E0E}"/>
              </a:ext>
            </a:extLst>
          </p:cNvPr>
          <p:cNvSpPr/>
          <p:nvPr/>
        </p:nvSpPr>
        <p:spPr>
          <a:xfrm>
            <a:off x="7048098" y="2657025"/>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圆角 70">
            <a:extLst>
              <a:ext uri="{FF2B5EF4-FFF2-40B4-BE49-F238E27FC236}">
                <a16:creationId xmlns="" xmlns:a16="http://schemas.microsoft.com/office/drawing/2014/main" id="{77B8C7E8-CB33-B762-8A8C-53768455098E}"/>
              </a:ext>
            </a:extLst>
          </p:cNvPr>
          <p:cNvSpPr/>
          <p:nvPr/>
        </p:nvSpPr>
        <p:spPr>
          <a:xfrm>
            <a:off x="2467159" y="2673370"/>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9" name="矩形: 圆角 68">
            <a:extLst>
              <a:ext uri="{FF2B5EF4-FFF2-40B4-BE49-F238E27FC236}">
                <a16:creationId xmlns="" xmlns:a16="http://schemas.microsoft.com/office/drawing/2014/main" id="{1E3930E5-BB9D-FB14-1F37-4797DB5BA557}"/>
              </a:ext>
            </a:extLst>
          </p:cNvPr>
          <p:cNvSpPr/>
          <p:nvPr/>
        </p:nvSpPr>
        <p:spPr>
          <a:xfrm>
            <a:off x="2440708" y="4299672"/>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6" name="任意多边形: 形状 25">
            <a:extLst>
              <a:ext uri="{FF2B5EF4-FFF2-40B4-BE49-F238E27FC236}">
                <a16:creationId xmlns="" xmlns:a16="http://schemas.microsoft.com/office/drawing/2014/main" id="{44B0DB67-0CF8-00BB-B442-7011B69CA775}"/>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矩形 26">
            <a:extLst>
              <a:ext uri="{FF2B5EF4-FFF2-40B4-BE49-F238E27FC236}">
                <a16:creationId xmlns="" xmlns:a16="http://schemas.microsoft.com/office/drawing/2014/main" id="{D8C09481-246D-3391-529F-1B8123AE2BC6}"/>
              </a:ext>
            </a:extLst>
          </p:cNvPr>
          <p:cNvSpPr/>
          <p:nvPr/>
        </p:nvSpPr>
        <p:spPr>
          <a:xfrm>
            <a:off x="0" y="7268329"/>
            <a:ext cx="12852400" cy="292934"/>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9" name="文本框 28">
            <a:extLst>
              <a:ext uri="{FF2B5EF4-FFF2-40B4-BE49-F238E27FC236}">
                <a16:creationId xmlns="" xmlns:a16="http://schemas.microsoft.com/office/drawing/2014/main" id="{46278A4A-5861-F3D5-BA6A-F1C768CB6E8E}"/>
              </a:ext>
            </a:extLst>
          </p:cNvPr>
          <p:cNvSpPr txBox="1"/>
          <p:nvPr/>
        </p:nvSpPr>
        <p:spPr>
          <a:xfrm>
            <a:off x="10107837" y="7268329"/>
            <a:ext cx="2484975" cy="246221"/>
          </a:xfrm>
          <a:prstGeom prst="rect">
            <a:avLst/>
          </a:prstGeom>
          <a:noFill/>
        </p:spPr>
        <p:txBody>
          <a:bodyPr wrap="squar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 xmlns:a16="http://schemas.microsoft.com/office/drawing/2014/main" id="{546983FF-6C47-D9FC-3F6D-33A80F694268}"/>
              </a:ext>
            </a:extLst>
          </p:cNvPr>
          <p:cNvGrpSpPr/>
          <p:nvPr/>
        </p:nvGrpSpPr>
        <p:grpSpPr>
          <a:xfrm>
            <a:off x="2791024" y="2775810"/>
            <a:ext cx="2317494" cy="898986"/>
            <a:chOff x="5576876" y="540040"/>
            <a:chExt cx="2317494" cy="898986"/>
          </a:xfrm>
        </p:grpSpPr>
        <p:sp>
          <p:nvSpPr>
            <p:cNvPr id="31" name="文本框 30">
              <a:extLst>
                <a:ext uri="{FF2B5EF4-FFF2-40B4-BE49-F238E27FC236}">
                  <a16:creationId xmlns="" xmlns:a16="http://schemas.microsoft.com/office/drawing/2014/main" id="{D16C78D4-B1CE-D615-0E69-96AC25072F5F}"/>
                </a:ext>
              </a:extLst>
            </p:cNvPr>
            <p:cNvSpPr txBox="1"/>
            <p:nvPr/>
          </p:nvSpPr>
          <p:spPr>
            <a:xfrm>
              <a:off x="5576876" y="540040"/>
              <a:ext cx="77938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2" name="文本框 31">
              <a:extLst>
                <a:ext uri="{FF2B5EF4-FFF2-40B4-BE49-F238E27FC236}">
                  <a16:creationId xmlns="" xmlns:a16="http://schemas.microsoft.com/office/drawing/2014/main" id="{416E469C-7830-1087-2280-B24C9672F052}"/>
                </a:ext>
              </a:extLst>
            </p:cNvPr>
            <p:cNvSpPr txBox="1"/>
            <p:nvPr/>
          </p:nvSpPr>
          <p:spPr>
            <a:xfrm>
              <a:off x="5576876" y="977361"/>
              <a:ext cx="231749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smtClean="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Introduction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 xmlns:a16="http://schemas.microsoft.com/office/drawing/2014/main" id="{07FE1EF7-A138-5F4D-B025-D082979D9C8F}"/>
              </a:ext>
            </a:extLst>
          </p:cNvPr>
          <p:cNvGrpSpPr/>
          <p:nvPr/>
        </p:nvGrpSpPr>
        <p:grpSpPr>
          <a:xfrm>
            <a:off x="7301506" y="2775810"/>
            <a:ext cx="1441420" cy="985646"/>
            <a:chOff x="8700070" y="540040"/>
            <a:chExt cx="1441420" cy="985646"/>
          </a:xfrm>
        </p:grpSpPr>
        <p:sp>
          <p:nvSpPr>
            <p:cNvPr id="35" name="文本框 34">
              <a:extLst>
                <a:ext uri="{FF2B5EF4-FFF2-40B4-BE49-F238E27FC236}">
                  <a16:creationId xmlns="" xmlns:a16="http://schemas.microsoft.com/office/drawing/2014/main" id="{332EF393-0B9C-E1B2-14AC-DC449AAC0BA3}"/>
                </a:ext>
              </a:extLst>
            </p:cNvPr>
            <p:cNvSpPr txBox="1"/>
            <p:nvPr/>
          </p:nvSpPr>
          <p:spPr>
            <a:xfrm>
              <a:off x="8704421" y="540040"/>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6" name="文本框 35">
              <a:extLst>
                <a:ext uri="{FF2B5EF4-FFF2-40B4-BE49-F238E27FC236}">
                  <a16:creationId xmlns="" xmlns:a16="http://schemas.microsoft.com/office/drawing/2014/main" id="{FA289BA3-D73F-266A-E77B-955A1AD0A020}"/>
                </a:ext>
              </a:extLst>
            </p:cNvPr>
            <p:cNvSpPr txBox="1"/>
            <p:nvPr/>
          </p:nvSpPr>
          <p:spPr>
            <a:xfrm>
              <a:off x="8700070" y="1064021"/>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smtClean="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 xmlns:a16="http://schemas.microsoft.com/office/drawing/2014/main" id="{4D2D5752-6A5B-BEF1-1754-556BA9109EF2}"/>
              </a:ext>
            </a:extLst>
          </p:cNvPr>
          <p:cNvGrpSpPr/>
          <p:nvPr/>
        </p:nvGrpSpPr>
        <p:grpSpPr>
          <a:xfrm>
            <a:off x="2791024" y="4382695"/>
            <a:ext cx="2440092" cy="1237776"/>
            <a:chOff x="5576876" y="2230747"/>
            <a:chExt cx="2440092" cy="1237776"/>
          </a:xfrm>
        </p:grpSpPr>
        <p:sp>
          <p:nvSpPr>
            <p:cNvPr id="39" name="文本框 38">
              <a:extLst>
                <a:ext uri="{FF2B5EF4-FFF2-40B4-BE49-F238E27FC236}">
                  <a16:creationId xmlns="" xmlns:a16="http://schemas.microsoft.com/office/drawing/2014/main" id="{C1D8641C-3BE2-E9FD-36A4-EEA5595B2215}"/>
                </a:ext>
              </a:extLst>
            </p:cNvPr>
            <p:cNvSpPr txBox="1"/>
            <p:nvPr/>
          </p:nvSpPr>
          <p:spPr>
            <a:xfrm>
              <a:off x="5576876"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0" name="文本框 39">
              <a:extLst>
                <a:ext uri="{FF2B5EF4-FFF2-40B4-BE49-F238E27FC236}">
                  <a16:creationId xmlns="" xmlns:a16="http://schemas.microsoft.com/office/drawing/2014/main" id="{77547E5D-F713-8147-3C99-E71C34684E7F}"/>
                </a:ext>
              </a:extLst>
            </p:cNvPr>
            <p:cNvSpPr txBox="1"/>
            <p:nvPr/>
          </p:nvSpPr>
          <p:spPr>
            <a:xfrm>
              <a:off x="5576876" y="2637526"/>
              <a:ext cx="244009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smtClean="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Experimental</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smtClean="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Results</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 xmlns:a16="http://schemas.microsoft.com/office/drawing/2014/main" id="{63B1D40C-8F8A-77DF-6AD9-3D43AB2F8D5C}"/>
              </a:ext>
            </a:extLst>
          </p:cNvPr>
          <p:cNvGrpSpPr/>
          <p:nvPr/>
        </p:nvGrpSpPr>
        <p:grpSpPr>
          <a:xfrm>
            <a:off x="7305857" y="4382695"/>
            <a:ext cx="2040943" cy="868444"/>
            <a:chOff x="8704421" y="2230747"/>
            <a:chExt cx="2040943" cy="868444"/>
          </a:xfrm>
        </p:grpSpPr>
        <p:sp>
          <p:nvSpPr>
            <p:cNvPr id="43" name="文本框 42">
              <a:extLst>
                <a:ext uri="{FF2B5EF4-FFF2-40B4-BE49-F238E27FC236}">
                  <a16:creationId xmlns="" xmlns:a16="http://schemas.microsoft.com/office/drawing/2014/main" id="{4E2AE15F-7093-B018-D18B-1BC39D7FF45F}"/>
                </a:ext>
              </a:extLst>
            </p:cNvPr>
            <p:cNvSpPr txBox="1"/>
            <p:nvPr/>
          </p:nvSpPr>
          <p:spPr>
            <a:xfrm>
              <a:off x="8704421" y="2230747"/>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4" name="文本框 43">
              <a:extLst>
                <a:ext uri="{FF2B5EF4-FFF2-40B4-BE49-F238E27FC236}">
                  <a16:creationId xmlns="" xmlns:a16="http://schemas.microsoft.com/office/drawing/2014/main" id="{5C826953-0FB9-171B-6BF8-58B823A9BA5A}"/>
                </a:ext>
              </a:extLst>
            </p:cNvPr>
            <p:cNvSpPr txBox="1"/>
            <p:nvPr/>
          </p:nvSpPr>
          <p:spPr>
            <a:xfrm>
              <a:off x="8704421" y="2637526"/>
              <a:ext cx="204094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smtClean="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 xmlns:a16="http://schemas.microsoft.com/office/drawing/2014/main" id="{7080F891-72A8-16B4-1A67-F94512130107}"/>
              </a:ext>
            </a:extLst>
          </p:cNvPr>
          <p:cNvGrpSpPr/>
          <p:nvPr/>
        </p:nvGrpSpPr>
        <p:grpSpPr>
          <a:xfrm rot="5400000">
            <a:off x="2408530" y="-1416403"/>
            <a:ext cx="1816843" cy="5445722"/>
            <a:chOff x="457933" y="870126"/>
            <a:chExt cx="1816843" cy="5445722"/>
          </a:xfrm>
        </p:grpSpPr>
        <p:sp>
          <p:nvSpPr>
            <p:cNvPr id="51" name="文本框 50">
              <a:extLst>
                <a:ext uri="{FF2B5EF4-FFF2-40B4-BE49-F238E27FC236}">
                  <a16:creationId xmlns="" xmlns:a16="http://schemas.microsoft.com/office/drawing/2014/main" id="{BDC5E489-8300-85D6-3E39-79F32287A462}"/>
                </a:ext>
              </a:extLst>
            </p:cNvPr>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52" name="文本框 51">
              <a:extLst>
                <a:ext uri="{FF2B5EF4-FFF2-40B4-BE49-F238E27FC236}">
                  <a16:creationId xmlns="" xmlns:a16="http://schemas.microsoft.com/office/drawing/2014/main" id="{9BA95ECC-0E50-F2DE-8DAA-ABEEC4308443}"/>
                </a:ext>
              </a:extLst>
            </p:cNvPr>
            <p:cNvSpPr txBox="1"/>
            <p:nvPr/>
          </p:nvSpPr>
          <p:spPr>
            <a:xfrm rot="16200000">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pic>
        <p:nvPicPr>
          <p:cNvPr id="59" name="图片 58">
            <a:extLst>
              <a:ext uri="{FF2B5EF4-FFF2-40B4-BE49-F238E27FC236}">
                <a16:creationId xmlns="" xmlns:a16="http://schemas.microsoft.com/office/drawing/2014/main" id="{B25CF502-7633-24EB-9C88-019DE1054D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extLst>
      <p:ext uri="{BB962C8B-B14F-4D97-AF65-F5344CB8AC3E}">
        <p14:creationId xmlns:p14="http://schemas.microsoft.com/office/powerpoint/2010/main" val="3368131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pageCurlDoubl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sp>
        <p:nvSpPr>
          <p:cNvPr id="12" name="文本框 11"/>
          <p:cNvSpPr txBox="1"/>
          <p:nvPr/>
        </p:nvSpPr>
        <p:spPr>
          <a:xfrm>
            <a:off x="1441394" y="362648"/>
            <a:ext cx="2734265" cy="646331"/>
          </a:xfrm>
          <a:prstGeom prst="rect">
            <a:avLst/>
          </a:prstGeom>
          <a:noFill/>
        </p:spPr>
        <p:txBody>
          <a:bodyPr wrap="square" rtlCol="0">
            <a:spAutoFit/>
          </a:bodyPr>
          <a:lstStyle/>
          <a:p>
            <a:r>
              <a:rPr lang="en-US" altLang="zh-CN" sz="3600" dirty="0" smtClean="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Introduction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 xmlns:a16="http://schemas.microsoft.com/office/drawing/2014/main" id="{47250A52-1476-DB99-1798-EE8190A609B9}"/>
              </a:ext>
            </a:extLst>
          </p:cNvPr>
          <p:cNvSpPr txBox="1"/>
          <p:nvPr/>
        </p:nvSpPr>
        <p:spPr>
          <a:xfrm>
            <a:off x="431226" y="1365532"/>
            <a:ext cx="12075250" cy="4524315"/>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a:latin typeface="等线" panose="02010600030101010101" pitchFamily="2" charset="-122"/>
              </a:rPr>
              <a:t>Skin cancer is the most prevalent cancer worldwide, with increasing incidences over recent decades</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Basal cell carcinoma (BCC) accounts for 70% of skin cancer cases and has experienced a surge of 20–80% in the last 30 years</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Timely diagnosis of BCC is crucial for effective treatment and to alleviate the burden on healthcare resources</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Scanned traditional histology slides result in whole slide images (WSIs), which can be analyzed by deep learning models</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Current skin cancer detection methods often utilize models designed for natural images, such as Inception Net and </a:t>
            </a:r>
            <a:r>
              <a:rPr lang="en-US" altLang="zh-CN" dirty="0" err="1">
                <a:latin typeface="等线" panose="02010600030101010101" pitchFamily="2" charset="-122"/>
              </a:rPr>
              <a:t>ResNet</a:t>
            </a:r>
            <a:r>
              <a:rPr lang="en-US" altLang="zh-CN" dirty="0" smtClean="0">
                <a:latin typeface="等线" panose="02010600030101010101" pitchFamily="2" charset="-122"/>
              </a:rPr>
              <a:t>.</a:t>
            </a:r>
            <a:endParaRPr lang="en-US" altLang="zh-CN" dirty="0">
              <a:latin typeface="等线" panose="02010600030101010101" pitchFamily="2" charset="-122"/>
            </a:endParaRPr>
          </a:p>
          <a:p>
            <a:pPr algn="just"/>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Neural Architecture Search (NAS) addresses the issue by auto-designing superior models and exploring a vast architecture </a:t>
            </a:r>
            <a:r>
              <a:rPr lang="en-US" altLang="zh-CN" dirty="0" smtClean="0">
                <a:latin typeface="等线" panose="02010600030101010101" pitchFamily="2" charset="-122"/>
              </a:rPr>
              <a:t>space.</a:t>
            </a:r>
            <a:endParaRPr lang="en-US" altLang="zh-CN" dirty="0">
              <a:latin typeface="等线" panose="02010600030101010101" pitchFamily="2" charset="-122"/>
            </a:endParaRPr>
          </a:p>
          <a:p>
            <a:pPr algn="just"/>
            <a:endParaRPr lang="en-US" altLang="zh-CN" dirty="0">
              <a:latin typeface="等线" panose="02010600030101010101" pitchFamily="2" charset="-122"/>
              <a:ea typeface="等线" panose="02010600030101010101" pitchFamily="2" charset="-122"/>
            </a:endParaRPr>
          </a:p>
        </p:txBody>
      </p:sp>
      <p:grpSp>
        <p:nvGrpSpPr>
          <p:cNvPr id="5" name="组合 53">
            <a:extLst>
              <a:ext uri="{FF2B5EF4-FFF2-40B4-BE49-F238E27FC236}">
                <a16:creationId xmlns=""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smtClean="0">
                  <a:solidFill>
                    <a:srgbClr val="FFFFFF"/>
                  </a:solidFill>
                  <a:latin typeface="Microsoft YaHei" panose="020B0503020204020204" pitchFamily="34" charset="-122"/>
                  <a:ea typeface="Microsoft YaHei" panose="020B0503020204020204" pitchFamily="34" charset="-122"/>
                </a:rPr>
                <a:t>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8" name="直接连接符 50"/>
          <p:cNvCxnSpPr/>
          <p:nvPr/>
        </p:nvCxnSpPr>
        <p:spPr>
          <a:xfrm>
            <a:off x="1059807" y="1093990"/>
            <a:ext cx="11446669" cy="0"/>
          </a:xfrm>
          <a:prstGeom prst="line">
            <a:avLst/>
          </a:prstGeom>
          <a:noFill/>
          <a:ln w="22225" cap="flat" cmpd="sng" algn="ctr">
            <a:solidFill>
              <a:srgbClr val="1C6299"/>
            </a:solidFill>
            <a:prstDash val="solid"/>
            <a:miter lim="800000"/>
          </a:ln>
          <a:effectLst/>
        </p:spPr>
      </p:cxnSp>
      <p:sp>
        <p:nvSpPr>
          <p:cNvPr id="29" name="矩形 61"/>
          <p:cNvSpPr/>
          <p:nvPr/>
        </p:nvSpPr>
        <p:spPr>
          <a:xfrm>
            <a:off x="0" y="7276219"/>
            <a:ext cx="12852400" cy="303600"/>
          </a:xfrm>
          <a:prstGeom prst="rect">
            <a:avLst/>
          </a:prstGeom>
          <a:solidFill>
            <a:srgbClr val="1C6299"/>
          </a:solidFill>
          <a:ln w="12700" cap="flat" cmpd="sng" algn="ctr">
            <a:noFill/>
            <a:prstDash val="solid"/>
            <a:miter lim="800000"/>
          </a:ln>
          <a:effectLst/>
        </p:spPr>
        <p:txBody>
          <a:bodyPr rtlCol="0" anchor="ctr"/>
          <a:lstStyle/>
          <a:p>
            <a:pPr algn="ctr" defTabSz="963960">
              <a:defRPr/>
            </a:pPr>
            <a:endParaRPr lang="zh-CN" altLang="en-US" sz="1898" kern="0">
              <a:solidFill>
                <a:prstClr val="white"/>
              </a:solidFill>
              <a:latin typeface="Arial" panose="020B0604020202020204"/>
              <a:ea typeface="微软雅黑" panose="020B0503020204020204" pitchFamily="34" charset="-122"/>
            </a:endParaRPr>
          </a:p>
        </p:txBody>
      </p:sp>
      <p:sp>
        <p:nvSpPr>
          <p:cNvPr id="30" name="文本框 63"/>
          <p:cNvSpPr txBox="1"/>
          <p:nvPr/>
        </p:nvSpPr>
        <p:spPr>
          <a:xfrm>
            <a:off x="9639567" y="7290607"/>
            <a:ext cx="2612767" cy="254557"/>
          </a:xfrm>
          <a:prstGeom prst="rect">
            <a:avLst/>
          </a:prstGeom>
          <a:noFill/>
        </p:spPr>
        <p:txBody>
          <a:bodyPr wrap="none" rtlCol="0">
            <a:spAutoFit/>
          </a:bodyPr>
          <a:lstStyle/>
          <a:p>
            <a:pPr lvl="0" algn="r">
              <a:defRPr/>
            </a:pPr>
            <a:r>
              <a:rPr lang="en-US" altLang="zh-CN" sz="1054" spc="316"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54" spc="316"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35" name="图片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1679" y="351826"/>
            <a:ext cx="2000654" cy="5860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96172" y="967496"/>
            <a:ext cx="11446669"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1055665" y="15219"/>
            <a:ext cx="7993651" cy="861849"/>
          </a:xfrm>
          <a:prstGeom prst="rect">
            <a:avLst/>
          </a:prstGeom>
          <a:ln>
            <a:noFill/>
          </a:ln>
        </p:spPr>
        <p:txBody>
          <a:bodyPr vert="horz" lIns="0" tIns="48197" rIns="96393" bIns="48197"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360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Challenges</a:t>
            </a:r>
            <a:endParaRPr lang="zh-CN" altLang="en-US" sz="3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14797" y="334273"/>
            <a:ext cx="764633" cy="653033"/>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265" i="1"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30876" y="233483"/>
              <a:ext cx="673100" cy="333871"/>
            </a:xfrm>
            <a:prstGeom prst="rect">
              <a:avLst/>
            </a:prstGeom>
            <a:noFill/>
          </p:spPr>
          <p:txBody>
            <a:bodyPr wrap="square" rtlCol="0">
              <a:spAutoFit/>
            </a:bodyPr>
            <a:lstStyle/>
            <a:p>
              <a:pPr algn="ctr" defTabSz="963960">
                <a:defRPr/>
              </a:pPr>
              <a:r>
                <a:rPr lang="en-US" altLang="zh-CN" sz="1687" i="1" dirty="0" smtClean="0">
                  <a:solidFill>
                    <a:prstClr val="white"/>
                  </a:solidFill>
                  <a:latin typeface="微软雅黑" panose="020B0503020204020204" pitchFamily="34" charset="-122"/>
                  <a:ea typeface="微软雅黑" panose="020B0503020204020204" pitchFamily="34" charset="-122"/>
                </a:rPr>
                <a:t>2</a:t>
              </a:r>
              <a:endParaRPr lang="zh-CN" altLang="en-US" sz="1687" i="1" dirty="0">
                <a:solidFill>
                  <a:prstClr val="white"/>
                </a:solidFill>
                <a:latin typeface="微软雅黑" panose="020B0503020204020204" pitchFamily="34" charset="-122"/>
                <a:ea typeface="微软雅黑" panose="020B0503020204020204" pitchFamily="34" charset="-122"/>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265" i="1" dirty="0">
                <a:solidFill>
                  <a:prstClr val="whit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696172" y="7106157"/>
            <a:ext cx="2032544" cy="254557"/>
          </a:xfrm>
          <a:prstGeom prst="rect">
            <a:avLst/>
          </a:prstGeom>
          <a:noFill/>
        </p:spPr>
        <p:txBody>
          <a:bodyPr wrap="none" rtlCol="0">
            <a:spAutoFit/>
          </a:bodyPr>
          <a:lstStyle/>
          <a:p>
            <a:pPr defTabSz="963960">
              <a:defRPr/>
            </a:pPr>
            <a:r>
              <a:rPr lang="zh-CN" altLang="en-US" sz="1054" spc="633" dirty="0">
                <a:solidFill>
                  <a:prstClr val="white"/>
                </a:solidFill>
                <a:latin typeface="微软雅黑" panose="020B0503020204020204" pitchFamily="34" charset="-122"/>
                <a:ea typeface="微软雅黑" panose="020B0503020204020204" pitchFamily="34" charset="-122"/>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1679" y="351826"/>
            <a:ext cx="2000654" cy="586017"/>
          </a:xfrm>
          <a:prstGeom prst="rect">
            <a:avLst/>
          </a:prstGeom>
        </p:spPr>
      </p:pic>
      <p:sp>
        <p:nvSpPr>
          <p:cNvPr id="62" name="矩形 61"/>
          <p:cNvSpPr/>
          <p:nvPr/>
        </p:nvSpPr>
        <p:spPr>
          <a:xfrm>
            <a:off x="0" y="7274823"/>
            <a:ext cx="12852400" cy="303600"/>
          </a:xfrm>
          <a:prstGeom prst="rect">
            <a:avLst/>
          </a:prstGeom>
          <a:solidFill>
            <a:srgbClr val="1C6299"/>
          </a:solidFill>
          <a:ln w="12700" cap="flat" cmpd="sng" algn="ctr">
            <a:noFill/>
            <a:prstDash val="solid"/>
            <a:miter lim="800000"/>
          </a:ln>
          <a:effectLst/>
        </p:spPr>
        <p:txBody>
          <a:bodyPr rtlCol="0" anchor="ctr"/>
          <a:lstStyle/>
          <a:p>
            <a:pPr algn="ctr" defTabSz="963960">
              <a:defRPr/>
            </a:pPr>
            <a:endParaRPr lang="zh-CN" altLang="en-US" sz="1898" kern="0">
              <a:solidFill>
                <a:prstClr val="white"/>
              </a:solidFill>
              <a:latin typeface="Arial" panose="020B0604020202020204"/>
              <a:ea typeface="微软雅黑" panose="020B0503020204020204" pitchFamily="34" charset="-122"/>
            </a:endParaRPr>
          </a:p>
        </p:txBody>
      </p:sp>
      <p:sp>
        <p:nvSpPr>
          <p:cNvPr id="64" name="文本框 63"/>
          <p:cNvSpPr txBox="1"/>
          <p:nvPr/>
        </p:nvSpPr>
        <p:spPr>
          <a:xfrm>
            <a:off x="9639567" y="7289211"/>
            <a:ext cx="2612767" cy="254557"/>
          </a:xfrm>
          <a:prstGeom prst="rect">
            <a:avLst/>
          </a:prstGeom>
          <a:noFill/>
        </p:spPr>
        <p:txBody>
          <a:bodyPr wrap="none" rtlCol="0">
            <a:spAutoFit/>
          </a:bodyPr>
          <a:lstStyle/>
          <a:p>
            <a:pPr lvl="0" algn="r">
              <a:defRPr/>
            </a:pPr>
            <a:r>
              <a:rPr lang="en-US" altLang="zh-CN" sz="1054" spc="316"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54" spc="316"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圆角矩形 19">
            <a:extLst>
              <a:ext uri="{FF2B5EF4-FFF2-40B4-BE49-F238E27FC236}">
                <a16:creationId xmlns:a16="http://schemas.microsoft.com/office/drawing/2014/main" xmlns="" id="{308A0D2A-C525-8705-836D-8FE926A2F980}"/>
              </a:ext>
            </a:extLst>
          </p:cNvPr>
          <p:cNvSpPr/>
          <p:nvPr/>
        </p:nvSpPr>
        <p:spPr>
          <a:xfrm>
            <a:off x="5465859" y="2721500"/>
            <a:ext cx="2381383" cy="2357870"/>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391" tIns="48195" rIns="96391" bIns="48195" rtlCol="0" anchor="ctr"/>
          <a:lstStyle/>
          <a:p>
            <a:pPr algn="ctr">
              <a:lnSpc>
                <a:spcPct val="130000"/>
              </a:lnSpc>
            </a:pPr>
            <a:endParaRPr lang="zh-CN" altLang="en-US" sz="4217" dirty="0">
              <a:cs typeface="+mn-ea"/>
              <a:sym typeface="+mn-lt"/>
            </a:endParaRPr>
          </a:p>
        </p:txBody>
      </p:sp>
      <p:grpSp>
        <p:nvGrpSpPr>
          <p:cNvPr id="5" name="组合 4">
            <a:extLst>
              <a:ext uri="{FF2B5EF4-FFF2-40B4-BE49-F238E27FC236}">
                <a16:creationId xmlns:a16="http://schemas.microsoft.com/office/drawing/2014/main" xmlns="" id="{9406A812-8DEB-DD69-3FAD-DF0792CDA7B3}"/>
              </a:ext>
            </a:extLst>
          </p:cNvPr>
          <p:cNvGrpSpPr/>
          <p:nvPr/>
        </p:nvGrpSpPr>
        <p:grpSpPr>
          <a:xfrm>
            <a:off x="5463574" y="2540645"/>
            <a:ext cx="2792299" cy="2572874"/>
            <a:chOff x="4721608" y="1835707"/>
            <a:chExt cx="1879634" cy="1954931"/>
          </a:xfrm>
          <a:solidFill>
            <a:srgbClr val="44546A">
              <a:alpha val="39000"/>
            </a:srgbClr>
          </a:solidFill>
        </p:grpSpPr>
        <p:sp>
          <p:nvSpPr>
            <p:cNvPr id="6" name="圆角矩形 19">
              <a:extLst>
                <a:ext uri="{FF2B5EF4-FFF2-40B4-BE49-F238E27FC236}">
                  <a16:creationId xmlns:a16="http://schemas.microsoft.com/office/drawing/2014/main" xmlns="" id="{4CFB86DA-1EFA-2AA0-F7E5-796A82A29229}"/>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217" dirty="0">
                <a:cs typeface="+mn-ea"/>
                <a:sym typeface="+mn-lt"/>
              </a:endParaRPr>
            </a:p>
          </p:txBody>
        </p:sp>
        <p:sp>
          <p:nvSpPr>
            <p:cNvPr id="7" name="圆角矩形 20">
              <a:extLst>
                <a:ext uri="{FF2B5EF4-FFF2-40B4-BE49-F238E27FC236}">
                  <a16:creationId xmlns:a16="http://schemas.microsoft.com/office/drawing/2014/main" xmlns="" id="{DD41F1BD-4C9C-F407-CDC0-73ED35740913}"/>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2530" b="1" dirty="0">
                <a:cs typeface="+mn-ea"/>
                <a:sym typeface="+mn-lt"/>
              </a:endParaRPr>
            </a:p>
          </p:txBody>
        </p:sp>
      </p:grpSp>
      <p:sp>
        <p:nvSpPr>
          <p:cNvPr id="8" name="矩形 7">
            <a:extLst>
              <a:ext uri="{FF2B5EF4-FFF2-40B4-BE49-F238E27FC236}">
                <a16:creationId xmlns:a16="http://schemas.microsoft.com/office/drawing/2014/main" xmlns="" id="{E1C54FE1-58BD-DFF0-F188-A6DA157C6619}"/>
              </a:ext>
            </a:extLst>
          </p:cNvPr>
          <p:cNvSpPr/>
          <p:nvPr/>
        </p:nvSpPr>
        <p:spPr>
          <a:xfrm>
            <a:off x="5487570" y="3507902"/>
            <a:ext cx="3278226" cy="486669"/>
          </a:xfrm>
          <a:prstGeom prst="rect">
            <a:avLst/>
          </a:prstGeom>
        </p:spPr>
        <p:txBody>
          <a:bodyPr wrap="square" lIns="96391" tIns="48195" rIns="96391" bIns="48195">
            <a:spAutoFit/>
          </a:bodyPr>
          <a:lstStyle/>
          <a:p>
            <a:r>
              <a:rPr lang="en-US" altLang="zh-CN" sz="2530" b="1" dirty="0">
                <a:solidFill>
                  <a:schemeClr val="bg1"/>
                </a:solidFill>
                <a:cs typeface="+mn-ea"/>
                <a:sym typeface="+mn-lt"/>
              </a:rPr>
              <a:t>    CHALLENGES</a:t>
            </a:r>
          </a:p>
        </p:txBody>
      </p:sp>
      <p:sp>
        <p:nvSpPr>
          <p:cNvPr id="9" name="圆角矩形 12">
            <a:extLst>
              <a:ext uri="{FF2B5EF4-FFF2-40B4-BE49-F238E27FC236}">
                <a16:creationId xmlns:a16="http://schemas.microsoft.com/office/drawing/2014/main" xmlns="" id="{0E1AE51E-FDC5-61B2-EFAE-7541D148008A}"/>
              </a:ext>
            </a:extLst>
          </p:cNvPr>
          <p:cNvSpPr/>
          <p:nvPr/>
        </p:nvSpPr>
        <p:spPr>
          <a:xfrm rot="10800000" flipV="1">
            <a:off x="782028" y="1868590"/>
            <a:ext cx="286983" cy="291030"/>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6391" tIns="48195" rIns="96391" bIns="48195" rtlCol="0" anchor="ctr"/>
          <a:lstStyle/>
          <a:p>
            <a:pPr algn="ctr">
              <a:lnSpc>
                <a:spcPct val="130000"/>
              </a:lnSpc>
            </a:pPr>
            <a:r>
              <a:rPr lang="en-US" altLang="zh-CN" sz="2108" dirty="0">
                <a:cs typeface="+mn-ea"/>
                <a:sym typeface="+mn-lt"/>
              </a:rPr>
              <a:t>1</a:t>
            </a:r>
            <a:endParaRPr lang="zh-CN" altLang="en-US" sz="3795" dirty="0">
              <a:cs typeface="+mn-ea"/>
              <a:sym typeface="+mn-lt"/>
            </a:endParaRPr>
          </a:p>
        </p:txBody>
      </p:sp>
      <p:sp>
        <p:nvSpPr>
          <p:cNvPr id="10" name="文本框 9">
            <a:extLst>
              <a:ext uri="{FF2B5EF4-FFF2-40B4-BE49-F238E27FC236}">
                <a16:creationId xmlns:a16="http://schemas.microsoft.com/office/drawing/2014/main" xmlns="" id="{04972E84-C9B1-6A55-E329-38C2DBAAA1B6}"/>
              </a:ext>
            </a:extLst>
          </p:cNvPr>
          <p:cNvSpPr txBox="1"/>
          <p:nvPr/>
        </p:nvSpPr>
        <p:spPr>
          <a:xfrm>
            <a:off x="1229379" y="1835171"/>
            <a:ext cx="4909097" cy="817272"/>
          </a:xfrm>
          <a:prstGeom prst="rect">
            <a:avLst/>
          </a:prstGeom>
          <a:noFill/>
        </p:spPr>
        <p:txBody>
          <a:bodyPr wrap="none" lIns="96391" tIns="48195" rIns="96391" bIns="48195" rtlCol="0">
            <a:spAutoFit/>
          </a:bodyPr>
          <a:lstStyle/>
          <a:p>
            <a:pPr>
              <a:lnSpc>
                <a:spcPct val="130000"/>
              </a:lnSpc>
            </a:pPr>
            <a:r>
              <a:rPr lang="en-US" altLang="zh-CN" sz="1898" b="1" dirty="0">
                <a:solidFill>
                  <a:srgbClr val="002060"/>
                </a:solidFill>
                <a:latin typeface="Arial" panose="020B0604020202020204" pitchFamily="34" charset="0"/>
              </a:rPr>
              <a:t>Rising Incidences and Healthcare Strain:</a:t>
            </a:r>
          </a:p>
          <a:p>
            <a:pPr>
              <a:lnSpc>
                <a:spcPct val="130000"/>
              </a:lnSpc>
            </a:pPr>
            <a:endParaRPr lang="en-US" altLang="zh-CN" sz="1898" b="1" dirty="0">
              <a:solidFill>
                <a:srgbClr val="002060"/>
              </a:solidFill>
              <a:latin typeface="Arial" panose="020B0604020202020204" pitchFamily="34" charset="0"/>
            </a:endParaRPr>
          </a:p>
        </p:txBody>
      </p:sp>
      <p:cxnSp>
        <p:nvCxnSpPr>
          <p:cNvPr id="11" name="直接连接符 10">
            <a:extLst>
              <a:ext uri="{FF2B5EF4-FFF2-40B4-BE49-F238E27FC236}">
                <a16:creationId xmlns:a16="http://schemas.microsoft.com/office/drawing/2014/main" xmlns="" id="{D0238513-8004-A050-8990-C4C1CCF6D971}"/>
              </a:ext>
            </a:extLst>
          </p:cNvPr>
          <p:cNvCxnSpPr/>
          <p:nvPr/>
        </p:nvCxnSpPr>
        <p:spPr>
          <a:xfrm>
            <a:off x="1322537" y="2249271"/>
            <a:ext cx="2350230" cy="1541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EB563094-36E2-EA9C-BD9D-089E53106EDD}"/>
              </a:ext>
            </a:extLst>
          </p:cNvPr>
          <p:cNvSpPr/>
          <p:nvPr/>
        </p:nvSpPr>
        <p:spPr>
          <a:xfrm>
            <a:off x="280200" y="2353180"/>
            <a:ext cx="4721888" cy="1384995"/>
          </a:xfrm>
          <a:prstGeom prst="rect">
            <a:avLst/>
          </a:prstGeom>
          <a:noFill/>
        </p:spPr>
        <p:txBody>
          <a:bodyPr wrap="square">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sym typeface="+mn-lt"/>
              </a:rPr>
              <a:t>The increasing global incidence of skin cancer, particularly basal cell carcinoma (BCC), poses a significant challenge, leading to an added strain on healthcare resources.</a:t>
            </a:r>
          </a:p>
        </p:txBody>
      </p:sp>
      <p:sp>
        <p:nvSpPr>
          <p:cNvPr id="13" name="圆角矩形 16">
            <a:extLst>
              <a:ext uri="{FF2B5EF4-FFF2-40B4-BE49-F238E27FC236}">
                <a16:creationId xmlns:a16="http://schemas.microsoft.com/office/drawing/2014/main" xmlns="" id="{2EB340BB-D326-833D-C55A-4944B229C64D}"/>
              </a:ext>
            </a:extLst>
          </p:cNvPr>
          <p:cNvSpPr/>
          <p:nvPr/>
        </p:nvSpPr>
        <p:spPr>
          <a:xfrm rot="10800000" flipV="1">
            <a:off x="782028" y="3951625"/>
            <a:ext cx="286983" cy="291030"/>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6391" tIns="48195" rIns="96391" bIns="48195" rtlCol="0" anchor="ctr"/>
          <a:lstStyle/>
          <a:p>
            <a:pPr algn="ctr">
              <a:lnSpc>
                <a:spcPct val="130000"/>
              </a:lnSpc>
            </a:pPr>
            <a:r>
              <a:rPr lang="en-US" altLang="zh-CN" sz="2108" dirty="0">
                <a:cs typeface="+mn-ea"/>
                <a:sym typeface="+mn-lt"/>
              </a:rPr>
              <a:t>2</a:t>
            </a:r>
            <a:endParaRPr lang="zh-CN" altLang="en-US" sz="2108" dirty="0">
              <a:cs typeface="+mn-ea"/>
              <a:sym typeface="+mn-lt"/>
            </a:endParaRPr>
          </a:p>
        </p:txBody>
      </p:sp>
      <p:sp>
        <p:nvSpPr>
          <p:cNvPr id="14" name="文本框 13">
            <a:extLst>
              <a:ext uri="{FF2B5EF4-FFF2-40B4-BE49-F238E27FC236}">
                <a16:creationId xmlns:a16="http://schemas.microsoft.com/office/drawing/2014/main" xmlns="" id="{76FA83DA-0310-650D-E4A8-0F108361156E}"/>
              </a:ext>
            </a:extLst>
          </p:cNvPr>
          <p:cNvSpPr txBox="1"/>
          <p:nvPr/>
        </p:nvSpPr>
        <p:spPr>
          <a:xfrm>
            <a:off x="1161232" y="3941843"/>
            <a:ext cx="3649521" cy="817272"/>
          </a:xfrm>
          <a:prstGeom prst="rect">
            <a:avLst/>
          </a:prstGeom>
          <a:noFill/>
        </p:spPr>
        <p:txBody>
          <a:bodyPr wrap="none" lIns="96391" tIns="48195" rIns="96391" bIns="48195"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en-US" altLang="zh-CN" sz="1898" dirty="0">
                <a:sym typeface="+mn-lt"/>
              </a:rPr>
              <a:t>Timely Diagnosis Complexity:</a:t>
            </a:r>
          </a:p>
          <a:p>
            <a:endParaRPr lang="en-US" altLang="zh-CN" sz="1898" dirty="0">
              <a:sym typeface="+mn-lt"/>
            </a:endParaRPr>
          </a:p>
        </p:txBody>
      </p:sp>
      <p:sp>
        <p:nvSpPr>
          <p:cNvPr id="16" name="矩形 15">
            <a:extLst>
              <a:ext uri="{FF2B5EF4-FFF2-40B4-BE49-F238E27FC236}">
                <a16:creationId xmlns:a16="http://schemas.microsoft.com/office/drawing/2014/main" xmlns="" id="{E2808992-AF42-EFB0-69FA-22712682ED47}"/>
              </a:ext>
            </a:extLst>
          </p:cNvPr>
          <p:cNvSpPr/>
          <p:nvPr/>
        </p:nvSpPr>
        <p:spPr>
          <a:xfrm>
            <a:off x="269871" y="4379461"/>
            <a:ext cx="5283781" cy="1023742"/>
          </a:xfrm>
          <a:prstGeom prst="rect">
            <a:avLst/>
          </a:prstGeom>
          <a:noFill/>
        </p:spPr>
        <p:txBody>
          <a:bodyPr wrap="square">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sym typeface="+mn-lt"/>
              </a:rPr>
              <a:t>Timely diagnosis of BCC is crucial, but the complexity of histological evaluation as the gold standard can lead to delays and hinder the prompt initiation of treatments.</a:t>
            </a:r>
          </a:p>
        </p:txBody>
      </p:sp>
      <p:sp>
        <p:nvSpPr>
          <p:cNvPr id="17" name="圆角矩形 20">
            <a:extLst>
              <a:ext uri="{FF2B5EF4-FFF2-40B4-BE49-F238E27FC236}">
                <a16:creationId xmlns:a16="http://schemas.microsoft.com/office/drawing/2014/main" xmlns="" id="{3A0AC4C6-C40E-BDF2-D782-B6E5BC32FC80}"/>
              </a:ext>
            </a:extLst>
          </p:cNvPr>
          <p:cNvSpPr/>
          <p:nvPr/>
        </p:nvSpPr>
        <p:spPr>
          <a:xfrm rot="10800000" flipV="1">
            <a:off x="11638907" y="1884326"/>
            <a:ext cx="286983" cy="291030"/>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6391" tIns="48195" rIns="96391" bIns="48195" rtlCol="0" anchor="ctr"/>
          <a:lstStyle/>
          <a:p>
            <a:pPr algn="ctr">
              <a:lnSpc>
                <a:spcPct val="130000"/>
              </a:lnSpc>
            </a:pPr>
            <a:r>
              <a:rPr lang="en-US" altLang="zh-CN" sz="2108" dirty="0" smtClean="0">
                <a:cs typeface="+mn-ea"/>
                <a:sym typeface="+mn-lt"/>
              </a:rPr>
              <a:t>4</a:t>
            </a:r>
            <a:endParaRPr lang="zh-CN" altLang="en-US" sz="2108" dirty="0">
              <a:cs typeface="+mn-ea"/>
              <a:sym typeface="+mn-lt"/>
            </a:endParaRPr>
          </a:p>
        </p:txBody>
      </p:sp>
      <p:sp>
        <p:nvSpPr>
          <p:cNvPr id="18" name="文本框 17">
            <a:extLst>
              <a:ext uri="{FF2B5EF4-FFF2-40B4-BE49-F238E27FC236}">
                <a16:creationId xmlns:a16="http://schemas.microsoft.com/office/drawing/2014/main" xmlns="" id="{E9549550-C1ED-A286-E146-C45758EB5A61}"/>
              </a:ext>
            </a:extLst>
          </p:cNvPr>
          <p:cNvSpPr txBox="1"/>
          <p:nvPr/>
        </p:nvSpPr>
        <p:spPr>
          <a:xfrm>
            <a:off x="8710187" y="1456623"/>
            <a:ext cx="3017553" cy="1196991"/>
          </a:xfrm>
          <a:prstGeom prst="rect">
            <a:avLst/>
          </a:prstGeom>
          <a:noFill/>
        </p:spPr>
        <p:txBody>
          <a:bodyPr wrap="none" lIns="96391" tIns="48195" rIns="96391" bIns="48195"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pPr algn="ctr"/>
            <a:r>
              <a:rPr lang="en-US" altLang="zh-CN" sz="1898" dirty="0">
                <a:sym typeface="+mn-lt"/>
              </a:rPr>
              <a:t>Efficiency and </a:t>
            </a:r>
            <a:r>
              <a:rPr lang="en-US" altLang="zh-CN" sz="1898" dirty="0" smtClean="0">
                <a:sym typeface="+mn-lt"/>
              </a:rPr>
              <a:t>Resource</a:t>
            </a:r>
          </a:p>
          <a:p>
            <a:pPr algn="ctr"/>
            <a:r>
              <a:rPr lang="en-US" altLang="zh-CN" sz="1898" dirty="0" smtClean="0">
                <a:sym typeface="+mn-lt"/>
              </a:rPr>
              <a:t> </a:t>
            </a:r>
            <a:r>
              <a:rPr lang="en-US" altLang="zh-CN" sz="1898" dirty="0">
                <a:sym typeface="+mn-lt"/>
              </a:rPr>
              <a:t>Allocation:</a:t>
            </a:r>
          </a:p>
          <a:p>
            <a:pPr algn="ctr"/>
            <a:endParaRPr lang="en-US" altLang="zh-CN" sz="1898" dirty="0">
              <a:sym typeface="+mn-lt"/>
            </a:endParaRPr>
          </a:p>
        </p:txBody>
      </p:sp>
      <p:cxnSp>
        <p:nvCxnSpPr>
          <p:cNvPr id="19" name="直接连接符 18">
            <a:extLst>
              <a:ext uri="{FF2B5EF4-FFF2-40B4-BE49-F238E27FC236}">
                <a16:creationId xmlns:a16="http://schemas.microsoft.com/office/drawing/2014/main" xmlns="" id="{B6C85E18-5FFB-81AB-4EE6-A3E77DD86E7F}"/>
              </a:ext>
            </a:extLst>
          </p:cNvPr>
          <p:cNvCxnSpPr/>
          <p:nvPr/>
        </p:nvCxnSpPr>
        <p:spPr>
          <a:xfrm>
            <a:off x="9049316" y="2223871"/>
            <a:ext cx="2350230" cy="1541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7BD0C536-18C2-E4E0-6DD9-FC7001C3EAAF}"/>
              </a:ext>
            </a:extLst>
          </p:cNvPr>
          <p:cNvSpPr/>
          <p:nvPr/>
        </p:nvSpPr>
        <p:spPr>
          <a:xfrm>
            <a:off x="8244203" y="2296091"/>
            <a:ext cx="4506597" cy="1670073"/>
          </a:xfrm>
          <a:prstGeom prst="rect">
            <a:avLst/>
          </a:prstGeom>
          <a:noFill/>
        </p:spPr>
        <p:txBody>
          <a:bodyPr wrap="square">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sym typeface="+mn-lt"/>
              </a:rPr>
              <a:t>Efficient analysis of whole slide images (WSIs) using deep learning models is promising, but the implementation of these technologies requires substantial resources, including computational power and trained personnel.</a:t>
            </a:r>
          </a:p>
        </p:txBody>
      </p:sp>
      <p:sp>
        <p:nvSpPr>
          <p:cNvPr id="21" name="圆角矩形 24">
            <a:extLst>
              <a:ext uri="{FF2B5EF4-FFF2-40B4-BE49-F238E27FC236}">
                <a16:creationId xmlns:a16="http://schemas.microsoft.com/office/drawing/2014/main" xmlns="" id="{23171F63-719E-A69B-6C28-41BD4A0AA2FC}"/>
              </a:ext>
            </a:extLst>
          </p:cNvPr>
          <p:cNvSpPr/>
          <p:nvPr/>
        </p:nvSpPr>
        <p:spPr>
          <a:xfrm rot="10800000" flipV="1">
            <a:off x="11638907" y="4348526"/>
            <a:ext cx="286983" cy="291030"/>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6391" tIns="48195" rIns="96391" bIns="48195" rtlCol="0" anchor="ctr"/>
          <a:lstStyle/>
          <a:p>
            <a:pPr algn="ctr">
              <a:lnSpc>
                <a:spcPct val="130000"/>
              </a:lnSpc>
            </a:pPr>
            <a:r>
              <a:rPr lang="en-US" altLang="zh-CN" sz="2108" dirty="0" smtClean="0">
                <a:cs typeface="+mn-ea"/>
                <a:sym typeface="+mn-lt"/>
              </a:rPr>
              <a:t>5</a:t>
            </a:r>
            <a:endParaRPr lang="zh-CN" altLang="en-US" sz="2108" dirty="0">
              <a:cs typeface="+mn-ea"/>
              <a:sym typeface="+mn-lt"/>
            </a:endParaRPr>
          </a:p>
        </p:txBody>
      </p:sp>
      <p:sp>
        <p:nvSpPr>
          <p:cNvPr id="22" name="文本框 21">
            <a:extLst>
              <a:ext uri="{FF2B5EF4-FFF2-40B4-BE49-F238E27FC236}">
                <a16:creationId xmlns:a16="http://schemas.microsoft.com/office/drawing/2014/main" xmlns="" id="{DA11CB6A-39E7-B90C-D473-EBE29DEC6F84}"/>
              </a:ext>
            </a:extLst>
          </p:cNvPr>
          <p:cNvSpPr txBox="1"/>
          <p:nvPr/>
        </p:nvSpPr>
        <p:spPr>
          <a:xfrm>
            <a:off x="9111296" y="4281438"/>
            <a:ext cx="2140710" cy="856770"/>
          </a:xfrm>
          <a:prstGeom prst="rect">
            <a:avLst/>
          </a:prstGeom>
          <a:noFill/>
        </p:spPr>
        <p:txBody>
          <a:bodyPr wrap="none" lIns="96391" tIns="48195" rIns="96391" bIns="48195"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pPr algn="ctr"/>
            <a:r>
              <a:rPr lang="en-US" altLang="zh-CN" sz="1898" dirty="0"/>
              <a:t>Fairness in </a:t>
            </a:r>
            <a:r>
              <a:rPr lang="en-US" altLang="zh-CN" sz="1898" dirty="0" smtClean="0"/>
              <a:t>NAS:</a:t>
            </a:r>
            <a:endParaRPr lang="en-US" altLang="zh-CN" sz="1898" dirty="0"/>
          </a:p>
          <a:p>
            <a:pPr algn="ctr"/>
            <a:endParaRPr lang="en-US" altLang="zh-CN" sz="1898" dirty="0"/>
          </a:p>
        </p:txBody>
      </p:sp>
      <p:cxnSp>
        <p:nvCxnSpPr>
          <p:cNvPr id="23" name="直接连接符 22">
            <a:extLst>
              <a:ext uri="{FF2B5EF4-FFF2-40B4-BE49-F238E27FC236}">
                <a16:creationId xmlns:a16="http://schemas.microsoft.com/office/drawing/2014/main" xmlns="" id="{6A20E74F-0CF3-7A91-0AAB-968CFDD5E3EE}"/>
              </a:ext>
            </a:extLst>
          </p:cNvPr>
          <p:cNvCxnSpPr/>
          <p:nvPr/>
        </p:nvCxnSpPr>
        <p:spPr>
          <a:xfrm>
            <a:off x="9049317" y="4929370"/>
            <a:ext cx="2350230" cy="1541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xmlns="" id="{CD509674-F7F4-3DC3-4925-886A8B52C9BB}"/>
              </a:ext>
            </a:extLst>
          </p:cNvPr>
          <p:cNvSpPr/>
          <p:nvPr/>
        </p:nvSpPr>
        <p:spPr>
          <a:xfrm>
            <a:off x="8071761" y="5061789"/>
            <a:ext cx="4610814" cy="1708160"/>
          </a:xfrm>
          <a:prstGeom prst="rect">
            <a:avLst/>
          </a:prstGeom>
          <a:noFill/>
        </p:spPr>
        <p:txBody>
          <a:bodyPr wrap="square">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rPr>
              <a:t>The current challenge in NAS methods lies in ensuring fairness in architecture ranking, as overlooking this aspect may result in the neglect of top-performing models for skin cancer detection, impacting overall </a:t>
            </a:r>
            <a:r>
              <a:rPr lang="en-US" altLang="zh-CN" sz="1400" dirty="0" smtClean="0">
                <a:latin typeface="微软雅黑" panose="020B0503020204020204" pitchFamily="34" charset="-122"/>
                <a:ea typeface="微软雅黑" panose="020B0503020204020204" pitchFamily="34" charset="-122"/>
              </a:rPr>
              <a:t>effectiveness.</a:t>
            </a:r>
            <a:endParaRPr lang="en-US" altLang="zh-CN" sz="1400" dirty="0">
              <a:latin typeface="微软雅黑" panose="020B0503020204020204" pitchFamily="34" charset="-122"/>
              <a:ea typeface="微软雅黑" panose="020B0503020204020204" pitchFamily="34" charset="-122"/>
              <a:sym typeface="+mn-lt"/>
            </a:endParaRPr>
          </a:p>
        </p:txBody>
      </p:sp>
      <p:sp>
        <p:nvSpPr>
          <p:cNvPr id="3" name="圆角矩形 16">
            <a:extLst>
              <a:ext uri="{FF2B5EF4-FFF2-40B4-BE49-F238E27FC236}">
                <a16:creationId xmlns:a16="http://schemas.microsoft.com/office/drawing/2014/main" xmlns="" id="{206E42E2-4011-AC50-0F2F-8E32DFCBB304}"/>
              </a:ext>
            </a:extLst>
          </p:cNvPr>
          <p:cNvSpPr/>
          <p:nvPr/>
        </p:nvSpPr>
        <p:spPr>
          <a:xfrm rot="10800000" flipV="1">
            <a:off x="835939" y="5639635"/>
            <a:ext cx="286983" cy="291030"/>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6391" tIns="48195" rIns="96391" bIns="48195" rtlCol="0" anchor="ctr"/>
          <a:lstStyle/>
          <a:p>
            <a:pPr algn="ctr">
              <a:lnSpc>
                <a:spcPct val="130000"/>
              </a:lnSpc>
            </a:pPr>
            <a:r>
              <a:rPr lang="en-US" altLang="zh-CN" sz="2108" dirty="0">
                <a:cs typeface="+mn-ea"/>
                <a:sym typeface="+mn-lt"/>
              </a:rPr>
              <a:t>3</a:t>
            </a:r>
            <a:endParaRPr lang="zh-CN" altLang="en-US" sz="2108" dirty="0">
              <a:cs typeface="+mn-ea"/>
              <a:sym typeface="+mn-lt"/>
            </a:endParaRPr>
          </a:p>
        </p:txBody>
      </p:sp>
      <p:sp>
        <p:nvSpPr>
          <p:cNvPr id="27" name="文本框 26">
            <a:extLst>
              <a:ext uri="{FF2B5EF4-FFF2-40B4-BE49-F238E27FC236}">
                <a16:creationId xmlns:a16="http://schemas.microsoft.com/office/drawing/2014/main" xmlns="" id="{399565EB-D7BD-D187-E2D4-693A74491E23}"/>
              </a:ext>
            </a:extLst>
          </p:cNvPr>
          <p:cNvSpPr txBox="1"/>
          <p:nvPr/>
        </p:nvSpPr>
        <p:spPr>
          <a:xfrm>
            <a:off x="1229379" y="5562196"/>
            <a:ext cx="4526556" cy="817272"/>
          </a:xfrm>
          <a:prstGeom prst="rect">
            <a:avLst/>
          </a:prstGeom>
          <a:noFill/>
        </p:spPr>
        <p:txBody>
          <a:bodyPr wrap="none" lIns="96391" tIns="48195" rIns="96391" bIns="48195"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en-US" altLang="zh-CN" sz="1898" dirty="0">
                <a:sym typeface="+mn-lt"/>
              </a:rPr>
              <a:t>Model Adaptation for Skin Pathology:</a:t>
            </a:r>
          </a:p>
          <a:p>
            <a:endParaRPr lang="en-US" altLang="zh-CN" sz="1898" dirty="0">
              <a:sym typeface="+mn-lt"/>
            </a:endParaRPr>
          </a:p>
        </p:txBody>
      </p:sp>
      <p:sp>
        <p:nvSpPr>
          <p:cNvPr id="30" name="文本框 29">
            <a:extLst>
              <a:ext uri="{FF2B5EF4-FFF2-40B4-BE49-F238E27FC236}">
                <a16:creationId xmlns:a16="http://schemas.microsoft.com/office/drawing/2014/main" xmlns="" id="{6A1F0CA6-FDE3-1A13-975C-DC6A7630C224}"/>
              </a:ext>
            </a:extLst>
          </p:cNvPr>
          <p:cNvSpPr txBox="1"/>
          <p:nvPr/>
        </p:nvSpPr>
        <p:spPr>
          <a:xfrm>
            <a:off x="214797" y="6005797"/>
            <a:ext cx="6428135" cy="1061829"/>
          </a:xfrm>
          <a:prstGeom prst="rect">
            <a:avLst/>
          </a:prstGeom>
          <a:noFill/>
        </p:spPr>
        <p:txBody>
          <a:bodyPr wrap="square">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rPr>
              <a:t>Existing skin cancer detection methods, utilizing models designed for natural images, face challenges in adapting to the unique pathology of skin tissue, affecting the accuracy of diagnoses.</a:t>
            </a:r>
          </a:p>
        </p:txBody>
      </p:sp>
      <p:cxnSp>
        <p:nvCxnSpPr>
          <p:cNvPr id="37" name="直接连接符 10">
            <a:extLst>
              <a:ext uri="{FF2B5EF4-FFF2-40B4-BE49-F238E27FC236}">
                <a16:creationId xmlns:a16="http://schemas.microsoft.com/office/drawing/2014/main" xmlns="" id="{D0238513-8004-A050-8990-C4C1CCF6D971}"/>
              </a:ext>
            </a:extLst>
          </p:cNvPr>
          <p:cNvCxnSpPr/>
          <p:nvPr/>
        </p:nvCxnSpPr>
        <p:spPr>
          <a:xfrm>
            <a:off x="1322537" y="4371752"/>
            <a:ext cx="2350230" cy="1541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8" name="直接连接符 10">
            <a:extLst>
              <a:ext uri="{FF2B5EF4-FFF2-40B4-BE49-F238E27FC236}">
                <a16:creationId xmlns:a16="http://schemas.microsoft.com/office/drawing/2014/main" xmlns="" id="{D0238513-8004-A050-8990-C4C1CCF6D971}"/>
              </a:ext>
            </a:extLst>
          </p:cNvPr>
          <p:cNvCxnSpPr/>
          <p:nvPr/>
        </p:nvCxnSpPr>
        <p:spPr>
          <a:xfrm>
            <a:off x="1290226" y="5987156"/>
            <a:ext cx="2350230" cy="1541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82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9087943" y="7106157"/>
            <a:ext cx="3164391" cy="254557"/>
          </a:xfrm>
          <a:prstGeom prst="rect">
            <a:avLst/>
          </a:prstGeom>
          <a:noFill/>
        </p:spPr>
        <p:txBody>
          <a:bodyPr wrap="none" rtlCol="0">
            <a:spAutoFit/>
          </a:bodyPr>
          <a:lstStyle/>
          <a:p>
            <a:pPr algn="r" defTabSz="963960">
              <a:defRPr/>
            </a:pPr>
            <a:r>
              <a:rPr lang="en-US" altLang="zh-CN" sz="1054" spc="316"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54" spc="316"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4793243" y="2388657"/>
            <a:ext cx="3265914" cy="3265914"/>
            <a:chOff x="4546950" y="2108550"/>
            <a:chExt cx="3098100" cy="3098100"/>
          </a:xfrm>
          <a:solidFill>
            <a:srgbClr val="1B6298"/>
          </a:solidFill>
        </p:grpSpPr>
        <p:grpSp>
          <p:nvGrpSpPr>
            <p:cNvPr id="5" name="组合 4"/>
            <p:cNvGrpSpPr/>
            <p:nvPr/>
          </p:nvGrpSpPr>
          <p:grpSpPr>
            <a:xfrm>
              <a:off x="4546950" y="2108550"/>
              <a:ext cx="3098100" cy="3098100"/>
              <a:chOff x="4566000" y="2072350"/>
              <a:chExt cx="3098100" cy="3098100"/>
            </a:xfrm>
            <a:grpFill/>
            <a:effectLst>
              <a:outerShdw blurRad="50800" dist="38100" dir="2700000" algn="tl" rotWithShape="0">
                <a:prstClr val="black">
                  <a:alpha val="40000"/>
                </a:prstClr>
              </a:outerShdw>
            </a:effectLst>
          </p:grpSpPr>
          <p:sp>
            <p:nvSpPr>
              <p:cNvPr id="20" name="任意多边形: 形状 19"/>
              <p:cNvSpPr/>
              <p:nvPr/>
            </p:nvSpPr>
            <p:spPr>
              <a:xfrm>
                <a:off x="45660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898">
                  <a:solidFill>
                    <a:prstClr val="white"/>
                  </a:solidFill>
                  <a:latin typeface="等线" panose="02010600030101010101" pitchFamily="2" charset="-122"/>
                  <a:ea typeface="等线" panose="02010600030101010101" pitchFamily="2" charset="-122"/>
                </a:endParaRPr>
              </a:p>
            </p:txBody>
          </p:sp>
          <p:sp>
            <p:nvSpPr>
              <p:cNvPr id="16" name="任意多边形: 形状 15"/>
              <p:cNvSpPr/>
              <p:nvPr/>
            </p:nvSpPr>
            <p:spPr>
              <a:xfrm flipV="1">
                <a:off x="61341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898">
                  <a:solidFill>
                    <a:prstClr val="white"/>
                  </a:solidFill>
                  <a:latin typeface="等线" panose="02010600030101010101" pitchFamily="2" charset="-122"/>
                  <a:ea typeface="等线" panose="02010600030101010101" pitchFamily="2" charset="-122"/>
                </a:endParaRPr>
              </a:p>
            </p:txBody>
          </p:sp>
          <p:sp>
            <p:nvSpPr>
              <p:cNvPr id="18" name="任意多边形: 形状 17"/>
              <p:cNvSpPr/>
              <p:nvPr/>
            </p:nvSpPr>
            <p:spPr>
              <a:xfrm flipV="1">
                <a:off x="45660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898">
                  <a:solidFill>
                    <a:prstClr val="white"/>
                  </a:solidFill>
                  <a:latin typeface="等线" panose="02010600030101010101" pitchFamily="2" charset="-122"/>
                  <a:ea typeface="等线" panose="02010600030101010101" pitchFamily="2" charset="-122"/>
                </a:endParaRPr>
              </a:p>
            </p:txBody>
          </p:sp>
          <p:sp>
            <p:nvSpPr>
              <p:cNvPr id="21" name="任意多边形: 形状 20"/>
              <p:cNvSpPr/>
              <p:nvPr/>
            </p:nvSpPr>
            <p:spPr>
              <a:xfrm>
                <a:off x="61341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898">
                  <a:solidFill>
                    <a:prstClr val="white"/>
                  </a:solidFill>
                  <a:latin typeface="等线" panose="02010600030101010101" pitchFamily="2" charset="-122"/>
                  <a:ea typeface="等线" panose="02010600030101010101" pitchFamily="2" charset="-122"/>
                </a:endParaRPr>
              </a:p>
            </p:txBody>
          </p:sp>
        </p:gr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200" y="2571750"/>
              <a:ext cx="666750" cy="666750"/>
            </a:xfrm>
            <a:prstGeom prst="rect">
              <a:avLst/>
            </a:prstGeom>
            <a:grpFill/>
          </p:spPr>
        </p:pic>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997625" y="4085100"/>
              <a:ext cx="666750" cy="666750"/>
            </a:xfrm>
            <a:prstGeom prst="rect">
              <a:avLst/>
            </a:prstGeom>
            <a:grpFill/>
          </p:spPr>
        </p:pic>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7625" y="4079100"/>
              <a:ext cx="666750" cy="666750"/>
            </a:xfrm>
            <a:prstGeom prst="rect">
              <a:avLst/>
            </a:prstGeom>
            <a:grpFill/>
          </p:spPr>
        </p:pic>
        <p:pic>
          <p:nvPicPr>
            <p:cNvPr id="28" name="图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27625" y="2617789"/>
              <a:ext cx="612000" cy="612000"/>
            </a:xfrm>
            <a:prstGeom prst="rect">
              <a:avLst/>
            </a:prstGeom>
            <a:grpFill/>
          </p:spPr>
        </p:pic>
      </p:grpSp>
      <p:sp>
        <p:nvSpPr>
          <p:cNvPr id="25" name="TextBox 205"/>
          <p:cNvSpPr txBox="1"/>
          <p:nvPr/>
        </p:nvSpPr>
        <p:spPr>
          <a:xfrm>
            <a:off x="580103" y="2317332"/>
            <a:ext cx="3876735" cy="1293273"/>
          </a:xfrm>
          <a:prstGeom prst="rect">
            <a:avLst/>
          </a:prstGeom>
          <a:noFill/>
        </p:spPr>
        <p:txBody>
          <a:bodyPr wrap="square" rtlCol="0">
            <a:noAutofit/>
          </a:bodyPr>
          <a:lstStyle/>
          <a:p>
            <a:pPr marL="301238" indent="-301238" algn="just">
              <a:buFont typeface="Wingdings" panose="05000000000000000000" pitchFamily="2" charset="2"/>
              <a:buChar char="Ø"/>
            </a:pPr>
            <a:r>
              <a:rPr lang="en-US" altLang="zh-CN" sz="1400" b="1" dirty="0" smtClean="0">
                <a:latin typeface="微软雅黑" panose="020B0503020204020204" pitchFamily="34" charset="-122"/>
                <a:ea typeface="微软雅黑" panose="020B0503020204020204" pitchFamily="34" charset="-122"/>
              </a:rPr>
              <a:t>NAS Approach for Optimal Network Identification:</a:t>
            </a:r>
          </a:p>
          <a:p>
            <a:pPr marL="301238" indent="-301238" algn="just">
              <a:buFont typeface="Wingdings" panose="05000000000000000000" pitchFamily="2" charset="2"/>
              <a:buChar char="Ø"/>
            </a:pPr>
            <a:endParaRPr lang="en-US" altLang="zh-CN" sz="1400" b="1" dirty="0" smtClean="0">
              <a:latin typeface="微软雅黑" panose="020B0503020204020204" pitchFamily="34" charset="-122"/>
              <a:ea typeface="微软雅黑" panose="020B0503020204020204" pitchFamily="34" charset="-122"/>
            </a:endParaRPr>
          </a:p>
          <a:p>
            <a:pPr algn="just"/>
            <a:endParaRPr lang="en-US" altLang="zh-CN" sz="1100" dirty="0" smtClean="0">
              <a:latin typeface="微软雅黑" panose="020B0503020204020204" pitchFamily="34" charset="-122"/>
              <a:ea typeface="微软雅黑" panose="020B0503020204020204" pitchFamily="34" charset="-122"/>
            </a:endParaRPr>
          </a:p>
          <a:p>
            <a:pPr algn="just"/>
            <a:r>
              <a:rPr lang="en-US" altLang="zh-CN" sz="1100" dirty="0">
                <a:latin typeface="微软雅黑" panose="020B0503020204020204" pitchFamily="34" charset="-122"/>
                <a:ea typeface="微软雅黑" panose="020B0503020204020204" pitchFamily="34" charset="-122"/>
              </a:rPr>
              <a:t>The study utilized </a:t>
            </a:r>
            <a:r>
              <a:rPr lang="en-US" altLang="zh-CN" sz="1100" dirty="0" smtClean="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NAS) to identify the optimal network architecture specifically tailored for skin cancer detection, aiming to enhance the accuracy of diagnostic models.</a:t>
            </a:r>
          </a:p>
        </p:txBody>
      </p:sp>
      <p:sp>
        <p:nvSpPr>
          <p:cNvPr id="30" name="TextBox 205"/>
          <p:cNvSpPr txBox="1"/>
          <p:nvPr/>
        </p:nvSpPr>
        <p:spPr>
          <a:xfrm>
            <a:off x="8289660" y="2276782"/>
            <a:ext cx="4245240" cy="1585049"/>
          </a:xfrm>
          <a:prstGeom prst="rect">
            <a:avLst/>
          </a:prstGeom>
          <a:noFill/>
        </p:spPr>
        <p:txBody>
          <a:bodyPr wrap="square" rtlCol="0">
            <a:spAutoFit/>
          </a:bodyPr>
          <a:lstStyle/>
          <a:p>
            <a:pPr marL="301238" indent="-301238" algn="just">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Fairness Ranking in NAS:</a:t>
            </a:r>
          </a:p>
          <a:p>
            <a:pPr marL="301238" indent="-301238" algn="just">
              <a:buFont typeface="Wingdings" panose="05000000000000000000" pitchFamily="2" charset="2"/>
              <a:buChar char="Ø"/>
            </a:pPr>
            <a:endParaRPr lang="en-US" altLang="zh-CN" sz="1400" b="1" dirty="0">
              <a:latin typeface="微软雅黑" panose="020B0503020204020204" pitchFamily="34" charset="-122"/>
              <a:ea typeface="微软雅黑" panose="020B0503020204020204" pitchFamily="34" charset="-122"/>
            </a:endParaRPr>
          </a:p>
          <a:p>
            <a:pPr marL="301238" indent="-301238" algn="just">
              <a:buFont typeface="Wingdings" panose="05000000000000000000" pitchFamily="2" charset="2"/>
              <a:buChar char="Ø"/>
            </a:pPr>
            <a:endParaRPr lang="en-US" altLang="zh-CN" sz="1400" dirty="0" smtClean="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algn="just"/>
            <a:r>
              <a:rPr lang="en-US" altLang="zh-CN" sz="1100" dirty="0">
                <a:solidFill>
                  <a:prstClr val="black">
                    <a:lumMod val="85000"/>
                    <a:lumOff val="15000"/>
                  </a:prstClr>
                </a:solidFill>
                <a:latin typeface="微软雅黑" panose="020B0503020204020204" pitchFamily="34" charset="-122"/>
                <a:ea typeface="微软雅黑" panose="020B0503020204020204" pitchFamily="34" charset="-122"/>
                <a:sym typeface="+mn-ea"/>
              </a:rPr>
              <a:t>The study highlighted a common limitation in conventional NAS methods, emphasizing that fairness ranking is often overlooked during the search for optimal solutions. SC-Net addresses this by incorporating fair training and precise ranking in its framework</a:t>
            </a:r>
            <a:r>
              <a:rPr lang="en-US" altLang="zh-CN" sz="1100" dirty="0" smtClean="0">
                <a:solidFill>
                  <a:prstClr val="black">
                    <a:lumMod val="85000"/>
                    <a:lumOff val="15000"/>
                  </a:prstClr>
                </a:solidFill>
                <a:latin typeface="微软雅黑" panose="020B0503020204020204" pitchFamily="34" charset="-122"/>
                <a:ea typeface="微软雅黑" panose="020B0503020204020204" pitchFamily="34" charset="-122"/>
                <a:sym typeface="+mn-ea"/>
              </a:rPr>
              <a:t>.</a:t>
            </a:r>
            <a:endParaRPr lang="en-US" altLang="zh-CN" sz="11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27" name="TextBox 205"/>
          <p:cNvSpPr txBox="1"/>
          <p:nvPr/>
        </p:nvSpPr>
        <p:spPr>
          <a:xfrm>
            <a:off x="500006" y="5100314"/>
            <a:ext cx="4177985" cy="1234614"/>
          </a:xfrm>
          <a:prstGeom prst="rect">
            <a:avLst/>
          </a:prstGeom>
          <a:noFill/>
        </p:spPr>
        <p:txBody>
          <a:bodyPr wrap="square" rtlCol="0">
            <a:noAutofit/>
          </a:bodyPr>
          <a:lstStyle/>
          <a:p>
            <a:pPr marL="301238" indent="-301238" algn="just">
              <a:buFont typeface="Wingdings" panose="05000000000000000000" pitchFamily="2" charset="2"/>
              <a:buChar char="Ø"/>
            </a:pPr>
            <a:r>
              <a:rPr lang="en-US" altLang="zh-CN" sz="1400" b="1" dirty="0" smtClean="0">
                <a:latin typeface="微软雅黑" panose="020B0503020204020204" pitchFamily="34" charset="-122"/>
                <a:ea typeface="微软雅黑" panose="020B0503020204020204" pitchFamily="34" charset="-122"/>
              </a:rPr>
              <a:t>Development of SC-Net Framework:</a:t>
            </a:r>
          </a:p>
          <a:p>
            <a:pPr marL="301238" indent="-301238" algn="just">
              <a:buFont typeface="Wingdings" panose="05000000000000000000" pitchFamily="2" charset="2"/>
              <a:buChar char="Ø"/>
            </a:pPr>
            <a:endParaRPr lang="en-US" altLang="zh-CN" sz="1400" b="1" dirty="0" smtClean="0">
              <a:latin typeface="微软雅黑" panose="020B0503020204020204" pitchFamily="34" charset="-122"/>
              <a:ea typeface="微软雅黑" panose="020B0503020204020204" pitchFamily="34" charset="-122"/>
            </a:endParaRPr>
          </a:p>
          <a:p>
            <a:pPr marL="301238" indent="-301238" algn="jus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a:p>
            <a:pPr algn="just"/>
            <a:r>
              <a:rPr lang="en-US" altLang="zh-CN" sz="1100" dirty="0">
                <a:latin typeface="微软雅黑" panose="020B0503020204020204" pitchFamily="34" charset="-122"/>
                <a:ea typeface="微软雅黑" panose="020B0503020204020204" pitchFamily="34" charset="-122"/>
              </a:rPr>
              <a:t>The researchers introduced a novel framework called SC-net, designed to improve the efficiency and accuracy of the NAS approach. SC-net focuses on identifying highly valuable architectures for skin cancer detection.</a:t>
            </a:r>
          </a:p>
          <a:p>
            <a:pPr algn="just"/>
            <a:r>
              <a:rPr lang="en-US" altLang="zh-CN"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31" name="TextBox 205"/>
          <p:cNvSpPr txBox="1"/>
          <p:nvPr/>
        </p:nvSpPr>
        <p:spPr>
          <a:xfrm>
            <a:off x="8289660" y="5000468"/>
            <a:ext cx="4245240" cy="1585049"/>
          </a:xfrm>
          <a:prstGeom prst="rect">
            <a:avLst/>
          </a:prstGeom>
          <a:noFill/>
        </p:spPr>
        <p:txBody>
          <a:bodyPr wrap="square" rtlCol="0">
            <a:spAutoFit/>
          </a:bodyPr>
          <a:lstStyle/>
          <a:p>
            <a:pPr marL="301238" indent="-301238">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Efficacy of SC-Net:</a:t>
            </a:r>
          </a:p>
          <a:p>
            <a:pPr marL="301238" indent="-301238">
              <a:buFont typeface="Wingdings" panose="05000000000000000000" pitchFamily="2" charset="2"/>
              <a:buChar char="Ø"/>
            </a:pPr>
            <a:endParaRPr lang="en-US" altLang="zh-CN" sz="1400" b="1" dirty="0">
              <a:latin typeface="微软雅黑" panose="020B0503020204020204" pitchFamily="34" charset="-122"/>
              <a:ea typeface="微软雅黑" panose="020B0503020204020204" pitchFamily="34" charset="-122"/>
            </a:endParaRPr>
          </a:p>
          <a:p>
            <a:pPr marL="301238" indent="-301238">
              <a:buFont typeface="Wingdings" panose="05000000000000000000" pitchFamily="2" charset="2"/>
              <a:buChar char="Ø"/>
            </a:pPr>
            <a:endParaRPr lang="en-US" altLang="zh-CN" sz="1400" b="1" dirty="0">
              <a:solidFill>
                <a:prstClr val="black">
                  <a:lumMod val="85000"/>
                  <a:lumOff val="15000"/>
                </a:prstClr>
              </a:solidFill>
              <a:latin typeface="微软雅黑" panose="020B0503020204020204" pitchFamily="34" charset="-122"/>
              <a:ea typeface="微软雅黑" panose="020B0503020204020204" pitchFamily="34" charset="-122"/>
            </a:endParaRPr>
          </a:p>
          <a:p>
            <a:pPr algn="just"/>
            <a:r>
              <a:rPr lang="en-US" altLang="zh-CN" sz="1100" dirty="0">
                <a:solidFill>
                  <a:prstClr val="black">
                    <a:lumMod val="85000"/>
                    <a:lumOff val="15000"/>
                  </a:prstClr>
                </a:solidFill>
                <a:latin typeface="微软雅黑" panose="020B0503020204020204" pitchFamily="34" charset="-122"/>
                <a:ea typeface="微软雅黑" panose="020B0503020204020204" pitchFamily="34" charset="-122"/>
              </a:rPr>
              <a:t>Experimental results demonstrated the efficacy of the SC-net framework, showcasing notable performance improvements. The ResNet50 model achieved a top-1 accuracy of 96.2% and an </a:t>
            </a:r>
            <a:r>
              <a:rPr lang="en-US" altLang="zh-CN" sz="1100" dirty="0" smtClean="0">
                <a:solidFill>
                  <a:prstClr val="black">
                    <a:lumMod val="85000"/>
                    <a:lumOff val="15000"/>
                  </a:prstClr>
                </a:solidFill>
                <a:latin typeface="微软雅黑" panose="020B0503020204020204" pitchFamily="34" charset="-122"/>
                <a:ea typeface="微软雅黑" panose="020B0503020204020204" pitchFamily="34" charset="-122"/>
              </a:rPr>
              <a:t>AUC </a:t>
            </a:r>
            <a:r>
              <a:rPr lang="en-US" altLang="zh-CN" sz="1100" dirty="0">
                <a:solidFill>
                  <a:prstClr val="black">
                    <a:lumMod val="85000"/>
                    <a:lumOff val="15000"/>
                  </a:prstClr>
                </a:solidFill>
                <a:latin typeface="微软雅黑" panose="020B0503020204020204" pitchFamily="34" charset="-122"/>
                <a:ea typeface="微软雅黑" panose="020B0503020204020204" pitchFamily="34" charset="-122"/>
              </a:rPr>
              <a:t>of 96.5%, outperforming baseline methods by 4.8% and 4.7%, respectively.</a:t>
            </a:r>
            <a:endParaRPr lang="zh-CN" altLang="en-US" sz="11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96172" y="7106157"/>
            <a:ext cx="2032544" cy="254557"/>
          </a:xfrm>
          <a:prstGeom prst="rect">
            <a:avLst/>
          </a:prstGeom>
          <a:noFill/>
        </p:spPr>
        <p:txBody>
          <a:bodyPr wrap="none" rtlCol="0">
            <a:spAutoFit/>
          </a:bodyPr>
          <a:lstStyle/>
          <a:p>
            <a:pPr defTabSz="963960">
              <a:defRPr/>
            </a:pPr>
            <a:r>
              <a:rPr lang="zh-CN" altLang="en-US" sz="1054" spc="633"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0" name="矩形 39"/>
          <p:cNvSpPr/>
          <p:nvPr/>
        </p:nvSpPr>
        <p:spPr>
          <a:xfrm>
            <a:off x="0" y="7272177"/>
            <a:ext cx="12852400" cy="303600"/>
          </a:xfrm>
          <a:prstGeom prst="rect">
            <a:avLst/>
          </a:prstGeom>
          <a:solidFill>
            <a:srgbClr val="1C6299"/>
          </a:solidFill>
          <a:ln w="12700" cap="flat" cmpd="sng" algn="ctr">
            <a:noFill/>
            <a:prstDash val="solid"/>
            <a:miter lim="800000"/>
          </a:ln>
          <a:effectLst/>
        </p:spPr>
        <p:txBody>
          <a:bodyPr rtlCol="0" anchor="ctr"/>
          <a:lstStyle/>
          <a:p>
            <a:pPr algn="ctr" defTabSz="963960">
              <a:defRPr/>
            </a:pPr>
            <a:endParaRPr lang="zh-CN" altLang="en-US" sz="1898" kern="0">
              <a:solidFill>
                <a:prstClr val="white"/>
              </a:solidFill>
              <a:latin typeface="Arial" panose="020B0604020202020204"/>
              <a:ea typeface="微软雅黑" panose="020B0503020204020204" pitchFamily="34" charset="-122"/>
            </a:endParaRPr>
          </a:p>
        </p:txBody>
      </p:sp>
      <p:sp>
        <p:nvSpPr>
          <p:cNvPr id="42" name="文本框 41"/>
          <p:cNvSpPr txBox="1"/>
          <p:nvPr/>
        </p:nvSpPr>
        <p:spPr>
          <a:xfrm>
            <a:off x="9639567" y="7286565"/>
            <a:ext cx="2612767" cy="254557"/>
          </a:xfrm>
          <a:prstGeom prst="rect">
            <a:avLst/>
          </a:prstGeom>
          <a:noFill/>
        </p:spPr>
        <p:txBody>
          <a:bodyPr wrap="none" rtlCol="0">
            <a:spAutoFit/>
          </a:bodyPr>
          <a:lstStyle/>
          <a:p>
            <a:pPr lvl="0" algn="r">
              <a:defRPr/>
            </a:pPr>
            <a:r>
              <a:rPr lang="en-US" altLang="zh-CN" sz="1054" spc="316"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54" spc="316"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3" name="直接连接符 42"/>
          <p:cNvCxnSpPr/>
          <p:nvPr/>
        </p:nvCxnSpPr>
        <p:spPr>
          <a:xfrm>
            <a:off x="696172" y="967496"/>
            <a:ext cx="11446669" cy="0"/>
          </a:xfrm>
          <a:prstGeom prst="line">
            <a:avLst/>
          </a:prstGeom>
          <a:noFill/>
          <a:ln w="22225" cap="flat" cmpd="sng" algn="ctr">
            <a:solidFill>
              <a:srgbClr val="1C6299"/>
            </a:solidFill>
            <a:prstDash val="solid"/>
            <a:miter lim="800000"/>
          </a:ln>
          <a:effectLst/>
        </p:spPr>
      </p:cxnSp>
      <p:grpSp>
        <p:nvGrpSpPr>
          <p:cNvPr id="44" name="组合 43"/>
          <p:cNvGrpSpPr/>
          <p:nvPr/>
        </p:nvGrpSpPr>
        <p:grpSpPr>
          <a:xfrm>
            <a:off x="214797" y="334273"/>
            <a:ext cx="764633" cy="653033"/>
            <a:chOff x="178632" y="159728"/>
            <a:chExt cx="725344" cy="619478"/>
          </a:xfrm>
        </p:grpSpPr>
        <p:sp>
          <p:nvSpPr>
            <p:cNvPr id="45" name="椭圆 4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265" i="1" dirty="0">
                <a:solidFill>
                  <a:prstClr val="white"/>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30876" y="233483"/>
              <a:ext cx="673100" cy="333871"/>
            </a:xfrm>
            <a:prstGeom prst="rect">
              <a:avLst/>
            </a:prstGeom>
            <a:noFill/>
          </p:spPr>
          <p:txBody>
            <a:bodyPr wrap="square" rtlCol="0">
              <a:spAutoFit/>
            </a:bodyPr>
            <a:lstStyle/>
            <a:p>
              <a:pPr algn="ctr" defTabSz="963960">
                <a:defRPr/>
              </a:pPr>
              <a:r>
                <a:rPr lang="en-US" altLang="zh-CN" sz="1687" i="1" dirty="0" smtClean="0">
                  <a:solidFill>
                    <a:prstClr val="white"/>
                  </a:solidFill>
                  <a:latin typeface="微软雅黑" panose="020B0503020204020204" pitchFamily="34" charset="-122"/>
                  <a:ea typeface="微软雅黑" panose="020B0503020204020204" pitchFamily="34" charset="-122"/>
                </a:rPr>
                <a:t>3</a:t>
              </a:r>
              <a:endParaRPr lang="zh-CN" altLang="en-US" sz="1687" i="1" dirty="0">
                <a:solidFill>
                  <a:prstClr val="white"/>
                </a:solidFill>
                <a:latin typeface="微软雅黑" panose="020B0503020204020204" pitchFamily="34" charset="-122"/>
                <a:ea typeface="微软雅黑" panose="020B0503020204020204" pitchFamily="34" charset="-122"/>
              </a:endParaRPr>
            </a:p>
          </p:txBody>
        </p:sp>
        <p:sp>
          <p:nvSpPr>
            <p:cNvPr id="47" name="椭圆 4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960">
                <a:defRPr/>
              </a:pPr>
              <a:endParaRPr lang="zh-CN" altLang="en-US" sz="1265" i="1" dirty="0">
                <a:solidFill>
                  <a:prstClr val="white"/>
                </a:solidFill>
                <a:latin typeface="微软雅黑" panose="020B0503020204020204" pitchFamily="34" charset="-122"/>
                <a:ea typeface="微软雅黑" panose="020B0503020204020204" pitchFamily="34" charset="-122"/>
              </a:endParaRPr>
            </a:p>
          </p:txBody>
        </p:sp>
      </p:grpSp>
      <p:pic>
        <p:nvPicPr>
          <p:cNvPr id="48" name="图片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51679" y="351826"/>
            <a:ext cx="2000654" cy="586017"/>
          </a:xfrm>
          <a:prstGeom prst="rect">
            <a:avLst/>
          </a:prstGeom>
        </p:spPr>
      </p:pic>
      <p:sp>
        <p:nvSpPr>
          <p:cNvPr id="52" name="标题占位符 1"/>
          <p:cNvSpPr txBox="1"/>
          <p:nvPr>
            <p:custDataLst>
              <p:tags r:id="rId1"/>
            </p:custDataLst>
          </p:nvPr>
        </p:nvSpPr>
        <p:spPr>
          <a:xfrm>
            <a:off x="1094070" y="257492"/>
            <a:ext cx="7885218" cy="635257"/>
          </a:xfrm>
          <a:prstGeom prst="rect">
            <a:avLst/>
          </a:prstGeom>
          <a:ln>
            <a:noFill/>
          </a:ln>
        </p:spPr>
        <p:txBody>
          <a:bodyPr vert="horz" lIns="0" tIns="48197" rIns="96393" bIns="48197"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63960">
              <a:defRPr/>
            </a:pPr>
            <a:r>
              <a:rPr lang="en-US" altLang="zh-CN" sz="3600" spc="105" dirty="0" smtClean="0">
                <a:solidFill>
                  <a:sysClr val="windowText" lastClr="000000">
                    <a:lumMod val="75000"/>
                    <a:lumOff val="25000"/>
                  </a:sysClr>
                </a:solidFill>
                <a:latin typeface="Times New Roman" panose="02020603050405020304" pitchFamily="18" charset="0"/>
                <a:ea typeface="微软雅黑" panose="020B0503020204020204" pitchFamily="34" charset="-122"/>
                <a:cs typeface="Times New Roman" panose="02020603050405020304" pitchFamily="18" charset="0"/>
                <a:sym typeface="+mn-ea"/>
              </a:rPr>
              <a:t>Major Contributions</a:t>
            </a:r>
            <a:endParaRPr lang="en-US" altLang="zh-CN" sz="3600" spc="105" dirty="0">
              <a:solidFill>
                <a:sysClr val="windowText" lastClr="000000">
                  <a:lumMod val="75000"/>
                  <a:lumOff val="25000"/>
                </a:sysClr>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71055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528" fill="hold" grpId="0" nodeType="withEffect">
                                  <p:stCondLst>
                                    <p:cond delay="1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fltVal val="0.5"/>
                                          </p:val>
                                        </p:tav>
                                        <p:tav tm="100000">
                                          <p:val>
                                            <p:strVal val="#ppt_x"/>
                                          </p:val>
                                        </p:tav>
                                      </p:tavLst>
                                    </p:anim>
                                    <p:anim calcmode="lin" valueType="num">
                                      <p:cBhvr>
                                        <p:cTn id="16" dur="500" fill="hold"/>
                                        <p:tgtEl>
                                          <p:spTgt spid="27"/>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25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fltVal val="0.5"/>
                                          </p:val>
                                        </p:tav>
                                        <p:tav tm="100000">
                                          <p:val>
                                            <p:strVal val="#ppt_x"/>
                                          </p:val>
                                        </p:tav>
                                      </p:tavLst>
                                    </p:anim>
                                    <p:anim calcmode="lin" valueType="num">
                                      <p:cBhvr>
                                        <p:cTn id="23" dur="500" fill="hold"/>
                                        <p:tgtEl>
                                          <p:spTgt spid="31"/>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3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fltVal val="0.5"/>
                                          </p:val>
                                        </p:tav>
                                        <p:tav tm="100000">
                                          <p:val>
                                            <p:strVal val="#ppt_x"/>
                                          </p:val>
                                        </p:tav>
                                      </p:tavLst>
                                    </p:anim>
                                    <p:anim calcmode="lin" valueType="num">
                                      <p:cBhvr>
                                        <p:cTn id="30" dur="500" fill="hold"/>
                                        <p:tgtEl>
                                          <p:spTgt spid="25"/>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45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fltVal val="0.5"/>
                                          </p:val>
                                        </p:tav>
                                        <p:tav tm="100000">
                                          <p:val>
                                            <p:strVal val="#ppt_x"/>
                                          </p:val>
                                        </p:tav>
                                      </p:tavLst>
                                    </p:anim>
                                    <p:anim calcmode="lin" valueType="num">
                                      <p:cBhvr>
                                        <p:cTn id="37"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27"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4" y="259414"/>
            <a:ext cx="6588326" cy="646331"/>
          </a:xfrm>
          <a:prstGeom prst="rect">
            <a:avLst/>
          </a:prstGeom>
          <a:noFill/>
        </p:spPr>
        <p:txBody>
          <a:bodyPr wrap="square" rtlCol="0">
            <a:spAutoFit/>
          </a:bodyPr>
          <a:lstStyle/>
          <a:p>
            <a:r>
              <a:rPr lang="en-US" altLang="zh-CN" sz="3600" dirty="0" smtClean="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Methodology</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4</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8" name="文本框 3">
            <a:extLst>
              <a:ext uri="{FF2B5EF4-FFF2-40B4-BE49-F238E27FC236}">
                <a16:creationId xmlns="" xmlns:a16="http://schemas.microsoft.com/office/drawing/2014/main" id="{47250A52-1476-DB99-1798-EE8190A609B9}"/>
              </a:ext>
            </a:extLst>
          </p:cNvPr>
          <p:cNvSpPr txBox="1"/>
          <p:nvPr/>
        </p:nvSpPr>
        <p:spPr>
          <a:xfrm>
            <a:off x="382898" y="1157656"/>
            <a:ext cx="12075250" cy="923330"/>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a:latin typeface="等线" panose="02010600030101010101" pitchFamily="2" charset="-122"/>
              </a:rPr>
              <a:t>Figure 1 shows the proposed framework, which integrates two modules. Module (a) extracts the region of interest (ROI) from WSI and generates patches, while Module (b) uses optimal model architecture from NAS to analyze features from patches and generate classiﬁcations.</a:t>
            </a:r>
            <a:endParaRPr lang="en-US" altLang="zh-CN" dirty="0" smtClean="0">
              <a:latin typeface="等线" panose="02010600030101010101" pitchFamily="2" charset="-122"/>
            </a:endParaRPr>
          </a:p>
        </p:txBody>
      </p:sp>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3074" name="Picture 2" descr="https://images.readcube-cdn.com/publishers/springer/figures/f8487eb7e4289eabe463c20d3b00c06f6fe43d5b48d009ab76b876b66a75cc3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648" y="2105551"/>
            <a:ext cx="7905750" cy="503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7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4" y="259414"/>
            <a:ext cx="6588326" cy="646331"/>
          </a:xfrm>
          <a:prstGeom prst="rect">
            <a:avLst/>
          </a:prstGeom>
          <a:noFill/>
        </p:spPr>
        <p:txBody>
          <a:bodyPr wrap="square" rtlCol="0">
            <a:spAutoFit/>
          </a:bodyPr>
          <a:lstStyle/>
          <a:p>
            <a:r>
              <a:rPr lang="en-US" altLang="zh-CN" sz="3600" dirty="0" smtClean="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Materials &amp; Methodology</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5</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8" name="文本框 3">
            <a:extLst>
              <a:ext uri="{FF2B5EF4-FFF2-40B4-BE49-F238E27FC236}">
                <a16:creationId xmlns="" xmlns:a16="http://schemas.microsoft.com/office/drawing/2014/main" id="{47250A52-1476-DB99-1798-EE8190A609B9}"/>
              </a:ext>
            </a:extLst>
          </p:cNvPr>
          <p:cNvSpPr txBox="1"/>
          <p:nvPr/>
        </p:nvSpPr>
        <p:spPr>
          <a:xfrm>
            <a:off x="251827" y="1092590"/>
            <a:ext cx="12348745" cy="2585323"/>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smtClean="0">
                <a:latin typeface="等线" panose="02010600030101010101" pitchFamily="2" charset="-122"/>
              </a:rPr>
              <a:t>The </a:t>
            </a:r>
            <a:r>
              <a:rPr lang="en-US" altLang="zh-CN" dirty="0">
                <a:latin typeface="等线" panose="02010600030101010101" pitchFamily="2" charset="-122"/>
              </a:rPr>
              <a:t>proposed method, </a:t>
            </a:r>
            <a:r>
              <a:rPr lang="en-US" altLang="zh-CN" dirty="0" smtClean="0">
                <a:latin typeface="等线" panose="02010600030101010101" pitchFamily="2" charset="-122"/>
              </a:rPr>
              <a:t>involves </a:t>
            </a:r>
            <a:r>
              <a:rPr lang="en-US" altLang="zh-CN" dirty="0">
                <a:latin typeface="等线" panose="02010600030101010101" pitchFamily="2" charset="-122"/>
              </a:rPr>
              <a:t>dividing the input Whole Slide </a:t>
            </a:r>
            <a:r>
              <a:rPr lang="en-US" altLang="zh-CN" dirty="0" smtClean="0">
                <a:latin typeface="等线" panose="02010600030101010101" pitchFamily="2" charset="-122"/>
              </a:rPr>
              <a:t>Image </a:t>
            </a:r>
            <a:r>
              <a:rPr lang="en-US" altLang="zh-CN" dirty="0">
                <a:latin typeface="等线" panose="02010600030101010101" pitchFamily="2" charset="-122"/>
              </a:rPr>
              <a:t>into patches. These patches are utilized for both training a </a:t>
            </a:r>
            <a:r>
              <a:rPr lang="en-US" altLang="zh-CN" dirty="0" err="1">
                <a:latin typeface="等线" panose="02010600030101010101" pitchFamily="2" charset="-122"/>
              </a:rPr>
              <a:t>supernet</a:t>
            </a:r>
            <a:r>
              <a:rPr lang="en-US" altLang="zh-CN" dirty="0">
                <a:latin typeface="等线" panose="02010600030101010101" pitchFamily="2" charset="-122"/>
              </a:rPr>
              <a:t> and conducting the search for optimal </a:t>
            </a:r>
            <a:r>
              <a:rPr lang="en-US" altLang="zh-CN" dirty="0" smtClean="0">
                <a:latin typeface="等线" panose="02010600030101010101" pitchFamily="2" charset="-122"/>
              </a:rPr>
              <a:t>architectures.</a:t>
            </a: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The </a:t>
            </a:r>
            <a:r>
              <a:rPr lang="en-US" altLang="zh-CN" dirty="0">
                <a:latin typeface="等线" panose="02010600030101010101" pitchFamily="2" charset="-122"/>
              </a:rPr>
              <a:t>study employs a balanced evolutionary algorithm to navigate the search space and select the optimal architecture. This algorithm considers the diversity and performance of candidate structures within the search space.</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The selected candidate structures from the evolutionary algorithm undergo performance evaluation using mini-batch patch data on a skin cancer dataset. This step assesses the effectiveness of the searched architectures in the context of skin cancer detection.</a:t>
            </a:r>
            <a:endParaRPr lang="en-US" altLang="zh-CN" dirty="0">
              <a:latin typeface="等线" panose="02010600030101010101" pitchFamily="2" charset="-122"/>
              <a:ea typeface="等线" panose="02010600030101010101" pitchFamily="2" charset="-122"/>
            </a:endParaRPr>
          </a:p>
        </p:txBody>
      </p:sp>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4098" name="Picture 2" descr="https://images.readcube-cdn.com/publishers/springer/figures/f8487eb7e4289eabe463c20d3b00c06f6fe43d5b48d009ab76b876b66a75cc3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330" y="3574498"/>
            <a:ext cx="9929242" cy="364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224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
            <a:extLst>
              <a:ext uri="{FF2B5EF4-FFF2-40B4-BE49-F238E27FC236}">
                <a16:creationId xmlns="" xmlns:a16="http://schemas.microsoft.com/office/drawing/2014/main" id="{47250A52-1476-DB99-1798-EE8190A609B9}"/>
              </a:ext>
            </a:extLst>
          </p:cNvPr>
          <p:cNvSpPr txBox="1"/>
          <p:nvPr/>
        </p:nvSpPr>
        <p:spPr>
          <a:xfrm>
            <a:off x="0" y="1264656"/>
            <a:ext cx="12704346" cy="5909310"/>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smtClean="0">
                <a:latin typeface="等线" panose="02010600030101010101" pitchFamily="2" charset="-122"/>
              </a:rPr>
              <a:t>To </a:t>
            </a:r>
            <a:r>
              <a:rPr lang="en-US" altLang="zh-CN" dirty="0">
                <a:latin typeface="等线" panose="02010600030101010101" pitchFamily="2" charset="-122"/>
              </a:rPr>
              <a:t>extract an optimal architecture </a:t>
            </a:r>
            <a:r>
              <a:rPr lang="en-US" altLang="zh-CN" dirty="0" smtClean="0">
                <a:latin typeface="等线" panose="02010600030101010101" pitchFamily="2" charset="-122"/>
              </a:rPr>
              <a:t>from </a:t>
            </a:r>
            <a:r>
              <a:rPr lang="en-US" altLang="zh-CN" dirty="0">
                <a:latin typeface="等线" panose="02010600030101010101" pitchFamily="2" charset="-122"/>
              </a:rPr>
              <a:t>a vast search </a:t>
            </a:r>
            <a:r>
              <a:rPr lang="en-US" altLang="zh-CN" dirty="0" smtClean="0">
                <a:latin typeface="等线" panose="02010600030101010101" pitchFamily="2" charset="-122"/>
              </a:rPr>
              <a:t>space, </a:t>
            </a:r>
            <a:r>
              <a:rPr lang="en-US" altLang="zh-CN" dirty="0">
                <a:latin typeface="等线" panose="02010600030101010101" pitchFamily="2" charset="-122"/>
              </a:rPr>
              <a:t>a </a:t>
            </a:r>
            <a:r>
              <a:rPr lang="en-US" altLang="zh-CN" dirty="0" smtClean="0">
                <a:latin typeface="等线" panose="02010600030101010101" pitchFamily="2" charset="-122"/>
              </a:rPr>
              <a:t>weight sharing strategy </a:t>
            </a:r>
            <a:r>
              <a:rPr lang="en-US" altLang="zh-CN" dirty="0">
                <a:latin typeface="等线" panose="02010600030101010101" pitchFamily="2" charset="-122"/>
              </a:rPr>
              <a:t>is used to prevent training from scratch</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The search leverages a </a:t>
            </a:r>
            <a:r>
              <a:rPr lang="en-US" altLang="zh-CN" dirty="0" err="1">
                <a:latin typeface="等线" panose="02010600030101010101" pitchFamily="2" charset="-122"/>
              </a:rPr>
              <a:t>supernet</a:t>
            </a:r>
            <a:r>
              <a:rPr lang="en-US" altLang="zh-CN" dirty="0">
                <a:latin typeface="等线" panose="02010600030101010101" pitchFamily="2" charset="-122"/>
              </a:rPr>
              <a:t> S with weights W, with each path γ inheriting weights from W. This makes one-shot NAS a two-step optimization process: </a:t>
            </a:r>
            <a:r>
              <a:rPr lang="en-US" altLang="zh-CN" dirty="0" err="1">
                <a:latin typeface="等线" panose="02010600030101010101" pitchFamily="2" charset="-122"/>
              </a:rPr>
              <a:t>supernet</a:t>
            </a:r>
            <a:r>
              <a:rPr lang="en-US" altLang="zh-CN" dirty="0">
                <a:latin typeface="等线" panose="02010600030101010101" pitchFamily="2" charset="-122"/>
              </a:rPr>
              <a:t> training and architecture search. The original dataset is typically split into training Dt and validation datasets </a:t>
            </a:r>
            <a:r>
              <a:rPr lang="en-US" altLang="zh-CN" dirty="0" err="1">
                <a:latin typeface="等线" panose="02010600030101010101" pitchFamily="2" charset="-122"/>
              </a:rPr>
              <a:t>Dv</a:t>
            </a:r>
            <a:r>
              <a:rPr lang="en-US" altLang="zh-CN" dirty="0">
                <a:latin typeface="等线" panose="02010600030101010101" pitchFamily="2" charset="-122"/>
              </a:rPr>
              <a:t>. The weights W of the </a:t>
            </a:r>
            <a:r>
              <a:rPr lang="en-US" altLang="zh-CN" dirty="0" err="1">
                <a:latin typeface="等线" panose="02010600030101010101" pitchFamily="2" charset="-122"/>
              </a:rPr>
              <a:t>supernet</a:t>
            </a:r>
            <a:r>
              <a:rPr lang="en-US" altLang="zh-CN" dirty="0">
                <a:latin typeface="等线" panose="02010600030101010101" pitchFamily="2" charset="-122"/>
              </a:rPr>
              <a:t> S are trained by uniformly sampling the network width d and optimizing the sub-network with weights </a:t>
            </a:r>
            <a:r>
              <a:rPr lang="en-US" altLang="zh-CN" dirty="0" err="1">
                <a:latin typeface="等线" panose="02010600030101010101" pitchFamily="2" charset="-122"/>
              </a:rPr>
              <a:t>wd</a:t>
            </a:r>
            <a:r>
              <a:rPr lang="en-US" altLang="zh-CN" dirty="0">
                <a:latin typeface="等线" panose="02010600030101010101" pitchFamily="2" charset="-122"/>
              </a:rPr>
              <a:t> ⊂ W</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Where </a:t>
            </a:r>
            <a:r>
              <a:rPr lang="en-US" altLang="zh-CN" dirty="0">
                <a:latin typeface="等线" panose="02010600030101010101" pitchFamily="2" charset="-122"/>
              </a:rPr>
              <a:t>U (D) is a uniform distribution of network widths, E is the expected value of random variables, and Lt is the training loss function. Then, the optimal network width d∗ corresponds to the network width with the best performance (e.g. classiﬁcation accuracy) on the validation </a:t>
            </a:r>
            <a:r>
              <a:rPr lang="en-US" altLang="zh-CN" dirty="0" smtClean="0">
                <a:latin typeface="等线" panose="02010600030101010101" pitchFamily="2" charset="-122"/>
              </a:rPr>
              <a:t>dataset.</a:t>
            </a: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smtClean="0">
              <a:latin typeface="等线" panose="02010600030101010101" pitchFamily="2" charset="-122"/>
            </a:endParaRPr>
          </a:p>
          <a:p>
            <a:pPr marL="285750" indent="-285750" algn="just">
              <a:buFont typeface="Arial" panose="020B0604020202020204" pitchFamily="34" charset="0"/>
              <a:buChar char="•"/>
            </a:pPr>
            <a:r>
              <a:rPr lang="en-US" altLang="zh-CN" dirty="0" smtClean="0">
                <a:latin typeface="等线" panose="02010600030101010101" pitchFamily="2" charset="-122"/>
              </a:rPr>
              <a:t>Where </a:t>
            </a:r>
            <a:r>
              <a:rPr lang="en-US" altLang="zh-CN" dirty="0" err="1">
                <a:latin typeface="等线" panose="02010600030101010101" pitchFamily="2" charset="-122"/>
              </a:rPr>
              <a:t>Fp</a:t>
            </a:r>
            <a:r>
              <a:rPr lang="en-US" altLang="zh-CN" dirty="0">
                <a:latin typeface="等线" panose="02010600030101010101" pitchFamily="2" charset="-122"/>
              </a:rPr>
              <a:t> is the resource budget of FLOPs. The search for Eq. 2 can be eﬃciently performed by various algorithms, such as random or evolutionary search</a:t>
            </a:r>
            <a:endParaRPr lang="en-US" altLang="zh-CN" dirty="0" smtClean="0">
              <a:latin typeface="等线" panose="02010600030101010101" pitchFamily="2" charset="-122"/>
            </a:endParaRPr>
          </a:p>
        </p:txBody>
      </p:sp>
      <p:sp>
        <p:nvSpPr>
          <p:cNvPr id="7" name="Rectangle 6"/>
          <p:cNvSpPr/>
          <p:nvPr/>
        </p:nvSpPr>
        <p:spPr>
          <a:xfrm>
            <a:off x="2635045" y="5587099"/>
            <a:ext cx="8310905" cy="7512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75819" y="3254477"/>
            <a:ext cx="6803923" cy="1337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a:extLst>
              <a:ext uri="{FF2B5EF4-FFF2-40B4-BE49-F238E27FC236}">
                <a16:creationId xmlns="" xmlns:a16="http://schemas.microsoft.com/office/drawing/2014/main" id="{6E4452AC-1706-BA1C-196A-DDE108003F9B}"/>
              </a:ext>
            </a:extLst>
          </p:cNvPr>
          <p:cNvSpPr txBox="1"/>
          <p:nvPr/>
        </p:nvSpPr>
        <p:spPr>
          <a:xfrm>
            <a:off x="1234874" y="259414"/>
            <a:ext cx="6588326"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One-Shot Channel Number Search</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6</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3" name="Picture 2"/>
          <p:cNvPicPr>
            <a:picLocks noChangeAspect="1"/>
          </p:cNvPicPr>
          <p:nvPr/>
        </p:nvPicPr>
        <p:blipFill>
          <a:blip r:embed="rId4"/>
          <a:stretch>
            <a:fillRect/>
          </a:stretch>
        </p:blipFill>
        <p:spPr>
          <a:xfrm>
            <a:off x="3279313" y="3317261"/>
            <a:ext cx="6431080" cy="1080193"/>
          </a:xfrm>
          <a:prstGeom prst="rect">
            <a:avLst/>
          </a:prstGeom>
        </p:spPr>
      </p:pic>
      <p:pic>
        <p:nvPicPr>
          <p:cNvPr id="4" name="Picture 3"/>
          <p:cNvPicPr>
            <a:picLocks noChangeAspect="1"/>
          </p:cNvPicPr>
          <p:nvPr/>
        </p:nvPicPr>
        <p:blipFill>
          <a:blip r:embed="rId5"/>
          <a:stretch>
            <a:fillRect/>
          </a:stretch>
        </p:blipFill>
        <p:spPr>
          <a:xfrm>
            <a:off x="3097161" y="5621110"/>
            <a:ext cx="7713984" cy="694566"/>
          </a:xfrm>
          <a:prstGeom prst="rect">
            <a:avLst/>
          </a:prstGeom>
        </p:spPr>
      </p:pic>
    </p:spTree>
    <p:extLst>
      <p:ext uri="{BB962C8B-B14F-4D97-AF65-F5344CB8AC3E}">
        <p14:creationId xmlns:p14="http://schemas.microsoft.com/office/powerpoint/2010/main" val="2374839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6E4452AC-1706-BA1C-196A-DDE108003F9B}"/>
              </a:ext>
            </a:extLst>
          </p:cNvPr>
          <p:cNvSpPr txBox="1"/>
          <p:nvPr/>
        </p:nvSpPr>
        <p:spPr>
          <a:xfrm>
            <a:off x="1234874" y="259414"/>
            <a:ext cx="6588326" cy="64633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SC-Net as a Balanced </a:t>
            </a:r>
            <a:r>
              <a:rPr lang="en-US" altLang="zh-CN" sz="3600" dirty="0" err="1">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Supernet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53">
            <a:extLst>
              <a:ext uri="{FF2B5EF4-FFF2-40B4-BE49-F238E27FC236}">
                <a16:creationId xmlns="" xmlns:a16="http://schemas.microsoft.com/office/drawing/2014/main" id="{5B01F578-B219-E48C-2538-8084B3C8BCB1}"/>
              </a:ext>
            </a:extLst>
          </p:cNvPr>
          <p:cNvGrpSpPr>
            <a:grpSpLocks/>
          </p:cNvGrpSpPr>
          <p:nvPr/>
        </p:nvGrpSpPr>
        <p:grpSpPr bwMode="auto">
          <a:xfrm>
            <a:off x="382898" y="390543"/>
            <a:ext cx="724827" cy="600213"/>
            <a:chOff x="178632" y="159728"/>
            <a:chExt cx="725570" cy="619478"/>
          </a:xfrm>
        </p:grpSpPr>
        <p:sp>
          <p:nvSpPr>
            <p:cNvPr id="31" name="椭圆 30">
              <a:extLst>
                <a:ext uri="{FF2B5EF4-FFF2-40B4-BE49-F238E27FC236}">
                  <a16:creationId xmlns=""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 xmlns:a16="http://schemas.microsoft.com/office/drawing/2014/main" id="{4DA6925A-0EBD-7779-85B8-000B7C13246E}"/>
                </a:ext>
              </a:extLst>
            </p:cNvPr>
            <p:cNvSpPr txBox="1">
              <a:spLocks noChangeArrowheads="1"/>
            </p:cNvSpPr>
            <p:nvPr/>
          </p:nvSpPr>
          <p:spPr bwMode="auto">
            <a:xfrm>
              <a:off x="231102" y="223134"/>
              <a:ext cx="673100" cy="36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90" i="1" dirty="0" smtClean="0">
                  <a:solidFill>
                    <a:srgbClr val="FFFFFF"/>
                  </a:solidFill>
                  <a:latin typeface="Microsoft YaHei" panose="020B0503020204020204" pitchFamily="34" charset="-122"/>
                  <a:ea typeface="Microsoft YaHei" panose="020B0503020204020204" pitchFamily="34" charset="-122"/>
                </a:rPr>
                <a:t>7</a:t>
              </a:r>
              <a:endParaRPr lang="zh-CN" altLang="en-US" sz="169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cxnSp>
        <p:nvCxnSpPr>
          <p:cNvPr id="24" name="直接连接符 57"/>
          <p:cNvCxnSpPr/>
          <p:nvPr/>
        </p:nvCxnSpPr>
        <p:spPr>
          <a:xfrm>
            <a:off x="771519" y="971281"/>
            <a:ext cx="11446669" cy="0"/>
          </a:xfrm>
          <a:prstGeom prst="line">
            <a:avLst/>
          </a:prstGeom>
          <a:noFill/>
          <a:ln w="22225" cap="flat" cmpd="sng" algn="ctr">
            <a:solidFill>
              <a:srgbClr val="1C6299"/>
            </a:solidFill>
            <a:prstDash val="solid"/>
            <a:miter lim="800000"/>
          </a:ln>
          <a:effectLst/>
        </p:spPr>
      </p:cxnSp>
      <p:pic>
        <p:nvPicPr>
          <p:cNvPr id="25"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5702" y="292386"/>
            <a:ext cx="2000654" cy="586017"/>
          </a:xfrm>
          <a:prstGeom prst="rect">
            <a:avLst/>
          </a:prstGeom>
        </p:spPr>
      </p:pic>
      <p:sp>
        <p:nvSpPr>
          <p:cNvPr id="38" name="文本框 3">
            <a:extLst>
              <a:ext uri="{FF2B5EF4-FFF2-40B4-BE49-F238E27FC236}">
                <a16:creationId xmlns="" xmlns:a16="http://schemas.microsoft.com/office/drawing/2014/main" id="{47250A52-1476-DB99-1798-EE8190A609B9}"/>
              </a:ext>
            </a:extLst>
          </p:cNvPr>
          <p:cNvSpPr txBox="1"/>
          <p:nvPr/>
        </p:nvSpPr>
        <p:spPr>
          <a:xfrm>
            <a:off x="74027" y="1138182"/>
            <a:ext cx="12704346" cy="3139321"/>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smtClean="0">
                <a:latin typeface="等线" panose="02010600030101010101" pitchFamily="2" charset="-122"/>
              </a:rPr>
              <a:t>Existing NAS approaches, </a:t>
            </a:r>
            <a:r>
              <a:rPr lang="en-US" altLang="zh-CN" dirty="0">
                <a:latin typeface="等线" panose="02010600030101010101" pitchFamily="2" charset="-122"/>
              </a:rPr>
              <a:t>commonly employ a unilaterally augmented (UA) principle for evaluating widths. This may lead to a bias in training channels within the </a:t>
            </a:r>
            <a:r>
              <a:rPr lang="en-US" altLang="zh-CN" dirty="0" err="1">
                <a:latin typeface="等线" panose="02010600030101010101" pitchFamily="2" charset="-122"/>
              </a:rPr>
              <a:t>supernet</a:t>
            </a:r>
            <a:r>
              <a:rPr lang="en-US" altLang="zh-CN" dirty="0">
                <a:latin typeface="等线" panose="02010600030101010101" pitchFamily="2" charset="-122"/>
              </a:rPr>
              <a:t>, indicating a potential limitation in the fairness of augmentation strategies..</a:t>
            </a:r>
            <a:endParaRPr lang="en-US" altLang="zh-CN" dirty="0" smtClean="0">
              <a:latin typeface="等线" panose="02010600030101010101" pitchFamily="2" charset="-122"/>
            </a:endParaRPr>
          </a:p>
          <a:p>
            <a:pPr marL="285750" indent="-285750" algn="just">
              <a:buFont typeface="Arial" panose="020B0604020202020204" pitchFamily="34" charset="0"/>
              <a:buChar char="•"/>
            </a:pPr>
            <a:endParaRPr lang="en-US" altLang="zh-CN" dirty="0">
              <a:latin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In the UA principle, some channels are trained twice while others are trained only once or not at all, leading to channel training unfairness and evaluation bias</a:t>
            </a:r>
            <a:r>
              <a:rPr lang="en-US" altLang="zh-CN" dirty="0" smtClean="0">
                <a:latin typeface="等线" panose="02010600030101010101" pitchFamily="2" charset="-122"/>
              </a:rPr>
              <a:t>.</a:t>
            </a:r>
            <a:endParaRPr lang="en-US" altLang="zh-CN" dirty="0">
              <a:latin typeface="等线" panose="02010600030101010101" pitchFamily="2" charset="-122"/>
            </a:endParaRPr>
          </a:p>
          <a:p>
            <a:pPr marL="285750" indent="-285750" algn="just">
              <a:buFont typeface="Arial" panose="020B0604020202020204" pitchFamily="34" charset="0"/>
              <a:buChar char="•"/>
            </a:pPr>
            <a:endParaRPr lang="en-US" altLang="zh-CN" dirty="0" smtClean="0">
              <a:latin typeface="等线" panose="02010600030101010101" pitchFamily="2" charset="-122"/>
              <a:ea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Channels with smaller indices are used for various sizes, resulting in over-training of the left channel kernels since widths are uniformly sampled</a:t>
            </a:r>
            <a:r>
              <a:rPr lang="en-US" altLang="zh-CN" dirty="0" smtClean="0">
                <a:latin typeface="等线" panose="02010600030101010101" pitchFamily="2" charset="-122"/>
              </a:rPr>
              <a:t>.</a:t>
            </a:r>
          </a:p>
          <a:p>
            <a:pPr marL="285750" indent="-285750" algn="just">
              <a:buFont typeface="Arial" panose="020B0604020202020204" pitchFamily="34" charset="0"/>
              <a:buChar char="•"/>
            </a:pPr>
            <a:endParaRPr lang="en-US" altLang="zh-CN" dirty="0">
              <a:latin typeface="等线" panose="02010600030101010101" pitchFamily="2" charset="-122"/>
              <a:ea typeface="等线" panose="02010600030101010101" pitchFamily="2" charset="-122"/>
            </a:endParaRPr>
          </a:p>
          <a:p>
            <a:pPr marL="285750" indent="-285750" algn="just">
              <a:buFont typeface="Arial" panose="020B0604020202020204" pitchFamily="34" charset="0"/>
              <a:buChar char="•"/>
            </a:pPr>
            <a:r>
              <a:rPr lang="en-US" altLang="zh-CN" dirty="0">
                <a:latin typeface="等线" panose="02010600030101010101" pitchFamily="2" charset="-122"/>
              </a:rPr>
              <a:t>In contrast, </a:t>
            </a:r>
            <a:r>
              <a:rPr lang="en-US" altLang="zh-CN" dirty="0" smtClean="0">
                <a:latin typeface="等线" panose="02010600030101010101" pitchFamily="2" charset="-122"/>
              </a:rPr>
              <a:t>proposed SC-Net </a:t>
            </a:r>
            <a:r>
              <a:rPr lang="en-US" altLang="zh-CN" dirty="0">
                <a:latin typeface="等线" panose="02010600030101010101" pitchFamily="2" charset="-122"/>
              </a:rPr>
              <a:t>method ensures that all channels are trained evenly (twice) by training both the width d and its complementary width.</a:t>
            </a:r>
            <a:endParaRPr lang="en-US" altLang="zh-CN" dirty="0">
              <a:latin typeface="等线" panose="02010600030101010101" pitchFamily="2" charset="-122"/>
              <a:ea typeface="等线" panose="02010600030101010101" pitchFamily="2" charset="-122"/>
            </a:endParaRPr>
          </a:p>
        </p:txBody>
      </p:sp>
      <p:sp>
        <p:nvSpPr>
          <p:cNvPr id="39" name="矩形 43"/>
          <p:cNvSpPr/>
          <p:nvPr/>
        </p:nvSpPr>
        <p:spPr>
          <a:xfrm>
            <a:off x="0" y="7253974"/>
            <a:ext cx="12852400" cy="303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sz="1898" kern="0">
              <a:solidFill>
                <a:prstClr val="white"/>
              </a:solidFill>
              <a:latin typeface="Arial" panose="020B0604020202090204"/>
              <a:ea typeface="微软雅黑" panose="020B0503020204020204" pitchFamily="34" charset="-122"/>
            </a:endParaRPr>
          </a:p>
        </p:txBody>
      </p:sp>
      <p:sp>
        <p:nvSpPr>
          <p:cNvPr id="40" name="文本框 55"/>
          <p:cNvSpPr txBox="1"/>
          <p:nvPr/>
        </p:nvSpPr>
        <p:spPr>
          <a:xfrm>
            <a:off x="9639567" y="7268362"/>
            <a:ext cx="2612767" cy="254557"/>
          </a:xfrm>
          <a:prstGeom prst="rect">
            <a:avLst/>
          </a:prstGeom>
          <a:noFill/>
        </p:spPr>
        <p:txBody>
          <a:bodyPr wrap="none" rtlCol="0">
            <a:spAutoFit/>
          </a:bodyPr>
          <a:lstStyle/>
          <a:p>
            <a:pPr algn="r">
              <a:defRPr/>
            </a:pPr>
            <a:r>
              <a:rPr lang="en-US" altLang="zh-CN" sz="1054" spc="316"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54" spc="316"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1026" name="Picture 2" descr="https://images.readcube-cdn.com/publishers/springer/figures/f8487eb7e4289eabe463c20d3b00c06f6fe43d5b48d009ab76b876b66a75cc3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157" y="4203243"/>
            <a:ext cx="6428086" cy="305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47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2929</TotalTime>
  <Words>1613</Words>
  <Application>Microsoft Office PowerPoint</Application>
  <PresentationFormat>Custom</PresentationFormat>
  <Paragraphs>181</Paragraphs>
  <Slides>15</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15</vt:i4>
      </vt:variant>
    </vt:vector>
  </HeadingPairs>
  <TitlesOfParts>
    <vt:vector size="30" baseType="lpstr">
      <vt:lpstr>微软雅黑</vt:lpstr>
      <vt:lpstr>微软雅黑</vt:lpstr>
      <vt:lpstr>方正仿宋简体</vt:lpstr>
      <vt:lpstr>楷体</vt:lpstr>
      <vt:lpstr>等线</vt:lpstr>
      <vt:lpstr>等线 Light</vt:lpstr>
      <vt:lpstr>Arial</vt:lpstr>
      <vt:lpstr>Calibri</vt:lpstr>
      <vt:lpstr>Calibri Light</vt:lpstr>
      <vt:lpstr>Cambria Math</vt:lpstr>
      <vt:lpstr>Impact</vt:lpstr>
      <vt:lpstr>Times New Roman</vt:lpstr>
      <vt:lpstr>Wingdings</vt:lpstr>
      <vt:lpstr>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Microsoft account</cp:lastModifiedBy>
  <cp:revision>147</cp:revision>
  <dcterms:created xsi:type="dcterms:W3CDTF">2023-03-21T13:31:03Z</dcterms:created>
  <dcterms:modified xsi:type="dcterms:W3CDTF">2024-02-20T13:59:21Z</dcterms:modified>
</cp:coreProperties>
</file>