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6501" r:id="rId6"/>
    <p:sldId id="6529" r:id="rId7"/>
    <p:sldId id="6530" r:id="rId8"/>
    <p:sldId id="6556" r:id="rId9"/>
    <p:sldId id="1019" r:id="rId10"/>
    <p:sldId id="6475" r:id="rId11"/>
    <p:sldId id="6531" r:id="rId12"/>
    <p:sldId id="6547" r:id="rId13"/>
    <p:sldId id="6557" r:id="rId14"/>
    <p:sldId id="6526" r:id="rId15"/>
    <p:sldId id="6552" r:id="rId16"/>
    <p:sldId id="6554" r:id="rId17"/>
    <p:sldId id="6476"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299"/>
    <a:srgbClr val="2E5292"/>
    <a:srgbClr val="254275"/>
    <a:srgbClr val="12203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82" autoAdjust="0"/>
    <p:restoredTop sz="94660"/>
  </p:normalViewPr>
  <p:slideViewPr>
    <p:cSldViewPr snapToGrid="0" showGuides="1">
      <p:cViewPr varScale="1">
        <p:scale>
          <a:sx n="87" d="100"/>
          <a:sy n="87" d="100"/>
        </p:scale>
        <p:origin x="-68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5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1D4C9-023C-4192-AB93-590CB094F4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636-4AC2-4A8B-999E-D410636806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9757E68-9006-41A2-97E3-89386155C81C}"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大量的工作[执行故障定位，这与我们的工作不同，其中组件具有众所周知的可量化故障特征。Sherlock[11]将实体建模为三种状态(up、trouble或down)中的一种，而其他作品则关注比Sherlock更专业的故障，例如物理网络丢包或链路丢失或延迟</a:t>
            </a:r>
            <a:endParaRPr lang="zh-CN" altLang="en-US"/>
          </a:p>
          <a:p>
            <a:r>
              <a:rPr lang="zh-CN" altLang="en-US"/>
              <a:t>我们考虑尝试为我们的目标重新使用上述工作的底层模型，但是它们的模型不能满足我们环境的需要。[11,14]依赖于实体如何依赖于另一个实体的详细模型，通过细粒度(例如，10毫秒粒度)数据包定时获得，这在一般的企业环境中是不可用的。此外，如[27]所述，贝叶斯技术[11,26,31,38]只能模拟非循环依赖关系</a:t>
            </a:r>
            <a:endParaRPr lang="zh-CN" altLang="en-US"/>
          </a:p>
          <a:p>
            <a:r>
              <a:rPr lang="zh-CN" altLang="en-US"/>
              <a:t>简单的基于度量相关性的分析可能产生不准确的结果，因为它没有考虑实体之间的拓扑结构。</a:t>
            </a:r>
            <a:endParaRPr lang="zh-CN" altLang="en-US"/>
          </a:p>
          <a:p>
            <a:r>
              <a:rPr lang="zh-CN" altLang="en-US"/>
              <a:t>使用依赖图来捕获已知的实体依赖结构。它使用历史度量值基于相邻之间的成对相关性给边缘标记权重，在度量值大致正常时使用启发式方法减少权重，并删除或合并冗余或聚合度量。最后，它根据路径权重的几何平均值和候选根本原因的全球下游影响评分对根本原因进行排名</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428E4-218F-44A1-B8E3-B9791473E7A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1EE6-5B35-4E2E-A7BA-1A35B24470E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50.xml"/><Relationship Id="rId7" Type="http://schemas.openxmlformats.org/officeDocument/2006/relationships/image" Target="../media/image18.png"/><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47.xml"/><Relationship Id="rId10" Type="http://schemas.openxmlformats.org/officeDocument/2006/relationships/notesSlide" Target="../notesSlides/notesSlide6.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4.png"/><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image" Target="../media/image6.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1" Type="http://schemas.openxmlformats.org/officeDocument/2006/relationships/slideLayout" Target="../slideLayouts/slideLayout1.xml"/><Relationship Id="rId10" Type="http://schemas.openxmlformats.org/officeDocument/2006/relationships/tags" Target="../tags/tag2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notesSlide" Target="../notesSlides/notesSlide3.xml"/><Relationship Id="rId17" Type="http://schemas.openxmlformats.org/officeDocument/2006/relationships/slideLayout" Target="../slideLayouts/slideLayout1.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tags" Target="../tags/tag46.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srcRect/>
          <a:stretch>
            <a:fillRect/>
          </a:stretch>
        </p:blipFill>
        <p:spPr>
          <a:xfrm>
            <a:off x="3055183" y="0"/>
            <a:ext cx="9136817" cy="6858000"/>
          </a:xfrm>
          <a:prstGeom prst="rect">
            <a:avLst/>
          </a:prstGeom>
        </p:spPr>
      </p:pic>
      <p:sp>
        <p:nvSpPr>
          <p:cNvPr id="38" name="矩形 37"/>
          <p:cNvSpPr/>
          <p:nvPr/>
        </p:nvSpPr>
        <p:spPr>
          <a:xfrm>
            <a:off x="141" y="0"/>
            <a:ext cx="12212320" cy="6858000"/>
          </a:xfrm>
          <a:prstGeom prst="rect">
            <a:avLst/>
          </a:prstGeom>
          <a:gradFill flip="none" rotWithShape="1">
            <a:gsLst>
              <a:gs pos="24000">
                <a:srgbClr val="186299"/>
              </a:gs>
              <a:gs pos="45000">
                <a:srgbClr val="186299">
                  <a:alpha val="80000"/>
                </a:srgbClr>
              </a:gs>
              <a:gs pos="70000">
                <a:srgbClr val="186299">
                  <a:alpha val="50000"/>
                </a:srgbClr>
              </a:gs>
              <a:gs pos="98000">
                <a:srgbClr val="186299">
                  <a:alpha val="1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43" name="图片 42"/>
          <p:cNvPicPr>
            <a:picLocks noChangeAspect="1"/>
          </p:cNvPicPr>
          <p:nvPr/>
        </p:nvPicPr>
        <p:blipFill>
          <a:blip r:embed="rId2" cstate="print"/>
          <a:stretch>
            <a:fillRect/>
          </a:stretch>
        </p:blipFill>
        <p:spPr>
          <a:xfrm>
            <a:off x="475254" y="304446"/>
            <a:ext cx="2433869" cy="663783"/>
          </a:xfrm>
          <a:prstGeom prst="rect">
            <a:avLst/>
          </a:prstGeom>
        </p:spPr>
      </p:pic>
      <p:sp>
        <p:nvSpPr>
          <p:cNvPr id="51" name="文本框 50"/>
          <p:cNvSpPr txBox="1"/>
          <p:nvPr/>
        </p:nvSpPr>
        <p:spPr>
          <a:xfrm>
            <a:off x="1021080" y="5502910"/>
            <a:ext cx="4112260" cy="583565"/>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汇报人：吴伟宏</a:t>
            </a:r>
            <a:endParaRPr lang="zh-CN" altLang="en-US" sz="1600" b="1" dirty="0">
              <a:solidFill>
                <a:schemeClr val="bg1"/>
              </a:solidFill>
              <a:latin typeface="微软雅黑" panose="020B0503020204020204" pitchFamily="34" charset="-122"/>
              <a:ea typeface="微软雅黑" panose="020B0503020204020204" pitchFamily="34" charset="-122"/>
            </a:endParaRPr>
          </a:p>
          <a:p>
            <a:r>
              <a:rPr lang="zh-CN" altLang="en-US" sz="1600" b="1" dirty="0">
                <a:solidFill>
                  <a:schemeClr val="bg1"/>
                </a:solidFill>
                <a:latin typeface="微软雅黑" panose="020B0503020204020204" pitchFamily="34" charset="-122"/>
                <a:ea typeface="微软雅黑" panose="020B0503020204020204" pitchFamily="34" charset="-122"/>
              </a:rPr>
              <a:t>时间：</a:t>
            </a:r>
            <a:r>
              <a:rPr lang="en-US" altLang="zh-CN" sz="1600" b="1" dirty="0">
                <a:solidFill>
                  <a:schemeClr val="bg1"/>
                </a:solidFill>
                <a:latin typeface="微软雅黑" panose="020B0503020204020204" pitchFamily="34" charset="-122"/>
                <a:ea typeface="微软雅黑" panose="020B0503020204020204" pitchFamily="34" charset="-122"/>
              </a:rPr>
              <a:t>2024</a:t>
            </a:r>
            <a:r>
              <a:rPr lang="zh-CN" altLang="en-US" sz="1600" b="1" dirty="0">
                <a:solidFill>
                  <a:schemeClr val="bg1"/>
                </a:solidFill>
                <a:latin typeface="微软雅黑" panose="020B0503020204020204" pitchFamily="34" charset="-122"/>
                <a:ea typeface="微软雅黑" panose="020B0503020204020204" pitchFamily="34" charset="-122"/>
              </a:rPr>
              <a:t>年</a:t>
            </a:r>
            <a:r>
              <a:rPr lang="en-US" altLang="zh-CN" sz="1600" b="1" dirty="0">
                <a:solidFill>
                  <a:schemeClr val="bg1"/>
                </a:solidFill>
                <a:latin typeface="微软雅黑" panose="020B0503020204020204" pitchFamily="34" charset="-122"/>
                <a:ea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rPr>
              <a:t>月</a:t>
            </a:r>
            <a:r>
              <a:rPr lang="en-US" altLang="zh-CN" sz="1600" b="1" dirty="0">
                <a:solidFill>
                  <a:schemeClr val="bg1"/>
                </a:solidFill>
                <a:latin typeface="微软雅黑" panose="020B0503020204020204" pitchFamily="34" charset="-122"/>
                <a:ea typeface="微软雅黑" panose="020B0503020204020204" pitchFamily="34" charset="-122"/>
              </a:rPr>
              <a:t>21</a:t>
            </a:r>
            <a:r>
              <a:rPr lang="zh-CN" altLang="en-US" sz="1600" b="1" dirty="0">
                <a:solidFill>
                  <a:schemeClr val="bg1"/>
                </a:solidFill>
                <a:latin typeface="微软雅黑" panose="020B0503020204020204" pitchFamily="34" charset="-122"/>
                <a:ea typeface="微软雅黑" panose="020B0503020204020204" pitchFamily="34" charset="-122"/>
              </a:rPr>
              <a:t>日</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9" name="Docer搜索：半想象现实   http://chn.docer.com/works/?userid=199927538"/>
          <p:cNvSpPr/>
          <p:nvPr/>
        </p:nvSpPr>
        <p:spPr>
          <a:xfrm>
            <a:off x="726294" y="2303300"/>
            <a:ext cx="11697127" cy="14452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4400" kern="0">
                <a:solidFill>
                  <a:schemeClr val="bg1"/>
                </a:solidFill>
              </a:rPr>
              <a:t>Murphy: Performance Diagnosis of Distributed</a:t>
            </a:r>
            <a:r>
              <a:rPr lang="en-US" sz="4400" kern="0">
                <a:solidFill>
                  <a:schemeClr val="bg1"/>
                </a:solidFill>
              </a:rPr>
              <a:t>  </a:t>
            </a:r>
            <a:r>
              <a:rPr sz="4400" kern="0">
                <a:solidFill>
                  <a:schemeClr val="bg1"/>
                </a:solidFill>
              </a:rPr>
              <a:t>Cloud</a:t>
            </a:r>
            <a:r>
              <a:rPr lang="en-US" sz="4400" kern="0">
                <a:solidFill>
                  <a:schemeClr val="bg1"/>
                </a:solidFill>
              </a:rPr>
              <a:t> </a:t>
            </a:r>
            <a:r>
              <a:rPr sz="4400" kern="0">
                <a:solidFill>
                  <a:schemeClr val="bg1"/>
                </a:solidFill>
              </a:rPr>
              <a:t>Applications</a:t>
            </a:r>
            <a:endParaRPr sz="4400" kern="0">
              <a:solidFill>
                <a:schemeClr val="bg1"/>
              </a:solidFill>
            </a:endParaRPr>
          </a:p>
        </p:txBody>
      </p:sp>
      <p:sp>
        <p:nvSpPr>
          <p:cNvPr id="2" name="文本框 1"/>
          <p:cNvSpPr txBox="1"/>
          <p:nvPr/>
        </p:nvSpPr>
        <p:spPr>
          <a:xfrm>
            <a:off x="8343900" y="4159885"/>
            <a:ext cx="2635885" cy="645160"/>
          </a:xfrm>
          <a:prstGeom prst="rect">
            <a:avLst/>
          </a:prstGeom>
          <a:noFill/>
        </p:spPr>
        <p:txBody>
          <a:bodyPr wrap="square" rtlCol="0">
            <a:spAutoFit/>
          </a:bodyPr>
          <a:lstStyle/>
          <a:p>
            <a:r>
              <a:rPr lang="zh-CN" altLang="en-US">
                <a:solidFill>
                  <a:schemeClr val="bg1"/>
                </a:solidFill>
              </a:rPr>
              <a:t>ACM SIGCOMM ’23, September 10, 2023</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bldLst>
      <p:bldP spid="51" grpId="0"/>
      <p:bldP spid="6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1" cstate="print"/>
          <a:stretch>
            <a:fillRect/>
          </a:stretch>
        </p:blipFill>
        <p:spPr>
          <a:xfrm>
            <a:off x="10208870" y="6138780"/>
            <a:ext cx="1711047" cy="466526"/>
          </a:xfrm>
          <a:prstGeom prst="rect">
            <a:avLst/>
          </a:prstGeom>
        </p:spPr>
      </p:pic>
      <p:sp>
        <p:nvSpPr>
          <p:cNvPr id="118" name="Docer搜索：半想象现实   http://chn.docer.com/works/?userid=199927538"/>
          <p:cNvSpPr txBox="1"/>
          <p:nvPr/>
        </p:nvSpPr>
        <p:spPr>
          <a:xfrm>
            <a:off x="1433040" y="429854"/>
            <a:ext cx="1402080" cy="460375"/>
          </a:xfrm>
          <a:prstGeom prst="rect">
            <a:avLst/>
          </a:prstGeom>
          <a:noFill/>
        </p:spPr>
        <p:txBody>
          <a:bodyPr wrap="none" rtlCol="0">
            <a:spAutoFit/>
          </a:bodyPr>
          <a:lstStyle/>
          <a:p>
            <a:pPr algn="ctr"/>
            <a:r>
              <a:rPr lang="zh-CN" altLang="en-US" sz="2400" dirty="0">
                <a:solidFill>
                  <a:srgbClr val="186299"/>
                </a:solidFill>
                <a:latin typeface="Times New Roman" panose="02020603050405020304" pitchFamily="18" charset="0"/>
                <a:cs typeface="Times New Roman" panose="02020603050405020304" pitchFamily="18" charset="0"/>
                <a:sym typeface="+mn-ea"/>
              </a:rPr>
              <a:t>研究方法</a:t>
            </a:r>
            <a:endParaRPr lang="zh-CN" altLang="en-US" sz="2400" dirty="0">
              <a:solidFill>
                <a:srgbClr val="186299"/>
              </a:solidFill>
              <a:latin typeface="Times New Roman" panose="02020603050405020304" pitchFamily="18" charset="0"/>
              <a:cs typeface="Times New Roman" panose="02020603050405020304" pitchFamily="18" charset="0"/>
              <a:sym typeface="+mn-ea"/>
            </a:endParaRPr>
          </a:p>
        </p:txBody>
      </p:sp>
      <p:sp>
        <p:nvSpPr>
          <p:cNvPr id="14" name="文本框 13"/>
          <p:cNvSpPr txBox="1"/>
          <p:nvPr/>
        </p:nvSpPr>
        <p:spPr>
          <a:xfrm>
            <a:off x="435610" y="1227455"/>
            <a:ext cx="2718435" cy="368300"/>
          </a:xfrm>
          <a:prstGeom prst="rect">
            <a:avLst/>
          </a:prstGeom>
          <a:noFill/>
        </p:spPr>
        <p:txBody>
          <a:bodyPr wrap="square" rtlCol="0">
            <a:spAutoFit/>
          </a:bodyPr>
          <a:lstStyle/>
          <a:p>
            <a:r>
              <a:rPr lang="zh-CN" altLang="en-US"/>
              <a:t>推理算法：</a:t>
            </a:r>
            <a:endParaRPr lang="zh-CN" altLang="en-US"/>
          </a:p>
        </p:txBody>
      </p:sp>
      <p:sp>
        <p:nvSpPr>
          <p:cNvPr id="8" name="TextBox 7"/>
          <p:cNvSpPr txBox="1"/>
          <p:nvPr/>
        </p:nvSpPr>
        <p:spPr>
          <a:xfrm>
            <a:off x="1002321" y="4158762"/>
            <a:ext cx="9091247" cy="2031325"/>
          </a:xfrm>
          <a:prstGeom prst="rect">
            <a:avLst/>
          </a:prstGeom>
          <a:noFill/>
        </p:spPr>
        <p:txBody>
          <a:bodyPr wrap="square" rtlCol="0">
            <a:spAutoFit/>
          </a:bodyPr>
          <a:lstStyle/>
          <a:p>
            <a:endParaRPr lang="en-US" altLang="zh-CN" dirty="0" smtClean="0"/>
          </a:p>
          <a:p>
            <a:pPr marL="342900" indent="-342900">
              <a:buFont typeface="+mj-lt"/>
              <a:buAutoNum type="arabicPeriod"/>
            </a:pPr>
            <a:r>
              <a:rPr lang="zh-CN" altLang="en-US" dirty="0" smtClean="0"/>
              <a:t>重置</a:t>
            </a:r>
            <a:r>
              <a:rPr lang="en-US" altLang="zh-CN" dirty="0" smtClean="0"/>
              <a:t>A</a:t>
            </a:r>
            <a:r>
              <a:rPr lang="zh-CN" altLang="en-US" dirty="0" smtClean="0"/>
              <a:t>的</a:t>
            </a:r>
            <a:r>
              <a:rPr lang="zh-CN" altLang="en-US" dirty="0" smtClean="0"/>
              <a:t>值</a:t>
            </a:r>
            <a:endParaRPr lang="en-US" altLang="zh-CN" dirty="0" smtClean="0"/>
          </a:p>
          <a:p>
            <a:pPr marL="342900" indent="-342900">
              <a:buFont typeface="+mj-lt"/>
              <a:buAutoNum type="arabicPeriod"/>
            </a:pPr>
            <a:r>
              <a:rPr lang="zh-CN" altLang="en-US" dirty="0" smtClean="0"/>
              <a:t>获</a:t>
            </a:r>
            <a:r>
              <a:rPr lang="zh-CN" altLang="en-US" dirty="0" smtClean="0"/>
              <a:t>取</a:t>
            </a:r>
            <a:r>
              <a:rPr lang="en-US" altLang="zh-CN" dirty="0" smtClean="0"/>
              <a:t>B</a:t>
            </a:r>
            <a:r>
              <a:rPr lang="zh-CN" altLang="en-US" dirty="0" smtClean="0"/>
              <a:t>的值</a:t>
            </a:r>
            <a:endParaRPr lang="en-US" altLang="zh-CN" dirty="0" smtClean="0"/>
          </a:p>
          <a:p>
            <a:pPr marL="342900" indent="-342900">
              <a:buFont typeface="+mj-lt"/>
              <a:buAutoNum type="arabicPeriod"/>
            </a:pPr>
            <a:r>
              <a:rPr lang="zh-CN" altLang="en-US" dirty="0" smtClean="0"/>
              <a:t>获</a:t>
            </a:r>
            <a:r>
              <a:rPr lang="zh-CN" altLang="en-US" dirty="0" smtClean="0"/>
              <a:t>取</a:t>
            </a:r>
            <a:r>
              <a:rPr lang="en-US" altLang="zh-CN" dirty="0" smtClean="0"/>
              <a:t>C</a:t>
            </a:r>
            <a:r>
              <a:rPr lang="zh-CN" altLang="en-US" dirty="0" smtClean="0"/>
              <a:t>、</a:t>
            </a:r>
            <a:r>
              <a:rPr lang="en-US" altLang="zh-CN" dirty="0" smtClean="0"/>
              <a:t>D</a:t>
            </a:r>
            <a:r>
              <a:rPr lang="zh-CN" altLang="en-US" dirty="0" smtClean="0"/>
              <a:t>、</a:t>
            </a:r>
            <a:r>
              <a:rPr lang="en-US" altLang="zh-CN" dirty="0" smtClean="0"/>
              <a:t>E</a:t>
            </a:r>
            <a:r>
              <a:rPr lang="zh-CN" altLang="en-US" dirty="0" smtClean="0"/>
              <a:t>的值</a:t>
            </a:r>
            <a:endParaRPr lang="en-US" altLang="zh-CN" dirty="0" smtClean="0"/>
          </a:p>
          <a:p>
            <a:pPr marL="342900" indent="-342900">
              <a:buFont typeface="+mj-lt"/>
              <a:buAutoNum type="arabicPeriod"/>
            </a:pPr>
            <a:r>
              <a:rPr lang="zh-CN" altLang="en-US" dirty="0" smtClean="0"/>
              <a:t>重</a:t>
            </a:r>
            <a:r>
              <a:rPr lang="zh-CN" altLang="en-US" dirty="0" smtClean="0"/>
              <a:t>复以上步骤</a:t>
            </a:r>
            <a:r>
              <a:rPr lang="en-US" altLang="zh-CN" dirty="0" smtClean="0"/>
              <a:t>g</a:t>
            </a:r>
            <a:r>
              <a:rPr lang="zh-CN" altLang="en-US" dirty="0" smtClean="0"/>
              <a:t>次</a:t>
            </a:r>
            <a:endParaRPr lang="en-US" altLang="zh-CN" dirty="0" smtClean="0"/>
          </a:p>
          <a:p>
            <a:pPr marL="342900" indent="-342900">
              <a:buFont typeface="+mj-lt"/>
              <a:buAutoNum type="arabicPeriod"/>
            </a:pPr>
            <a:r>
              <a:rPr lang="zh-CN" altLang="en-US" dirty="0" smtClean="0"/>
              <a:t>重</a:t>
            </a:r>
            <a:r>
              <a:rPr lang="zh-CN" altLang="en-US" dirty="0" smtClean="0"/>
              <a:t>新带入初始的</a:t>
            </a:r>
            <a:r>
              <a:rPr lang="en-US" altLang="zh-CN" dirty="0" smtClean="0"/>
              <a:t>A</a:t>
            </a:r>
            <a:r>
              <a:rPr lang="zh-CN" altLang="en-US" dirty="0" smtClean="0"/>
              <a:t>值</a:t>
            </a:r>
            <a:endParaRPr lang="en-US" altLang="zh-CN" dirty="0" smtClean="0"/>
          </a:p>
          <a:p>
            <a:pPr marL="342900" indent="-342900">
              <a:buFont typeface="+mj-lt"/>
              <a:buAutoNum type="arabicPeriod"/>
            </a:pPr>
            <a:r>
              <a:rPr lang="zh-CN" altLang="en-US" dirty="0" smtClean="0"/>
              <a:t>检查获得的</a:t>
            </a:r>
            <a:r>
              <a:rPr lang="en-US" altLang="zh-CN" dirty="0" smtClean="0"/>
              <a:t>D</a:t>
            </a:r>
            <a:r>
              <a:rPr lang="zh-CN" altLang="en-US" dirty="0" smtClean="0"/>
              <a:t>的值与之前算法获得</a:t>
            </a:r>
            <a:r>
              <a:rPr lang="en-US" altLang="zh-CN" dirty="0" smtClean="0"/>
              <a:t>D</a:t>
            </a:r>
            <a:r>
              <a:rPr lang="zh-CN" altLang="en-US" dirty="0" smtClean="0"/>
              <a:t>值的差异</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75568" y="1748937"/>
            <a:ext cx="10229850" cy="23050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1" cstate="print"/>
          <a:stretch>
            <a:fillRect/>
          </a:stretch>
        </p:blipFill>
        <p:spPr>
          <a:xfrm>
            <a:off x="10208870" y="6138780"/>
            <a:ext cx="1711047" cy="466526"/>
          </a:xfrm>
          <a:prstGeom prst="rect">
            <a:avLst/>
          </a:prstGeom>
        </p:spPr>
      </p:pic>
      <p:sp>
        <p:nvSpPr>
          <p:cNvPr id="118" name="Docer搜索：半想象现实   http://chn.docer.com/works/?userid=199927538"/>
          <p:cNvSpPr txBox="1"/>
          <p:nvPr/>
        </p:nvSpPr>
        <p:spPr>
          <a:xfrm>
            <a:off x="1250348" y="403478"/>
            <a:ext cx="1415772" cy="461665"/>
          </a:xfrm>
          <a:prstGeom prst="rect">
            <a:avLst/>
          </a:prstGeom>
          <a:noFill/>
        </p:spPr>
        <p:txBody>
          <a:bodyPr wrap="none" rtlCol="0">
            <a:spAutoFit/>
          </a:bodyPr>
          <a:lstStyle/>
          <a:p>
            <a:pPr algn="ctr"/>
            <a:r>
              <a:rPr lang="zh-CN" altLang="en-US" sz="2400" dirty="0" smtClean="0">
                <a:solidFill>
                  <a:srgbClr val="186299"/>
                </a:solidFill>
                <a:latin typeface="Times New Roman" panose="02020603050405020304" pitchFamily="18" charset="0"/>
                <a:cs typeface="Times New Roman" panose="02020603050405020304" pitchFamily="18" charset="0"/>
                <a:sym typeface="+mn-ea"/>
              </a:rPr>
              <a:t>实验数据</a:t>
            </a:r>
            <a:endParaRPr lang="zh-CN" altLang="en-US" sz="2400" dirty="0">
              <a:solidFill>
                <a:srgbClr val="186299"/>
              </a:solidFill>
              <a:latin typeface="Times New Roman" panose="02020603050405020304" pitchFamily="18" charset="0"/>
              <a:cs typeface="Times New Roman" panose="02020603050405020304" pitchFamily="18" charset="0"/>
              <a:sym typeface="+mn-ea"/>
            </a:endParaRPr>
          </a:p>
        </p:txBody>
      </p:sp>
      <p:grpSp>
        <p:nvGrpSpPr>
          <p:cNvPr id="15" name="组合 14"/>
          <p:cNvGrpSpPr/>
          <p:nvPr/>
        </p:nvGrpSpPr>
        <p:grpSpPr>
          <a:xfrm>
            <a:off x="2154114" y="1283677"/>
            <a:ext cx="5609493" cy="1336431"/>
            <a:chOff x="325315" y="1230923"/>
            <a:chExt cx="5609493" cy="1336431"/>
          </a:xfrm>
        </p:grpSpPr>
        <p:sp>
          <p:nvSpPr>
            <p:cNvPr id="11" name="圆角矩形 10"/>
            <p:cNvSpPr/>
            <p:nvPr/>
          </p:nvSpPr>
          <p:spPr>
            <a:xfrm>
              <a:off x="325315" y="1230923"/>
              <a:ext cx="5609493" cy="13364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65991" y="1248508"/>
              <a:ext cx="5275385" cy="1200329"/>
            </a:xfrm>
            <a:prstGeom prst="rect">
              <a:avLst/>
            </a:prstGeom>
            <a:noFill/>
          </p:spPr>
          <p:txBody>
            <a:bodyPr wrap="square" rtlCol="0">
              <a:spAutoFit/>
            </a:bodyPr>
            <a:lstStyle/>
            <a:p>
              <a:r>
                <a:rPr lang="zh-CN" altLang="en-US" dirty="0" smtClean="0"/>
                <a:t>实验环境：</a:t>
              </a:r>
              <a:endParaRPr lang="en-US" altLang="zh-CN" dirty="0" smtClean="0"/>
            </a:p>
            <a:p>
              <a:pPr marL="342900" indent="-342900">
                <a:buFont typeface="+mj-lt"/>
                <a:buAutoNum type="arabicPeriod"/>
              </a:pPr>
              <a:r>
                <a:rPr lang="zh-CN" altLang="en-US" dirty="0" smtClean="0"/>
                <a:t>运行许多生产应用程序的大型企业的云环</a:t>
              </a:r>
              <a:r>
                <a:rPr lang="zh-CN" altLang="en-US" dirty="0" smtClean="0"/>
                <a:t>境</a:t>
              </a:r>
              <a:endParaRPr lang="en-US" altLang="zh-CN" dirty="0" smtClean="0"/>
            </a:p>
            <a:p>
              <a:pPr marL="342900" indent="-342900">
                <a:buFont typeface="+mj-lt"/>
                <a:buAutoNum type="arabicPeriod"/>
              </a:pPr>
              <a:r>
                <a:rPr lang="zh-CN" altLang="en-US" dirty="0" smtClean="0"/>
                <a:t>运行在私有服务器和公共云环境上的基于微服务的应用程序</a:t>
              </a:r>
              <a:endParaRPr lang="zh-CN" altLang="en-US" dirty="0"/>
            </a:p>
          </p:txBody>
        </p:sp>
      </p:grpSp>
      <p:grpSp>
        <p:nvGrpSpPr>
          <p:cNvPr id="13" name="组合 12"/>
          <p:cNvGrpSpPr/>
          <p:nvPr/>
        </p:nvGrpSpPr>
        <p:grpSpPr>
          <a:xfrm>
            <a:off x="1972408" y="2772504"/>
            <a:ext cx="6011008" cy="1878623"/>
            <a:chOff x="249116" y="3036276"/>
            <a:chExt cx="6011008" cy="1878623"/>
          </a:xfrm>
        </p:grpSpPr>
        <p:sp>
          <p:nvSpPr>
            <p:cNvPr id="10" name="TextBox 9"/>
            <p:cNvSpPr txBox="1"/>
            <p:nvPr/>
          </p:nvSpPr>
          <p:spPr>
            <a:xfrm>
              <a:off x="518746" y="3103685"/>
              <a:ext cx="5460024" cy="1754326"/>
            </a:xfrm>
            <a:prstGeom prst="rect">
              <a:avLst/>
            </a:prstGeom>
            <a:noFill/>
          </p:spPr>
          <p:txBody>
            <a:bodyPr wrap="square" rtlCol="0">
              <a:spAutoFit/>
            </a:bodyPr>
            <a:lstStyle/>
            <a:p>
              <a:r>
                <a:rPr lang="zh-CN" altLang="en-US" dirty="0" smtClean="0"/>
                <a:t>数据来源：</a:t>
              </a:r>
              <a:endParaRPr lang="en-US" altLang="zh-CN" dirty="0" smtClean="0"/>
            </a:p>
            <a:p>
              <a:r>
                <a:rPr lang="en-US" altLang="zh-CN" dirty="0" smtClean="0"/>
                <a:t>1.</a:t>
              </a:r>
              <a:r>
                <a:rPr lang="zh-CN" altLang="en-US" dirty="0" smtClean="0"/>
                <a:t>来</a:t>
              </a:r>
              <a:r>
                <a:rPr lang="zh-CN" altLang="en-US" dirty="0" smtClean="0"/>
                <a:t>自生产环境中应用程序的数据集</a:t>
              </a:r>
              <a:r>
                <a:rPr lang="en-US" altLang="zh-CN" dirty="0" smtClean="0"/>
                <a:t>:</a:t>
              </a:r>
              <a:r>
                <a:rPr lang="zh-CN" altLang="en-US" dirty="0" smtClean="0"/>
                <a:t>利</a:t>
              </a:r>
              <a:r>
                <a:rPr lang="zh-CN" altLang="en-US" dirty="0" smtClean="0"/>
                <a:t>用从商业网络可观察性平</a:t>
              </a:r>
              <a:r>
                <a:rPr lang="zh-CN" altLang="en-US" dirty="0" smtClean="0"/>
                <a:t>台收</a:t>
              </a:r>
              <a:r>
                <a:rPr lang="zh-CN" altLang="en-US" dirty="0" smtClean="0"/>
                <a:t>集的两个真实世界的数据集来监控大型企业的生产基础设</a:t>
              </a:r>
              <a:r>
                <a:rPr lang="zh-CN" altLang="en-US" dirty="0" smtClean="0"/>
                <a:t>施</a:t>
              </a:r>
              <a:endParaRPr lang="en-US" altLang="zh-CN" dirty="0" smtClean="0"/>
            </a:p>
            <a:p>
              <a:r>
                <a:rPr lang="en-US" altLang="zh-CN" dirty="0" smtClean="0"/>
                <a:t>2.</a:t>
              </a:r>
              <a:r>
                <a:rPr lang="zh-CN" altLang="en-US" dirty="0" smtClean="0"/>
                <a:t>公共云中的微服务数据集</a:t>
              </a:r>
              <a:r>
                <a:rPr lang="en-US" altLang="zh-CN" dirty="0" smtClean="0"/>
                <a:t>:</a:t>
              </a:r>
              <a:r>
                <a:rPr lang="zh-CN" altLang="en-US" dirty="0" smtClean="0"/>
                <a:t>来</a:t>
              </a:r>
              <a:r>
                <a:rPr lang="zh-CN" altLang="en-US" dirty="0" smtClean="0"/>
                <a:t>自</a:t>
              </a:r>
              <a:r>
                <a:rPr lang="en-US" altLang="zh-CN" dirty="0" smtClean="0"/>
                <a:t>DeathStarBench</a:t>
              </a:r>
              <a:r>
                <a:rPr lang="zh-CN" altLang="en-US" dirty="0" smtClean="0"/>
                <a:t>的两个微服务应用</a:t>
              </a:r>
              <a:endParaRPr lang="zh-CN" altLang="en-US" dirty="0"/>
            </a:p>
          </p:txBody>
        </p:sp>
        <p:sp>
          <p:nvSpPr>
            <p:cNvPr id="12" name="圆角矩形 11"/>
            <p:cNvSpPr/>
            <p:nvPr/>
          </p:nvSpPr>
          <p:spPr>
            <a:xfrm>
              <a:off x="249116" y="3036276"/>
              <a:ext cx="6011008" cy="18786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圆角矩形 16"/>
          <p:cNvSpPr/>
          <p:nvPr/>
        </p:nvSpPr>
        <p:spPr>
          <a:xfrm>
            <a:off x="2699238" y="4844562"/>
            <a:ext cx="4273061" cy="16353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altLang="zh-CN" dirty="0" smtClean="0">
                <a:solidFill>
                  <a:schemeClr val="tx1"/>
                </a:solidFill>
              </a:rPr>
              <a:t> </a:t>
            </a:r>
            <a:r>
              <a:rPr lang="en-US" altLang="zh-CN" dirty="0" smtClean="0">
                <a:solidFill>
                  <a:schemeClr val="tx1"/>
                </a:solidFill>
              </a:rPr>
              <a:t>Hotel-reservation app</a:t>
            </a:r>
            <a:br>
              <a:rPr lang="en-US" altLang="zh-CN" dirty="0" smtClean="0">
                <a:solidFill>
                  <a:schemeClr val="tx1"/>
                </a:solidFill>
              </a:rPr>
            </a:br>
            <a:endParaRPr lang="en-US" altLang="zh-CN" dirty="0" smtClean="0">
              <a:solidFill>
                <a:schemeClr val="tx1"/>
              </a:solidFill>
            </a:endParaRPr>
          </a:p>
          <a:p>
            <a:pPr marL="342900" indent="-342900">
              <a:buFont typeface="+mj-lt"/>
              <a:buAutoNum type="arabicPeriod"/>
            </a:pPr>
            <a:r>
              <a:rPr lang="en-US" altLang="zh-CN" dirty="0" smtClean="0">
                <a:solidFill>
                  <a:schemeClr val="tx1"/>
                </a:solidFill>
              </a:rPr>
              <a:t>Social-network app</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1" cstate="print"/>
          <a:stretch>
            <a:fillRect/>
          </a:stretch>
        </p:blipFill>
        <p:spPr>
          <a:xfrm>
            <a:off x="10208870" y="6138780"/>
            <a:ext cx="1711047" cy="466526"/>
          </a:xfrm>
          <a:prstGeom prst="rect">
            <a:avLst/>
          </a:prstGeom>
        </p:spPr>
      </p:pic>
      <p:sp>
        <p:nvSpPr>
          <p:cNvPr id="118" name="Docer搜索：半想象现实   http://chn.docer.com/works/?userid=199927538"/>
          <p:cNvSpPr txBox="1"/>
          <p:nvPr/>
        </p:nvSpPr>
        <p:spPr>
          <a:xfrm>
            <a:off x="1118463" y="429854"/>
            <a:ext cx="1415772" cy="461665"/>
          </a:xfrm>
          <a:prstGeom prst="rect">
            <a:avLst/>
          </a:prstGeom>
          <a:noFill/>
        </p:spPr>
        <p:txBody>
          <a:bodyPr wrap="none" rtlCol="0">
            <a:spAutoFit/>
          </a:bodyPr>
          <a:lstStyle/>
          <a:p>
            <a:pPr algn="ctr"/>
            <a:r>
              <a:rPr lang="zh-CN" altLang="en-US" sz="2400" dirty="0">
                <a:solidFill>
                  <a:srgbClr val="186299"/>
                </a:solidFill>
                <a:latin typeface="Times New Roman" panose="02020603050405020304" pitchFamily="18" charset="0"/>
                <a:cs typeface="Times New Roman" panose="02020603050405020304" pitchFamily="18" charset="0"/>
                <a:sym typeface="+mn-ea"/>
              </a:rPr>
              <a:t>实</a:t>
            </a:r>
            <a:r>
              <a:rPr lang="zh-CN" altLang="en-US" sz="2400" dirty="0" smtClean="0">
                <a:solidFill>
                  <a:srgbClr val="186299"/>
                </a:solidFill>
                <a:latin typeface="Times New Roman" panose="02020603050405020304" pitchFamily="18" charset="0"/>
                <a:cs typeface="Times New Roman" panose="02020603050405020304" pitchFamily="18" charset="0"/>
                <a:sym typeface="+mn-ea"/>
              </a:rPr>
              <a:t>验结果</a:t>
            </a:r>
            <a:endParaRPr lang="zh-CN" altLang="en-US" sz="2400" dirty="0">
              <a:solidFill>
                <a:srgbClr val="186299"/>
              </a:solidFill>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912544" y="2201984"/>
            <a:ext cx="3508375" cy="368300"/>
          </a:xfrm>
          <a:prstGeom prst="rect">
            <a:avLst/>
          </a:prstGeom>
          <a:noFill/>
        </p:spPr>
        <p:txBody>
          <a:bodyPr wrap="square" rtlCol="0">
            <a:spAutoFit/>
          </a:bodyPr>
          <a:lstStyle/>
          <a:p>
            <a:r>
              <a:rPr lang="zh-CN" altLang="en-US" dirty="0" smtClean="0"/>
              <a:t>场景</a:t>
            </a:r>
            <a:r>
              <a:rPr lang="en-US" altLang="zh-CN" dirty="0" smtClean="0"/>
              <a:t>1</a:t>
            </a:r>
            <a:r>
              <a:rPr lang="en-US" altLang="zh-CN" dirty="0"/>
              <a:t>.</a:t>
            </a:r>
            <a:r>
              <a:rPr lang="zh-CN" altLang="en-US" dirty="0"/>
              <a:t>微服务中的性能干扰</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819224" y="2570555"/>
            <a:ext cx="9915525" cy="2162175"/>
          </a:xfrm>
          <a:prstGeom prst="rect">
            <a:avLst/>
          </a:prstGeom>
          <a:noFill/>
          <a:ln w="9525">
            <a:noFill/>
            <a:miter lim="800000"/>
            <a:headEnd/>
            <a:tailEnd/>
          </a:ln>
        </p:spPr>
      </p:pic>
      <p:sp>
        <p:nvSpPr>
          <p:cNvPr id="9" name="TextBox 8"/>
          <p:cNvSpPr txBox="1"/>
          <p:nvPr/>
        </p:nvSpPr>
        <p:spPr>
          <a:xfrm>
            <a:off x="913179" y="4802407"/>
            <a:ext cx="7174523" cy="646331"/>
          </a:xfrm>
          <a:prstGeom prst="rect">
            <a:avLst/>
          </a:prstGeom>
          <a:noFill/>
        </p:spPr>
        <p:txBody>
          <a:bodyPr wrap="square" rtlCol="0">
            <a:spAutoFit/>
          </a:bodyPr>
          <a:lstStyle/>
          <a:p>
            <a:r>
              <a:rPr lang="zh-CN" altLang="en-US" dirty="0" smtClean="0"/>
              <a:t>场景介绍：客户</a:t>
            </a:r>
            <a:r>
              <a:rPr lang="en-US" altLang="zh-CN" dirty="0" smtClean="0"/>
              <a:t>A</a:t>
            </a:r>
            <a:r>
              <a:rPr lang="zh-CN" altLang="en-US" dirty="0" smtClean="0"/>
              <a:t>的大量服务请求</a:t>
            </a:r>
            <a:endParaRPr lang="en-US" altLang="zh-CN" dirty="0" smtClean="0"/>
          </a:p>
          <a:p>
            <a:r>
              <a:rPr lang="zh-CN" altLang="en-US" dirty="0" smtClean="0"/>
              <a:t>评</a:t>
            </a:r>
            <a:r>
              <a:rPr lang="zh-CN" altLang="en-US" dirty="0" smtClean="0"/>
              <a:t>估指标：</a:t>
            </a:r>
            <a:r>
              <a:rPr lang="zh-CN" altLang="en-US" dirty="0" smtClean="0"/>
              <a:t>不同</a:t>
            </a:r>
            <a:r>
              <a:rPr lang="en-US" altLang="zh-CN" dirty="0" smtClean="0"/>
              <a:t>K</a:t>
            </a:r>
            <a:r>
              <a:rPr lang="zh-CN" altLang="en-US" dirty="0" smtClean="0"/>
              <a:t>的</a:t>
            </a:r>
            <a:r>
              <a:rPr lang="en-US" altLang="zh-CN" dirty="0" smtClean="0"/>
              <a:t>Top-K</a:t>
            </a:r>
            <a:r>
              <a:rPr lang="zh-CN" altLang="en-US" dirty="0" smtClean="0"/>
              <a:t>精</a:t>
            </a:r>
            <a:r>
              <a:rPr lang="zh-CN" altLang="en-US" dirty="0" smtClean="0"/>
              <a:t>度，</a:t>
            </a:r>
            <a:r>
              <a:rPr lang="en-US" altLang="zh-CN" dirty="0" smtClean="0"/>
              <a:t> K=5</a:t>
            </a:r>
            <a:r>
              <a:rPr lang="zh-CN" altLang="en-US" dirty="0" smtClean="0"/>
              <a:t>时的精度和召回率</a:t>
            </a:r>
            <a:endParaRPr lang="zh-CN" altLang="en-US" dirty="0"/>
          </a:p>
        </p:txBody>
      </p:sp>
      <p:sp>
        <p:nvSpPr>
          <p:cNvPr id="2" name="文本框 1"/>
          <p:cNvSpPr txBox="1"/>
          <p:nvPr/>
        </p:nvSpPr>
        <p:spPr>
          <a:xfrm>
            <a:off x="819150" y="1028700"/>
            <a:ext cx="8067040" cy="922020"/>
          </a:xfrm>
          <a:prstGeom prst="rect">
            <a:avLst/>
          </a:prstGeom>
          <a:noFill/>
        </p:spPr>
        <p:txBody>
          <a:bodyPr wrap="square" rtlCol="0">
            <a:spAutoFit/>
          </a:bodyPr>
          <a:p>
            <a:r>
              <a:rPr lang="zh-CN" altLang="en-US"/>
              <a:t>评估目标：将Murphy的诊断准确性与Sage、NetMedic和ExplainIT进行比较</a:t>
            </a:r>
            <a:endParaRPr lang="zh-CN" altLang="en-US"/>
          </a:p>
          <a:p>
            <a:r>
              <a:rPr lang="zh-CN" altLang="en-US"/>
              <a:t>评估场景</a:t>
            </a:r>
            <a:r>
              <a:rPr lang="en-US" altLang="zh-CN"/>
              <a:t>: 企业环境和模拟微服务环境中的场景(</a:t>
            </a:r>
            <a:r>
              <a:rPr lang="zh-CN" altLang="en-US"/>
              <a:t>具有循环依赖关系</a:t>
            </a:r>
            <a:r>
              <a:rPr lang="en-US" altLang="zh-CN"/>
              <a:t>)</a:t>
            </a:r>
            <a:endParaRPr lang="en-US" altLang="zh-CN"/>
          </a:p>
          <a:p>
            <a:r>
              <a:rPr lang="en-US" altLang="zh-CN"/>
              <a:t>          </a:t>
            </a:r>
            <a:r>
              <a:rPr lang="zh-CN" altLang="en-US"/>
              <a:t>为了与</a:t>
            </a:r>
            <a:r>
              <a:rPr lang="en-US" altLang="zh-CN"/>
              <a:t>Sage</a:t>
            </a:r>
            <a:r>
              <a:rPr lang="zh-CN" altLang="en-US"/>
              <a:t>比较，特意设置了无循环依赖场景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1" cstate="print"/>
          <a:stretch>
            <a:fillRect/>
          </a:stretch>
        </p:blipFill>
        <p:spPr>
          <a:xfrm>
            <a:off x="10208870" y="6138780"/>
            <a:ext cx="1711047" cy="466526"/>
          </a:xfrm>
          <a:prstGeom prst="rect">
            <a:avLst/>
          </a:prstGeom>
        </p:spPr>
      </p:pic>
      <p:sp>
        <p:nvSpPr>
          <p:cNvPr id="118" name="Docer搜索：半想象现实   http://chn.docer.com/works/?userid=199927538"/>
          <p:cNvSpPr txBox="1"/>
          <p:nvPr/>
        </p:nvSpPr>
        <p:spPr>
          <a:xfrm>
            <a:off x="1737840" y="429854"/>
            <a:ext cx="792480" cy="460375"/>
          </a:xfrm>
          <a:prstGeom prst="rect">
            <a:avLst/>
          </a:prstGeom>
          <a:noFill/>
        </p:spPr>
        <p:txBody>
          <a:bodyPr wrap="none" rtlCol="0">
            <a:spAutoFit/>
          </a:bodyPr>
          <a:lstStyle/>
          <a:p>
            <a:pPr algn="ctr"/>
            <a:r>
              <a:rPr lang="zh-CN" altLang="en-US" sz="2400" dirty="0">
                <a:solidFill>
                  <a:srgbClr val="186299"/>
                </a:solidFill>
                <a:latin typeface="Times New Roman" panose="02020603050405020304" pitchFamily="18" charset="0"/>
                <a:cs typeface="Times New Roman" panose="02020603050405020304" pitchFamily="18" charset="0"/>
                <a:sym typeface="+mn-ea"/>
              </a:rPr>
              <a:t>实验</a:t>
            </a:r>
            <a:endParaRPr lang="zh-CN" altLang="en-US" sz="2400" dirty="0">
              <a:solidFill>
                <a:srgbClr val="186299"/>
              </a:solidFill>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800149" y="1176362"/>
            <a:ext cx="3508375" cy="368300"/>
          </a:xfrm>
          <a:prstGeom prst="rect">
            <a:avLst/>
          </a:prstGeom>
          <a:noFill/>
        </p:spPr>
        <p:txBody>
          <a:bodyPr wrap="square" rtlCol="0">
            <a:spAutoFit/>
          </a:bodyPr>
          <a:lstStyle/>
          <a:p>
            <a:r>
              <a:rPr lang="zh-CN" altLang="en-US" dirty="0" smtClean="0"/>
              <a:t>场景</a:t>
            </a:r>
            <a:r>
              <a:rPr lang="en-US" altLang="zh-CN" dirty="0" smtClean="0"/>
              <a:t>2</a:t>
            </a:r>
            <a:r>
              <a:rPr lang="en-US" altLang="zh-CN" dirty="0"/>
              <a:t>.</a:t>
            </a:r>
            <a:r>
              <a:rPr lang="zh-CN" altLang="en-US" dirty="0"/>
              <a:t>误报率</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18027" y="1571626"/>
            <a:ext cx="5153025" cy="3714750"/>
          </a:xfrm>
          <a:prstGeom prst="rect">
            <a:avLst/>
          </a:prstGeom>
          <a:noFill/>
          <a:ln w="9525">
            <a:noFill/>
            <a:miter lim="800000"/>
            <a:headEnd/>
            <a:tailEnd/>
          </a:ln>
        </p:spPr>
      </p:pic>
      <p:sp>
        <p:nvSpPr>
          <p:cNvPr id="9" name="TextBox 8"/>
          <p:cNvSpPr txBox="1"/>
          <p:nvPr/>
        </p:nvSpPr>
        <p:spPr>
          <a:xfrm>
            <a:off x="7209693" y="969645"/>
            <a:ext cx="3138854" cy="645160"/>
          </a:xfrm>
          <a:prstGeom prst="rect">
            <a:avLst/>
          </a:prstGeom>
          <a:noFill/>
        </p:spPr>
        <p:txBody>
          <a:bodyPr wrap="square" rtlCol="0">
            <a:spAutoFit/>
          </a:bodyPr>
          <a:lstStyle/>
          <a:p>
            <a:r>
              <a:rPr lang="zh-CN" altLang="en-US" dirty="0" smtClean="0"/>
              <a:t>场景</a:t>
            </a:r>
            <a:r>
              <a:rPr lang="en-US" altLang="zh-CN" dirty="0" smtClean="0"/>
              <a:t>3.</a:t>
            </a:r>
            <a:r>
              <a:rPr lang="zh-CN" altLang="en-US" dirty="0" smtClean="0"/>
              <a:t>微服务中的资源争用（无循环</a:t>
            </a:r>
            <a:r>
              <a:rPr lang="zh-CN" altLang="en-US" dirty="0" smtClean="0"/>
              <a:t>依赖）</a:t>
            </a:r>
            <a:endParaRPr lang="zh-CN" altLang="en-US" dirty="0"/>
          </a:p>
        </p:txBody>
      </p:sp>
      <p:pic>
        <p:nvPicPr>
          <p:cNvPr id="3075" name="Picture 3"/>
          <p:cNvPicPr>
            <a:picLocks noChangeAspect="1" noChangeArrowheads="1"/>
          </p:cNvPicPr>
          <p:nvPr/>
        </p:nvPicPr>
        <p:blipFill>
          <a:blip r:embed="rId3" cstate="print">
            <a:clrChange>
              <a:clrFrom>
                <a:srgbClr val="FFFFFF">
                  <a:alpha val="100000"/>
                </a:srgbClr>
              </a:clrFrom>
              <a:clrTo>
                <a:srgbClr val="FFFFFF">
                  <a:alpha val="100000"/>
                  <a:alpha val="0"/>
                </a:srgbClr>
              </a:clrTo>
            </a:clrChange>
          </a:blip>
          <a:srcRect/>
          <a:stretch>
            <a:fillRect/>
          </a:stretch>
        </p:blipFill>
        <p:spPr bwMode="auto">
          <a:xfrm>
            <a:off x="6664570" y="1614854"/>
            <a:ext cx="2954216" cy="1875691"/>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clrChange>
              <a:clrFrom>
                <a:srgbClr val="FFFFFF">
                  <a:alpha val="100000"/>
                </a:srgbClr>
              </a:clrFrom>
              <a:clrTo>
                <a:srgbClr val="FFFFFF">
                  <a:alpha val="100000"/>
                  <a:alpha val="0"/>
                </a:srgbClr>
              </a:clrTo>
            </a:clrChange>
          </a:blip>
          <a:srcRect/>
          <a:stretch>
            <a:fillRect/>
          </a:stretch>
        </p:blipFill>
        <p:spPr bwMode="auto">
          <a:xfrm>
            <a:off x="6838218" y="3727939"/>
            <a:ext cx="2815735" cy="2091214"/>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clrChange>
              <a:clrFrom>
                <a:srgbClr val="FFFFFF">
                  <a:alpha val="100000"/>
                </a:srgbClr>
              </a:clrFrom>
              <a:clrTo>
                <a:srgbClr val="FFFFFF">
                  <a:alpha val="100000"/>
                  <a:alpha val="0"/>
                </a:srgbClr>
              </a:clrTo>
            </a:clrChange>
          </a:blip>
          <a:srcRect/>
          <a:stretch>
            <a:fillRect/>
          </a:stretch>
        </p:blipFill>
        <p:spPr bwMode="auto">
          <a:xfrm>
            <a:off x="9548244" y="2400300"/>
            <a:ext cx="2537515" cy="2218592"/>
          </a:xfrm>
          <a:prstGeom prst="rect">
            <a:avLst/>
          </a:prstGeom>
          <a:noFill/>
          <a:ln w="9525">
            <a:noFill/>
            <a:miter lim="800000"/>
            <a:headEnd/>
            <a:tailEnd/>
          </a:ln>
        </p:spPr>
      </p:pic>
      <p:sp>
        <p:nvSpPr>
          <p:cNvPr id="2" name="文本框 1"/>
          <p:cNvSpPr txBox="1"/>
          <p:nvPr/>
        </p:nvSpPr>
        <p:spPr>
          <a:xfrm>
            <a:off x="717550" y="5520690"/>
            <a:ext cx="4900930" cy="583565"/>
          </a:xfrm>
          <a:prstGeom prst="rect">
            <a:avLst/>
          </a:prstGeom>
          <a:noFill/>
        </p:spPr>
        <p:txBody>
          <a:bodyPr wrap="square" rtlCol="0">
            <a:spAutoFit/>
          </a:bodyPr>
          <a:p>
            <a:r>
              <a:rPr lang="zh-CN" altLang="en-US" sz="1600"/>
              <a:t>结论：Murphy的误报率比NetMedic低4.7倍，比ExplainIT低6.6倍</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1" cstate="print"/>
          <a:stretch>
            <a:fillRect/>
          </a:stretch>
        </p:blipFill>
        <p:spPr>
          <a:xfrm>
            <a:off x="10208870" y="6138780"/>
            <a:ext cx="1711047" cy="466526"/>
          </a:xfrm>
          <a:prstGeom prst="rect">
            <a:avLst/>
          </a:prstGeom>
        </p:spPr>
      </p:pic>
      <p:sp>
        <p:nvSpPr>
          <p:cNvPr id="118" name="Docer搜索：半想象现实   http://chn.docer.com/works/?userid=199927538"/>
          <p:cNvSpPr txBox="1"/>
          <p:nvPr/>
        </p:nvSpPr>
        <p:spPr>
          <a:xfrm>
            <a:off x="1737840" y="429854"/>
            <a:ext cx="792480" cy="460375"/>
          </a:xfrm>
          <a:prstGeom prst="rect">
            <a:avLst/>
          </a:prstGeom>
          <a:noFill/>
        </p:spPr>
        <p:txBody>
          <a:bodyPr wrap="none" rtlCol="0">
            <a:spAutoFit/>
          </a:bodyPr>
          <a:lstStyle/>
          <a:p>
            <a:pPr algn="ctr"/>
            <a:r>
              <a:rPr lang="zh-CN" altLang="en-US" sz="2400" dirty="0">
                <a:solidFill>
                  <a:srgbClr val="186299"/>
                </a:solidFill>
                <a:latin typeface="Times New Roman" panose="02020603050405020304" pitchFamily="18" charset="0"/>
                <a:cs typeface="Times New Roman" panose="02020603050405020304" pitchFamily="18" charset="0"/>
                <a:sym typeface="+mn-ea"/>
              </a:rPr>
              <a:t>实验</a:t>
            </a:r>
            <a:endParaRPr lang="zh-CN" altLang="en-US" sz="2400" dirty="0">
              <a:solidFill>
                <a:srgbClr val="186299"/>
              </a:solidFill>
              <a:latin typeface="Times New Roman" panose="02020603050405020304" pitchFamily="18" charset="0"/>
              <a:cs typeface="Times New Roman" panose="02020603050405020304" pitchFamily="18" charset="0"/>
              <a:sym typeface="+mn-ea"/>
            </a:endParaRPr>
          </a:p>
        </p:txBody>
      </p:sp>
      <p:grpSp>
        <p:nvGrpSpPr>
          <p:cNvPr id="7" name="组合 6"/>
          <p:cNvGrpSpPr/>
          <p:nvPr/>
        </p:nvGrpSpPr>
        <p:grpSpPr>
          <a:xfrm>
            <a:off x="722630" y="1378585"/>
            <a:ext cx="3700145" cy="3390574"/>
            <a:chOff x="1138" y="2171"/>
            <a:chExt cx="7154" cy="5577"/>
          </a:xfrm>
        </p:grpSpPr>
        <p:sp>
          <p:nvSpPr>
            <p:cNvPr id="6" name="文本框 5"/>
            <p:cNvSpPr txBox="1"/>
            <p:nvPr/>
          </p:nvSpPr>
          <p:spPr>
            <a:xfrm>
              <a:off x="1357" y="2171"/>
              <a:ext cx="5525" cy="606"/>
            </a:xfrm>
            <a:prstGeom prst="rect">
              <a:avLst/>
            </a:prstGeom>
            <a:noFill/>
          </p:spPr>
          <p:txBody>
            <a:bodyPr wrap="square" rtlCol="0">
              <a:spAutoFit/>
            </a:bodyPr>
            <a:lstStyle/>
            <a:p>
              <a:r>
                <a:rPr lang="zh-CN" altLang="en-US" dirty="0" smtClean="0"/>
                <a:t>场景</a:t>
              </a:r>
              <a:r>
                <a:rPr lang="en-US" altLang="zh-CN" dirty="0" smtClean="0"/>
                <a:t>4</a:t>
              </a:r>
              <a:r>
                <a:rPr lang="en-US" altLang="zh-CN" dirty="0"/>
                <a:t>.</a:t>
              </a:r>
              <a:r>
                <a:rPr lang="zh-CN" altLang="en-US" dirty="0"/>
                <a:t>数据不完整的准确性</a:t>
              </a:r>
              <a:endParaRPr lang="zh-CN" altLang="en-US" dirty="0"/>
            </a:p>
          </p:txBody>
        </p:sp>
        <p:pic>
          <p:nvPicPr>
            <p:cNvPr id="4" name="图片 3"/>
            <p:cNvPicPr>
              <a:picLocks noChangeAspect="1"/>
            </p:cNvPicPr>
            <p:nvPr>
              <p:custDataLst>
                <p:tags r:id="rId2"/>
              </p:custDataLst>
            </p:nvPr>
          </p:nvPicPr>
          <p:blipFill>
            <a:blip r:embed="rId3" cstate="print"/>
            <a:srcRect r="1216" b="45985"/>
            <a:stretch>
              <a:fillRect/>
            </a:stretch>
          </p:blipFill>
          <p:spPr>
            <a:xfrm>
              <a:off x="1138" y="3113"/>
              <a:ext cx="6987" cy="2287"/>
            </a:xfrm>
            <a:prstGeom prst="rect">
              <a:avLst/>
            </a:prstGeom>
          </p:spPr>
        </p:pic>
        <p:sp>
          <p:nvSpPr>
            <p:cNvPr id="2" name="文本框 1"/>
            <p:cNvSpPr txBox="1"/>
            <p:nvPr/>
          </p:nvSpPr>
          <p:spPr>
            <a:xfrm>
              <a:off x="1138" y="6383"/>
              <a:ext cx="7154" cy="1365"/>
            </a:xfrm>
            <a:prstGeom prst="rect">
              <a:avLst/>
            </a:prstGeom>
            <a:noFill/>
          </p:spPr>
          <p:txBody>
            <a:bodyPr wrap="square" rtlCol="0">
              <a:spAutoFit/>
            </a:bodyPr>
            <a:p>
              <a:r>
                <a:rPr lang="zh-CN" altLang="en-US" sz="1600"/>
                <a:t>错误来源：跟踪框架中的错误(缺失边缘)，或者监视中的缺失覆盖(缺失实体/度量)，或者新生成的实体(缺失值)</a:t>
              </a:r>
              <a:endParaRPr lang="zh-CN" altLang="en-US" sz="1600"/>
            </a:p>
          </p:txBody>
        </p:sp>
      </p:grpSp>
      <p:grpSp>
        <p:nvGrpSpPr>
          <p:cNvPr id="9" name="组合 8"/>
          <p:cNvGrpSpPr/>
          <p:nvPr/>
        </p:nvGrpSpPr>
        <p:grpSpPr>
          <a:xfrm>
            <a:off x="4037106" y="1231265"/>
            <a:ext cx="4052794" cy="4379961"/>
            <a:chOff x="10801" y="2257"/>
            <a:chExt cx="7642" cy="7573"/>
          </a:xfrm>
        </p:grpSpPr>
        <p:sp>
          <p:nvSpPr>
            <p:cNvPr id="8" name="TextBox 7"/>
            <p:cNvSpPr txBox="1"/>
            <p:nvPr/>
          </p:nvSpPr>
          <p:spPr>
            <a:xfrm>
              <a:off x="10925" y="2257"/>
              <a:ext cx="7518" cy="637"/>
            </a:xfrm>
            <a:prstGeom prst="rect">
              <a:avLst/>
            </a:prstGeom>
            <a:noFill/>
          </p:spPr>
          <p:txBody>
            <a:bodyPr wrap="square" rtlCol="0">
              <a:spAutoFit/>
            </a:bodyPr>
            <a:lstStyle/>
            <a:p>
              <a:r>
                <a:rPr lang="zh-CN" altLang="en-US" dirty="0" smtClean="0"/>
                <a:t>场景</a:t>
              </a:r>
              <a:r>
                <a:rPr lang="en-US" altLang="zh-CN" dirty="0" smtClean="0"/>
                <a:t>5. </a:t>
              </a:r>
              <a:r>
                <a:rPr lang="zh-CN" altLang="en-US" dirty="0" smtClean="0"/>
                <a:t>不同因素对准确度的</a:t>
              </a:r>
              <a:r>
                <a:rPr lang="zh-CN" altLang="en-US" dirty="0" smtClean="0"/>
                <a:t>影响</a:t>
              </a:r>
              <a:endParaRPr lang="zh-CN" altLang="en-US" dirty="0" smtClean="0"/>
            </a:p>
          </p:txBody>
        </p:sp>
        <p:pic>
          <p:nvPicPr>
            <p:cNvPr id="4098" name="Picture 2"/>
            <p:cNvPicPr>
              <a:picLocks noChangeAspect="1" noChangeArrowheads="1"/>
            </p:cNvPicPr>
            <p:nvPr/>
          </p:nvPicPr>
          <p:blipFill>
            <a:blip r:embed="rId4" cstate="print"/>
            <a:srcRect/>
            <a:stretch>
              <a:fillRect/>
            </a:stretch>
          </p:blipFill>
          <p:spPr bwMode="auto">
            <a:xfrm>
              <a:off x="10801" y="2960"/>
              <a:ext cx="6765" cy="4050"/>
            </a:xfrm>
            <a:prstGeom prst="rect">
              <a:avLst/>
            </a:prstGeom>
            <a:noFill/>
            <a:ln w="9525">
              <a:noFill/>
              <a:miter lim="800000"/>
              <a:headEnd/>
              <a:tailEnd/>
            </a:ln>
          </p:spPr>
        </p:pic>
        <p:sp>
          <p:nvSpPr>
            <p:cNvPr id="5" name="文本框 4"/>
            <p:cNvSpPr txBox="1"/>
            <p:nvPr/>
          </p:nvSpPr>
          <p:spPr>
            <a:xfrm>
              <a:off x="11207" y="7277"/>
              <a:ext cx="6508" cy="2553"/>
            </a:xfrm>
            <a:prstGeom prst="rect">
              <a:avLst/>
            </a:prstGeom>
            <a:noFill/>
          </p:spPr>
          <p:txBody>
            <a:bodyPr wrap="square" rtlCol="0">
              <a:spAutoFit/>
            </a:bodyPr>
            <a:p>
              <a:r>
                <a:rPr lang="zh-CN" altLang="en-US"/>
                <a:t>测试</a:t>
              </a:r>
              <a:r>
                <a:rPr lang="zh-CN" altLang="en-US"/>
                <a:t>变量：</a:t>
              </a:r>
              <a:endParaRPr lang="zh-CN" altLang="en-US"/>
            </a:p>
            <a:p>
              <a:pPr marL="342900" indent="-342900">
                <a:buAutoNum type="arabicPeriod"/>
              </a:pPr>
              <a:r>
                <a:rPr lang="zh-CN" altLang="en-US"/>
                <a:t>在线与离线训练</a:t>
              </a:r>
              <a:endParaRPr lang="zh-CN" altLang="en-US"/>
            </a:p>
            <a:p>
              <a:pPr marL="342900" indent="-342900">
                <a:buAutoNum type="arabicPeriod"/>
              </a:pPr>
              <a:r>
                <a:rPr lang="en-US" altLang="zh-CN">
                  <a:sym typeface="+mn-ea"/>
                </a:rPr>
                <a:t>训练数据长度的影响</a:t>
              </a:r>
              <a:endParaRPr lang="zh-CN" altLang="en-US">
                <a:sym typeface="+mn-ea"/>
              </a:endParaRPr>
            </a:p>
            <a:p>
              <a:pPr marL="342900" indent="-342900">
                <a:buAutoNum type="arabicPeriod"/>
              </a:pPr>
              <a:r>
                <a:rPr lang="zh-CN" altLang="en-US"/>
                <a:t>无历史</a:t>
              </a:r>
              <a:r>
                <a:rPr lang="zh-CN" altLang="en-US"/>
                <a:t>事件</a:t>
              </a:r>
              <a:endParaRPr lang="zh-CN" altLang="en-US"/>
            </a:p>
            <a:p>
              <a:endParaRPr lang="en-US" altLang="zh-CN"/>
            </a:p>
          </p:txBody>
        </p:sp>
      </p:grpSp>
      <p:grpSp>
        <p:nvGrpSpPr>
          <p:cNvPr id="10" name="组合 9"/>
          <p:cNvGrpSpPr/>
          <p:nvPr/>
        </p:nvGrpSpPr>
        <p:grpSpPr>
          <a:xfrm>
            <a:off x="7211695" y="1255395"/>
            <a:ext cx="4852670" cy="3222625"/>
            <a:chOff x="925" y="2171"/>
            <a:chExt cx="7642" cy="5075"/>
          </a:xfrm>
        </p:grpSpPr>
        <p:sp>
          <p:nvSpPr>
            <p:cNvPr id="11" name="文本框 10"/>
            <p:cNvSpPr txBox="1"/>
            <p:nvPr>
              <p:custDataLst>
                <p:tags r:id="rId5"/>
              </p:custDataLst>
            </p:nvPr>
          </p:nvSpPr>
          <p:spPr>
            <a:xfrm>
              <a:off x="1357" y="2171"/>
              <a:ext cx="5525" cy="580"/>
            </a:xfrm>
            <a:prstGeom prst="rect">
              <a:avLst/>
            </a:prstGeom>
            <a:noFill/>
          </p:spPr>
          <p:txBody>
            <a:bodyPr wrap="square" rtlCol="0">
              <a:spAutoFit/>
            </a:bodyPr>
            <a:p>
              <a:r>
                <a:rPr lang="zh-CN" altLang="en-US" dirty="0" smtClean="0"/>
                <a:t>场景</a:t>
              </a:r>
              <a:r>
                <a:rPr lang="en-US" altLang="zh-CN" dirty="0" smtClean="0"/>
                <a:t>6</a:t>
              </a:r>
              <a:r>
                <a:rPr lang="en-US" altLang="zh-CN" dirty="0"/>
                <a:t>. murphy</a:t>
              </a:r>
              <a:r>
                <a:rPr lang="zh-CN" altLang="en-US" dirty="0"/>
                <a:t>内部</a:t>
              </a:r>
              <a:r>
                <a:rPr lang="zh-CN" altLang="en-US" dirty="0"/>
                <a:t>测试</a:t>
              </a:r>
              <a:endParaRPr lang="zh-CN" altLang="en-US" dirty="0"/>
            </a:p>
          </p:txBody>
        </p:sp>
        <p:pic>
          <p:nvPicPr>
            <p:cNvPr id="12" name="图片 11"/>
            <p:cNvPicPr>
              <a:picLocks noChangeAspect="1"/>
            </p:cNvPicPr>
            <p:nvPr>
              <p:custDataLst>
                <p:tags r:id="rId6"/>
              </p:custDataLst>
            </p:nvPr>
          </p:nvPicPr>
          <p:blipFill>
            <a:blip r:embed="rId7"/>
            <a:stretch>
              <a:fillRect/>
            </a:stretch>
          </p:blipFill>
          <p:spPr>
            <a:xfrm>
              <a:off x="925" y="2889"/>
              <a:ext cx="7642" cy="2818"/>
            </a:xfrm>
            <a:prstGeom prst="rect">
              <a:avLst/>
            </a:prstGeom>
          </p:spPr>
        </p:pic>
        <p:sp>
          <p:nvSpPr>
            <p:cNvPr id="13" name="文本框 12"/>
            <p:cNvSpPr txBox="1"/>
            <p:nvPr>
              <p:custDataLst>
                <p:tags r:id="rId8"/>
              </p:custDataLst>
            </p:nvPr>
          </p:nvSpPr>
          <p:spPr>
            <a:xfrm>
              <a:off x="1734" y="6230"/>
              <a:ext cx="5207" cy="1016"/>
            </a:xfrm>
            <a:prstGeom prst="rect">
              <a:avLst/>
            </a:prstGeom>
            <a:noFill/>
          </p:spPr>
          <p:txBody>
            <a:bodyPr wrap="square" rtlCol="0">
              <a:spAutoFit/>
            </a:bodyPr>
            <a:p>
              <a:r>
                <a:rPr lang="en-US" altLang="zh-CN"/>
                <a:t>a. </a:t>
              </a:r>
              <a:r>
                <a:rPr lang="zh-CN" altLang="en-US"/>
                <a:t>不同的预测</a:t>
              </a:r>
              <a:r>
                <a:rPr lang="zh-CN" altLang="en-US"/>
                <a:t>模型</a:t>
              </a:r>
              <a:endParaRPr lang="zh-CN" altLang="en-US"/>
            </a:p>
            <a:p>
              <a:r>
                <a:rPr lang="en-US" altLang="zh-CN"/>
                <a:t>b.</a:t>
              </a:r>
              <a:r>
                <a:rPr lang="zh-CN" altLang="en-US"/>
                <a:t>不同的</a:t>
              </a:r>
              <a:r>
                <a:rPr lang="en-US" altLang="zh-CN"/>
                <a:t>Gibbs</a:t>
              </a:r>
              <a:r>
                <a:rPr lang="zh-CN" altLang="en-US"/>
                <a:t>抽样</a:t>
              </a:r>
              <a:r>
                <a:rPr lang="zh-CN" altLang="en-US"/>
                <a:t>次数</a:t>
              </a: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stretch>
            <a:fillRect/>
          </a:stretch>
        </p:blipFill>
        <p:spPr>
          <a:xfrm>
            <a:off x="0" y="0"/>
            <a:ext cx="12192000" cy="6858000"/>
          </a:xfrm>
          <a:prstGeom prst="rect">
            <a:avLst/>
          </a:prstGeom>
        </p:spPr>
      </p:pic>
      <p:sp>
        <p:nvSpPr>
          <p:cNvPr id="38" name="矩形 37"/>
          <p:cNvSpPr/>
          <p:nvPr/>
        </p:nvSpPr>
        <p:spPr>
          <a:xfrm rot="10800000">
            <a:off x="-10160" y="0"/>
            <a:ext cx="12212320" cy="6858000"/>
          </a:xfrm>
          <a:prstGeom prst="rect">
            <a:avLst/>
          </a:prstGeom>
          <a:gradFill flip="none" rotWithShape="1">
            <a:gsLst>
              <a:gs pos="24000">
                <a:srgbClr val="186299"/>
              </a:gs>
              <a:gs pos="45000">
                <a:srgbClr val="186299">
                  <a:alpha val="80000"/>
                </a:srgbClr>
              </a:gs>
              <a:gs pos="70000">
                <a:srgbClr val="186299">
                  <a:alpha val="50000"/>
                </a:srgbClr>
              </a:gs>
              <a:gs pos="98000">
                <a:srgbClr val="186299">
                  <a:alpha val="1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43" name="图片 42"/>
          <p:cNvPicPr>
            <a:picLocks noChangeAspect="1"/>
          </p:cNvPicPr>
          <p:nvPr/>
        </p:nvPicPr>
        <p:blipFill>
          <a:blip r:embed="rId2" cstate="print"/>
          <a:stretch>
            <a:fillRect/>
          </a:stretch>
        </p:blipFill>
        <p:spPr>
          <a:xfrm>
            <a:off x="489080" y="411126"/>
            <a:ext cx="2433869" cy="663783"/>
          </a:xfrm>
          <a:prstGeom prst="rect">
            <a:avLst/>
          </a:prstGeom>
        </p:spPr>
      </p:pic>
      <p:sp>
        <p:nvSpPr>
          <p:cNvPr id="51" name="文本框 50"/>
          <p:cNvSpPr txBox="1"/>
          <p:nvPr/>
        </p:nvSpPr>
        <p:spPr>
          <a:xfrm>
            <a:off x="5128399" y="4140259"/>
            <a:ext cx="4439483" cy="583565"/>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汇报人：吴伟宏</a:t>
            </a:r>
            <a:endParaRPr lang="en-US" altLang="zh-CN" sz="1600" b="1" dirty="0">
              <a:solidFill>
                <a:schemeClr val="bg1"/>
              </a:solidFill>
              <a:latin typeface="微软雅黑" panose="020B0503020204020204" pitchFamily="34" charset="-122"/>
              <a:ea typeface="微软雅黑" panose="020B0503020204020204" pitchFamily="34" charset="-122"/>
            </a:endParaRPr>
          </a:p>
          <a:p>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69" name="Docer搜索：半想象现实   http://chn.docer.com/works/?userid=199927538"/>
          <p:cNvSpPr/>
          <p:nvPr/>
        </p:nvSpPr>
        <p:spPr>
          <a:xfrm>
            <a:off x="4906691" y="2322195"/>
            <a:ext cx="7044690" cy="1106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66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Thank You!</a:t>
            </a:r>
            <a:endParaRPr lang="zh-CN" altLang="en-US" sz="66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p:txBody>
      </p:sp>
      <p:sp>
        <p:nvSpPr>
          <p:cNvPr id="16" name="矩形 15"/>
          <p:cNvSpPr/>
          <p:nvPr/>
        </p:nvSpPr>
        <p:spPr>
          <a:xfrm>
            <a:off x="7075194" y="6211259"/>
            <a:ext cx="4985376" cy="590033"/>
          </a:xfrm>
          <a:prstGeom prst="rect">
            <a:avLst/>
          </a:prstGeom>
        </p:spPr>
        <p:txBody>
          <a:bodyPr wrap="square">
            <a:spAutoFit/>
          </a:bodyPr>
          <a:lstStyle/>
          <a:p>
            <a:pPr>
              <a:lnSpc>
                <a:spcPct val="150000"/>
              </a:lnSpc>
            </a:pPr>
            <a:endParaRPr lang="zh-CN" altLang="en-US"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bldLst>
      <p:bldP spid="51" grpId="0"/>
      <p:bldP spid="69"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cstate="print"/>
          <a:srcRect/>
          <a:stretch>
            <a:fillRect/>
          </a:stretch>
        </p:blipFill>
        <p:spPr>
          <a:xfrm>
            <a:off x="1" y="0"/>
            <a:ext cx="4587239" cy="6858000"/>
          </a:xfrm>
          <a:prstGeom prst="rect">
            <a:avLst/>
          </a:prstGeom>
        </p:spPr>
      </p:pic>
      <p:sp>
        <p:nvSpPr>
          <p:cNvPr id="12" name="矩形 11"/>
          <p:cNvSpPr/>
          <p:nvPr/>
        </p:nvSpPr>
        <p:spPr>
          <a:xfrm>
            <a:off x="-5471" y="-13445"/>
            <a:ext cx="4587239" cy="6858000"/>
          </a:xfrm>
          <a:prstGeom prst="rect">
            <a:avLst/>
          </a:prstGeom>
          <a:solidFill>
            <a:srgbClr val="18629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11"/>
          <p:cNvSpPr txBox="1"/>
          <p:nvPr/>
        </p:nvSpPr>
        <p:spPr>
          <a:xfrm>
            <a:off x="1269839" y="3394957"/>
            <a:ext cx="2036617" cy="461665"/>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000" b="1" i="0" u="none" strike="noStrike" kern="1200" cap="none" spc="0" normalizeH="0" baseline="0" noProof="0" dirty="0">
                <a:ln>
                  <a:noFill/>
                </a:ln>
                <a:solidFill>
                  <a:schemeClr val="bg1"/>
                </a:solidFill>
                <a:effectLst/>
                <a:uLnTx/>
                <a:uFillTx/>
                <a:latin typeface="等线" panose="02010600030101010101" charset="-122"/>
                <a:ea typeface="等线" panose="02010600030101010101" charset="-122"/>
                <a:cs typeface="+mn-cs"/>
              </a:rPr>
              <a:t>CONTENTS</a:t>
            </a:r>
            <a:endParaRPr kumimoji="0" lang="zh-CN" altLang="en-US" sz="3000" b="1" i="0" u="none" strike="noStrike" kern="1200" cap="none" spc="0" normalizeH="0" baseline="0" noProof="0" dirty="0">
              <a:ln>
                <a:noFill/>
              </a:ln>
              <a:solidFill>
                <a:schemeClr val="bg1"/>
              </a:solidFill>
              <a:effectLst/>
              <a:uLnTx/>
              <a:uFillTx/>
              <a:latin typeface="等线" panose="02010600030101010101" charset="-122"/>
              <a:ea typeface="等线" panose="02010600030101010101" charset="-122"/>
              <a:cs typeface="+mn-cs"/>
            </a:endParaRPr>
          </a:p>
        </p:txBody>
      </p:sp>
      <p:sp>
        <p:nvSpPr>
          <p:cNvPr id="42" name="文本框 41"/>
          <p:cNvSpPr txBox="1"/>
          <p:nvPr/>
        </p:nvSpPr>
        <p:spPr>
          <a:xfrm>
            <a:off x="1224962" y="2278560"/>
            <a:ext cx="2126372" cy="1015663"/>
          </a:xfrm>
          <a:prstGeom prst="rect">
            <a:avLst/>
          </a:prstGeom>
          <a:noFill/>
        </p:spPr>
        <p:txBody>
          <a:bodyPr wrap="square" rtlCol="0">
            <a:spAutoFit/>
          </a:bodyPr>
          <a:lstStyle/>
          <a:p>
            <a:r>
              <a:rPr lang="zh-CN" altLang="en-US" sz="6000" dirty="0">
                <a:solidFill>
                  <a:schemeClr val="bg1"/>
                </a:solidFill>
                <a:latin typeface="微软雅黑" panose="020B0503020204020204" pitchFamily="34" charset="-122"/>
                <a:ea typeface="微软雅黑" panose="020B0503020204020204" pitchFamily="34" charset="-122"/>
              </a:rPr>
              <a:t>目 录</a:t>
            </a:r>
            <a:endParaRPr lang="zh-CN" altLang="en-US" sz="6000" dirty="0">
              <a:solidFill>
                <a:schemeClr val="bg1"/>
              </a:solidFill>
              <a:latin typeface="微软雅黑" panose="020B0503020204020204" pitchFamily="34" charset="-122"/>
              <a:ea typeface="微软雅黑" panose="020B0503020204020204" pitchFamily="34" charset="-122"/>
            </a:endParaRPr>
          </a:p>
        </p:txBody>
      </p:sp>
      <p:pic>
        <p:nvPicPr>
          <p:cNvPr id="55" name="图片 54"/>
          <p:cNvPicPr>
            <a:picLocks noChangeAspect="1"/>
          </p:cNvPicPr>
          <p:nvPr/>
        </p:nvPicPr>
        <p:blipFill>
          <a:blip r:embed="rId2" cstate="print"/>
          <a:stretch>
            <a:fillRect/>
          </a:stretch>
        </p:blipFill>
        <p:spPr>
          <a:xfrm>
            <a:off x="325801" y="305630"/>
            <a:ext cx="1798321" cy="490452"/>
          </a:xfrm>
          <a:prstGeom prst="rect">
            <a:avLst/>
          </a:prstGeom>
        </p:spPr>
      </p:pic>
      <p:grpSp>
        <p:nvGrpSpPr>
          <p:cNvPr id="6" name="组合 5"/>
          <p:cNvGrpSpPr/>
          <p:nvPr/>
        </p:nvGrpSpPr>
        <p:grpSpPr>
          <a:xfrm>
            <a:off x="6049010" y="674370"/>
            <a:ext cx="4768850" cy="5215890"/>
            <a:chOff x="9775" y="1883"/>
            <a:chExt cx="7510" cy="8214"/>
          </a:xfrm>
        </p:grpSpPr>
        <p:grpSp>
          <p:nvGrpSpPr>
            <p:cNvPr id="3" name="组合 2"/>
            <p:cNvGrpSpPr/>
            <p:nvPr/>
          </p:nvGrpSpPr>
          <p:grpSpPr>
            <a:xfrm>
              <a:off x="9775" y="1883"/>
              <a:ext cx="7510" cy="6463"/>
              <a:chOff x="9668" y="668"/>
              <a:chExt cx="7510" cy="6463"/>
            </a:xfrm>
          </p:grpSpPr>
          <p:sp>
            <p:nvSpPr>
              <p:cNvPr id="30" name="MH_Number_1"/>
              <p:cNvSpPr/>
              <p:nvPr>
                <p:custDataLst>
                  <p:tags r:id="rId3"/>
                </p:custDataLst>
              </p:nvPr>
            </p:nvSpPr>
            <p:spPr>
              <a:xfrm>
                <a:off x="9668" y="668"/>
                <a:ext cx="1236" cy="1215"/>
              </a:xfrm>
              <a:prstGeom prst="ellipse">
                <a:avLst/>
              </a:prstGeom>
              <a:solidFill>
                <a:schemeClr val="accent1">
                  <a:lumMod val="20000"/>
                  <a:lumOff val="80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1" name="MH_Entry_1"/>
              <p:cNvSpPr/>
              <p:nvPr>
                <p:custDataLst>
                  <p:tags r:id="rId4"/>
                </p:custDataLst>
              </p:nvPr>
            </p:nvSpPr>
            <p:spPr>
              <a:xfrm>
                <a:off x="11472" y="1099"/>
                <a:ext cx="5052" cy="4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dirty="0">
                    <a:solidFill>
                      <a:schemeClr val="tx1"/>
                    </a:solidFill>
                    <a:latin typeface="Times New Roman" panose="02020603050405020304" pitchFamily="18" charset="0"/>
                    <a:cs typeface="Times New Roman" panose="02020603050405020304" pitchFamily="18" charset="0"/>
                    <a:sym typeface="+mn-ea"/>
                  </a:rPr>
                  <a:t>研究背景</a:t>
                </a:r>
                <a:endPar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2" name="MH_Number_2"/>
              <p:cNvSpPr/>
              <p:nvPr>
                <p:custDataLst>
                  <p:tags r:id="rId5"/>
                </p:custDataLst>
              </p:nvPr>
            </p:nvSpPr>
            <p:spPr>
              <a:xfrm>
                <a:off x="9668" y="2418"/>
                <a:ext cx="1236" cy="1215"/>
              </a:xfrm>
              <a:prstGeom prst="ellipse">
                <a:avLst/>
              </a:prstGeom>
              <a:solidFill>
                <a:schemeClr val="accent1">
                  <a:lumMod val="40000"/>
                  <a:lumOff val="60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4" name="MH_Number_3"/>
              <p:cNvSpPr/>
              <p:nvPr>
                <p:custDataLst>
                  <p:tags r:id="rId6"/>
                </p:custDataLst>
              </p:nvPr>
            </p:nvSpPr>
            <p:spPr>
              <a:xfrm>
                <a:off x="9668" y="4168"/>
                <a:ext cx="1236" cy="1215"/>
              </a:xfrm>
              <a:prstGeom prst="ellipse">
                <a:avLst/>
              </a:prstGeom>
              <a:solidFill>
                <a:schemeClr val="accent1">
                  <a:lumMod val="60000"/>
                  <a:lumOff val="40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5" name="MH_Entry_3"/>
              <p:cNvSpPr/>
              <p:nvPr>
                <p:custDataLst>
                  <p:tags r:id="rId7"/>
                </p:custDataLst>
              </p:nvPr>
            </p:nvSpPr>
            <p:spPr>
              <a:xfrm>
                <a:off x="11472" y="4580"/>
                <a:ext cx="5706" cy="4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dirty="0">
                    <a:solidFill>
                      <a:schemeClr val="tx1"/>
                    </a:solidFill>
                    <a:latin typeface="Times New Roman" panose="02020603050405020304" pitchFamily="18" charset="0"/>
                    <a:cs typeface="Times New Roman" panose="02020603050405020304" pitchFamily="18" charset="0"/>
                    <a:sym typeface="+mn-ea"/>
                  </a:rPr>
                  <a:t>研究内容</a:t>
                </a:r>
                <a:endParaRPr lang="zh-CN" altLang="en-US" sz="855"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36" name="MH_Number_4"/>
              <p:cNvSpPr/>
              <p:nvPr>
                <p:custDataLst>
                  <p:tags r:id="rId8"/>
                </p:custDataLst>
              </p:nvPr>
            </p:nvSpPr>
            <p:spPr>
              <a:xfrm>
                <a:off x="9668" y="5917"/>
                <a:ext cx="1236" cy="1215"/>
              </a:xfrm>
              <a:prstGeom prst="ellipse">
                <a:avLst/>
              </a:prstGeom>
              <a:solidFill>
                <a:schemeClr val="accent1">
                  <a:lumMod val="75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Entry_4"/>
              <p:cNvSpPr/>
              <p:nvPr>
                <p:custDataLst>
                  <p:tags r:id="rId9"/>
                </p:custDataLst>
              </p:nvPr>
            </p:nvSpPr>
            <p:spPr>
              <a:xfrm>
                <a:off x="11472" y="6330"/>
                <a:ext cx="5052" cy="4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l">
                  <a:buClrTx/>
                  <a:buSzTx/>
                  <a:buFontTx/>
                </a:pPr>
                <a:r>
                  <a:rPr lang="zh-CN" altLang="en-US" dirty="0">
                    <a:solidFill>
                      <a:schemeClr val="tx1"/>
                    </a:solidFill>
                    <a:latin typeface="Times New Roman" panose="02020603050405020304" pitchFamily="18" charset="0"/>
                    <a:cs typeface="Times New Roman" panose="02020603050405020304" pitchFamily="18" charset="0"/>
                    <a:sym typeface="+mn-ea"/>
                  </a:rPr>
                  <a:t>研究方法</a:t>
                </a:r>
                <a:endParaRPr lang="zh-CN" altLang="en-US" sz="1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 name="文本框 1"/>
              <p:cNvSpPr txBox="1"/>
              <p:nvPr/>
            </p:nvSpPr>
            <p:spPr>
              <a:xfrm>
                <a:off x="11329" y="2736"/>
                <a:ext cx="3690" cy="58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sym typeface="+mn-ea"/>
                  </a:rPr>
                  <a:t>国内外研究现状</a:t>
                </a:r>
                <a:endParaRPr lang="zh-CN" altLang="en-US"/>
              </a:p>
            </p:txBody>
          </p:sp>
        </p:grpSp>
        <p:sp>
          <p:nvSpPr>
            <p:cNvPr id="4" name="MH_Number_4"/>
            <p:cNvSpPr/>
            <p:nvPr>
              <p:custDataLst>
                <p:tags r:id="rId10"/>
              </p:custDataLst>
            </p:nvPr>
          </p:nvSpPr>
          <p:spPr>
            <a:xfrm>
              <a:off x="9775" y="8883"/>
              <a:ext cx="1236" cy="1215"/>
            </a:xfrm>
            <a:prstGeom prst="ellipse">
              <a:avLst/>
            </a:prstGeom>
            <a:solidFill>
              <a:schemeClr val="accent1">
                <a:lumMod val="50000"/>
              </a:schemeClr>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en-US" altLang="zh-CN" sz="15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5" name="MH_Entry_4"/>
            <p:cNvSpPr/>
            <p:nvPr>
              <p:custDataLst>
                <p:tags r:id="rId11"/>
              </p:custDataLst>
            </p:nvPr>
          </p:nvSpPr>
          <p:spPr>
            <a:xfrm>
              <a:off x="11579" y="9276"/>
              <a:ext cx="5052" cy="43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l">
                <a:buClrTx/>
                <a:buSzTx/>
                <a:buFontTx/>
              </a:pPr>
              <a:r>
                <a:rPr lang="zh-CN" altLang="en-US" sz="1800" dirty="0">
                  <a:solidFill>
                    <a:schemeClr val="tx1"/>
                  </a:solidFill>
                  <a:ea typeface="+mn-lt"/>
                  <a:cs typeface="Times New Roman" panose="02020603050405020304" pitchFamily="18" charset="0"/>
                  <a:sym typeface="+mn-ea"/>
                </a:rPr>
                <a:t>实验</a:t>
              </a:r>
              <a:endParaRPr lang="zh-CN" altLang="en-US" sz="1800" dirty="0">
                <a:solidFill>
                  <a:schemeClr val="tx1"/>
                </a:solidFill>
                <a:ea typeface="+mn-lt"/>
                <a:cs typeface="Times New Roman" panose="02020603050405020304" pitchFamily="18" charset="0"/>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bldLst>
      <p:bldP spid="2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552" y="429854"/>
            <a:ext cx="1402080" cy="460375"/>
          </a:xfrm>
          <a:prstGeom prst="rect">
            <a:avLst/>
          </a:prstGeom>
          <a:noFill/>
        </p:spPr>
        <p:txBody>
          <a:bodyPr wrap="none" rtlCol="0">
            <a:spAutoFit/>
          </a:bodyPr>
          <a:lstStyle/>
          <a:p>
            <a:pPr algn="l"/>
            <a:r>
              <a:rPr lang="zh-CN" altLang="en-US" sz="2400" kern="0" dirty="0">
                <a:solidFill>
                  <a:srgbClr val="186299"/>
                </a:solidFill>
                <a:latin typeface="Times New Roman" panose="02020603050405020304" pitchFamily="18" charset="0"/>
                <a:cs typeface="Times New Roman" panose="02020603050405020304" pitchFamily="18" charset="0"/>
                <a:sym typeface="+mn-ea"/>
              </a:rPr>
              <a:t>研究背景</a:t>
            </a:r>
            <a:endParaRPr lang="en-US" altLang="zh-CN" sz="2400" dirty="0">
              <a:solidFill>
                <a:srgbClr val="186299"/>
              </a:solidFill>
              <a:latin typeface="微软雅黑" panose="020B0503020204020204" pitchFamily="34" charset="-122"/>
              <a:ea typeface="微软雅黑" panose="020B0503020204020204" pitchFamily="34" charset="-122"/>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cstate="print"/>
          <a:stretch>
            <a:fillRect/>
          </a:stretch>
        </p:blipFill>
        <p:spPr>
          <a:xfrm>
            <a:off x="9739926" y="391735"/>
            <a:ext cx="2000916" cy="545560"/>
          </a:xfrm>
          <a:prstGeom prst="rect">
            <a:avLst/>
          </a:prstGeom>
        </p:spPr>
      </p:pic>
      <p:sp>
        <p:nvSpPr>
          <p:cNvPr id="21" name="iconfont-1191-801540"/>
          <p:cNvSpPr/>
          <p:nvPr>
            <p:custDataLst>
              <p:tags r:id="rId2"/>
            </p:custDataLst>
          </p:nvPr>
        </p:nvSpPr>
        <p:spPr>
          <a:xfrm>
            <a:off x="473376" y="1020151"/>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本框 3"/>
          <p:cNvSpPr txBox="1"/>
          <p:nvPr>
            <p:custDataLst>
              <p:tags r:id="rId3"/>
            </p:custDataLst>
          </p:nvPr>
        </p:nvSpPr>
        <p:spPr>
          <a:xfrm>
            <a:off x="929104" y="961729"/>
            <a:ext cx="9040806" cy="39878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存在问题</a:t>
            </a:r>
            <a:endParaRPr lang="zh-CN" altLang="en-US" sz="2000" dirty="0">
              <a:latin typeface="Times New Roman" panose="02020603050405020304" pitchFamily="18" charset="0"/>
              <a:cs typeface="Times New Roman" panose="02020603050405020304" pitchFamily="18" charset="0"/>
            </a:endParaRPr>
          </a:p>
        </p:txBody>
      </p:sp>
      <p:sp>
        <p:nvSpPr>
          <p:cNvPr id="6" name="椭圆 5"/>
          <p:cNvSpPr/>
          <p:nvPr/>
        </p:nvSpPr>
        <p:spPr>
          <a:xfrm>
            <a:off x="648335" y="2056765"/>
            <a:ext cx="2035175" cy="756285"/>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云运用程序</a:t>
            </a:r>
            <a:endParaRPr lang="zh-CN" altLang="en-US">
              <a:solidFill>
                <a:schemeClr val="tx1"/>
              </a:solidFill>
            </a:endParaRPr>
          </a:p>
        </p:txBody>
      </p:sp>
      <p:cxnSp>
        <p:nvCxnSpPr>
          <p:cNvPr id="7" name="直接连接符 6"/>
          <p:cNvCxnSpPr>
            <a:stCxn id="6" idx="6"/>
          </p:cNvCxnSpPr>
          <p:nvPr/>
        </p:nvCxnSpPr>
        <p:spPr>
          <a:xfrm flipV="1">
            <a:off x="2683510" y="1814830"/>
            <a:ext cx="1706245" cy="620395"/>
          </a:xfrm>
          <a:prstGeom prst="line">
            <a:avLst/>
          </a:prstGeom>
        </p:spPr>
        <p:style>
          <a:lnRef idx="2">
            <a:schemeClr val="accent1"/>
          </a:lnRef>
          <a:fillRef idx="0">
            <a:srgbClr val="FFFFFF"/>
          </a:fillRef>
          <a:effectRef idx="0">
            <a:srgbClr val="FFFFFF"/>
          </a:effectRef>
          <a:fontRef idx="minor">
            <a:schemeClr val="tx1"/>
          </a:fontRef>
        </p:style>
      </p:cxnSp>
      <p:cxnSp>
        <p:nvCxnSpPr>
          <p:cNvPr id="9" name="直接连接符 8"/>
          <p:cNvCxnSpPr>
            <a:stCxn id="6" idx="6"/>
          </p:cNvCxnSpPr>
          <p:nvPr/>
        </p:nvCxnSpPr>
        <p:spPr>
          <a:xfrm>
            <a:off x="2683510" y="2435225"/>
            <a:ext cx="1599565" cy="620395"/>
          </a:xfrm>
          <a:prstGeom prst="line">
            <a:avLst/>
          </a:prstGeom>
        </p:spPr>
        <p:style>
          <a:lnRef idx="2">
            <a:schemeClr val="accent1"/>
          </a:lnRef>
          <a:fillRef idx="0">
            <a:srgbClr val="FFFFFF"/>
          </a:fillRef>
          <a:effectRef idx="0">
            <a:srgbClr val="FFFFFF"/>
          </a:effectRef>
          <a:fontRef idx="minor">
            <a:schemeClr val="tx1"/>
          </a:fontRef>
        </p:style>
      </p:cxnSp>
      <p:sp>
        <p:nvSpPr>
          <p:cNvPr id="10" name="椭圆 9"/>
          <p:cNvSpPr/>
          <p:nvPr>
            <p:custDataLst>
              <p:tags r:id="rId4"/>
            </p:custDataLst>
          </p:nvPr>
        </p:nvSpPr>
        <p:spPr>
          <a:xfrm>
            <a:off x="4389755" y="1432560"/>
            <a:ext cx="2035175" cy="756285"/>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分布式应用程序组件</a:t>
            </a:r>
            <a:endParaRPr lang="zh-CN" altLang="en-US">
              <a:solidFill>
                <a:schemeClr val="tx1"/>
              </a:solidFill>
            </a:endParaRPr>
          </a:p>
        </p:txBody>
      </p:sp>
      <p:sp>
        <p:nvSpPr>
          <p:cNvPr id="11" name="椭圆 10"/>
          <p:cNvSpPr/>
          <p:nvPr>
            <p:custDataLst>
              <p:tags r:id="rId5"/>
            </p:custDataLst>
          </p:nvPr>
        </p:nvSpPr>
        <p:spPr>
          <a:xfrm>
            <a:off x="4283075" y="2708275"/>
            <a:ext cx="2035175" cy="756285"/>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网络基础设施</a:t>
            </a:r>
            <a:endParaRPr lang="zh-CN" altLang="en-US">
              <a:solidFill>
                <a:schemeClr val="tx1"/>
              </a:solidFill>
            </a:endParaRPr>
          </a:p>
        </p:txBody>
      </p:sp>
      <p:cxnSp>
        <p:nvCxnSpPr>
          <p:cNvPr id="12" name="直接连接符 11"/>
          <p:cNvCxnSpPr>
            <a:stCxn id="10" idx="4"/>
          </p:cNvCxnSpPr>
          <p:nvPr/>
        </p:nvCxnSpPr>
        <p:spPr>
          <a:xfrm>
            <a:off x="5407660" y="2188845"/>
            <a:ext cx="8890" cy="508000"/>
          </a:xfrm>
          <a:prstGeom prst="line">
            <a:avLst/>
          </a:prstGeom>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flipV="1">
            <a:off x="6443980" y="2483485"/>
            <a:ext cx="1231265" cy="95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 name="圆角矩形 13"/>
          <p:cNvSpPr/>
          <p:nvPr/>
        </p:nvSpPr>
        <p:spPr>
          <a:xfrm>
            <a:off x="7781925" y="2188845"/>
            <a:ext cx="2296795" cy="639445"/>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难以推断其性能</a:t>
            </a:r>
            <a:endParaRPr lang="zh-CN" altLang="en-US">
              <a:solidFill>
                <a:schemeClr val="tx1"/>
              </a:solidFill>
            </a:endParaRPr>
          </a:p>
        </p:txBody>
      </p:sp>
      <p:sp>
        <p:nvSpPr>
          <p:cNvPr id="15" name="文本框 14"/>
          <p:cNvSpPr txBox="1"/>
          <p:nvPr/>
        </p:nvSpPr>
        <p:spPr>
          <a:xfrm>
            <a:off x="648335" y="3935730"/>
            <a:ext cx="6765290" cy="2030095"/>
          </a:xfrm>
          <a:prstGeom prst="rect">
            <a:avLst/>
          </a:prstGeom>
          <a:noFill/>
        </p:spPr>
        <p:txBody>
          <a:bodyPr wrap="square" rtlCol="0">
            <a:spAutoFit/>
          </a:bodyPr>
          <a:lstStyle/>
          <a:p>
            <a:r>
              <a:rPr lang="zh-CN" altLang="en-US"/>
              <a:t>传统的性能诊断：</a:t>
            </a:r>
            <a:endParaRPr lang="zh-CN" altLang="en-US"/>
          </a:p>
          <a:p>
            <a:endParaRPr lang="en-US" altLang="zh-CN"/>
          </a:p>
          <a:p>
            <a:r>
              <a:rPr lang="en-US" altLang="zh-CN"/>
              <a:t>1.</a:t>
            </a:r>
            <a:r>
              <a:rPr lang="zh-CN" altLang="en-US"/>
              <a:t>忽略相互依赖关系，导致较低的准确率</a:t>
            </a:r>
            <a:endParaRPr lang="zh-CN" altLang="en-US"/>
          </a:p>
          <a:p>
            <a:endParaRPr lang="zh-CN" altLang="en-US"/>
          </a:p>
          <a:p>
            <a:r>
              <a:rPr lang="en-US" altLang="zh-CN"/>
              <a:t>2.</a:t>
            </a:r>
            <a:r>
              <a:rPr lang="zh-CN" altLang="en-US"/>
              <a:t>要求无环的依赖关系，适用于特点场景</a:t>
            </a:r>
            <a:endParaRPr lang="zh-CN" altLang="en-US"/>
          </a:p>
          <a:p>
            <a:endParaRPr lang="zh-CN" altLang="en-US"/>
          </a:p>
          <a:p>
            <a:r>
              <a:rPr lang="en-US" altLang="zh-CN"/>
              <a:t>3.</a:t>
            </a:r>
            <a:r>
              <a:rPr lang="zh-CN" altLang="en-US"/>
              <a:t>利用关系图建模，对潜在的依赖关系建模</a:t>
            </a:r>
            <a:endParaRPr lang="zh-CN" altLang="en-US"/>
          </a:p>
        </p:txBody>
      </p:sp>
      <p:cxnSp>
        <p:nvCxnSpPr>
          <p:cNvPr id="17" name="直接箭头连接符 16"/>
          <p:cNvCxnSpPr/>
          <p:nvPr/>
        </p:nvCxnSpPr>
        <p:spPr>
          <a:xfrm flipV="1">
            <a:off x="4893310" y="4645025"/>
            <a:ext cx="1250315" cy="387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6255385" y="4422775"/>
            <a:ext cx="6096000" cy="368300"/>
          </a:xfrm>
          <a:prstGeom prst="rect">
            <a:avLst/>
          </a:prstGeom>
          <a:noFill/>
        </p:spPr>
        <p:txBody>
          <a:bodyPr wrap="square" rtlCol="0" anchor="t">
            <a:spAutoFit/>
          </a:bodyPr>
          <a:lstStyle/>
          <a:p>
            <a:r>
              <a:rPr lang="zh-CN" altLang="en-US"/>
              <a:t> ExplainIt </a:t>
            </a:r>
            <a:endParaRPr lang="zh-CN" altLang="en-US"/>
          </a:p>
        </p:txBody>
      </p:sp>
      <p:cxnSp>
        <p:nvCxnSpPr>
          <p:cNvPr id="22" name="直接箭头连接符 21"/>
          <p:cNvCxnSpPr/>
          <p:nvPr/>
        </p:nvCxnSpPr>
        <p:spPr>
          <a:xfrm>
            <a:off x="4845050" y="5216525"/>
            <a:ext cx="1182370" cy="196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3" name="文本框 22"/>
          <p:cNvSpPr txBox="1"/>
          <p:nvPr/>
        </p:nvSpPr>
        <p:spPr>
          <a:xfrm>
            <a:off x="6318250" y="5042535"/>
            <a:ext cx="6096000" cy="368300"/>
          </a:xfrm>
          <a:prstGeom prst="rect">
            <a:avLst/>
          </a:prstGeom>
          <a:noFill/>
        </p:spPr>
        <p:txBody>
          <a:bodyPr wrap="square" rtlCol="0" anchor="t">
            <a:spAutoFit/>
          </a:bodyPr>
          <a:lstStyle/>
          <a:p>
            <a:r>
              <a:rPr lang="zh-CN" altLang="en-US"/>
              <a:t>Sage </a:t>
            </a:r>
            <a:endParaRPr lang="zh-CN" altLang="en-US"/>
          </a:p>
        </p:txBody>
      </p:sp>
      <p:cxnSp>
        <p:nvCxnSpPr>
          <p:cNvPr id="25" name="直接箭头连接符 24"/>
          <p:cNvCxnSpPr/>
          <p:nvPr/>
        </p:nvCxnSpPr>
        <p:spPr>
          <a:xfrm flipV="1">
            <a:off x="5067935" y="5788025"/>
            <a:ext cx="91122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6" name="文本框 25"/>
          <p:cNvSpPr txBox="1"/>
          <p:nvPr/>
        </p:nvSpPr>
        <p:spPr>
          <a:xfrm>
            <a:off x="6096000" y="5600700"/>
            <a:ext cx="6096000" cy="368300"/>
          </a:xfrm>
          <a:prstGeom prst="rect">
            <a:avLst/>
          </a:prstGeom>
          <a:noFill/>
        </p:spPr>
        <p:txBody>
          <a:bodyPr wrap="square" rtlCol="0" anchor="t">
            <a:spAutoFit/>
          </a:bodyPr>
          <a:lstStyle/>
          <a:p>
            <a:r>
              <a:rPr lang="zh-CN" altLang="en-US"/>
              <a:t>NetMedic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552" y="429854"/>
            <a:ext cx="1402080" cy="460375"/>
          </a:xfrm>
          <a:prstGeom prst="rect">
            <a:avLst/>
          </a:prstGeom>
          <a:noFill/>
        </p:spPr>
        <p:txBody>
          <a:bodyPr wrap="none" rtlCol="0">
            <a:spAutoFit/>
          </a:bodyPr>
          <a:lstStyle/>
          <a:p>
            <a:pPr algn="l"/>
            <a:r>
              <a:rPr lang="zh-CN" altLang="en-US" sz="2400" kern="0" dirty="0">
                <a:solidFill>
                  <a:srgbClr val="186299"/>
                </a:solidFill>
                <a:latin typeface="Times New Roman" panose="02020603050405020304" pitchFamily="18" charset="0"/>
                <a:cs typeface="Times New Roman" panose="02020603050405020304" pitchFamily="18" charset="0"/>
                <a:sym typeface="+mn-ea"/>
              </a:rPr>
              <a:t>研究背景</a:t>
            </a:r>
            <a:endParaRPr lang="en-US" altLang="zh-CN" sz="2400" dirty="0">
              <a:solidFill>
                <a:srgbClr val="186299"/>
              </a:solidFill>
              <a:latin typeface="微软雅黑" panose="020B0503020204020204" pitchFamily="34" charset="-122"/>
              <a:ea typeface="微软雅黑" panose="020B0503020204020204" pitchFamily="34" charset="-122"/>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cstate="print"/>
          <a:stretch>
            <a:fillRect/>
          </a:stretch>
        </p:blipFill>
        <p:spPr>
          <a:xfrm>
            <a:off x="9739926" y="391735"/>
            <a:ext cx="2000916" cy="545560"/>
          </a:xfrm>
          <a:prstGeom prst="rect">
            <a:avLst/>
          </a:prstGeom>
        </p:spPr>
      </p:pic>
      <p:sp>
        <p:nvSpPr>
          <p:cNvPr id="21" name="iconfont-1191-801540"/>
          <p:cNvSpPr/>
          <p:nvPr>
            <p:custDataLst>
              <p:tags r:id="rId2"/>
            </p:custDataLst>
          </p:nvPr>
        </p:nvSpPr>
        <p:spPr>
          <a:xfrm>
            <a:off x="473376" y="1020151"/>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本框 3"/>
          <p:cNvSpPr txBox="1"/>
          <p:nvPr>
            <p:custDataLst>
              <p:tags r:id="rId3"/>
            </p:custDataLst>
          </p:nvPr>
        </p:nvSpPr>
        <p:spPr>
          <a:xfrm>
            <a:off x="929104" y="961729"/>
            <a:ext cx="9040806" cy="39878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本文工作</a:t>
            </a:r>
            <a:endParaRPr lang="zh-CN" altLang="en-US" sz="20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024890" y="1563370"/>
            <a:ext cx="4525645" cy="368300"/>
          </a:xfrm>
          <a:prstGeom prst="rect">
            <a:avLst/>
          </a:prstGeom>
          <a:noFill/>
        </p:spPr>
        <p:txBody>
          <a:bodyPr wrap="square" rtlCol="0">
            <a:spAutoFit/>
          </a:bodyPr>
          <a:lstStyle/>
          <a:p>
            <a:r>
              <a:rPr lang="zh-CN" altLang="en-US"/>
              <a:t>工作重点：性能诊断</a:t>
            </a:r>
            <a:endParaRPr lang="zh-CN" altLang="en-US"/>
          </a:p>
        </p:txBody>
      </p:sp>
      <p:grpSp>
        <p:nvGrpSpPr>
          <p:cNvPr id="34" name="组合 33"/>
          <p:cNvGrpSpPr/>
          <p:nvPr/>
        </p:nvGrpSpPr>
        <p:grpSpPr>
          <a:xfrm>
            <a:off x="643434" y="2134235"/>
            <a:ext cx="6179006" cy="2513741"/>
            <a:chOff x="1514" y="3362"/>
            <a:chExt cx="11656" cy="4750"/>
          </a:xfrm>
        </p:grpSpPr>
        <p:sp>
          <p:nvSpPr>
            <p:cNvPr id="16" name="圆角矩形 15"/>
            <p:cNvSpPr/>
            <p:nvPr/>
          </p:nvSpPr>
          <p:spPr>
            <a:xfrm>
              <a:off x="1540" y="5101"/>
              <a:ext cx="3221" cy="1023"/>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a:solidFill>
                    <a:schemeClr val="tx1"/>
                  </a:solidFill>
                </a:rPr>
                <a:t>观察到一个实体</a:t>
              </a:r>
              <a:endParaRPr lang="zh-CN" altLang="en-US" sz="1600">
                <a:solidFill>
                  <a:schemeClr val="tx1"/>
                </a:solidFill>
              </a:endParaRPr>
            </a:p>
          </p:txBody>
        </p:sp>
        <p:sp>
          <p:nvSpPr>
            <p:cNvPr id="18" name="椭圆 17"/>
            <p:cNvSpPr/>
            <p:nvPr/>
          </p:nvSpPr>
          <p:spPr>
            <a:xfrm>
              <a:off x="1514" y="6952"/>
              <a:ext cx="3541" cy="116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a:solidFill>
                    <a:schemeClr val="tx1"/>
                  </a:solidFill>
                </a:rPr>
                <a:t>后端数据库服务器</a:t>
              </a:r>
              <a:endParaRPr lang="zh-CN" altLang="en-US" sz="1600">
                <a:solidFill>
                  <a:schemeClr val="tx1"/>
                </a:solidFill>
              </a:endParaRPr>
            </a:p>
          </p:txBody>
        </p:sp>
        <p:cxnSp>
          <p:nvCxnSpPr>
            <p:cNvPr id="19" name="直接箭头连接符 18"/>
            <p:cNvCxnSpPr>
              <a:stCxn id="18" idx="0"/>
            </p:cNvCxnSpPr>
            <p:nvPr/>
          </p:nvCxnSpPr>
          <p:spPr>
            <a:xfrm flipV="1">
              <a:off x="3284" y="6134"/>
              <a:ext cx="49" cy="81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a:stCxn id="16" idx="0"/>
            </p:cNvCxnSpPr>
            <p:nvPr/>
          </p:nvCxnSpPr>
          <p:spPr>
            <a:xfrm flipV="1">
              <a:off x="3151" y="4522"/>
              <a:ext cx="343" cy="579"/>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8" name="椭圆 27"/>
            <p:cNvSpPr/>
            <p:nvPr>
              <p:custDataLst>
                <p:tags r:id="rId4"/>
              </p:custDataLst>
            </p:nvPr>
          </p:nvSpPr>
          <p:spPr>
            <a:xfrm>
              <a:off x="2034" y="3362"/>
              <a:ext cx="3541" cy="1160"/>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a:solidFill>
                    <a:schemeClr val="tx1"/>
                  </a:solidFill>
                </a:rPr>
                <a:t>高内存使用率</a:t>
              </a:r>
              <a:endParaRPr lang="zh-CN" altLang="en-US" sz="1600">
                <a:solidFill>
                  <a:schemeClr val="tx1"/>
                </a:solidFill>
              </a:endParaRPr>
            </a:p>
          </p:txBody>
        </p:sp>
        <p:cxnSp>
          <p:nvCxnSpPr>
            <p:cNvPr id="29" name="直接连接符 28"/>
            <p:cNvCxnSpPr>
              <a:stCxn id="16" idx="3"/>
            </p:cNvCxnSpPr>
            <p:nvPr/>
          </p:nvCxnSpPr>
          <p:spPr>
            <a:xfrm flipV="1">
              <a:off x="4761" y="5559"/>
              <a:ext cx="3388" cy="54"/>
            </a:xfrm>
            <a:prstGeom prst="line">
              <a:avLst/>
            </a:prstGeom>
          </p:spPr>
          <p:style>
            <a:lnRef idx="2">
              <a:schemeClr val="accent1"/>
            </a:lnRef>
            <a:fillRef idx="0">
              <a:srgbClr val="FFFFFF"/>
            </a:fillRef>
            <a:effectRef idx="0">
              <a:srgbClr val="FFFFFF"/>
            </a:effectRef>
            <a:fontRef idx="minor">
              <a:schemeClr val="tx1"/>
            </a:fontRef>
          </p:style>
        </p:cxnSp>
        <p:sp>
          <p:nvSpPr>
            <p:cNvPr id="30" name="圆角矩形 29"/>
            <p:cNvSpPr/>
            <p:nvPr/>
          </p:nvSpPr>
          <p:spPr>
            <a:xfrm>
              <a:off x="8225" y="5101"/>
              <a:ext cx="3619" cy="962"/>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sz="1600">
                  <a:solidFill>
                    <a:schemeClr val="tx1"/>
                  </a:solidFill>
                </a:rPr>
                <a:t>找到根本原因</a:t>
              </a:r>
              <a:endParaRPr lang="zh-CN" altLang="en-US" sz="1600">
                <a:solidFill>
                  <a:schemeClr val="tx1"/>
                </a:solidFill>
              </a:endParaRPr>
            </a:p>
          </p:txBody>
        </p:sp>
        <p:cxnSp>
          <p:nvCxnSpPr>
            <p:cNvPr id="32" name="直接箭头连接符 31"/>
            <p:cNvCxnSpPr>
              <a:stCxn id="30" idx="0"/>
            </p:cNvCxnSpPr>
            <p:nvPr/>
          </p:nvCxnSpPr>
          <p:spPr>
            <a:xfrm flipV="1">
              <a:off x="10035" y="4415"/>
              <a:ext cx="1090" cy="686"/>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3" name="椭圆 32"/>
            <p:cNvSpPr/>
            <p:nvPr/>
          </p:nvSpPr>
          <p:spPr>
            <a:xfrm>
              <a:off x="9904" y="3410"/>
              <a:ext cx="3266" cy="944"/>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a:solidFill>
                    <a:schemeClr val="tx1"/>
                  </a:solidFill>
                </a:rPr>
                <a:t>某个实体的某个属性</a:t>
              </a:r>
              <a:endParaRPr lang="zh-CN" altLang="en-US" sz="1600">
                <a:solidFill>
                  <a:schemeClr val="tx1"/>
                </a:solidFill>
              </a:endParaRPr>
            </a:p>
          </p:txBody>
        </p:sp>
      </p:grpSp>
      <p:sp>
        <p:nvSpPr>
          <p:cNvPr id="35" name="文本框 34"/>
          <p:cNvSpPr txBox="1"/>
          <p:nvPr/>
        </p:nvSpPr>
        <p:spPr>
          <a:xfrm>
            <a:off x="8411210" y="2552065"/>
            <a:ext cx="2936875" cy="1753235"/>
          </a:xfrm>
          <a:prstGeom prst="rect">
            <a:avLst/>
          </a:prstGeom>
          <a:noFill/>
        </p:spPr>
        <p:txBody>
          <a:bodyPr wrap="square" rtlCol="0">
            <a:spAutoFit/>
          </a:bodyPr>
          <a:lstStyle/>
          <a:p>
            <a:pPr indent="0" fontAlgn="auto">
              <a:lnSpc>
                <a:spcPct val="150000"/>
              </a:lnSpc>
            </a:pPr>
            <a:r>
              <a:rPr lang="zh-CN" altLang="en-US"/>
              <a:t>工作目标：</a:t>
            </a:r>
            <a:endParaRPr lang="zh-CN" altLang="en-US"/>
          </a:p>
          <a:p>
            <a:pPr indent="0" fontAlgn="auto">
              <a:lnSpc>
                <a:spcPct val="150000"/>
              </a:lnSpc>
            </a:pPr>
            <a:r>
              <a:rPr lang="zh-CN" altLang="en-US"/>
              <a:t>设计一种性能诊断方案</a:t>
            </a:r>
            <a:endParaRPr lang="zh-CN" altLang="en-US"/>
          </a:p>
          <a:p>
            <a:pPr indent="0" fontAlgn="auto">
              <a:lnSpc>
                <a:spcPct val="150000"/>
              </a:lnSpc>
            </a:pPr>
            <a:r>
              <a:rPr lang="en-US" altLang="zh-CN"/>
              <a:t>a.适用于常见的企业环境</a:t>
            </a:r>
            <a:endParaRPr lang="en-US" altLang="zh-CN"/>
          </a:p>
          <a:p>
            <a:pPr indent="0" fontAlgn="auto">
              <a:lnSpc>
                <a:spcPct val="150000"/>
              </a:lnSpc>
            </a:pPr>
            <a:r>
              <a:rPr lang="en-US" altLang="zh-CN"/>
              <a:t>b.实现高诊断准确性</a:t>
            </a:r>
            <a:endParaRPr lang="en-US" altLang="zh-CN"/>
          </a:p>
        </p:txBody>
      </p:sp>
      <p:grpSp>
        <p:nvGrpSpPr>
          <p:cNvPr id="46" name="组合 45"/>
          <p:cNvGrpSpPr/>
          <p:nvPr/>
        </p:nvGrpSpPr>
        <p:grpSpPr>
          <a:xfrm>
            <a:off x="602615" y="4175760"/>
            <a:ext cx="6637655" cy="2682240"/>
            <a:chOff x="4977" y="6538"/>
            <a:chExt cx="10453" cy="4224"/>
          </a:xfrm>
        </p:grpSpPr>
        <p:sp>
          <p:nvSpPr>
            <p:cNvPr id="37" name="圆角矩形 36"/>
            <p:cNvSpPr/>
            <p:nvPr/>
          </p:nvSpPr>
          <p:spPr>
            <a:xfrm>
              <a:off x="7416" y="8397"/>
              <a:ext cx="3221" cy="885"/>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en-US" altLang="zh-CN" sz="1600">
                  <a:solidFill>
                    <a:schemeClr val="tx1"/>
                  </a:solidFill>
                </a:rPr>
                <a:t>使用企业监控软件的遥测技术</a:t>
              </a:r>
              <a:r>
                <a:rPr lang="en-US" altLang="zh-CN">
                  <a:solidFill>
                    <a:schemeClr val="tx1"/>
                  </a:solidFill>
                </a:rPr>
                <a:t> </a:t>
              </a:r>
              <a:endParaRPr lang="en-US" altLang="zh-CN">
                <a:solidFill>
                  <a:schemeClr val="tx1"/>
                </a:solidFill>
              </a:endParaRPr>
            </a:p>
          </p:txBody>
        </p:sp>
        <p:sp>
          <p:nvSpPr>
            <p:cNvPr id="38" name="文本框 37"/>
            <p:cNvSpPr txBox="1"/>
            <p:nvPr/>
          </p:nvSpPr>
          <p:spPr>
            <a:xfrm>
              <a:off x="4977" y="8550"/>
              <a:ext cx="4060" cy="580"/>
            </a:xfrm>
            <a:prstGeom prst="rect">
              <a:avLst/>
            </a:prstGeom>
            <a:noFill/>
          </p:spPr>
          <p:txBody>
            <a:bodyPr wrap="square" rtlCol="0">
              <a:spAutoFit/>
            </a:bodyPr>
            <a:lstStyle/>
            <a:p>
              <a:r>
                <a:rPr lang="zh-CN" altLang="en-US"/>
                <a:t>工作流程：</a:t>
              </a:r>
              <a:endParaRPr lang="zh-CN" altLang="en-US"/>
            </a:p>
          </p:txBody>
        </p:sp>
        <p:cxnSp>
          <p:nvCxnSpPr>
            <p:cNvPr id="39" name="直接箭头连接符 38"/>
            <p:cNvCxnSpPr>
              <a:stCxn id="37" idx="3"/>
            </p:cNvCxnSpPr>
            <p:nvPr/>
          </p:nvCxnSpPr>
          <p:spPr>
            <a:xfrm flipV="1">
              <a:off x="10637" y="8795"/>
              <a:ext cx="1572" cy="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0" name="圆角矩形 39"/>
            <p:cNvSpPr/>
            <p:nvPr>
              <p:custDataLst>
                <p:tags r:id="rId5"/>
              </p:custDataLst>
            </p:nvPr>
          </p:nvSpPr>
          <p:spPr>
            <a:xfrm>
              <a:off x="12209" y="8397"/>
              <a:ext cx="3221" cy="885"/>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sz="1600">
                  <a:solidFill>
                    <a:schemeClr val="tx1"/>
                  </a:solidFill>
                </a:rPr>
                <a:t>得到企业中的实体以及直接关系</a:t>
              </a:r>
              <a:endParaRPr lang="zh-CN" altLang="en-US" sz="1600">
                <a:solidFill>
                  <a:schemeClr val="tx1"/>
                </a:solidFill>
              </a:endParaRPr>
            </a:p>
          </p:txBody>
        </p:sp>
        <p:cxnSp>
          <p:nvCxnSpPr>
            <p:cNvPr id="41" name="直接箭头连接符 40"/>
            <p:cNvCxnSpPr>
              <a:stCxn id="43" idx="4"/>
              <a:endCxn id="40" idx="0"/>
            </p:cNvCxnSpPr>
            <p:nvPr/>
          </p:nvCxnSpPr>
          <p:spPr>
            <a:xfrm>
              <a:off x="13797" y="7679"/>
              <a:ext cx="23" cy="71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3" name="椭圆 42"/>
            <p:cNvSpPr/>
            <p:nvPr>
              <p:custDataLst>
                <p:tags r:id="rId6"/>
              </p:custDataLst>
            </p:nvPr>
          </p:nvSpPr>
          <p:spPr>
            <a:xfrm>
              <a:off x="12164" y="6538"/>
              <a:ext cx="3266" cy="1141"/>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sz="1600">
                  <a:solidFill>
                    <a:schemeClr val="tx1"/>
                  </a:solidFill>
                </a:rPr>
                <a:t>马尔科夫随机场</a:t>
              </a:r>
              <a:endParaRPr lang="zh-CN" altLang="en-US" sz="1600">
                <a:solidFill>
                  <a:schemeClr val="tx1"/>
                </a:solidFill>
              </a:endParaRPr>
            </a:p>
          </p:txBody>
        </p:sp>
        <p:sp>
          <p:nvSpPr>
            <p:cNvPr id="44" name="椭圆 43"/>
            <p:cNvSpPr/>
            <p:nvPr>
              <p:custDataLst>
                <p:tags r:id="rId7"/>
              </p:custDataLst>
            </p:nvPr>
          </p:nvSpPr>
          <p:spPr>
            <a:xfrm>
              <a:off x="12164" y="9818"/>
              <a:ext cx="3266" cy="944"/>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600">
                  <a:solidFill>
                    <a:schemeClr val="tx1"/>
                  </a:solidFill>
                </a:rPr>
                <a:t>Gibbs</a:t>
              </a:r>
              <a:r>
                <a:rPr lang="zh-CN" altLang="en-US" sz="1600">
                  <a:solidFill>
                    <a:schemeClr val="tx1"/>
                  </a:solidFill>
                </a:rPr>
                <a:t>抽样</a:t>
              </a:r>
              <a:endParaRPr lang="zh-CN" altLang="en-US" sz="1600">
                <a:solidFill>
                  <a:schemeClr val="tx1"/>
                </a:solidFill>
              </a:endParaRPr>
            </a:p>
          </p:txBody>
        </p:sp>
        <p:cxnSp>
          <p:nvCxnSpPr>
            <p:cNvPr id="45" name="直接箭头连接符 44"/>
            <p:cNvCxnSpPr>
              <a:stCxn id="44" idx="0"/>
              <a:endCxn id="40" idx="2"/>
            </p:cNvCxnSpPr>
            <p:nvPr/>
          </p:nvCxnSpPr>
          <p:spPr>
            <a:xfrm flipV="1">
              <a:off x="13797" y="9282"/>
              <a:ext cx="23" cy="536"/>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552" y="429854"/>
            <a:ext cx="1402080" cy="460375"/>
          </a:xfrm>
          <a:prstGeom prst="rect">
            <a:avLst/>
          </a:prstGeom>
          <a:noFill/>
        </p:spPr>
        <p:txBody>
          <a:bodyPr wrap="none" rtlCol="0">
            <a:spAutoFit/>
          </a:bodyPr>
          <a:lstStyle/>
          <a:p>
            <a:pPr algn="l"/>
            <a:r>
              <a:rPr lang="zh-CN" altLang="en-US" sz="2400" kern="0" dirty="0">
                <a:solidFill>
                  <a:srgbClr val="186299"/>
                </a:solidFill>
                <a:latin typeface="Times New Roman" panose="02020603050405020304" pitchFamily="18" charset="0"/>
                <a:cs typeface="Times New Roman" panose="02020603050405020304" pitchFamily="18" charset="0"/>
                <a:sym typeface="+mn-ea"/>
              </a:rPr>
              <a:t>研究背景</a:t>
            </a:r>
            <a:endParaRPr lang="en-US" altLang="zh-CN" sz="2400" dirty="0">
              <a:solidFill>
                <a:srgbClr val="186299"/>
              </a:solidFill>
              <a:latin typeface="微软雅黑" panose="020B0503020204020204" pitchFamily="34" charset="-122"/>
              <a:ea typeface="微软雅黑" panose="020B0503020204020204" pitchFamily="34" charset="-122"/>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cstate="print"/>
          <a:stretch>
            <a:fillRect/>
          </a:stretch>
        </p:blipFill>
        <p:spPr>
          <a:xfrm>
            <a:off x="9739926" y="391735"/>
            <a:ext cx="2000916" cy="545560"/>
          </a:xfrm>
          <a:prstGeom prst="rect">
            <a:avLst/>
          </a:prstGeom>
        </p:spPr>
      </p:pic>
      <p:sp>
        <p:nvSpPr>
          <p:cNvPr id="21" name="iconfont-1191-801540"/>
          <p:cNvSpPr/>
          <p:nvPr>
            <p:custDataLst>
              <p:tags r:id="rId2"/>
            </p:custDataLst>
          </p:nvPr>
        </p:nvSpPr>
        <p:spPr>
          <a:xfrm>
            <a:off x="473376" y="1020151"/>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本框 3"/>
          <p:cNvSpPr txBox="1"/>
          <p:nvPr>
            <p:custDataLst>
              <p:tags r:id="rId3"/>
            </p:custDataLst>
          </p:nvPr>
        </p:nvSpPr>
        <p:spPr>
          <a:xfrm>
            <a:off x="929005" y="962025"/>
            <a:ext cx="3051175" cy="39878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本文工作</a:t>
            </a:r>
            <a:endParaRPr lang="zh-CN" altLang="en-US" sz="2000" dirty="0">
              <a:latin typeface="Times New Roman" panose="02020603050405020304" pitchFamily="18" charset="0"/>
              <a:cs typeface="Times New Roman" panose="02020603050405020304" pitchFamily="18" charset="0"/>
            </a:endParaRPr>
          </a:p>
        </p:txBody>
      </p:sp>
      <p:grpSp>
        <p:nvGrpSpPr>
          <p:cNvPr id="11" name="组合 10"/>
          <p:cNvGrpSpPr/>
          <p:nvPr/>
        </p:nvGrpSpPr>
        <p:grpSpPr>
          <a:xfrm>
            <a:off x="259715" y="1432560"/>
            <a:ext cx="7839075" cy="2728614"/>
            <a:chOff x="409" y="2256"/>
            <a:chExt cx="16403" cy="4692"/>
          </a:xfrm>
        </p:grpSpPr>
        <p:sp>
          <p:nvSpPr>
            <p:cNvPr id="6" name="文本框 5"/>
            <p:cNvSpPr txBox="1"/>
            <p:nvPr/>
          </p:nvSpPr>
          <p:spPr>
            <a:xfrm>
              <a:off x="409" y="4312"/>
              <a:ext cx="7126" cy="527"/>
            </a:xfrm>
            <a:prstGeom prst="rect">
              <a:avLst/>
            </a:prstGeom>
            <a:noFill/>
          </p:spPr>
          <p:txBody>
            <a:bodyPr wrap="square" rtlCol="0">
              <a:spAutoFit/>
            </a:bodyPr>
            <a:lstStyle/>
            <a:p>
              <a:r>
                <a:rPr lang="zh-CN" altLang="en-US" sz="1400"/>
                <a:t>应用场景：大中型企业的云基础设施</a:t>
              </a:r>
              <a:endParaRPr lang="zh-CN" altLang="en-US" sz="1400"/>
            </a:p>
          </p:txBody>
        </p:sp>
        <p:sp>
          <p:nvSpPr>
            <p:cNvPr id="7" name="左大括号 6"/>
            <p:cNvSpPr/>
            <p:nvPr/>
          </p:nvSpPr>
          <p:spPr>
            <a:xfrm>
              <a:off x="6639" y="2549"/>
              <a:ext cx="412" cy="4106"/>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9" name="文本框 8"/>
            <p:cNvSpPr txBox="1"/>
            <p:nvPr/>
          </p:nvSpPr>
          <p:spPr>
            <a:xfrm>
              <a:off x="7212" y="2256"/>
              <a:ext cx="9600" cy="580"/>
            </a:xfrm>
            <a:prstGeom prst="rect">
              <a:avLst/>
            </a:prstGeom>
            <a:noFill/>
          </p:spPr>
          <p:txBody>
            <a:bodyPr wrap="square" rtlCol="0" anchor="t">
              <a:spAutoFit/>
            </a:bodyPr>
            <a:lstStyle/>
            <a:p>
              <a:r>
                <a:rPr lang="zh-CN" altLang="en-US" sz="1600"/>
                <a:t>私有云(即本地数据中心)</a:t>
              </a:r>
              <a:endParaRPr lang="zh-CN" altLang="en-US" sz="1600"/>
            </a:p>
          </p:txBody>
        </p:sp>
        <p:sp>
          <p:nvSpPr>
            <p:cNvPr id="10" name="文本框 9"/>
            <p:cNvSpPr txBox="1"/>
            <p:nvPr/>
          </p:nvSpPr>
          <p:spPr>
            <a:xfrm>
              <a:off x="7212" y="6368"/>
              <a:ext cx="9600" cy="580"/>
            </a:xfrm>
            <a:prstGeom prst="rect">
              <a:avLst/>
            </a:prstGeom>
            <a:noFill/>
          </p:spPr>
          <p:txBody>
            <a:bodyPr wrap="square" rtlCol="0" anchor="t">
              <a:spAutoFit/>
            </a:bodyPr>
            <a:lstStyle/>
            <a:p>
              <a:r>
                <a:rPr lang="zh-CN" altLang="en-US" sz="1600"/>
                <a:t>公共云中的虚拟基础设施</a:t>
              </a:r>
              <a:endParaRPr lang="zh-CN" altLang="en-US" sz="1600"/>
            </a:p>
          </p:txBody>
        </p:sp>
      </p:grpSp>
      <p:sp>
        <p:nvSpPr>
          <p:cNvPr id="12" name="文本框 11"/>
          <p:cNvSpPr txBox="1"/>
          <p:nvPr/>
        </p:nvSpPr>
        <p:spPr>
          <a:xfrm>
            <a:off x="6030595" y="2628900"/>
            <a:ext cx="2442210" cy="368300"/>
          </a:xfrm>
          <a:prstGeom prst="rect">
            <a:avLst/>
          </a:prstGeom>
          <a:noFill/>
        </p:spPr>
        <p:txBody>
          <a:bodyPr wrap="square" rtlCol="0">
            <a:spAutoFit/>
          </a:bodyPr>
          <a:lstStyle/>
          <a:p>
            <a:r>
              <a:rPr lang="zh-CN" altLang="en-US"/>
              <a:t>工作负载及指标：</a:t>
            </a:r>
            <a:endParaRPr lang="zh-CN" altLang="en-US"/>
          </a:p>
        </p:txBody>
      </p:sp>
      <p:pic>
        <p:nvPicPr>
          <p:cNvPr id="20" name="图片 19"/>
          <p:cNvPicPr>
            <a:picLocks noChangeAspect="1"/>
          </p:cNvPicPr>
          <p:nvPr>
            <p:custDataLst>
              <p:tags r:id="rId4"/>
            </p:custDataLst>
          </p:nvPr>
        </p:nvPicPr>
        <p:blipFill>
          <a:blip r:embed="rId5" cstate="print">
            <a:clrChange>
              <a:clrFrom>
                <a:srgbClr val="FFFFFF">
                  <a:alpha val="100000"/>
                </a:srgbClr>
              </a:clrFrom>
              <a:clrTo>
                <a:srgbClr val="FFFFFF">
                  <a:alpha val="100000"/>
                  <a:alpha val="0"/>
                </a:srgbClr>
              </a:clrTo>
            </a:clrChange>
          </a:blip>
          <a:stretch>
            <a:fillRect/>
          </a:stretch>
        </p:blipFill>
        <p:spPr>
          <a:xfrm>
            <a:off x="7642860" y="1697990"/>
            <a:ext cx="4636135" cy="2230120"/>
          </a:xfrm>
          <a:prstGeom prst="rect">
            <a:avLst/>
          </a:prstGeom>
        </p:spPr>
      </p:pic>
      <p:sp>
        <p:nvSpPr>
          <p:cNvPr id="22" name="文本框 21"/>
          <p:cNvSpPr txBox="1"/>
          <p:nvPr/>
        </p:nvSpPr>
        <p:spPr>
          <a:xfrm>
            <a:off x="443865" y="4406265"/>
            <a:ext cx="4021455" cy="368300"/>
          </a:xfrm>
          <a:prstGeom prst="rect">
            <a:avLst/>
          </a:prstGeom>
          <a:noFill/>
        </p:spPr>
        <p:txBody>
          <a:bodyPr wrap="square" rtlCol="0">
            <a:spAutoFit/>
          </a:bodyPr>
          <a:lstStyle/>
          <a:p>
            <a:r>
              <a:rPr lang="zh-CN" altLang="en-US"/>
              <a:t>处理带有循环的依赖图的必要：</a:t>
            </a:r>
            <a:endParaRPr lang="zh-CN" altLang="en-US"/>
          </a:p>
        </p:txBody>
      </p:sp>
      <p:sp>
        <p:nvSpPr>
          <p:cNvPr id="23" name="圆角矩形 22"/>
          <p:cNvSpPr/>
          <p:nvPr/>
        </p:nvSpPr>
        <p:spPr>
          <a:xfrm>
            <a:off x="719455" y="5371465"/>
            <a:ext cx="2171065" cy="62992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典型企业环境的依赖关系</a:t>
            </a:r>
            <a:endParaRPr lang="zh-CN" altLang="en-US">
              <a:solidFill>
                <a:schemeClr val="tx1"/>
              </a:solidFill>
            </a:endParaRPr>
          </a:p>
        </p:txBody>
      </p:sp>
      <p:cxnSp>
        <p:nvCxnSpPr>
          <p:cNvPr id="25" name="直接连接符 24"/>
          <p:cNvCxnSpPr>
            <a:stCxn id="23" idx="3"/>
          </p:cNvCxnSpPr>
          <p:nvPr/>
        </p:nvCxnSpPr>
        <p:spPr>
          <a:xfrm flipV="1">
            <a:off x="2890520" y="5226050"/>
            <a:ext cx="930275" cy="460375"/>
          </a:xfrm>
          <a:prstGeom prst="line">
            <a:avLst/>
          </a:prstGeom>
        </p:spPr>
        <p:style>
          <a:lnRef idx="2">
            <a:schemeClr val="accent1"/>
          </a:lnRef>
          <a:fillRef idx="0">
            <a:srgbClr val="FFFFFF"/>
          </a:fillRef>
          <a:effectRef idx="0">
            <a:srgbClr val="FFFFFF"/>
          </a:effectRef>
          <a:fontRef idx="minor">
            <a:schemeClr val="tx1"/>
          </a:fontRef>
        </p:style>
      </p:cxnSp>
      <p:sp>
        <p:nvSpPr>
          <p:cNvPr id="26" name="圆角矩形 25"/>
          <p:cNvSpPr/>
          <p:nvPr/>
        </p:nvSpPr>
        <p:spPr>
          <a:xfrm>
            <a:off x="3820795" y="4890770"/>
            <a:ext cx="1676400" cy="55245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高度复杂</a:t>
            </a:r>
            <a:endParaRPr lang="zh-CN" altLang="en-US">
              <a:solidFill>
                <a:schemeClr val="tx1"/>
              </a:solidFill>
            </a:endParaRPr>
          </a:p>
        </p:txBody>
      </p:sp>
      <p:sp>
        <p:nvSpPr>
          <p:cNvPr id="31" name="圆角矩形 30"/>
          <p:cNvSpPr/>
          <p:nvPr>
            <p:custDataLst>
              <p:tags r:id="rId6"/>
            </p:custDataLst>
          </p:nvPr>
        </p:nvSpPr>
        <p:spPr>
          <a:xfrm>
            <a:off x="3820795" y="5568315"/>
            <a:ext cx="1676400" cy="55245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循环的</a:t>
            </a:r>
            <a:endParaRPr lang="zh-CN" altLang="en-US">
              <a:solidFill>
                <a:schemeClr val="tx1"/>
              </a:solidFill>
            </a:endParaRPr>
          </a:p>
        </p:txBody>
      </p:sp>
      <p:sp>
        <p:nvSpPr>
          <p:cNvPr id="36" name="圆角矩形 35"/>
          <p:cNvSpPr/>
          <p:nvPr>
            <p:custDataLst>
              <p:tags r:id="rId7"/>
            </p:custDataLst>
          </p:nvPr>
        </p:nvSpPr>
        <p:spPr>
          <a:xfrm>
            <a:off x="3820795" y="6245860"/>
            <a:ext cx="1676400" cy="55245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不确定的</a:t>
            </a:r>
            <a:endParaRPr lang="zh-CN" altLang="en-US">
              <a:solidFill>
                <a:schemeClr val="tx1"/>
              </a:solidFill>
            </a:endParaRPr>
          </a:p>
        </p:txBody>
      </p:sp>
      <p:cxnSp>
        <p:nvCxnSpPr>
          <p:cNvPr id="42" name="直接连接符 41"/>
          <p:cNvCxnSpPr>
            <a:stCxn id="23" idx="3"/>
            <a:endCxn id="31" idx="1"/>
          </p:cNvCxnSpPr>
          <p:nvPr/>
        </p:nvCxnSpPr>
        <p:spPr>
          <a:xfrm>
            <a:off x="2890520" y="5686425"/>
            <a:ext cx="930275" cy="158115"/>
          </a:xfrm>
          <a:prstGeom prst="line">
            <a:avLst/>
          </a:prstGeom>
        </p:spPr>
        <p:style>
          <a:lnRef idx="2">
            <a:schemeClr val="accent1"/>
          </a:lnRef>
          <a:fillRef idx="0">
            <a:srgbClr val="FFFFFF"/>
          </a:fillRef>
          <a:effectRef idx="0">
            <a:srgbClr val="FFFFFF"/>
          </a:effectRef>
          <a:fontRef idx="minor">
            <a:schemeClr val="tx1"/>
          </a:fontRef>
        </p:style>
      </p:cxnSp>
      <p:cxnSp>
        <p:nvCxnSpPr>
          <p:cNvPr id="47" name="直接连接符 46"/>
          <p:cNvCxnSpPr>
            <a:endCxn id="36" idx="1"/>
          </p:cNvCxnSpPr>
          <p:nvPr/>
        </p:nvCxnSpPr>
        <p:spPr>
          <a:xfrm>
            <a:off x="2910205" y="5730240"/>
            <a:ext cx="910590" cy="791845"/>
          </a:xfrm>
          <a:prstGeom prst="line">
            <a:avLst/>
          </a:prstGeom>
        </p:spPr>
        <p:style>
          <a:lnRef idx="2">
            <a:schemeClr val="accent1"/>
          </a:lnRef>
          <a:fillRef idx="0">
            <a:srgbClr val="FFFFFF"/>
          </a:fillRef>
          <a:effectRef idx="0">
            <a:srgbClr val="FFFFFF"/>
          </a:effectRef>
          <a:fontRef idx="minor">
            <a:schemeClr val="tx1"/>
          </a:fontRef>
        </p:style>
      </p:cxnSp>
      <p:sp>
        <p:nvSpPr>
          <p:cNvPr id="48" name="圆角矩形 47"/>
          <p:cNvSpPr/>
          <p:nvPr>
            <p:custDataLst>
              <p:tags r:id="rId8"/>
            </p:custDataLst>
          </p:nvPr>
        </p:nvSpPr>
        <p:spPr>
          <a:xfrm>
            <a:off x="6583680" y="5443220"/>
            <a:ext cx="2171065" cy="62992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循环依赖关系</a:t>
            </a:r>
            <a:endParaRPr lang="zh-CN" altLang="en-US">
              <a:solidFill>
                <a:schemeClr val="tx1"/>
              </a:solidFill>
            </a:endParaRPr>
          </a:p>
        </p:txBody>
      </p:sp>
      <p:sp>
        <p:nvSpPr>
          <p:cNvPr id="49" name="左大括号 48"/>
          <p:cNvSpPr/>
          <p:nvPr/>
        </p:nvSpPr>
        <p:spPr>
          <a:xfrm>
            <a:off x="8986520" y="5032375"/>
            <a:ext cx="261620" cy="159893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50" name="圆角矩形 49"/>
          <p:cNvSpPr/>
          <p:nvPr>
            <p:custDataLst>
              <p:tags r:id="rId9"/>
            </p:custDataLst>
          </p:nvPr>
        </p:nvSpPr>
        <p:spPr>
          <a:xfrm>
            <a:off x="9248140" y="4774565"/>
            <a:ext cx="1676400" cy="55245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系统中实际的循环影响</a:t>
            </a:r>
            <a:endParaRPr lang="zh-CN" altLang="en-US">
              <a:solidFill>
                <a:schemeClr val="tx1"/>
              </a:solidFill>
            </a:endParaRPr>
          </a:p>
        </p:txBody>
      </p:sp>
      <p:sp>
        <p:nvSpPr>
          <p:cNvPr id="51" name="圆角矩形 50"/>
          <p:cNvSpPr/>
          <p:nvPr>
            <p:custDataLst>
              <p:tags r:id="rId10"/>
            </p:custDataLst>
          </p:nvPr>
        </p:nvSpPr>
        <p:spPr>
          <a:xfrm>
            <a:off x="9248140" y="6174105"/>
            <a:ext cx="2064385" cy="683895"/>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400">
                <a:solidFill>
                  <a:schemeClr val="tx1"/>
                </a:solidFill>
              </a:rPr>
              <a:t> </a:t>
            </a:r>
            <a:r>
              <a:rPr lang="zh-CN" altLang="en-US" sz="1400">
                <a:solidFill>
                  <a:schemeClr val="tx1"/>
                </a:solidFill>
              </a:rPr>
              <a:t>两个实体之间的依赖关系的方向或存在不明确</a:t>
            </a:r>
            <a:endParaRPr lang="zh-CN" altLang="en-US" sz="1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552" y="429854"/>
            <a:ext cx="1402080" cy="460375"/>
          </a:xfrm>
          <a:prstGeom prst="rect">
            <a:avLst/>
          </a:prstGeom>
          <a:noFill/>
        </p:spPr>
        <p:txBody>
          <a:bodyPr wrap="none" rtlCol="0">
            <a:spAutoFit/>
          </a:bodyPr>
          <a:lstStyle/>
          <a:p>
            <a:pPr algn="l"/>
            <a:r>
              <a:rPr lang="zh-CN" altLang="en-US" sz="2400" kern="0" dirty="0">
                <a:solidFill>
                  <a:srgbClr val="186299"/>
                </a:solidFill>
                <a:latin typeface="Times New Roman" panose="02020603050405020304" pitchFamily="18" charset="0"/>
                <a:cs typeface="Times New Roman" panose="02020603050405020304" pitchFamily="18" charset="0"/>
                <a:sym typeface="+mn-ea"/>
              </a:rPr>
              <a:t>研究背景</a:t>
            </a:r>
            <a:endParaRPr lang="en-US" altLang="zh-CN" sz="2400" dirty="0">
              <a:solidFill>
                <a:srgbClr val="186299"/>
              </a:solidFill>
              <a:latin typeface="微软雅黑" panose="020B0503020204020204" pitchFamily="34" charset="-122"/>
              <a:ea typeface="微软雅黑" panose="020B0503020204020204" pitchFamily="34" charset="-122"/>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cstate="print"/>
          <a:stretch>
            <a:fillRect/>
          </a:stretch>
        </p:blipFill>
        <p:spPr>
          <a:xfrm>
            <a:off x="9739926" y="391735"/>
            <a:ext cx="2000916" cy="545560"/>
          </a:xfrm>
          <a:prstGeom prst="rect">
            <a:avLst/>
          </a:prstGeom>
        </p:spPr>
      </p:pic>
      <p:sp>
        <p:nvSpPr>
          <p:cNvPr id="21" name="iconfont-1191-801540"/>
          <p:cNvSpPr/>
          <p:nvPr>
            <p:custDataLst>
              <p:tags r:id="rId2"/>
            </p:custDataLst>
          </p:nvPr>
        </p:nvSpPr>
        <p:spPr>
          <a:xfrm>
            <a:off x="473376" y="1020151"/>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本框 3"/>
          <p:cNvSpPr txBox="1"/>
          <p:nvPr>
            <p:custDataLst>
              <p:tags r:id="rId3"/>
            </p:custDataLst>
          </p:nvPr>
        </p:nvSpPr>
        <p:spPr>
          <a:xfrm>
            <a:off x="929005" y="962025"/>
            <a:ext cx="3051175" cy="39878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本文工作</a:t>
            </a:r>
            <a:endParaRPr lang="zh-CN" altLang="en-US" sz="2000"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custDataLst>
              <p:tags r:id="rId4"/>
            </p:custDataLst>
          </p:nvPr>
        </p:nvPicPr>
        <p:blipFill>
          <a:blip r:embed="rId5" cstate="print"/>
          <a:stretch>
            <a:fillRect/>
          </a:stretch>
        </p:blipFill>
        <p:spPr>
          <a:xfrm>
            <a:off x="1304290" y="1388745"/>
            <a:ext cx="6705600" cy="4803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Docer搜索：半想象现实   http://chn.docer.com/works/?userid=199927538"/>
          <p:cNvGrpSpPr>
            <a:grpSpLocks noChangeAspect="1"/>
          </p:cNvGrpSpPr>
          <p:nvPr/>
        </p:nvGrpSpPr>
        <p:grpSpPr bwMode="auto">
          <a:xfrm>
            <a:off x="9393631" y="2087482"/>
            <a:ext cx="270510" cy="311150"/>
            <a:chOff x="5933" y="6554"/>
            <a:chExt cx="358" cy="412"/>
          </a:xfrm>
          <a:solidFill>
            <a:schemeClr val="bg1"/>
          </a:solidFill>
        </p:grpSpPr>
        <p:sp>
          <p:nvSpPr>
            <p:cNvPr id="32" name="Freeform 194"/>
            <p:cNvSpPr>
              <a:spLocks noEditPoints="1"/>
            </p:cNvSpPr>
            <p:nvPr/>
          </p:nvSpPr>
          <p:spPr bwMode="auto">
            <a:xfrm>
              <a:off x="5933" y="6554"/>
              <a:ext cx="358" cy="412"/>
            </a:xfrm>
            <a:custGeom>
              <a:avLst/>
              <a:gdLst>
                <a:gd name="T0" fmla="*/ 205 w 2869"/>
                <a:gd name="T1" fmla="*/ 3085 h 3292"/>
                <a:gd name="T2" fmla="*/ 2663 w 2869"/>
                <a:gd name="T3" fmla="*/ 617 h 3292"/>
                <a:gd name="T4" fmla="*/ 2254 w 2869"/>
                <a:gd name="T5" fmla="*/ 925 h 3292"/>
                <a:gd name="T6" fmla="*/ 2244 w 2869"/>
                <a:gd name="T7" fmla="*/ 970 h 3292"/>
                <a:gd name="T8" fmla="*/ 2215 w 2869"/>
                <a:gd name="T9" fmla="*/ 1006 h 3292"/>
                <a:gd name="T10" fmla="*/ 2175 w 2869"/>
                <a:gd name="T11" fmla="*/ 1025 h 3292"/>
                <a:gd name="T12" fmla="*/ 717 w 2869"/>
                <a:gd name="T13" fmla="*/ 1028 h 3292"/>
                <a:gd name="T14" fmla="*/ 672 w 2869"/>
                <a:gd name="T15" fmla="*/ 1018 h 3292"/>
                <a:gd name="T16" fmla="*/ 637 w 2869"/>
                <a:gd name="T17" fmla="*/ 990 h 3292"/>
                <a:gd name="T18" fmla="*/ 618 w 2869"/>
                <a:gd name="T19" fmla="*/ 949 h 3292"/>
                <a:gd name="T20" fmla="*/ 615 w 2869"/>
                <a:gd name="T21" fmla="*/ 617 h 3292"/>
                <a:gd name="T22" fmla="*/ 1434 w 2869"/>
                <a:gd name="T23" fmla="*/ 205 h 3292"/>
                <a:gd name="T24" fmla="*/ 1370 w 2869"/>
                <a:gd name="T25" fmla="*/ 215 h 3292"/>
                <a:gd name="T26" fmla="*/ 1313 w 2869"/>
                <a:gd name="T27" fmla="*/ 244 h 3292"/>
                <a:gd name="T28" fmla="*/ 1269 w 2869"/>
                <a:gd name="T29" fmla="*/ 290 h 3292"/>
                <a:gd name="T30" fmla="*/ 1240 w 2869"/>
                <a:gd name="T31" fmla="*/ 346 h 3292"/>
                <a:gd name="T32" fmla="*/ 1229 w 2869"/>
                <a:gd name="T33" fmla="*/ 411 h 3292"/>
                <a:gd name="T34" fmla="*/ 1240 w 2869"/>
                <a:gd name="T35" fmla="*/ 476 h 3292"/>
                <a:gd name="T36" fmla="*/ 1269 w 2869"/>
                <a:gd name="T37" fmla="*/ 533 h 3292"/>
                <a:gd name="T38" fmla="*/ 1313 w 2869"/>
                <a:gd name="T39" fmla="*/ 577 h 3292"/>
                <a:gd name="T40" fmla="*/ 1370 w 2869"/>
                <a:gd name="T41" fmla="*/ 607 h 3292"/>
                <a:gd name="T42" fmla="*/ 1434 w 2869"/>
                <a:gd name="T43" fmla="*/ 617 h 3292"/>
                <a:gd name="T44" fmla="*/ 1499 w 2869"/>
                <a:gd name="T45" fmla="*/ 607 h 3292"/>
                <a:gd name="T46" fmla="*/ 1555 w 2869"/>
                <a:gd name="T47" fmla="*/ 577 h 3292"/>
                <a:gd name="T48" fmla="*/ 1600 w 2869"/>
                <a:gd name="T49" fmla="*/ 533 h 3292"/>
                <a:gd name="T50" fmla="*/ 1629 w 2869"/>
                <a:gd name="T51" fmla="*/ 476 h 3292"/>
                <a:gd name="T52" fmla="*/ 1639 w 2869"/>
                <a:gd name="T53" fmla="*/ 411 h 3292"/>
                <a:gd name="T54" fmla="*/ 1629 w 2869"/>
                <a:gd name="T55" fmla="*/ 346 h 3292"/>
                <a:gd name="T56" fmla="*/ 1600 w 2869"/>
                <a:gd name="T57" fmla="*/ 290 h 3292"/>
                <a:gd name="T58" fmla="*/ 1555 w 2869"/>
                <a:gd name="T59" fmla="*/ 244 h 3292"/>
                <a:gd name="T60" fmla="*/ 1499 w 2869"/>
                <a:gd name="T61" fmla="*/ 215 h 3292"/>
                <a:gd name="T62" fmla="*/ 1434 w 2869"/>
                <a:gd name="T63" fmla="*/ 205 h 3292"/>
                <a:gd name="T64" fmla="*/ 1434 w 2869"/>
                <a:gd name="T65" fmla="*/ 0 h 3292"/>
                <a:gd name="T66" fmla="*/ 1535 w 2869"/>
                <a:gd name="T67" fmla="*/ 12 h 3292"/>
                <a:gd name="T68" fmla="*/ 1627 w 2869"/>
                <a:gd name="T69" fmla="*/ 48 h 3292"/>
                <a:gd name="T70" fmla="*/ 1706 w 2869"/>
                <a:gd name="T71" fmla="*/ 103 h 3292"/>
                <a:gd name="T72" fmla="*/ 1771 w 2869"/>
                <a:gd name="T73" fmla="*/ 176 h 3292"/>
                <a:gd name="T74" fmla="*/ 1816 w 2869"/>
                <a:gd name="T75" fmla="*/ 262 h 3292"/>
                <a:gd name="T76" fmla="*/ 1840 w 2869"/>
                <a:gd name="T77" fmla="*/ 359 h 3292"/>
                <a:gd name="T78" fmla="*/ 2766 w 2869"/>
                <a:gd name="T79" fmla="*/ 411 h 3292"/>
                <a:gd name="T80" fmla="*/ 2811 w 2869"/>
                <a:gd name="T81" fmla="*/ 421 h 3292"/>
                <a:gd name="T82" fmla="*/ 2846 w 2869"/>
                <a:gd name="T83" fmla="*/ 450 h 3292"/>
                <a:gd name="T84" fmla="*/ 2866 w 2869"/>
                <a:gd name="T85" fmla="*/ 490 h 3292"/>
                <a:gd name="T86" fmla="*/ 2869 w 2869"/>
                <a:gd name="T87" fmla="*/ 3189 h 3292"/>
                <a:gd name="T88" fmla="*/ 2857 w 2869"/>
                <a:gd name="T89" fmla="*/ 3234 h 3292"/>
                <a:gd name="T90" fmla="*/ 2830 w 2869"/>
                <a:gd name="T91" fmla="*/ 3269 h 3292"/>
                <a:gd name="T92" fmla="*/ 2789 w 2869"/>
                <a:gd name="T93" fmla="*/ 3289 h 3292"/>
                <a:gd name="T94" fmla="*/ 103 w 2869"/>
                <a:gd name="T95" fmla="*/ 3292 h 3292"/>
                <a:gd name="T96" fmla="*/ 58 w 2869"/>
                <a:gd name="T97" fmla="*/ 3282 h 3292"/>
                <a:gd name="T98" fmla="*/ 23 w 2869"/>
                <a:gd name="T99" fmla="*/ 3253 h 3292"/>
                <a:gd name="T100" fmla="*/ 3 w 2869"/>
                <a:gd name="T101" fmla="*/ 3212 h 3292"/>
                <a:gd name="T102" fmla="*/ 0 w 2869"/>
                <a:gd name="T103" fmla="*/ 514 h 3292"/>
                <a:gd name="T104" fmla="*/ 10 w 2869"/>
                <a:gd name="T105" fmla="*/ 468 h 3292"/>
                <a:gd name="T106" fmla="*/ 38 w 2869"/>
                <a:gd name="T107" fmla="*/ 433 h 3292"/>
                <a:gd name="T108" fmla="*/ 79 w 2869"/>
                <a:gd name="T109" fmla="*/ 414 h 3292"/>
                <a:gd name="T110" fmla="*/ 1024 w 2869"/>
                <a:gd name="T111" fmla="*/ 411 h 3292"/>
                <a:gd name="T112" fmla="*/ 1036 w 2869"/>
                <a:gd name="T113" fmla="*/ 309 h 3292"/>
                <a:gd name="T114" fmla="*/ 1072 w 2869"/>
                <a:gd name="T115" fmla="*/ 218 h 3292"/>
                <a:gd name="T116" fmla="*/ 1128 w 2869"/>
                <a:gd name="T117" fmla="*/ 138 h 3292"/>
                <a:gd name="T118" fmla="*/ 1200 w 2869"/>
                <a:gd name="T119" fmla="*/ 73 h 3292"/>
                <a:gd name="T120" fmla="*/ 1286 w 2869"/>
                <a:gd name="T121" fmla="*/ 28 h 3292"/>
                <a:gd name="T122" fmla="*/ 1383 w 2869"/>
                <a:gd name="T123" fmla="*/ 3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69" h="3292">
                  <a:moveTo>
                    <a:pt x="205" y="617"/>
                  </a:moveTo>
                  <a:lnTo>
                    <a:pt x="205" y="3085"/>
                  </a:lnTo>
                  <a:lnTo>
                    <a:pt x="2663" y="3085"/>
                  </a:lnTo>
                  <a:lnTo>
                    <a:pt x="2663" y="617"/>
                  </a:lnTo>
                  <a:lnTo>
                    <a:pt x="2254" y="617"/>
                  </a:lnTo>
                  <a:lnTo>
                    <a:pt x="2254" y="925"/>
                  </a:lnTo>
                  <a:lnTo>
                    <a:pt x="2251" y="949"/>
                  </a:lnTo>
                  <a:lnTo>
                    <a:pt x="2244" y="970"/>
                  </a:lnTo>
                  <a:lnTo>
                    <a:pt x="2231" y="990"/>
                  </a:lnTo>
                  <a:lnTo>
                    <a:pt x="2215" y="1006"/>
                  </a:lnTo>
                  <a:lnTo>
                    <a:pt x="2196" y="1018"/>
                  </a:lnTo>
                  <a:lnTo>
                    <a:pt x="2175" y="1025"/>
                  </a:lnTo>
                  <a:lnTo>
                    <a:pt x="2151" y="1028"/>
                  </a:lnTo>
                  <a:lnTo>
                    <a:pt x="717" y="1028"/>
                  </a:lnTo>
                  <a:lnTo>
                    <a:pt x="694" y="1025"/>
                  </a:lnTo>
                  <a:lnTo>
                    <a:pt x="672" y="1018"/>
                  </a:lnTo>
                  <a:lnTo>
                    <a:pt x="653" y="1006"/>
                  </a:lnTo>
                  <a:lnTo>
                    <a:pt x="637" y="990"/>
                  </a:lnTo>
                  <a:lnTo>
                    <a:pt x="625" y="970"/>
                  </a:lnTo>
                  <a:lnTo>
                    <a:pt x="618" y="949"/>
                  </a:lnTo>
                  <a:lnTo>
                    <a:pt x="615" y="925"/>
                  </a:lnTo>
                  <a:lnTo>
                    <a:pt x="615" y="617"/>
                  </a:lnTo>
                  <a:lnTo>
                    <a:pt x="205" y="617"/>
                  </a:lnTo>
                  <a:close/>
                  <a:moveTo>
                    <a:pt x="1434" y="205"/>
                  </a:moveTo>
                  <a:lnTo>
                    <a:pt x="1400" y="208"/>
                  </a:lnTo>
                  <a:lnTo>
                    <a:pt x="1370" y="215"/>
                  </a:lnTo>
                  <a:lnTo>
                    <a:pt x="1340" y="228"/>
                  </a:lnTo>
                  <a:lnTo>
                    <a:pt x="1313" y="244"/>
                  </a:lnTo>
                  <a:lnTo>
                    <a:pt x="1289" y="265"/>
                  </a:lnTo>
                  <a:lnTo>
                    <a:pt x="1269" y="290"/>
                  </a:lnTo>
                  <a:lnTo>
                    <a:pt x="1252" y="317"/>
                  </a:lnTo>
                  <a:lnTo>
                    <a:pt x="1240" y="346"/>
                  </a:lnTo>
                  <a:lnTo>
                    <a:pt x="1232" y="378"/>
                  </a:lnTo>
                  <a:lnTo>
                    <a:pt x="1229" y="411"/>
                  </a:lnTo>
                  <a:lnTo>
                    <a:pt x="1232" y="445"/>
                  </a:lnTo>
                  <a:lnTo>
                    <a:pt x="1240" y="476"/>
                  </a:lnTo>
                  <a:lnTo>
                    <a:pt x="1252" y="506"/>
                  </a:lnTo>
                  <a:lnTo>
                    <a:pt x="1269" y="533"/>
                  </a:lnTo>
                  <a:lnTo>
                    <a:pt x="1289" y="556"/>
                  </a:lnTo>
                  <a:lnTo>
                    <a:pt x="1313" y="577"/>
                  </a:lnTo>
                  <a:lnTo>
                    <a:pt x="1340" y="593"/>
                  </a:lnTo>
                  <a:lnTo>
                    <a:pt x="1370" y="607"/>
                  </a:lnTo>
                  <a:lnTo>
                    <a:pt x="1400" y="614"/>
                  </a:lnTo>
                  <a:lnTo>
                    <a:pt x="1434" y="617"/>
                  </a:lnTo>
                  <a:lnTo>
                    <a:pt x="1467" y="614"/>
                  </a:lnTo>
                  <a:lnTo>
                    <a:pt x="1499" y="607"/>
                  </a:lnTo>
                  <a:lnTo>
                    <a:pt x="1528" y="593"/>
                  </a:lnTo>
                  <a:lnTo>
                    <a:pt x="1555" y="577"/>
                  </a:lnTo>
                  <a:lnTo>
                    <a:pt x="1579" y="556"/>
                  </a:lnTo>
                  <a:lnTo>
                    <a:pt x="1600" y="533"/>
                  </a:lnTo>
                  <a:lnTo>
                    <a:pt x="1616" y="506"/>
                  </a:lnTo>
                  <a:lnTo>
                    <a:pt x="1629" y="476"/>
                  </a:lnTo>
                  <a:lnTo>
                    <a:pt x="1637" y="445"/>
                  </a:lnTo>
                  <a:lnTo>
                    <a:pt x="1639" y="411"/>
                  </a:lnTo>
                  <a:lnTo>
                    <a:pt x="1637" y="378"/>
                  </a:lnTo>
                  <a:lnTo>
                    <a:pt x="1629" y="346"/>
                  </a:lnTo>
                  <a:lnTo>
                    <a:pt x="1616" y="317"/>
                  </a:lnTo>
                  <a:lnTo>
                    <a:pt x="1600" y="290"/>
                  </a:lnTo>
                  <a:lnTo>
                    <a:pt x="1579" y="265"/>
                  </a:lnTo>
                  <a:lnTo>
                    <a:pt x="1555" y="244"/>
                  </a:lnTo>
                  <a:lnTo>
                    <a:pt x="1528" y="228"/>
                  </a:lnTo>
                  <a:lnTo>
                    <a:pt x="1499" y="215"/>
                  </a:lnTo>
                  <a:lnTo>
                    <a:pt x="1467" y="208"/>
                  </a:lnTo>
                  <a:lnTo>
                    <a:pt x="1434" y="205"/>
                  </a:lnTo>
                  <a:close/>
                  <a:moveTo>
                    <a:pt x="1434" y="0"/>
                  </a:moveTo>
                  <a:lnTo>
                    <a:pt x="1434" y="0"/>
                  </a:lnTo>
                  <a:lnTo>
                    <a:pt x="1486" y="3"/>
                  </a:lnTo>
                  <a:lnTo>
                    <a:pt x="1535" y="12"/>
                  </a:lnTo>
                  <a:lnTo>
                    <a:pt x="1582" y="28"/>
                  </a:lnTo>
                  <a:lnTo>
                    <a:pt x="1627" y="48"/>
                  </a:lnTo>
                  <a:lnTo>
                    <a:pt x="1668" y="73"/>
                  </a:lnTo>
                  <a:lnTo>
                    <a:pt x="1706" y="103"/>
                  </a:lnTo>
                  <a:lnTo>
                    <a:pt x="1741" y="138"/>
                  </a:lnTo>
                  <a:lnTo>
                    <a:pt x="1771" y="176"/>
                  </a:lnTo>
                  <a:lnTo>
                    <a:pt x="1796" y="218"/>
                  </a:lnTo>
                  <a:lnTo>
                    <a:pt x="1816" y="262"/>
                  </a:lnTo>
                  <a:lnTo>
                    <a:pt x="1831" y="309"/>
                  </a:lnTo>
                  <a:lnTo>
                    <a:pt x="1840" y="359"/>
                  </a:lnTo>
                  <a:lnTo>
                    <a:pt x="1844" y="411"/>
                  </a:lnTo>
                  <a:lnTo>
                    <a:pt x="2766" y="411"/>
                  </a:lnTo>
                  <a:lnTo>
                    <a:pt x="2789" y="414"/>
                  </a:lnTo>
                  <a:lnTo>
                    <a:pt x="2811" y="421"/>
                  </a:lnTo>
                  <a:lnTo>
                    <a:pt x="2830" y="433"/>
                  </a:lnTo>
                  <a:lnTo>
                    <a:pt x="2846" y="450"/>
                  </a:lnTo>
                  <a:lnTo>
                    <a:pt x="2857" y="468"/>
                  </a:lnTo>
                  <a:lnTo>
                    <a:pt x="2866" y="490"/>
                  </a:lnTo>
                  <a:lnTo>
                    <a:pt x="2869" y="514"/>
                  </a:lnTo>
                  <a:lnTo>
                    <a:pt x="2869" y="3189"/>
                  </a:lnTo>
                  <a:lnTo>
                    <a:pt x="2866" y="3212"/>
                  </a:lnTo>
                  <a:lnTo>
                    <a:pt x="2857" y="3234"/>
                  </a:lnTo>
                  <a:lnTo>
                    <a:pt x="2846" y="3253"/>
                  </a:lnTo>
                  <a:lnTo>
                    <a:pt x="2830" y="3269"/>
                  </a:lnTo>
                  <a:lnTo>
                    <a:pt x="2811" y="3282"/>
                  </a:lnTo>
                  <a:lnTo>
                    <a:pt x="2789" y="3289"/>
                  </a:lnTo>
                  <a:lnTo>
                    <a:pt x="2766" y="3292"/>
                  </a:lnTo>
                  <a:lnTo>
                    <a:pt x="103" y="3292"/>
                  </a:lnTo>
                  <a:lnTo>
                    <a:pt x="79" y="3289"/>
                  </a:lnTo>
                  <a:lnTo>
                    <a:pt x="58" y="3282"/>
                  </a:lnTo>
                  <a:lnTo>
                    <a:pt x="38" y="3269"/>
                  </a:lnTo>
                  <a:lnTo>
                    <a:pt x="23" y="3253"/>
                  </a:lnTo>
                  <a:lnTo>
                    <a:pt x="10" y="3234"/>
                  </a:lnTo>
                  <a:lnTo>
                    <a:pt x="3" y="3212"/>
                  </a:lnTo>
                  <a:lnTo>
                    <a:pt x="0" y="3189"/>
                  </a:lnTo>
                  <a:lnTo>
                    <a:pt x="0" y="514"/>
                  </a:lnTo>
                  <a:lnTo>
                    <a:pt x="3" y="490"/>
                  </a:lnTo>
                  <a:lnTo>
                    <a:pt x="10" y="468"/>
                  </a:lnTo>
                  <a:lnTo>
                    <a:pt x="23" y="450"/>
                  </a:lnTo>
                  <a:lnTo>
                    <a:pt x="38" y="433"/>
                  </a:lnTo>
                  <a:lnTo>
                    <a:pt x="58" y="421"/>
                  </a:lnTo>
                  <a:lnTo>
                    <a:pt x="79" y="414"/>
                  </a:lnTo>
                  <a:lnTo>
                    <a:pt x="103" y="411"/>
                  </a:lnTo>
                  <a:lnTo>
                    <a:pt x="1024" y="411"/>
                  </a:lnTo>
                  <a:lnTo>
                    <a:pt x="1027" y="359"/>
                  </a:lnTo>
                  <a:lnTo>
                    <a:pt x="1036" y="309"/>
                  </a:lnTo>
                  <a:lnTo>
                    <a:pt x="1052" y="262"/>
                  </a:lnTo>
                  <a:lnTo>
                    <a:pt x="1072" y="218"/>
                  </a:lnTo>
                  <a:lnTo>
                    <a:pt x="1098" y="176"/>
                  </a:lnTo>
                  <a:lnTo>
                    <a:pt x="1128" y="138"/>
                  </a:lnTo>
                  <a:lnTo>
                    <a:pt x="1162" y="103"/>
                  </a:lnTo>
                  <a:lnTo>
                    <a:pt x="1200" y="73"/>
                  </a:lnTo>
                  <a:lnTo>
                    <a:pt x="1241" y="48"/>
                  </a:lnTo>
                  <a:lnTo>
                    <a:pt x="1286" y="28"/>
                  </a:lnTo>
                  <a:lnTo>
                    <a:pt x="1334" y="12"/>
                  </a:lnTo>
                  <a:lnTo>
                    <a:pt x="1383" y="3"/>
                  </a:lnTo>
                  <a:lnTo>
                    <a:pt x="1434" y="0"/>
                  </a:lnTo>
                  <a:close/>
                </a:path>
              </a:pathLst>
            </a:custGeom>
            <a:grpFill/>
            <a:ln w="0">
              <a:noFill/>
              <a:prstDash val="solid"/>
              <a:round/>
            </a:ln>
          </p:spPr>
          <p:txBody>
            <a:bodyPr vert="horz" wrap="square" lIns="91440" tIns="45720" rIns="91440" bIns="45720" numCol="1" anchor="t" anchorCtr="0" compatLnSpc="1"/>
            <a:lstStyle/>
            <a:p>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33" name="Freeform 195"/>
            <p:cNvSpPr/>
            <p:nvPr/>
          </p:nvSpPr>
          <p:spPr bwMode="auto">
            <a:xfrm>
              <a:off x="6004" y="6729"/>
              <a:ext cx="216" cy="171"/>
            </a:xfrm>
            <a:custGeom>
              <a:avLst/>
              <a:gdLst>
                <a:gd name="T0" fmla="*/ 1536 w 1723"/>
                <a:gd name="T1" fmla="*/ 0 h 1363"/>
                <a:gd name="T2" fmla="*/ 1723 w 1723"/>
                <a:gd name="T3" fmla="*/ 188 h 1363"/>
                <a:gd name="T4" fmla="*/ 656 w 1723"/>
                <a:gd name="T5" fmla="*/ 1363 h 1363"/>
                <a:gd name="T6" fmla="*/ 0 w 1723"/>
                <a:gd name="T7" fmla="*/ 600 h 1363"/>
                <a:gd name="T8" fmla="*/ 187 w 1723"/>
                <a:gd name="T9" fmla="*/ 412 h 1363"/>
                <a:gd name="T10" fmla="*/ 656 w 1723"/>
                <a:gd name="T11" fmla="*/ 781 h 1363"/>
                <a:gd name="T12" fmla="*/ 1536 w 1723"/>
                <a:gd name="T13" fmla="*/ 0 h 1363"/>
              </a:gdLst>
              <a:ahLst/>
              <a:cxnLst>
                <a:cxn ang="0">
                  <a:pos x="T0" y="T1"/>
                </a:cxn>
                <a:cxn ang="0">
                  <a:pos x="T2" y="T3"/>
                </a:cxn>
                <a:cxn ang="0">
                  <a:pos x="T4" y="T5"/>
                </a:cxn>
                <a:cxn ang="0">
                  <a:pos x="T6" y="T7"/>
                </a:cxn>
                <a:cxn ang="0">
                  <a:pos x="T8" y="T9"/>
                </a:cxn>
                <a:cxn ang="0">
                  <a:pos x="T10" y="T11"/>
                </a:cxn>
                <a:cxn ang="0">
                  <a:pos x="T12" y="T13"/>
                </a:cxn>
              </a:cxnLst>
              <a:rect l="0" t="0" r="r" b="b"/>
              <a:pathLst>
                <a:path w="1723" h="1363">
                  <a:moveTo>
                    <a:pt x="1536" y="0"/>
                  </a:moveTo>
                  <a:lnTo>
                    <a:pt x="1723" y="188"/>
                  </a:lnTo>
                  <a:lnTo>
                    <a:pt x="656" y="1363"/>
                  </a:lnTo>
                  <a:lnTo>
                    <a:pt x="0" y="600"/>
                  </a:lnTo>
                  <a:lnTo>
                    <a:pt x="187" y="412"/>
                  </a:lnTo>
                  <a:lnTo>
                    <a:pt x="656" y="781"/>
                  </a:lnTo>
                  <a:lnTo>
                    <a:pt x="1536" y="0"/>
                  </a:lnTo>
                  <a:close/>
                </a:path>
              </a:pathLst>
            </a:custGeom>
            <a:grpFill/>
            <a:ln w="0">
              <a:noFill/>
              <a:prstDash val="solid"/>
              <a:round/>
            </a:ln>
          </p:spPr>
          <p:txBody>
            <a:bodyPr vert="horz" wrap="square" lIns="91440" tIns="45720" rIns="91440" bIns="45720" numCol="1" anchor="t" anchorCtr="0" compatLnSpc="1"/>
            <a:lstStyle/>
            <a:p>
              <a:endParaRPr lang="zh-CN" altLang="en-US" dirty="0">
                <a:solidFill>
                  <a:srgbClr val="FFFFFF"/>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1" cstate="print"/>
          <a:stretch>
            <a:fillRect/>
          </a:stretch>
        </p:blipFill>
        <p:spPr>
          <a:xfrm>
            <a:off x="10208870" y="6138780"/>
            <a:ext cx="1711047" cy="466526"/>
          </a:xfrm>
          <a:prstGeom prst="rect">
            <a:avLst/>
          </a:prstGeom>
        </p:spPr>
      </p:pic>
      <p:sp>
        <p:nvSpPr>
          <p:cNvPr id="27" name="Docer搜索：半想象现实   http://chn.docer.com/works/?userid=199927538"/>
          <p:cNvSpPr txBox="1"/>
          <p:nvPr/>
        </p:nvSpPr>
        <p:spPr>
          <a:xfrm>
            <a:off x="1118552" y="429854"/>
            <a:ext cx="1402080" cy="460375"/>
          </a:xfrm>
          <a:prstGeom prst="rect">
            <a:avLst/>
          </a:prstGeom>
          <a:noFill/>
        </p:spPr>
        <p:txBody>
          <a:bodyPr wrap="none" rtlCol="0">
            <a:spAutoFit/>
          </a:bodyPr>
          <a:lstStyle/>
          <a:p>
            <a:pPr algn="l"/>
            <a:r>
              <a:rPr lang="zh-CN" altLang="en-US" sz="2400" dirty="0">
                <a:solidFill>
                  <a:srgbClr val="186299"/>
                </a:solidFill>
                <a:latin typeface="Times New Roman" panose="02020603050405020304" pitchFamily="18" charset="0"/>
                <a:cs typeface="Times New Roman" panose="02020603050405020304" pitchFamily="18" charset="0"/>
                <a:sym typeface="+mn-ea"/>
              </a:rPr>
              <a:t>相关工作</a:t>
            </a:r>
            <a:endParaRPr lang="zh-CN" altLang="en-US" sz="2400" dirty="0">
              <a:solidFill>
                <a:srgbClr val="186299"/>
              </a:solidFill>
              <a:latin typeface="Times New Roman" panose="02020603050405020304" pitchFamily="18" charset="0"/>
              <a:cs typeface="Times New Roman" panose="02020603050405020304" pitchFamily="18" charset="0"/>
              <a:sym typeface="+mn-ea"/>
            </a:endParaRPr>
          </a:p>
        </p:txBody>
      </p:sp>
      <p:sp>
        <p:nvSpPr>
          <p:cNvPr id="21" name="iconfont-1191-801540"/>
          <p:cNvSpPr/>
          <p:nvPr>
            <p:custDataLst>
              <p:tags r:id="rId2"/>
            </p:custDataLst>
          </p:nvPr>
        </p:nvSpPr>
        <p:spPr>
          <a:xfrm>
            <a:off x="473376" y="1020151"/>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文本框 4"/>
          <p:cNvSpPr txBox="1"/>
          <p:nvPr>
            <p:custDataLst>
              <p:tags r:id="rId3"/>
            </p:custDataLst>
          </p:nvPr>
        </p:nvSpPr>
        <p:spPr>
          <a:xfrm>
            <a:off x="929104" y="961729"/>
            <a:ext cx="5675882" cy="39878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故障定位</a:t>
            </a:r>
            <a:endParaRPr lang="zh-CN" altLang="en-US" sz="2000" dirty="0">
              <a:latin typeface="Times New Roman" panose="02020603050405020304" pitchFamily="18" charset="0"/>
              <a:cs typeface="Times New Roman" panose="02020603050405020304" pitchFamily="18" charset="0"/>
            </a:endParaRPr>
          </a:p>
        </p:txBody>
      </p:sp>
      <p:grpSp>
        <p:nvGrpSpPr>
          <p:cNvPr id="39" name="组合 38"/>
          <p:cNvGrpSpPr/>
          <p:nvPr/>
        </p:nvGrpSpPr>
        <p:grpSpPr>
          <a:xfrm>
            <a:off x="912495" y="1580515"/>
            <a:ext cx="4861560" cy="843915"/>
            <a:chOff x="1437" y="2489"/>
            <a:chExt cx="7656" cy="1329"/>
          </a:xfrm>
        </p:grpSpPr>
        <p:sp>
          <p:nvSpPr>
            <p:cNvPr id="34" name="Docer搜索：半想象现实   http://chn.docer.com/works/?userid=199927538"/>
            <p:cNvSpPr>
              <a:spLocks noEditPoints="1"/>
            </p:cNvSpPr>
            <p:nvPr/>
          </p:nvSpPr>
          <p:spPr bwMode="auto">
            <a:xfrm>
              <a:off x="2669" y="3313"/>
              <a:ext cx="432" cy="490"/>
            </a:xfrm>
            <a:custGeom>
              <a:avLst/>
              <a:gdLst>
                <a:gd name="T0" fmla="*/ 1426 w 2904"/>
                <a:gd name="T1" fmla="*/ 1851 h 3292"/>
                <a:gd name="T2" fmla="*/ 2736 w 2904"/>
                <a:gd name="T3" fmla="*/ 1281 h 3292"/>
                <a:gd name="T4" fmla="*/ 2791 w 2904"/>
                <a:gd name="T5" fmla="*/ 1435 h 3292"/>
                <a:gd name="T6" fmla="*/ 2830 w 2904"/>
                <a:gd name="T7" fmla="*/ 1597 h 3292"/>
                <a:gd name="T8" fmla="*/ 2849 w 2904"/>
                <a:gd name="T9" fmla="*/ 1766 h 3292"/>
                <a:gd name="T10" fmla="*/ 2848 w 2904"/>
                <a:gd name="T11" fmla="*/ 1946 h 3292"/>
                <a:gd name="T12" fmla="*/ 2825 w 2904"/>
                <a:gd name="T13" fmla="*/ 2130 h 3292"/>
                <a:gd name="T14" fmla="*/ 2779 w 2904"/>
                <a:gd name="T15" fmla="*/ 2307 h 3292"/>
                <a:gd name="T16" fmla="*/ 2712 w 2904"/>
                <a:gd name="T17" fmla="*/ 2473 h 3292"/>
                <a:gd name="T18" fmla="*/ 2626 w 2904"/>
                <a:gd name="T19" fmla="*/ 2629 h 3292"/>
                <a:gd name="T20" fmla="*/ 2522 w 2904"/>
                <a:gd name="T21" fmla="*/ 2771 h 3292"/>
                <a:gd name="T22" fmla="*/ 2403 w 2904"/>
                <a:gd name="T23" fmla="*/ 2901 h 3292"/>
                <a:gd name="T24" fmla="*/ 2268 w 2904"/>
                <a:gd name="T25" fmla="*/ 3014 h 3292"/>
                <a:gd name="T26" fmla="*/ 2120 w 2904"/>
                <a:gd name="T27" fmla="*/ 3110 h 3292"/>
                <a:gd name="T28" fmla="*/ 1960 w 2904"/>
                <a:gd name="T29" fmla="*/ 3187 h 3292"/>
                <a:gd name="T30" fmla="*/ 1790 w 2904"/>
                <a:gd name="T31" fmla="*/ 3244 h 3292"/>
                <a:gd name="T32" fmla="*/ 1611 w 2904"/>
                <a:gd name="T33" fmla="*/ 3280 h 3292"/>
                <a:gd name="T34" fmla="*/ 1426 w 2904"/>
                <a:gd name="T35" fmla="*/ 3292 h 3292"/>
                <a:gd name="T36" fmla="*/ 1240 w 2904"/>
                <a:gd name="T37" fmla="*/ 3280 h 3292"/>
                <a:gd name="T38" fmla="*/ 1061 w 2904"/>
                <a:gd name="T39" fmla="*/ 3244 h 3292"/>
                <a:gd name="T40" fmla="*/ 891 w 2904"/>
                <a:gd name="T41" fmla="*/ 3187 h 3292"/>
                <a:gd name="T42" fmla="*/ 732 w 2904"/>
                <a:gd name="T43" fmla="*/ 3110 h 3292"/>
                <a:gd name="T44" fmla="*/ 584 w 2904"/>
                <a:gd name="T45" fmla="*/ 3014 h 3292"/>
                <a:gd name="T46" fmla="*/ 449 w 2904"/>
                <a:gd name="T47" fmla="*/ 2901 h 3292"/>
                <a:gd name="T48" fmla="*/ 329 w 2904"/>
                <a:gd name="T49" fmla="*/ 2771 h 3292"/>
                <a:gd name="T50" fmla="*/ 225 w 2904"/>
                <a:gd name="T51" fmla="*/ 2629 h 3292"/>
                <a:gd name="T52" fmla="*/ 139 w 2904"/>
                <a:gd name="T53" fmla="*/ 2473 h 3292"/>
                <a:gd name="T54" fmla="*/ 73 w 2904"/>
                <a:gd name="T55" fmla="*/ 2307 h 3292"/>
                <a:gd name="T56" fmla="*/ 27 w 2904"/>
                <a:gd name="T57" fmla="*/ 2130 h 3292"/>
                <a:gd name="T58" fmla="*/ 3 w 2904"/>
                <a:gd name="T59" fmla="*/ 1946 h 3292"/>
                <a:gd name="T60" fmla="*/ 3 w 2904"/>
                <a:gd name="T61" fmla="*/ 1756 h 3292"/>
                <a:gd name="T62" fmla="*/ 27 w 2904"/>
                <a:gd name="T63" fmla="*/ 1572 h 3292"/>
                <a:gd name="T64" fmla="*/ 73 w 2904"/>
                <a:gd name="T65" fmla="*/ 1396 h 3292"/>
                <a:gd name="T66" fmla="*/ 139 w 2904"/>
                <a:gd name="T67" fmla="*/ 1230 h 3292"/>
                <a:gd name="T68" fmla="*/ 225 w 2904"/>
                <a:gd name="T69" fmla="*/ 1074 h 3292"/>
                <a:gd name="T70" fmla="*/ 329 w 2904"/>
                <a:gd name="T71" fmla="*/ 931 h 3292"/>
                <a:gd name="T72" fmla="*/ 449 w 2904"/>
                <a:gd name="T73" fmla="*/ 802 h 3292"/>
                <a:gd name="T74" fmla="*/ 584 w 2904"/>
                <a:gd name="T75" fmla="*/ 688 h 3292"/>
                <a:gd name="T76" fmla="*/ 732 w 2904"/>
                <a:gd name="T77" fmla="*/ 592 h 3292"/>
                <a:gd name="T78" fmla="*/ 891 w 2904"/>
                <a:gd name="T79" fmla="*/ 515 h 3292"/>
                <a:gd name="T80" fmla="*/ 1061 w 2904"/>
                <a:gd name="T81" fmla="*/ 458 h 3292"/>
                <a:gd name="T82" fmla="*/ 1240 w 2904"/>
                <a:gd name="T83" fmla="*/ 423 h 3292"/>
                <a:gd name="T84" fmla="*/ 1426 w 2904"/>
                <a:gd name="T85" fmla="*/ 411 h 3292"/>
                <a:gd name="T86" fmla="*/ 1630 w 2904"/>
                <a:gd name="T87" fmla="*/ 0 h 3292"/>
                <a:gd name="T88" fmla="*/ 1813 w 2904"/>
                <a:gd name="T89" fmla="*/ 11 h 3292"/>
                <a:gd name="T90" fmla="*/ 1988 w 2904"/>
                <a:gd name="T91" fmla="*/ 45 h 3292"/>
                <a:gd name="T92" fmla="*/ 2156 w 2904"/>
                <a:gd name="T93" fmla="*/ 101 h 3292"/>
                <a:gd name="T94" fmla="*/ 2315 w 2904"/>
                <a:gd name="T95" fmla="*/ 176 h 3292"/>
                <a:gd name="T96" fmla="*/ 2461 w 2904"/>
                <a:gd name="T97" fmla="*/ 269 h 3292"/>
                <a:gd name="T98" fmla="*/ 2595 w 2904"/>
                <a:gd name="T99" fmla="*/ 380 h 3292"/>
                <a:gd name="T100" fmla="*/ 2714 w 2904"/>
                <a:gd name="T101" fmla="*/ 505 h 3292"/>
                <a:gd name="T102" fmla="*/ 2818 w 2904"/>
                <a:gd name="T103" fmla="*/ 644 h 3292"/>
                <a:gd name="T104" fmla="*/ 2904 w 2904"/>
                <a:gd name="T105" fmla="*/ 796 h 3292"/>
                <a:gd name="T106" fmla="*/ 1630 w 2904"/>
                <a:gd name="T107"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04" h="3292">
                  <a:moveTo>
                    <a:pt x="1426" y="411"/>
                  </a:moveTo>
                  <a:lnTo>
                    <a:pt x="1426" y="1851"/>
                  </a:lnTo>
                  <a:lnTo>
                    <a:pt x="2701" y="1207"/>
                  </a:lnTo>
                  <a:lnTo>
                    <a:pt x="2736" y="1281"/>
                  </a:lnTo>
                  <a:lnTo>
                    <a:pt x="2765" y="1357"/>
                  </a:lnTo>
                  <a:lnTo>
                    <a:pt x="2791" y="1435"/>
                  </a:lnTo>
                  <a:lnTo>
                    <a:pt x="2812" y="1515"/>
                  </a:lnTo>
                  <a:lnTo>
                    <a:pt x="2830" y="1597"/>
                  </a:lnTo>
                  <a:lnTo>
                    <a:pt x="2842" y="1680"/>
                  </a:lnTo>
                  <a:lnTo>
                    <a:pt x="2849" y="1766"/>
                  </a:lnTo>
                  <a:lnTo>
                    <a:pt x="2851" y="1851"/>
                  </a:lnTo>
                  <a:lnTo>
                    <a:pt x="2848" y="1946"/>
                  </a:lnTo>
                  <a:lnTo>
                    <a:pt x="2840" y="2039"/>
                  </a:lnTo>
                  <a:lnTo>
                    <a:pt x="2825" y="2130"/>
                  </a:lnTo>
                  <a:lnTo>
                    <a:pt x="2804" y="2220"/>
                  </a:lnTo>
                  <a:lnTo>
                    <a:pt x="2779" y="2307"/>
                  </a:lnTo>
                  <a:lnTo>
                    <a:pt x="2748" y="2391"/>
                  </a:lnTo>
                  <a:lnTo>
                    <a:pt x="2712" y="2473"/>
                  </a:lnTo>
                  <a:lnTo>
                    <a:pt x="2671" y="2553"/>
                  </a:lnTo>
                  <a:lnTo>
                    <a:pt x="2626" y="2629"/>
                  </a:lnTo>
                  <a:lnTo>
                    <a:pt x="2576" y="2702"/>
                  </a:lnTo>
                  <a:lnTo>
                    <a:pt x="2522" y="2771"/>
                  </a:lnTo>
                  <a:lnTo>
                    <a:pt x="2465" y="2838"/>
                  </a:lnTo>
                  <a:lnTo>
                    <a:pt x="2403" y="2901"/>
                  </a:lnTo>
                  <a:lnTo>
                    <a:pt x="2337" y="2959"/>
                  </a:lnTo>
                  <a:lnTo>
                    <a:pt x="2268" y="3014"/>
                  </a:lnTo>
                  <a:lnTo>
                    <a:pt x="2195" y="3064"/>
                  </a:lnTo>
                  <a:lnTo>
                    <a:pt x="2120" y="3110"/>
                  </a:lnTo>
                  <a:lnTo>
                    <a:pt x="2042" y="3150"/>
                  </a:lnTo>
                  <a:lnTo>
                    <a:pt x="1960" y="3187"/>
                  </a:lnTo>
                  <a:lnTo>
                    <a:pt x="1876" y="3219"/>
                  </a:lnTo>
                  <a:lnTo>
                    <a:pt x="1790" y="3244"/>
                  </a:lnTo>
                  <a:lnTo>
                    <a:pt x="1702" y="3265"/>
                  </a:lnTo>
                  <a:lnTo>
                    <a:pt x="1611" y="3280"/>
                  </a:lnTo>
                  <a:lnTo>
                    <a:pt x="1519" y="3289"/>
                  </a:lnTo>
                  <a:lnTo>
                    <a:pt x="1426" y="3292"/>
                  </a:lnTo>
                  <a:lnTo>
                    <a:pt x="1332" y="3289"/>
                  </a:lnTo>
                  <a:lnTo>
                    <a:pt x="1240" y="3280"/>
                  </a:lnTo>
                  <a:lnTo>
                    <a:pt x="1149" y="3265"/>
                  </a:lnTo>
                  <a:lnTo>
                    <a:pt x="1061" y="3244"/>
                  </a:lnTo>
                  <a:lnTo>
                    <a:pt x="975" y="3219"/>
                  </a:lnTo>
                  <a:lnTo>
                    <a:pt x="891" y="3187"/>
                  </a:lnTo>
                  <a:lnTo>
                    <a:pt x="810" y="3150"/>
                  </a:lnTo>
                  <a:lnTo>
                    <a:pt x="732" y="3110"/>
                  </a:lnTo>
                  <a:lnTo>
                    <a:pt x="656" y="3064"/>
                  </a:lnTo>
                  <a:lnTo>
                    <a:pt x="584" y="3014"/>
                  </a:lnTo>
                  <a:lnTo>
                    <a:pt x="514" y="2959"/>
                  </a:lnTo>
                  <a:lnTo>
                    <a:pt x="449" y="2901"/>
                  </a:lnTo>
                  <a:lnTo>
                    <a:pt x="387" y="2838"/>
                  </a:lnTo>
                  <a:lnTo>
                    <a:pt x="329" y="2771"/>
                  </a:lnTo>
                  <a:lnTo>
                    <a:pt x="275" y="2702"/>
                  </a:lnTo>
                  <a:lnTo>
                    <a:pt x="225" y="2629"/>
                  </a:lnTo>
                  <a:lnTo>
                    <a:pt x="180" y="2553"/>
                  </a:lnTo>
                  <a:lnTo>
                    <a:pt x="139" y="2473"/>
                  </a:lnTo>
                  <a:lnTo>
                    <a:pt x="103" y="2391"/>
                  </a:lnTo>
                  <a:lnTo>
                    <a:pt x="73" y="2307"/>
                  </a:lnTo>
                  <a:lnTo>
                    <a:pt x="47" y="2220"/>
                  </a:lnTo>
                  <a:lnTo>
                    <a:pt x="27" y="2130"/>
                  </a:lnTo>
                  <a:lnTo>
                    <a:pt x="12" y="2039"/>
                  </a:lnTo>
                  <a:lnTo>
                    <a:pt x="3" y="1946"/>
                  </a:lnTo>
                  <a:lnTo>
                    <a:pt x="0" y="1851"/>
                  </a:lnTo>
                  <a:lnTo>
                    <a:pt x="3" y="1756"/>
                  </a:lnTo>
                  <a:lnTo>
                    <a:pt x="12" y="1663"/>
                  </a:lnTo>
                  <a:lnTo>
                    <a:pt x="27" y="1572"/>
                  </a:lnTo>
                  <a:lnTo>
                    <a:pt x="47" y="1483"/>
                  </a:lnTo>
                  <a:lnTo>
                    <a:pt x="73" y="1396"/>
                  </a:lnTo>
                  <a:lnTo>
                    <a:pt x="103" y="1311"/>
                  </a:lnTo>
                  <a:lnTo>
                    <a:pt x="139" y="1230"/>
                  </a:lnTo>
                  <a:lnTo>
                    <a:pt x="180" y="1150"/>
                  </a:lnTo>
                  <a:lnTo>
                    <a:pt x="225" y="1074"/>
                  </a:lnTo>
                  <a:lnTo>
                    <a:pt x="275" y="1000"/>
                  </a:lnTo>
                  <a:lnTo>
                    <a:pt x="329" y="931"/>
                  </a:lnTo>
                  <a:lnTo>
                    <a:pt x="387" y="865"/>
                  </a:lnTo>
                  <a:lnTo>
                    <a:pt x="449" y="802"/>
                  </a:lnTo>
                  <a:lnTo>
                    <a:pt x="514" y="743"/>
                  </a:lnTo>
                  <a:lnTo>
                    <a:pt x="584" y="688"/>
                  </a:lnTo>
                  <a:lnTo>
                    <a:pt x="656" y="639"/>
                  </a:lnTo>
                  <a:lnTo>
                    <a:pt x="732" y="592"/>
                  </a:lnTo>
                  <a:lnTo>
                    <a:pt x="810" y="552"/>
                  </a:lnTo>
                  <a:lnTo>
                    <a:pt x="891" y="515"/>
                  </a:lnTo>
                  <a:lnTo>
                    <a:pt x="975" y="484"/>
                  </a:lnTo>
                  <a:lnTo>
                    <a:pt x="1061" y="458"/>
                  </a:lnTo>
                  <a:lnTo>
                    <a:pt x="1149" y="438"/>
                  </a:lnTo>
                  <a:lnTo>
                    <a:pt x="1240" y="423"/>
                  </a:lnTo>
                  <a:lnTo>
                    <a:pt x="1332" y="414"/>
                  </a:lnTo>
                  <a:lnTo>
                    <a:pt x="1426" y="411"/>
                  </a:lnTo>
                  <a:close/>
                  <a:moveTo>
                    <a:pt x="1630" y="0"/>
                  </a:moveTo>
                  <a:lnTo>
                    <a:pt x="1630" y="0"/>
                  </a:lnTo>
                  <a:lnTo>
                    <a:pt x="1722" y="3"/>
                  </a:lnTo>
                  <a:lnTo>
                    <a:pt x="1813" y="11"/>
                  </a:lnTo>
                  <a:lnTo>
                    <a:pt x="1902" y="25"/>
                  </a:lnTo>
                  <a:lnTo>
                    <a:pt x="1988" y="45"/>
                  </a:lnTo>
                  <a:lnTo>
                    <a:pt x="2073" y="71"/>
                  </a:lnTo>
                  <a:lnTo>
                    <a:pt x="2156" y="101"/>
                  </a:lnTo>
                  <a:lnTo>
                    <a:pt x="2237" y="136"/>
                  </a:lnTo>
                  <a:lnTo>
                    <a:pt x="2315" y="176"/>
                  </a:lnTo>
                  <a:lnTo>
                    <a:pt x="2389" y="221"/>
                  </a:lnTo>
                  <a:lnTo>
                    <a:pt x="2461" y="269"/>
                  </a:lnTo>
                  <a:lnTo>
                    <a:pt x="2529" y="322"/>
                  </a:lnTo>
                  <a:lnTo>
                    <a:pt x="2595" y="380"/>
                  </a:lnTo>
                  <a:lnTo>
                    <a:pt x="2656" y="441"/>
                  </a:lnTo>
                  <a:lnTo>
                    <a:pt x="2714" y="505"/>
                  </a:lnTo>
                  <a:lnTo>
                    <a:pt x="2769" y="573"/>
                  </a:lnTo>
                  <a:lnTo>
                    <a:pt x="2818" y="644"/>
                  </a:lnTo>
                  <a:lnTo>
                    <a:pt x="2864" y="718"/>
                  </a:lnTo>
                  <a:lnTo>
                    <a:pt x="2904" y="796"/>
                  </a:lnTo>
                  <a:lnTo>
                    <a:pt x="1630" y="1439"/>
                  </a:lnTo>
                  <a:lnTo>
                    <a:pt x="1630"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49" name="Docer搜索：半想象现实   http://chn.docer.com/works/?userid=199927538"/>
            <p:cNvSpPr/>
            <p:nvPr/>
          </p:nvSpPr>
          <p:spPr bwMode="auto">
            <a:xfrm>
              <a:off x="8607" y="3328"/>
              <a:ext cx="486" cy="490"/>
            </a:xfrm>
            <a:custGeom>
              <a:avLst/>
              <a:gdLst>
                <a:gd name="T0" fmla="*/ 1354 w 3262"/>
                <a:gd name="T1" fmla="*/ 3 h 3291"/>
                <a:gd name="T2" fmla="*/ 1400 w 3262"/>
                <a:gd name="T3" fmla="*/ 22 h 3291"/>
                <a:gd name="T4" fmla="*/ 1990 w 3262"/>
                <a:gd name="T5" fmla="*/ 616 h 3291"/>
                <a:gd name="T6" fmla="*/ 2018 w 3262"/>
                <a:gd name="T7" fmla="*/ 659 h 3291"/>
                <a:gd name="T8" fmla="*/ 2028 w 3262"/>
                <a:gd name="T9" fmla="*/ 707 h 3291"/>
                <a:gd name="T10" fmla="*/ 2022 w 3262"/>
                <a:gd name="T11" fmla="*/ 757 h 3291"/>
                <a:gd name="T12" fmla="*/ 1997 w 3262"/>
                <a:gd name="T13" fmla="*/ 801 h 3291"/>
                <a:gd name="T14" fmla="*/ 1665 w 3262"/>
                <a:gd name="T15" fmla="*/ 1011 h 3291"/>
                <a:gd name="T16" fmla="*/ 1655 w 3262"/>
                <a:gd name="T17" fmla="*/ 1050 h 3291"/>
                <a:gd name="T18" fmla="*/ 1636 w 3262"/>
                <a:gd name="T19" fmla="*/ 1124 h 3291"/>
                <a:gd name="T20" fmla="*/ 1601 w 3262"/>
                <a:gd name="T21" fmla="*/ 1193 h 3291"/>
                <a:gd name="T22" fmla="*/ 1551 w 3262"/>
                <a:gd name="T23" fmla="*/ 1255 h 3291"/>
                <a:gd name="T24" fmla="*/ 3218 w 3262"/>
                <a:gd name="T25" fmla="*/ 2944 h 3291"/>
                <a:gd name="T26" fmla="*/ 3235 w 3262"/>
                <a:gd name="T27" fmla="*/ 2963 h 3291"/>
                <a:gd name="T28" fmla="*/ 3257 w 3262"/>
                <a:gd name="T29" fmla="*/ 3004 h 3291"/>
                <a:gd name="T30" fmla="*/ 3262 w 3262"/>
                <a:gd name="T31" fmla="*/ 3047 h 3291"/>
                <a:gd name="T32" fmla="*/ 3249 w 3262"/>
                <a:gd name="T33" fmla="*/ 3086 h 3291"/>
                <a:gd name="T34" fmla="*/ 3076 w 3262"/>
                <a:gd name="T35" fmla="*/ 3266 h 3291"/>
                <a:gd name="T36" fmla="*/ 3040 w 3262"/>
                <a:gd name="T37" fmla="*/ 3287 h 3291"/>
                <a:gd name="T38" fmla="*/ 2999 w 3262"/>
                <a:gd name="T39" fmla="*/ 3291 h 3291"/>
                <a:gd name="T40" fmla="*/ 2956 w 3262"/>
                <a:gd name="T41" fmla="*/ 3278 h 3291"/>
                <a:gd name="T42" fmla="*/ 2918 w 3262"/>
                <a:gd name="T43" fmla="*/ 3247 h 3291"/>
                <a:gd name="T44" fmla="*/ 1241 w 3262"/>
                <a:gd name="T45" fmla="*/ 1569 h 3291"/>
                <a:gd name="T46" fmla="*/ 1180 w 3262"/>
                <a:gd name="T47" fmla="*/ 1620 h 3291"/>
                <a:gd name="T48" fmla="*/ 1111 w 3262"/>
                <a:gd name="T49" fmla="*/ 1655 h 3291"/>
                <a:gd name="T50" fmla="*/ 1038 w 3262"/>
                <a:gd name="T51" fmla="*/ 1675 h 3291"/>
                <a:gd name="T52" fmla="*/ 997 w 3262"/>
                <a:gd name="T53" fmla="*/ 1688 h 3291"/>
                <a:gd name="T54" fmla="*/ 771 w 3262"/>
                <a:gd name="T55" fmla="*/ 2035 h 3291"/>
                <a:gd name="T56" fmla="*/ 724 w 3262"/>
                <a:gd name="T57" fmla="*/ 2051 h 3291"/>
                <a:gd name="T58" fmla="*/ 674 w 3262"/>
                <a:gd name="T59" fmla="*/ 2049 h 3291"/>
                <a:gd name="T60" fmla="*/ 629 w 3262"/>
                <a:gd name="T61" fmla="*/ 2030 h 3291"/>
                <a:gd name="T62" fmla="*/ 39 w 3262"/>
                <a:gd name="T63" fmla="*/ 1436 h 3291"/>
                <a:gd name="T64" fmla="*/ 11 w 3262"/>
                <a:gd name="T65" fmla="*/ 1394 h 3291"/>
                <a:gd name="T66" fmla="*/ 0 w 3262"/>
                <a:gd name="T67" fmla="*/ 1345 h 3291"/>
                <a:gd name="T68" fmla="*/ 7 w 3262"/>
                <a:gd name="T69" fmla="*/ 1295 h 3291"/>
                <a:gd name="T70" fmla="*/ 32 w 3262"/>
                <a:gd name="T71" fmla="*/ 1251 h 3291"/>
                <a:gd name="T72" fmla="*/ 364 w 3262"/>
                <a:gd name="T73" fmla="*/ 1042 h 3291"/>
                <a:gd name="T74" fmla="*/ 373 w 3262"/>
                <a:gd name="T75" fmla="*/ 1001 h 3291"/>
                <a:gd name="T76" fmla="*/ 393 w 3262"/>
                <a:gd name="T77" fmla="*/ 928 h 3291"/>
                <a:gd name="T78" fmla="*/ 428 w 3262"/>
                <a:gd name="T79" fmla="*/ 859 h 3291"/>
                <a:gd name="T80" fmla="*/ 477 w 3262"/>
                <a:gd name="T81" fmla="*/ 796 h 3291"/>
                <a:gd name="T82" fmla="*/ 816 w 3262"/>
                <a:gd name="T83" fmla="*/ 455 h 3291"/>
                <a:gd name="T84" fmla="*/ 882 w 3262"/>
                <a:gd name="T85" fmla="*/ 413 h 3291"/>
                <a:gd name="T86" fmla="*/ 954 w 3262"/>
                <a:gd name="T87" fmla="*/ 385 h 3291"/>
                <a:gd name="T88" fmla="*/ 1027 w 3262"/>
                <a:gd name="T89" fmla="*/ 372 h 3291"/>
                <a:gd name="T90" fmla="*/ 1032 w 3262"/>
                <a:gd name="T91" fmla="*/ 363 h 3291"/>
                <a:gd name="T92" fmla="*/ 1257 w 3262"/>
                <a:gd name="T93" fmla="*/ 16 h 3291"/>
                <a:gd name="T94" fmla="*/ 1305 w 3262"/>
                <a:gd name="T95" fmla="*/ 1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2" h="3291">
                  <a:moveTo>
                    <a:pt x="1329" y="0"/>
                  </a:moveTo>
                  <a:lnTo>
                    <a:pt x="1354" y="3"/>
                  </a:lnTo>
                  <a:lnTo>
                    <a:pt x="1377" y="10"/>
                  </a:lnTo>
                  <a:lnTo>
                    <a:pt x="1400" y="22"/>
                  </a:lnTo>
                  <a:lnTo>
                    <a:pt x="1419" y="39"/>
                  </a:lnTo>
                  <a:lnTo>
                    <a:pt x="1990" y="616"/>
                  </a:lnTo>
                  <a:lnTo>
                    <a:pt x="2006" y="636"/>
                  </a:lnTo>
                  <a:lnTo>
                    <a:pt x="2018" y="659"/>
                  </a:lnTo>
                  <a:lnTo>
                    <a:pt x="2025" y="682"/>
                  </a:lnTo>
                  <a:lnTo>
                    <a:pt x="2028" y="707"/>
                  </a:lnTo>
                  <a:lnTo>
                    <a:pt x="2027" y="732"/>
                  </a:lnTo>
                  <a:lnTo>
                    <a:pt x="2022" y="757"/>
                  </a:lnTo>
                  <a:lnTo>
                    <a:pt x="2012" y="779"/>
                  </a:lnTo>
                  <a:lnTo>
                    <a:pt x="1997" y="801"/>
                  </a:lnTo>
                  <a:lnTo>
                    <a:pt x="1669" y="1008"/>
                  </a:lnTo>
                  <a:lnTo>
                    <a:pt x="1665" y="1011"/>
                  </a:lnTo>
                  <a:lnTo>
                    <a:pt x="1660" y="1013"/>
                  </a:lnTo>
                  <a:lnTo>
                    <a:pt x="1655" y="1050"/>
                  </a:lnTo>
                  <a:lnTo>
                    <a:pt x="1647" y="1088"/>
                  </a:lnTo>
                  <a:lnTo>
                    <a:pt x="1636" y="1124"/>
                  </a:lnTo>
                  <a:lnTo>
                    <a:pt x="1621" y="1159"/>
                  </a:lnTo>
                  <a:lnTo>
                    <a:pt x="1601" y="1193"/>
                  </a:lnTo>
                  <a:lnTo>
                    <a:pt x="1578" y="1225"/>
                  </a:lnTo>
                  <a:lnTo>
                    <a:pt x="1551" y="1255"/>
                  </a:lnTo>
                  <a:lnTo>
                    <a:pt x="1470" y="1338"/>
                  </a:lnTo>
                  <a:lnTo>
                    <a:pt x="3218" y="2944"/>
                  </a:lnTo>
                  <a:lnTo>
                    <a:pt x="3218" y="2944"/>
                  </a:lnTo>
                  <a:lnTo>
                    <a:pt x="3235" y="2963"/>
                  </a:lnTo>
                  <a:lnTo>
                    <a:pt x="3248" y="2982"/>
                  </a:lnTo>
                  <a:lnTo>
                    <a:pt x="3257" y="3004"/>
                  </a:lnTo>
                  <a:lnTo>
                    <a:pt x="3261" y="3026"/>
                  </a:lnTo>
                  <a:lnTo>
                    <a:pt x="3262" y="3047"/>
                  </a:lnTo>
                  <a:lnTo>
                    <a:pt x="3258" y="3067"/>
                  </a:lnTo>
                  <a:lnTo>
                    <a:pt x="3249" y="3086"/>
                  </a:lnTo>
                  <a:lnTo>
                    <a:pt x="3236" y="3103"/>
                  </a:lnTo>
                  <a:lnTo>
                    <a:pt x="3076" y="3266"/>
                  </a:lnTo>
                  <a:lnTo>
                    <a:pt x="3059" y="3279"/>
                  </a:lnTo>
                  <a:lnTo>
                    <a:pt x="3040" y="3287"/>
                  </a:lnTo>
                  <a:lnTo>
                    <a:pt x="3020" y="3291"/>
                  </a:lnTo>
                  <a:lnTo>
                    <a:pt x="2999" y="3291"/>
                  </a:lnTo>
                  <a:lnTo>
                    <a:pt x="2977" y="3286"/>
                  </a:lnTo>
                  <a:lnTo>
                    <a:pt x="2956" y="3278"/>
                  </a:lnTo>
                  <a:lnTo>
                    <a:pt x="2936" y="3264"/>
                  </a:lnTo>
                  <a:lnTo>
                    <a:pt x="2918" y="3247"/>
                  </a:lnTo>
                  <a:lnTo>
                    <a:pt x="1331" y="1479"/>
                  </a:lnTo>
                  <a:lnTo>
                    <a:pt x="1241" y="1569"/>
                  </a:lnTo>
                  <a:lnTo>
                    <a:pt x="1211" y="1596"/>
                  </a:lnTo>
                  <a:lnTo>
                    <a:pt x="1180" y="1620"/>
                  </a:lnTo>
                  <a:lnTo>
                    <a:pt x="1146" y="1640"/>
                  </a:lnTo>
                  <a:lnTo>
                    <a:pt x="1111" y="1655"/>
                  </a:lnTo>
                  <a:lnTo>
                    <a:pt x="1075" y="1666"/>
                  </a:lnTo>
                  <a:lnTo>
                    <a:pt x="1038" y="1675"/>
                  </a:lnTo>
                  <a:lnTo>
                    <a:pt x="1001" y="1679"/>
                  </a:lnTo>
                  <a:lnTo>
                    <a:pt x="997" y="1688"/>
                  </a:lnTo>
                  <a:lnTo>
                    <a:pt x="792" y="2021"/>
                  </a:lnTo>
                  <a:lnTo>
                    <a:pt x="771" y="2035"/>
                  </a:lnTo>
                  <a:lnTo>
                    <a:pt x="748" y="2045"/>
                  </a:lnTo>
                  <a:lnTo>
                    <a:pt x="724" y="2051"/>
                  </a:lnTo>
                  <a:lnTo>
                    <a:pt x="699" y="2052"/>
                  </a:lnTo>
                  <a:lnTo>
                    <a:pt x="674" y="2049"/>
                  </a:lnTo>
                  <a:lnTo>
                    <a:pt x="651" y="2041"/>
                  </a:lnTo>
                  <a:lnTo>
                    <a:pt x="629" y="2030"/>
                  </a:lnTo>
                  <a:lnTo>
                    <a:pt x="610" y="2013"/>
                  </a:lnTo>
                  <a:lnTo>
                    <a:pt x="39" y="1436"/>
                  </a:lnTo>
                  <a:lnTo>
                    <a:pt x="22" y="1416"/>
                  </a:lnTo>
                  <a:lnTo>
                    <a:pt x="11" y="1394"/>
                  </a:lnTo>
                  <a:lnTo>
                    <a:pt x="3" y="1370"/>
                  </a:lnTo>
                  <a:lnTo>
                    <a:pt x="0" y="1345"/>
                  </a:lnTo>
                  <a:lnTo>
                    <a:pt x="1" y="1319"/>
                  </a:lnTo>
                  <a:lnTo>
                    <a:pt x="7" y="1295"/>
                  </a:lnTo>
                  <a:lnTo>
                    <a:pt x="17" y="1272"/>
                  </a:lnTo>
                  <a:lnTo>
                    <a:pt x="32" y="1251"/>
                  </a:lnTo>
                  <a:lnTo>
                    <a:pt x="359" y="1044"/>
                  </a:lnTo>
                  <a:lnTo>
                    <a:pt x="364" y="1042"/>
                  </a:lnTo>
                  <a:lnTo>
                    <a:pt x="369" y="1040"/>
                  </a:lnTo>
                  <a:lnTo>
                    <a:pt x="373" y="1001"/>
                  </a:lnTo>
                  <a:lnTo>
                    <a:pt x="381" y="964"/>
                  </a:lnTo>
                  <a:lnTo>
                    <a:pt x="393" y="928"/>
                  </a:lnTo>
                  <a:lnTo>
                    <a:pt x="408" y="892"/>
                  </a:lnTo>
                  <a:lnTo>
                    <a:pt x="428" y="859"/>
                  </a:lnTo>
                  <a:lnTo>
                    <a:pt x="450" y="826"/>
                  </a:lnTo>
                  <a:lnTo>
                    <a:pt x="477" y="796"/>
                  </a:lnTo>
                  <a:lnTo>
                    <a:pt x="787" y="482"/>
                  </a:lnTo>
                  <a:lnTo>
                    <a:pt x="816" y="455"/>
                  </a:lnTo>
                  <a:lnTo>
                    <a:pt x="848" y="432"/>
                  </a:lnTo>
                  <a:lnTo>
                    <a:pt x="882" y="413"/>
                  </a:lnTo>
                  <a:lnTo>
                    <a:pt x="917" y="397"/>
                  </a:lnTo>
                  <a:lnTo>
                    <a:pt x="954" y="385"/>
                  </a:lnTo>
                  <a:lnTo>
                    <a:pt x="990" y="377"/>
                  </a:lnTo>
                  <a:lnTo>
                    <a:pt x="1027" y="372"/>
                  </a:lnTo>
                  <a:lnTo>
                    <a:pt x="1029" y="368"/>
                  </a:lnTo>
                  <a:lnTo>
                    <a:pt x="1032" y="363"/>
                  </a:lnTo>
                  <a:lnTo>
                    <a:pt x="1237" y="32"/>
                  </a:lnTo>
                  <a:lnTo>
                    <a:pt x="1257" y="16"/>
                  </a:lnTo>
                  <a:lnTo>
                    <a:pt x="1280" y="7"/>
                  </a:lnTo>
                  <a:lnTo>
                    <a:pt x="1305" y="1"/>
                  </a:lnTo>
                  <a:lnTo>
                    <a:pt x="1329"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dirty="0">
                <a:solidFill>
                  <a:srgbClr val="FFFFF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437" y="2672"/>
              <a:ext cx="2350" cy="824"/>
              <a:chOff x="1439" y="3453"/>
              <a:chExt cx="2350" cy="824"/>
            </a:xfrm>
          </p:grpSpPr>
          <p:sp>
            <p:nvSpPr>
              <p:cNvPr id="4" name="文本框 3"/>
              <p:cNvSpPr txBox="1"/>
              <p:nvPr/>
            </p:nvSpPr>
            <p:spPr>
              <a:xfrm>
                <a:off x="1637" y="3591"/>
                <a:ext cx="2152" cy="580"/>
              </a:xfrm>
              <a:prstGeom prst="rect">
                <a:avLst/>
              </a:prstGeom>
              <a:noFill/>
            </p:spPr>
            <p:txBody>
              <a:bodyPr wrap="square" rtlCol="0">
                <a:spAutoFit/>
              </a:bodyPr>
              <a:lstStyle/>
              <a:p>
                <a:r>
                  <a:rPr lang="zh-CN" altLang="en-US"/>
                  <a:t>故障定位</a:t>
                </a:r>
                <a:endParaRPr lang="zh-CN" altLang="en-US"/>
              </a:p>
            </p:txBody>
          </p:sp>
          <p:sp>
            <p:nvSpPr>
              <p:cNvPr id="8" name="圆角矩形 7"/>
              <p:cNvSpPr/>
              <p:nvPr/>
            </p:nvSpPr>
            <p:spPr>
              <a:xfrm>
                <a:off x="1439" y="3453"/>
                <a:ext cx="2060" cy="824"/>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cxnSp>
          <p:nvCxnSpPr>
            <p:cNvPr id="14" name="直接箭头连接符 13"/>
            <p:cNvCxnSpPr>
              <a:stCxn id="8" idx="3"/>
              <a:endCxn id="17" idx="1"/>
            </p:cNvCxnSpPr>
            <p:nvPr/>
          </p:nvCxnSpPr>
          <p:spPr>
            <a:xfrm>
              <a:off x="3497" y="3084"/>
              <a:ext cx="2032" cy="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nvGrpSpPr>
            <p:cNvPr id="15" name="组合 14"/>
            <p:cNvGrpSpPr/>
            <p:nvPr/>
          </p:nvGrpSpPr>
          <p:grpSpPr>
            <a:xfrm>
              <a:off x="5529" y="2489"/>
              <a:ext cx="2237" cy="1214"/>
              <a:chOff x="1439" y="3270"/>
              <a:chExt cx="2237" cy="1214"/>
            </a:xfrm>
          </p:grpSpPr>
          <p:sp>
            <p:nvSpPr>
              <p:cNvPr id="16" name="文本框 15"/>
              <p:cNvSpPr txBox="1"/>
              <p:nvPr>
                <p:custDataLst>
                  <p:tags r:id="rId4"/>
                </p:custDataLst>
              </p:nvPr>
            </p:nvSpPr>
            <p:spPr>
              <a:xfrm>
                <a:off x="1524" y="3323"/>
                <a:ext cx="2152" cy="1161"/>
              </a:xfrm>
              <a:prstGeom prst="rect">
                <a:avLst/>
              </a:prstGeom>
              <a:noFill/>
            </p:spPr>
            <p:txBody>
              <a:bodyPr wrap="square" rtlCol="0">
                <a:spAutoFit/>
              </a:bodyPr>
              <a:lstStyle/>
              <a:p>
                <a:r>
                  <a:rPr lang="zh-CN" altLang="en-US" sz="1400"/>
                  <a:t>对系统中的实体进行建模方式</a:t>
                </a:r>
                <a:endParaRPr lang="zh-CN" altLang="en-US" sz="1400"/>
              </a:p>
            </p:txBody>
          </p:sp>
          <p:sp>
            <p:nvSpPr>
              <p:cNvPr id="17" name="圆角矩形 16"/>
              <p:cNvSpPr/>
              <p:nvPr>
                <p:custDataLst>
                  <p:tags r:id="rId5"/>
                </p:custDataLst>
              </p:nvPr>
            </p:nvSpPr>
            <p:spPr>
              <a:xfrm>
                <a:off x="1439" y="3270"/>
                <a:ext cx="2060" cy="121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grpSp>
        <p:nvGrpSpPr>
          <p:cNvPr id="43" name="组合 42"/>
          <p:cNvGrpSpPr/>
          <p:nvPr/>
        </p:nvGrpSpPr>
        <p:grpSpPr>
          <a:xfrm>
            <a:off x="912495" y="3176905"/>
            <a:ext cx="4861560" cy="727710"/>
            <a:chOff x="1437" y="2672"/>
            <a:chExt cx="7656" cy="1146"/>
          </a:xfrm>
        </p:grpSpPr>
        <p:sp>
          <p:nvSpPr>
            <p:cNvPr id="44" name="Docer搜索：半想象现实   http://chn.docer.com/works/?userid=199927538"/>
            <p:cNvSpPr>
              <a:spLocks noEditPoints="1"/>
            </p:cNvSpPr>
            <p:nvPr>
              <p:custDataLst>
                <p:tags r:id="rId6"/>
              </p:custDataLst>
            </p:nvPr>
          </p:nvSpPr>
          <p:spPr bwMode="auto">
            <a:xfrm>
              <a:off x="2669" y="3313"/>
              <a:ext cx="432" cy="490"/>
            </a:xfrm>
            <a:custGeom>
              <a:avLst/>
              <a:gdLst>
                <a:gd name="T0" fmla="*/ 1426 w 2904"/>
                <a:gd name="T1" fmla="*/ 1851 h 3292"/>
                <a:gd name="T2" fmla="*/ 2736 w 2904"/>
                <a:gd name="T3" fmla="*/ 1281 h 3292"/>
                <a:gd name="T4" fmla="*/ 2791 w 2904"/>
                <a:gd name="T5" fmla="*/ 1435 h 3292"/>
                <a:gd name="T6" fmla="*/ 2830 w 2904"/>
                <a:gd name="T7" fmla="*/ 1597 h 3292"/>
                <a:gd name="T8" fmla="*/ 2849 w 2904"/>
                <a:gd name="T9" fmla="*/ 1766 h 3292"/>
                <a:gd name="T10" fmla="*/ 2848 w 2904"/>
                <a:gd name="T11" fmla="*/ 1946 h 3292"/>
                <a:gd name="T12" fmla="*/ 2825 w 2904"/>
                <a:gd name="T13" fmla="*/ 2130 h 3292"/>
                <a:gd name="T14" fmla="*/ 2779 w 2904"/>
                <a:gd name="T15" fmla="*/ 2307 h 3292"/>
                <a:gd name="T16" fmla="*/ 2712 w 2904"/>
                <a:gd name="T17" fmla="*/ 2473 h 3292"/>
                <a:gd name="T18" fmla="*/ 2626 w 2904"/>
                <a:gd name="T19" fmla="*/ 2629 h 3292"/>
                <a:gd name="T20" fmla="*/ 2522 w 2904"/>
                <a:gd name="T21" fmla="*/ 2771 h 3292"/>
                <a:gd name="T22" fmla="*/ 2403 w 2904"/>
                <a:gd name="T23" fmla="*/ 2901 h 3292"/>
                <a:gd name="T24" fmla="*/ 2268 w 2904"/>
                <a:gd name="T25" fmla="*/ 3014 h 3292"/>
                <a:gd name="T26" fmla="*/ 2120 w 2904"/>
                <a:gd name="T27" fmla="*/ 3110 h 3292"/>
                <a:gd name="T28" fmla="*/ 1960 w 2904"/>
                <a:gd name="T29" fmla="*/ 3187 h 3292"/>
                <a:gd name="T30" fmla="*/ 1790 w 2904"/>
                <a:gd name="T31" fmla="*/ 3244 h 3292"/>
                <a:gd name="T32" fmla="*/ 1611 w 2904"/>
                <a:gd name="T33" fmla="*/ 3280 h 3292"/>
                <a:gd name="T34" fmla="*/ 1426 w 2904"/>
                <a:gd name="T35" fmla="*/ 3292 h 3292"/>
                <a:gd name="T36" fmla="*/ 1240 w 2904"/>
                <a:gd name="T37" fmla="*/ 3280 h 3292"/>
                <a:gd name="T38" fmla="*/ 1061 w 2904"/>
                <a:gd name="T39" fmla="*/ 3244 h 3292"/>
                <a:gd name="T40" fmla="*/ 891 w 2904"/>
                <a:gd name="T41" fmla="*/ 3187 h 3292"/>
                <a:gd name="T42" fmla="*/ 732 w 2904"/>
                <a:gd name="T43" fmla="*/ 3110 h 3292"/>
                <a:gd name="T44" fmla="*/ 584 w 2904"/>
                <a:gd name="T45" fmla="*/ 3014 h 3292"/>
                <a:gd name="T46" fmla="*/ 449 w 2904"/>
                <a:gd name="T47" fmla="*/ 2901 h 3292"/>
                <a:gd name="T48" fmla="*/ 329 w 2904"/>
                <a:gd name="T49" fmla="*/ 2771 h 3292"/>
                <a:gd name="T50" fmla="*/ 225 w 2904"/>
                <a:gd name="T51" fmla="*/ 2629 h 3292"/>
                <a:gd name="T52" fmla="*/ 139 w 2904"/>
                <a:gd name="T53" fmla="*/ 2473 h 3292"/>
                <a:gd name="T54" fmla="*/ 73 w 2904"/>
                <a:gd name="T55" fmla="*/ 2307 h 3292"/>
                <a:gd name="T56" fmla="*/ 27 w 2904"/>
                <a:gd name="T57" fmla="*/ 2130 h 3292"/>
                <a:gd name="T58" fmla="*/ 3 w 2904"/>
                <a:gd name="T59" fmla="*/ 1946 h 3292"/>
                <a:gd name="T60" fmla="*/ 3 w 2904"/>
                <a:gd name="T61" fmla="*/ 1756 h 3292"/>
                <a:gd name="T62" fmla="*/ 27 w 2904"/>
                <a:gd name="T63" fmla="*/ 1572 h 3292"/>
                <a:gd name="T64" fmla="*/ 73 w 2904"/>
                <a:gd name="T65" fmla="*/ 1396 h 3292"/>
                <a:gd name="T66" fmla="*/ 139 w 2904"/>
                <a:gd name="T67" fmla="*/ 1230 h 3292"/>
                <a:gd name="T68" fmla="*/ 225 w 2904"/>
                <a:gd name="T69" fmla="*/ 1074 h 3292"/>
                <a:gd name="T70" fmla="*/ 329 w 2904"/>
                <a:gd name="T71" fmla="*/ 931 h 3292"/>
                <a:gd name="T72" fmla="*/ 449 w 2904"/>
                <a:gd name="T73" fmla="*/ 802 h 3292"/>
                <a:gd name="T74" fmla="*/ 584 w 2904"/>
                <a:gd name="T75" fmla="*/ 688 h 3292"/>
                <a:gd name="T76" fmla="*/ 732 w 2904"/>
                <a:gd name="T77" fmla="*/ 592 h 3292"/>
                <a:gd name="T78" fmla="*/ 891 w 2904"/>
                <a:gd name="T79" fmla="*/ 515 h 3292"/>
                <a:gd name="T80" fmla="*/ 1061 w 2904"/>
                <a:gd name="T81" fmla="*/ 458 h 3292"/>
                <a:gd name="T82" fmla="*/ 1240 w 2904"/>
                <a:gd name="T83" fmla="*/ 423 h 3292"/>
                <a:gd name="T84" fmla="*/ 1426 w 2904"/>
                <a:gd name="T85" fmla="*/ 411 h 3292"/>
                <a:gd name="T86" fmla="*/ 1630 w 2904"/>
                <a:gd name="T87" fmla="*/ 0 h 3292"/>
                <a:gd name="T88" fmla="*/ 1813 w 2904"/>
                <a:gd name="T89" fmla="*/ 11 h 3292"/>
                <a:gd name="T90" fmla="*/ 1988 w 2904"/>
                <a:gd name="T91" fmla="*/ 45 h 3292"/>
                <a:gd name="T92" fmla="*/ 2156 w 2904"/>
                <a:gd name="T93" fmla="*/ 101 h 3292"/>
                <a:gd name="T94" fmla="*/ 2315 w 2904"/>
                <a:gd name="T95" fmla="*/ 176 h 3292"/>
                <a:gd name="T96" fmla="*/ 2461 w 2904"/>
                <a:gd name="T97" fmla="*/ 269 h 3292"/>
                <a:gd name="T98" fmla="*/ 2595 w 2904"/>
                <a:gd name="T99" fmla="*/ 380 h 3292"/>
                <a:gd name="T100" fmla="*/ 2714 w 2904"/>
                <a:gd name="T101" fmla="*/ 505 h 3292"/>
                <a:gd name="T102" fmla="*/ 2818 w 2904"/>
                <a:gd name="T103" fmla="*/ 644 h 3292"/>
                <a:gd name="T104" fmla="*/ 2904 w 2904"/>
                <a:gd name="T105" fmla="*/ 796 h 3292"/>
                <a:gd name="T106" fmla="*/ 1630 w 2904"/>
                <a:gd name="T107" fmla="*/ 0 h 3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04" h="3292">
                  <a:moveTo>
                    <a:pt x="1426" y="411"/>
                  </a:moveTo>
                  <a:lnTo>
                    <a:pt x="1426" y="1851"/>
                  </a:lnTo>
                  <a:lnTo>
                    <a:pt x="2701" y="1207"/>
                  </a:lnTo>
                  <a:lnTo>
                    <a:pt x="2736" y="1281"/>
                  </a:lnTo>
                  <a:lnTo>
                    <a:pt x="2765" y="1357"/>
                  </a:lnTo>
                  <a:lnTo>
                    <a:pt x="2791" y="1435"/>
                  </a:lnTo>
                  <a:lnTo>
                    <a:pt x="2812" y="1515"/>
                  </a:lnTo>
                  <a:lnTo>
                    <a:pt x="2830" y="1597"/>
                  </a:lnTo>
                  <a:lnTo>
                    <a:pt x="2842" y="1680"/>
                  </a:lnTo>
                  <a:lnTo>
                    <a:pt x="2849" y="1766"/>
                  </a:lnTo>
                  <a:lnTo>
                    <a:pt x="2851" y="1851"/>
                  </a:lnTo>
                  <a:lnTo>
                    <a:pt x="2848" y="1946"/>
                  </a:lnTo>
                  <a:lnTo>
                    <a:pt x="2840" y="2039"/>
                  </a:lnTo>
                  <a:lnTo>
                    <a:pt x="2825" y="2130"/>
                  </a:lnTo>
                  <a:lnTo>
                    <a:pt x="2804" y="2220"/>
                  </a:lnTo>
                  <a:lnTo>
                    <a:pt x="2779" y="2307"/>
                  </a:lnTo>
                  <a:lnTo>
                    <a:pt x="2748" y="2391"/>
                  </a:lnTo>
                  <a:lnTo>
                    <a:pt x="2712" y="2473"/>
                  </a:lnTo>
                  <a:lnTo>
                    <a:pt x="2671" y="2553"/>
                  </a:lnTo>
                  <a:lnTo>
                    <a:pt x="2626" y="2629"/>
                  </a:lnTo>
                  <a:lnTo>
                    <a:pt x="2576" y="2702"/>
                  </a:lnTo>
                  <a:lnTo>
                    <a:pt x="2522" y="2771"/>
                  </a:lnTo>
                  <a:lnTo>
                    <a:pt x="2465" y="2838"/>
                  </a:lnTo>
                  <a:lnTo>
                    <a:pt x="2403" y="2901"/>
                  </a:lnTo>
                  <a:lnTo>
                    <a:pt x="2337" y="2959"/>
                  </a:lnTo>
                  <a:lnTo>
                    <a:pt x="2268" y="3014"/>
                  </a:lnTo>
                  <a:lnTo>
                    <a:pt x="2195" y="3064"/>
                  </a:lnTo>
                  <a:lnTo>
                    <a:pt x="2120" y="3110"/>
                  </a:lnTo>
                  <a:lnTo>
                    <a:pt x="2042" y="3150"/>
                  </a:lnTo>
                  <a:lnTo>
                    <a:pt x="1960" y="3187"/>
                  </a:lnTo>
                  <a:lnTo>
                    <a:pt x="1876" y="3219"/>
                  </a:lnTo>
                  <a:lnTo>
                    <a:pt x="1790" y="3244"/>
                  </a:lnTo>
                  <a:lnTo>
                    <a:pt x="1702" y="3265"/>
                  </a:lnTo>
                  <a:lnTo>
                    <a:pt x="1611" y="3280"/>
                  </a:lnTo>
                  <a:lnTo>
                    <a:pt x="1519" y="3289"/>
                  </a:lnTo>
                  <a:lnTo>
                    <a:pt x="1426" y="3292"/>
                  </a:lnTo>
                  <a:lnTo>
                    <a:pt x="1332" y="3289"/>
                  </a:lnTo>
                  <a:lnTo>
                    <a:pt x="1240" y="3280"/>
                  </a:lnTo>
                  <a:lnTo>
                    <a:pt x="1149" y="3265"/>
                  </a:lnTo>
                  <a:lnTo>
                    <a:pt x="1061" y="3244"/>
                  </a:lnTo>
                  <a:lnTo>
                    <a:pt x="975" y="3219"/>
                  </a:lnTo>
                  <a:lnTo>
                    <a:pt x="891" y="3187"/>
                  </a:lnTo>
                  <a:lnTo>
                    <a:pt x="810" y="3150"/>
                  </a:lnTo>
                  <a:lnTo>
                    <a:pt x="732" y="3110"/>
                  </a:lnTo>
                  <a:lnTo>
                    <a:pt x="656" y="3064"/>
                  </a:lnTo>
                  <a:lnTo>
                    <a:pt x="584" y="3014"/>
                  </a:lnTo>
                  <a:lnTo>
                    <a:pt x="514" y="2959"/>
                  </a:lnTo>
                  <a:lnTo>
                    <a:pt x="449" y="2901"/>
                  </a:lnTo>
                  <a:lnTo>
                    <a:pt x="387" y="2838"/>
                  </a:lnTo>
                  <a:lnTo>
                    <a:pt x="329" y="2771"/>
                  </a:lnTo>
                  <a:lnTo>
                    <a:pt x="275" y="2702"/>
                  </a:lnTo>
                  <a:lnTo>
                    <a:pt x="225" y="2629"/>
                  </a:lnTo>
                  <a:lnTo>
                    <a:pt x="180" y="2553"/>
                  </a:lnTo>
                  <a:lnTo>
                    <a:pt x="139" y="2473"/>
                  </a:lnTo>
                  <a:lnTo>
                    <a:pt x="103" y="2391"/>
                  </a:lnTo>
                  <a:lnTo>
                    <a:pt x="73" y="2307"/>
                  </a:lnTo>
                  <a:lnTo>
                    <a:pt x="47" y="2220"/>
                  </a:lnTo>
                  <a:lnTo>
                    <a:pt x="27" y="2130"/>
                  </a:lnTo>
                  <a:lnTo>
                    <a:pt x="12" y="2039"/>
                  </a:lnTo>
                  <a:lnTo>
                    <a:pt x="3" y="1946"/>
                  </a:lnTo>
                  <a:lnTo>
                    <a:pt x="0" y="1851"/>
                  </a:lnTo>
                  <a:lnTo>
                    <a:pt x="3" y="1756"/>
                  </a:lnTo>
                  <a:lnTo>
                    <a:pt x="12" y="1663"/>
                  </a:lnTo>
                  <a:lnTo>
                    <a:pt x="27" y="1572"/>
                  </a:lnTo>
                  <a:lnTo>
                    <a:pt x="47" y="1483"/>
                  </a:lnTo>
                  <a:lnTo>
                    <a:pt x="73" y="1396"/>
                  </a:lnTo>
                  <a:lnTo>
                    <a:pt x="103" y="1311"/>
                  </a:lnTo>
                  <a:lnTo>
                    <a:pt x="139" y="1230"/>
                  </a:lnTo>
                  <a:lnTo>
                    <a:pt x="180" y="1150"/>
                  </a:lnTo>
                  <a:lnTo>
                    <a:pt x="225" y="1074"/>
                  </a:lnTo>
                  <a:lnTo>
                    <a:pt x="275" y="1000"/>
                  </a:lnTo>
                  <a:lnTo>
                    <a:pt x="329" y="931"/>
                  </a:lnTo>
                  <a:lnTo>
                    <a:pt x="387" y="865"/>
                  </a:lnTo>
                  <a:lnTo>
                    <a:pt x="449" y="802"/>
                  </a:lnTo>
                  <a:lnTo>
                    <a:pt x="514" y="743"/>
                  </a:lnTo>
                  <a:lnTo>
                    <a:pt x="584" y="688"/>
                  </a:lnTo>
                  <a:lnTo>
                    <a:pt x="656" y="639"/>
                  </a:lnTo>
                  <a:lnTo>
                    <a:pt x="732" y="592"/>
                  </a:lnTo>
                  <a:lnTo>
                    <a:pt x="810" y="552"/>
                  </a:lnTo>
                  <a:lnTo>
                    <a:pt x="891" y="515"/>
                  </a:lnTo>
                  <a:lnTo>
                    <a:pt x="975" y="484"/>
                  </a:lnTo>
                  <a:lnTo>
                    <a:pt x="1061" y="458"/>
                  </a:lnTo>
                  <a:lnTo>
                    <a:pt x="1149" y="438"/>
                  </a:lnTo>
                  <a:lnTo>
                    <a:pt x="1240" y="423"/>
                  </a:lnTo>
                  <a:lnTo>
                    <a:pt x="1332" y="414"/>
                  </a:lnTo>
                  <a:lnTo>
                    <a:pt x="1426" y="411"/>
                  </a:lnTo>
                  <a:close/>
                  <a:moveTo>
                    <a:pt x="1630" y="0"/>
                  </a:moveTo>
                  <a:lnTo>
                    <a:pt x="1630" y="0"/>
                  </a:lnTo>
                  <a:lnTo>
                    <a:pt x="1722" y="3"/>
                  </a:lnTo>
                  <a:lnTo>
                    <a:pt x="1813" y="11"/>
                  </a:lnTo>
                  <a:lnTo>
                    <a:pt x="1902" y="25"/>
                  </a:lnTo>
                  <a:lnTo>
                    <a:pt x="1988" y="45"/>
                  </a:lnTo>
                  <a:lnTo>
                    <a:pt x="2073" y="71"/>
                  </a:lnTo>
                  <a:lnTo>
                    <a:pt x="2156" y="101"/>
                  </a:lnTo>
                  <a:lnTo>
                    <a:pt x="2237" y="136"/>
                  </a:lnTo>
                  <a:lnTo>
                    <a:pt x="2315" y="176"/>
                  </a:lnTo>
                  <a:lnTo>
                    <a:pt x="2389" y="221"/>
                  </a:lnTo>
                  <a:lnTo>
                    <a:pt x="2461" y="269"/>
                  </a:lnTo>
                  <a:lnTo>
                    <a:pt x="2529" y="322"/>
                  </a:lnTo>
                  <a:lnTo>
                    <a:pt x="2595" y="380"/>
                  </a:lnTo>
                  <a:lnTo>
                    <a:pt x="2656" y="441"/>
                  </a:lnTo>
                  <a:lnTo>
                    <a:pt x="2714" y="505"/>
                  </a:lnTo>
                  <a:lnTo>
                    <a:pt x="2769" y="573"/>
                  </a:lnTo>
                  <a:lnTo>
                    <a:pt x="2818" y="644"/>
                  </a:lnTo>
                  <a:lnTo>
                    <a:pt x="2864" y="718"/>
                  </a:lnTo>
                  <a:lnTo>
                    <a:pt x="2904" y="796"/>
                  </a:lnTo>
                  <a:lnTo>
                    <a:pt x="1630" y="1439"/>
                  </a:lnTo>
                  <a:lnTo>
                    <a:pt x="1630"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45" name="Docer搜索：半想象现实   http://chn.docer.com/works/?userid=199927538"/>
            <p:cNvSpPr/>
            <p:nvPr>
              <p:custDataLst>
                <p:tags r:id="rId7"/>
              </p:custDataLst>
            </p:nvPr>
          </p:nvSpPr>
          <p:spPr bwMode="auto">
            <a:xfrm>
              <a:off x="8607" y="3328"/>
              <a:ext cx="486" cy="490"/>
            </a:xfrm>
            <a:custGeom>
              <a:avLst/>
              <a:gdLst>
                <a:gd name="T0" fmla="*/ 1354 w 3262"/>
                <a:gd name="T1" fmla="*/ 3 h 3291"/>
                <a:gd name="T2" fmla="*/ 1400 w 3262"/>
                <a:gd name="T3" fmla="*/ 22 h 3291"/>
                <a:gd name="T4" fmla="*/ 1990 w 3262"/>
                <a:gd name="T5" fmla="*/ 616 h 3291"/>
                <a:gd name="T6" fmla="*/ 2018 w 3262"/>
                <a:gd name="T7" fmla="*/ 659 h 3291"/>
                <a:gd name="T8" fmla="*/ 2028 w 3262"/>
                <a:gd name="T9" fmla="*/ 707 h 3291"/>
                <a:gd name="T10" fmla="*/ 2022 w 3262"/>
                <a:gd name="T11" fmla="*/ 757 h 3291"/>
                <a:gd name="T12" fmla="*/ 1997 w 3262"/>
                <a:gd name="T13" fmla="*/ 801 h 3291"/>
                <a:gd name="T14" fmla="*/ 1665 w 3262"/>
                <a:gd name="T15" fmla="*/ 1011 h 3291"/>
                <a:gd name="T16" fmla="*/ 1655 w 3262"/>
                <a:gd name="T17" fmla="*/ 1050 h 3291"/>
                <a:gd name="T18" fmla="*/ 1636 w 3262"/>
                <a:gd name="T19" fmla="*/ 1124 h 3291"/>
                <a:gd name="T20" fmla="*/ 1601 w 3262"/>
                <a:gd name="T21" fmla="*/ 1193 h 3291"/>
                <a:gd name="T22" fmla="*/ 1551 w 3262"/>
                <a:gd name="T23" fmla="*/ 1255 h 3291"/>
                <a:gd name="T24" fmla="*/ 3218 w 3262"/>
                <a:gd name="T25" fmla="*/ 2944 h 3291"/>
                <a:gd name="T26" fmla="*/ 3235 w 3262"/>
                <a:gd name="T27" fmla="*/ 2963 h 3291"/>
                <a:gd name="T28" fmla="*/ 3257 w 3262"/>
                <a:gd name="T29" fmla="*/ 3004 h 3291"/>
                <a:gd name="T30" fmla="*/ 3262 w 3262"/>
                <a:gd name="T31" fmla="*/ 3047 h 3291"/>
                <a:gd name="T32" fmla="*/ 3249 w 3262"/>
                <a:gd name="T33" fmla="*/ 3086 h 3291"/>
                <a:gd name="T34" fmla="*/ 3076 w 3262"/>
                <a:gd name="T35" fmla="*/ 3266 h 3291"/>
                <a:gd name="T36" fmla="*/ 3040 w 3262"/>
                <a:gd name="T37" fmla="*/ 3287 h 3291"/>
                <a:gd name="T38" fmla="*/ 2999 w 3262"/>
                <a:gd name="T39" fmla="*/ 3291 h 3291"/>
                <a:gd name="T40" fmla="*/ 2956 w 3262"/>
                <a:gd name="T41" fmla="*/ 3278 h 3291"/>
                <a:gd name="T42" fmla="*/ 2918 w 3262"/>
                <a:gd name="T43" fmla="*/ 3247 h 3291"/>
                <a:gd name="T44" fmla="*/ 1241 w 3262"/>
                <a:gd name="T45" fmla="*/ 1569 h 3291"/>
                <a:gd name="T46" fmla="*/ 1180 w 3262"/>
                <a:gd name="T47" fmla="*/ 1620 h 3291"/>
                <a:gd name="T48" fmla="*/ 1111 w 3262"/>
                <a:gd name="T49" fmla="*/ 1655 h 3291"/>
                <a:gd name="T50" fmla="*/ 1038 w 3262"/>
                <a:gd name="T51" fmla="*/ 1675 h 3291"/>
                <a:gd name="T52" fmla="*/ 997 w 3262"/>
                <a:gd name="T53" fmla="*/ 1688 h 3291"/>
                <a:gd name="T54" fmla="*/ 771 w 3262"/>
                <a:gd name="T55" fmla="*/ 2035 h 3291"/>
                <a:gd name="T56" fmla="*/ 724 w 3262"/>
                <a:gd name="T57" fmla="*/ 2051 h 3291"/>
                <a:gd name="T58" fmla="*/ 674 w 3262"/>
                <a:gd name="T59" fmla="*/ 2049 h 3291"/>
                <a:gd name="T60" fmla="*/ 629 w 3262"/>
                <a:gd name="T61" fmla="*/ 2030 h 3291"/>
                <a:gd name="T62" fmla="*/ 39 w 3262"/>
                <a:gd name="T63" fmla="*/ 1436 h 3291"/>
                <a:gd name="T64" fmla="*/ 11 w 3262"/>
                <a:gd name="T65" fmla="*/ 1394 h 3291"/>
                <a:gd name="T66" fmla="*/ 0 w 3262"/>
                <a:gd name="T67" fmla="*/ 1345 h 3291"/>
                <a:gd name="T68" fmla="*/ 7 w 3262"/>
                <a:gd name="T69" fmla="*/ 1295 h 3291"/>
                <a:gd name="T70" fmla="*/ 32 w 3262"/>
                <a:gd name="T71" fmla="*/ 1251 h 3291"/>
                <a:gd name="T72" fmla="*/ 364 w 3262"/>
                <a:gd name="T73" fmla="*/ 1042 h 3291"/>
                <a:gd name="T74" fmla="*/ 373 w 3262"/>
                <a:gd name="T75" fmla="*/ 1001 h 3291"/>
                <a:gd name="T76" fmla="*/ 393 w 3262"/>
                <a:gd name="T77" fmla="*/ 928 h 3291"/>
                <a:gd name="T78" fmla="*/ 428 w 3262"/>
                <a:gd name="T79" fmla="*/ 859 h 3291"/>
                <a:gd name="T80" fmla="*/ 477 w 3262"/>
                <a:gd name="T81" fmla="*/ 796 h 3291"/>
                <a:gd name="T82" fmla="*/ 816 w 3262"/>
                <a:gd name="T83" fmla="*/ 455 h 3291"/>
                <a:gd name="T84" fmla="*/ 882 w 3262"/>
                <a:gd name="T85" fmla="*/ 413 h 3291"/>
                <a:gd name="T86" fmla="*/ 954 w 3262"/>
                <a:gd name="T87" fmla="*/ 385 h 3291"/>
                <a:gd name="T88" fmla="*/ 1027 w 3262"/>
                <a:gd name="T89" fmla="*/ 372 h 3291"/>
                <a:gd name="T90" fmla="*/ 1032 w 3262"/>
                <a:gd name="T91" fmla="*/ 363 h 3291"/>
                <a:gd name="T92" fmla="*/ 1257 w 3262"/>
                <a:gd name="T93" fmla="*/ 16 h 3291"/>
                <a:gd name="T94" fmla="*/ 1305 w 3262"/>
                <a:gd name="T95" fmla="*/ 1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62" h="3291">
                  <a:moveTo>
                    <a:pt x="1329" y="0"/>
                  </a:moveTo>
                  <a:lnTo>
                    <a:pt x="1354" y="3"/>
                  </a:lnTo>
                  <a:lnTo>
                    <a:pt x="1377" y="10"/>
                  </a:lnTo>
                  <a:lnTo>
                    <a:pt x="1400" y="22"/>
                  </a:lnTo>
                  <a:lnTo>
                    <a:pt x="1419" y="39"/>
                  </a:lnTo>
                  <a:lnTo>
                    <a:pt x="1990" y="616"/>
                  </a:lnTo>
                  <a:lnTo>
                    <a:pt x="2006" y="636"/>
                  </a:lnTo>
                  <a:lnTo>
                    <a:pt x="2018" y="659"/>
                  </a:lnTo>
                  <a:lnTo>
                    <a:pt x="2025" y="682"/>
                  </a:lnTo>
                  <a:lnTo>
                    <a:pt x="2028" y="707"/>
                  </a:lnTo>
                  <a:lnTo>
                    <a:pt x="2027" y="732"/>
                  </a:lnTo>
                  <a:lnTo>
                    <a:pt x="2022" y="757"/>
                  </a:lnTo>
                  <a:lnTo>
                    <a:pt x="2012" y="779"/>
                  </a:lnTo>
                  <a:lnTo>
                    <a:pt x="1997" y="801"/>
                  </a:lnTo>
                  <a:lnTo>
                    <a:pt x="1669" y="1008"/>
                  </a:lnTo>
                  <a:lnTo>
                    <a:pt x="1665" y="1011"/>
                  </a:lnTo>
                  <a:lnTo>
                    <a:pt x="1660" y="1013"/>
                  </a:lnTo>
                  <a:lnTo>
                    <a:pt x="1655" y="1050"/>
                  </a:lnTo>
                  <a:lnTo>
                    <a:pt x="1647" y="1088"/>
                  </a:lnTo>
                  <a:lnTo>
                    <a:pt x="1636" y="1124"/>
                  </a:lnTo>
                  <a:lnTo>
                    <a:pt x="1621" y="1159"/>
                  </a:lnTo>
                  <a:lnTo>
                    <a:pt x="1601" y="1193"/>
                  </a:lnTo>
                  <a:lnTo>
                    <a:pt x="1578" y="1225"/>
                  </a:lnTo>
                  <a:lnTo>
                    <a:pt x="1551" y="1255"/>
                  </a:lnTo>
                  <a:lnTo>
                    <a:pt x="1470" y="1338"/>
                  </a:lnTo>
                  <a:lnTo>
                    <a:pt x="3218" y="2944"/>
                  </a:lnTo>
                  <a:lnTo>
                    <a:pt x="3218" y="2944"/>
                  </a:lnTo>
                  <a:lnTo>
                    <a:pt x="3235" y="2963"/>
                  </a:lnTo>
                  <a:lnTo>
                    <a:pt x="3248" y="2982"/>
                  </a:lnTo>
                  <a:lnTo>
                    <a:pt x="3257" y="3004"/>
                  </a:lnTo>
                  <a:lnTo>
                    <a:pt x="3261" y="3026"/>
                  </a:lnTo>
                  <a:lnTo>
                    <a:pt x="3262" y="3047"/>
                  </a:lnTo>
                  <a:lnTo>
                    <a:pt x="3258" y="3067"/>
                  </a:lnTo>
                  <a:lnTo>
                    <a:pt x="3249" y="3086"/>
                  </a:lnTo>
                  <a:lnTo>
                    <a:pt x="3236" y="3103"/>
                  </a:lnTo>
                  <a:lnTo>
                    <a:pt x="3076" y="3266"/>
                  </a:lnTo>
                  <a:lnTo>
                    <a:pt x="3059" y="3279"/>
                  </a:lnTo>
                  <a:lnTo>
                    <a:pt x="3040" y="3287"/>
                  </a:lnTo>
                  <a:lnTo>
                    <a:pt x="3020" y="3291"/>
                  </a:lnTo>
                  <a:lnTo>
                    <a:pt x="2999" y="3291"/>
                  </a:lnTo>
                  <a:lnTo>
                    <a:pt x="2977" y="3286"/>
                  </a:lnTo>
                  <a:lnTo>
                    <a:pt x="2956" y="3278"/>
                  </a:lnTo>
                  <a:lnTo>
                    <a:pt x="2936" y="3264"/>
                  </a:lnTo>
                  <a:lnTo>
                    <a:pt x="2918" y="3247"/>
                  </a:lnTo>
                  <a:lnTo>
                    <a:pt x="1331" y="1479"/>
                  </a:lnTo>
                  <a:lnTo>
                    <a:pt x="1241" y="1569"/>
                  </a:lnTo>
                  <a:lnTo>
                    <a:pt x="1211" y="1596"/>
                  </a:lnTo>
                  <a:lnTo>
                    <a:pt x="1180" y="1620"/>
                  </a:lnTo>
                  <a:lnTo>
                    <a:pt x="1146" y="1640"/>
                  </a:lnTo>
                  <a:lnTo>
                    <a:pt x="1111" y="1655"/>
                  </a:lnTo>
                  <a:lnTo>
                    <a:pt x="1075" y="1666"/>
                  </a:lnTo>
                  <a:lnTo>
                    <a:pt x="1038" y="1675"/>
                  </a:lnTo>
                  <a:lnTo>
                    <a:pt x="1001" y="1679"/>
                  </a:lnTo>
                  <a:lnTo>
                    <a:pt x="997" y="1688"/>
                  </a:lnTo>
                  <a:lnTo>
                    <a:pt x="792" y="2021"/>
                  </a:lnTo>
                  <a:lnTo>
                    <a:pt x="771" y="2035"/>
                  </a:lnTo>
                  <a:lnTo>
                    <a:pt x="748" y="2045"/>
                  </a:lnTo>
                  <a:lnTo>
                    <a:pt x="724" y="2051"/>
                  </a:lnTo>
                  <a:lnTo>
                    <a:pt x="699" y="2052"/>
                  </a:lnTo>
                  <a:lnTo>
                    <a:pt x="674" y="2049"/>
                  </a:lnTo>
                  <a:lnTo>
                    <a:pt x="651" y="2041"/>
                  </a:lnTo>
                  <a:lnTo>
                    <a:pt x="629" y="2030"/>
                  </a:lnTo>
                  <a:lnTo>
                    <a:pt x="610" y="2013"/>
                  </a:lnTo>
                  <a:lnTo>
                    <a:pt x="39" y="1436"/>
                  </a:lnTo>
                  <a:lnTo>
                    <a:pt x="22" y="1416"/>
                  </a:lnTo>
                  <a:lnTo>
                    <a:pt x="11" y="1394"/>
                  </a:lnTo>
                  <a:lnTo>
                    <a:pt x="3" y="1370"/>
                  </a:lnTo>
                  <a:lnTo>
                    <a:pt x="0" y="1345"/>
                  </a:lnTo>
                  <a:lnTo>
                    <a:pt x="1" y="1319"/>
                  </a:lnTo>
                  <a:lnTo>
                    <a:pt x="7" y="1295"/>
                  </a:lnTo>
                  <a:lnTo>
                    <a:pt x="17" y="1272"/>
                  </a:lnTo>
                  <a:lnTo>
                    <a:pt x="32" y="1251"/>
                  </a:lnTo>
                  <a:lnTo>
                    <a:pt x="359" y="1044"/>
                  </a:lnTo>
                  <a:lnTo>
                    <a:pt x="364" y="1042"/>
                  </a:lnTo>
                  <a:lnTo>
                    <a:pt x="369" y="1040"/>
                  </a:lnTo>
                  <a:lnTo>
                    <a:pt x="373" y="1001"/>
                  </a:lnTo>
                  <a:lnTo>
                    <a:pt x="381" y="964"/>
                  </a:lnTo>
                  <a:lnTo>
                    <a:pt x="393" y="928"/>
                  </a:lnTo>
                  <a:lnTo>
                    <a:pt x="408" y="892"/>
                  </a:lnTo>
                  <a:lnTo>
                    <a:pt x="428" y="859"/>
                  </a:lnTo>
                  <a:lnTo>
                    <a:pt x="450" y="826"/>
                  </a:lnTo>
                  <a:lnTo>
                    <a:pt x="477" y="796"/>
                  </a:lnTo>
                  <a:lnTo>
                    <a:pt x="787" y="482"/>
                  </a:lnTo>
                  <a:lnTo>
                    <a:pt x="816" y="455"/>
                  </a:lnTo>
                  <a:lnTo>
                    <a:pt x="848" y="432"/>
                  </a:lnTo>
                  <a:lnTo>
                    <a:pt x="882" y="413"/>
                  </a:lnTo>
                  <a:lnTo>
                    <a:pt x="917" y="397"/>
                  </a:lnTo>
                  <a:lnTo>
                    <a:pt x="954" y="385"/>
                  </a:lnTo>
                  <a:lnTo>
                    <a:pt x="990" y="377"/>
                  </a:lnTo>
                  <a:lnTo>
                    <a:pt x="1027" y="372"/>
                  </a:lnTo>
                  <a:lnTo>
                    <a:pt x="1029" y="368"/>
                  </a:lnTo>
                  <a:lnTo>
                    <a:pt x="1032" y="363"/>
                  </a:lnTo>
                  <a:lnTo>
                    <a:pt x="1237" y="32"/>
                  </a:lnTo>
                  <a:lnTo>
                    <a:pt x="1257" y="16"/>
                  </a:lnTo>
                  <a:lnTo>
                    <a:pt x="1280" y="7"/>
                  </a:lnTo>
                  <a:lnTo>
                    <a:pt x="1305" y="1"/>
                  </a:lnTo>
                  <a:lnTo>
                    <a:pt x="1329"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dirty="0">
                <a:solidFill>
                  <a:srgbClr val="FFFFFF"/>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1437" y="2672"/>
              <a:ext cx="2350" cy="824"/>
              <a:chOff x="1439" y="3453"/>
              <a:chExt cx="2350" cy="824"/>
            </a:xfrm>
          </p:grpSpPr>
          <p:sp>
            <p:nvSpPr>
              <p:cNvPr id="47" name="文本框 46"/>
              <p:cNvSpPr txBox="1"/>
              <p:nvPr>
                <p:custDataLst>
                  <p:tags r:id="rId8"/>
                </p:custDataLst>
              </p:nvPr>
            </p:nvSpPr>
            <p:spPr>
              <a:xfrm>
                <a:off x="1637" y="3591"/>
                <a:ext cx="2152" cy="580"/>
              </a:xfrm>
              <a:prstGeom prst="rect">
                <a:avLst/>
              </a:prstGeom>
              <a:noFill/>
            </p:spPr>
            <p:txBody>
              <a:bodyPr wrap="square" rtlCol="0">
                <a:spAutoFit/>
              </a:bodyPr>
              <a:lstStyle/>
              <a:p>
                <a:r>
                  <a:rPr lang="zh-CN" altLang="en-US"/>
                  <a:t>性能诊断</a:t>
                </a:r>
                <a:endParaRPr lang="zh-CN" altLang="en-US"/>
              </a:p>
            </p:txBody>
          </p:sp>
          <p:sp>
            <p:nvSpPr>
              <p:cNvPr id="48" name="圆角矩形 47"/>
              <p:cNvSpPr/>
              <p:nvPr>
                <p:custDataLst>
                  <p:tags r:id="rId9"/>
                </p:custDataLst>
              </p:nvPr>
            </p:nvSpPr>
            <p:spPr>
              <a:xfrm>
                <a:off x="1439" y="3453"/>
                <a:ext cx="2060" cy="824"/>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cxnSp>
          <p:nvCxnSpPr>
            <p:cNvPr id="50" name="直接箭头连接符 49"/>
            <p:cNvCxnSpPr>
              <a:stCxn id="48" idx="3"/>
              <a:endCxn id="53" idx="1"/>
            </p:cNvCxnSpPr>
            <p:nvPr>
              <p:custDataLst>
                <p:tags r:id="rId10"/>
              </p:custDataLst>
            </p:nvPr>
          </p:nvCxnSpPr>
          <p:spPr>
            <a:xfrm>
              <a:off x="3497" y="3084"/>
              <a:ext cx="2032"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nvGrpSpPr>
            <p:cNvPr id="51" name="组合 50"/>
            <p:cNvGrpSpPr/>
            <p:nvPr/>
          </p:nvGrpSpPr>
          <p:grpSpPr>
            <a:xfrm>
              <a:off x="5529" y="2672"/>
              <a:ext cx="2152" cy="824"/>
              <a:chOff x="1439" y="3453"/>
              <a:chExt cx="2152" cy="824"/>
            </a:xfrm>
          </p:grpSpPr>
          <p:sp>
            <p:nvSpPr>
              <p:cNvPr id="52" name="文本框 51"/>
              <p:cNvSpPr txBox="1"/>
              <p:nvPr>
                <p:custDataLst>
                  <p:tags r:id="rId11"/>
                </p:custDataLst>
              </p:nvPr>
            </p:nvSpPr>
            <p:spPr>
              <a:xfrm>
                <a:off x="1439" y="3453"/>
                <a:ext cx="2152" cy="822"/>
              </a:xfrm>
              <a:prstGeom prst="rect">
                <a:avLst/>
              </a:prstGeom>
              <a:noFill/>
            </p:spPr>
            <p:txBody>
              <a:bodyPr wrap="square" rtlCol="0">
                <a:spAutoFit/>
              </a:bodyPr>
              <a:lstStyle/>
              <a:p>
                <a:r>
                  <a:rPr lang="zh-CN" altLang="en-US" sz="1400"/>
                  <a:t>某个组件的某个性能</a:t>
                </a:r>
                <a:endParaRPr lang="zh-CN" altLang="en-US" sz="1400"/>
              </a:p>
            </p:txBody>
          </p:sp>
          <p:sp>
            <p:nvSpPr>
              <p:cNvPr id="53" name="圆角矩形 52"/>
              <p:cNvSpPr/>
              <p:nvPr>
                <p:custDataLst>
                  <p:tags r:id="rId12"/>
                </p:custDataLst>
              </p:nvPr>
            </p:nvSpPr>
            <p:spPr>
              <a:xfrm>
                <a:off x="1439" y="3453"/>
                <a:ext cx="2060" cy="824"/>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grpSp>
      <p:sp>
        <p:nvSpPr>
          <p:cNvPr id="54" name="左大括号 53"/>
          <p:cNvSpPr/>
          <p:nvPr/>
        </p:nvSpPr>
        <p:spPr>
          <a:xfrm>
            <a:off x="5006340" y="1020445"/>
            <a:ext cx="271145" cy="181292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55" name="圆角矩形 54"/>
          <p:cNvSpPr/>
          <p:nvPr/>
        </p:nvSpPr>
        <p:spPr>
          <a:xfrm>
            <a:off x="5352415" y="794385"/>
            <a:ext cx="3528695" cy="513715"/>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通过细粒度数据包定时获得实体之间的依赖关系</a:t>
            </a:r>
            <a:endParaRPr lang="zh-CN" altLang="en-US">
              <a:solidFill>
                <a:schemeClr val="tx1"/>
              </a:solidFill>
            </a:endParaRPr>
          </a:p>
        </p:txBody>
      </p:sp>
      <p:sp>
        <p:nvSpPr>
          <p:cNvPr id="56" name="圆角矩形 55"/>
          <p:cNvSpPr/>
          <p:nvPr>
            <p:custDataLst>
              <p:tags r:id="rId13"/>
            </p:custDataLst>
          </p:nvPr>
        </p:nvSpPr>
        <p:spPr>
          <a:xfrm>
            <a:off x="5352415" y="2588260"/>
            <a:ext cx="3528695" cy="513715"/>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只能模拟非循环的依赖关系</a:t>
            </a:r>
            <a:endParaRPr lang="zh-CN" altLang="en-US">
              <a:solidFill>
                <a:schemeClr val="tx1"/>
              </a:solidFill>
            </a:endParaRPr>
          </a:p>
        </p:txBody>
      </p:sp>
      <p:sp>
        <p:nvSpPr>
          <p:cNvPr id="58" name="iconfont-1191-801540"/>
          <p:cNvSpPr/>
          <p:nvPr>
            <p:custDataLst>
              <p:tags r:id="rId14"/>
            </p:custDataLst>
          </p:nvPr>
        </p:nvSpPr>
        <p:spPr>
          <a:xfrm>
            <a:off x="491791" y="4321516"/>
            <a:ext cx="287924" cy="288000"/>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文本框 58"/>
          <p:cNvSpPr txBox="1"/>
          <p:nvPr>
            <p:custDataLst>
              <p:tags r:id="rId15"/>
            </p:custDataLst>
          </p:nvPr>
        </p:nvSpPr>
        <p:spPr>
          <a:xfrm>
            <a:off x="912594" y="4329134"/>
            <a:ext cx="5675882" cy="39878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性能诊断</a:t>
            </a:r>
            <a:endParaRPr lang="zh-CN" altLang="en-US" sz="2000" dirty="0">
              <a:latin typeface="Times New Roman" panose="02020603050405020304" pitchFamily="18" charset="0"/>
              <a:cs typeface="Times New Roman" panose="02020603050405020304" pitchFamily="18" charset="0"/>
            </a:endParaRPr>
          </a:p>
        </p:txBody>
      </p:sp>
      <p:sp>
        <p:nvSpPr>
          <p:cNvPr id="60" name="圆角矩形 59"/>
          <p:cNvSpPr/>
          <p:nvPr>
            <p:custDataLst>
              <p:tags r:id="rId16"/>
            </p:custDataLst>
          </p:nvPr>
        </p:nvSpPr>
        <p:spPr>
          <a:xfrm>
            <a:off x="929005" y="5064125"/>
            <a:ext cx="1308100" cy="52324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r>
              <a:rPr lang="zh-CN" altLang="en-US">
                <a:solidFill>
                  <a:schemeClr val="tx1"/>
                </a:solidFill>
              </a:rPr>
              <a:t>性能诊断</a:t>
            </a:r>
            <a:endParaRPr lang="zh-CN" altLang="en-US">
              <a:solidFill>
                <a:schemeClr val="tx1"/>
              </a:solidFill>
            </a:endParaRPr>
          </a:p>
        </p:txBody>
      </p:sp>
      <p:sp>
        <p:nvSpPr>
          <p:cNvPr id="61" name="左大括号 60"/>
          <p:cNvSpPr/>
          <p:nvPr/>
        </p:nvSpPr>
        <p:spPr>
          <a:xfrm>
            <a:off x="2503170" y="4732020"/>
            <a:ext cx="193675" cy="128905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62" name="文本框 61"/>
          <p:cNvSpPr txBox="1"/>
          <p:nvPr/>
        </p:nvSpPr>
        <p:spPr>
          <a:xfrm>
            <a:off x="2785110" y="4495165"/>
            <a:ext cx="6096000" cy="368300"/>
          </a:xfrm>
          <a:prstGeom prst="rect">
            <a:avLst/>
          </a:prstGeom>
          <a:noFill/>
        </p:spPr>
        <p:txBody>
          <a:bodyPr wrap="square" rtlCol="0" anchor="t">
            <a:spAutoFit/>
          </a:bodyPr>
          <a:lstStyle/>
          <a:p>
            <a:r>
              <a:rPr lang="zh-CN" altLang="en-US"/>
              <a:t>ExplainIt：基于度量的相关性，没考虑实体之间的拓扑结构</a:t>
            </a:r>
            <a:endParaRPr lang="zh-CN" altLang="en-US"/>
          </a:p>
        </p:txBody>
      </p:sp>
      <p:sp>
        <p:nvSpPr>
          <p:cNvPr id="63" name="文本框 62"/>
          <p:cNvSpPr txBox="1"/>
          <p:nvPr/>
        </p:nvSpPr>
        <p:spPr>
          <a:xfrm>
            <a:off x="2785110" y="5202555"/>
            <a:ext cx="6096000" cy="368300"/>
          </a:xfrm>
          <a:prstGeom prst="rect">
            <a:avLst/>
          </a:prstGeom>
          <a:noFill/>
        </p:spPr>
        <p:txBody>
          <a:bodyPr wrap="square" rtlCol="0" anchor="t">
            <a:spAutoFit/>
          </a:bodyPr>
          <a:lstStyle/>
          <a:p>
            <a:r>
              <a:rPr lang="zh-CN" altLang="en-US"/>
              <a:t>NetMedic：推理是基于固定的启发式规则</a:t>
            </a:r>
            <a:endParaRPr lang="zh-CN" altLang="en-US"/>
          </a:p>
        </p:txBody>
      </p:sp>
      <p:sp>
        <p:nvSpPr>
          <p:cNvPr id="64" name="文本框 63"/>
          <p:cNvSpPr txBox="1"/>
          <p:nvPr/>
        </p:nvSpPr>
        <p:spPr>
          <a:xfrm>
            <a:off x="2785110" y="5909945"/>
            <a:ext cx="6096000" cy="645160"/>
          </a:xfrm>
          <a:prstGeom prst="rect">
            <a:avLst/>
          </a:prstGeom>
          <a:noFill/>
        </p:spPr>
        <p:txBody>
          <a:bodyPr wrap="square" rtlCol="0" anchor="t">
            <a:spAutoFit/>
          </a:bodyPr>
          <a:lstStyle/>
          <a:p>
            <a:r>
              <a:rPr lang="zh-CN" altLang="en-US"/>
              <a:t>Sage：使用企业遥测监控得到的数据，无法明确的生成一个无环图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1" cstate="print"/>
          <a:stretch>
            <a:fillRect/>
          </a:stretch>
        </p:blipFill>
        <p:spPr>
          <a:xfrm>
            <a:off x="10208870" y="6138780"/>
            <a:ext cx="1711047" cy="466526"/>
          </a:xfrm>
          <a:prstGeom prst="rect">
            <a:avLst/>
          </a:prstGeom>
        </p:spPr>
      </p:pic>
      <p:sp>
        <p:nvSpPr>
          <p:cNvPr id="118" name="Docer搜索：半想象现实   http://chn.docer.com/works/?userid=199927538"/>
          <p:cNvSpPr txBox="1"/>
          <p:nvPr/>
        </p:nvSpPr>
        <p:spPr>
          <a:xfrm>
            <a:off x="1433040" y="429854"/>
            <a:ext cx="1402080" cy="460375"/>
          </a:xfrm>
          <a:prstGeom prst="rect">
            <a:avLst/>
          </a:prstGeom>
          <a:noFill/>
        </p:spPr>
        <p:txBody>
          <a:bodyPr wrap="none" rtlCol="0">
            <a:spAutoFit/>
          </a:bodyPr>
          <a:lstStyle/>
          <a:p>
            <a:pPr algn="ctr"/>
            <a:r>
              <a:rPr lang="zh-CN" altLang="en-US" sz="2400" dirty="0">
                <a:solidFill>
                  <a:srgbClr val="186299"/>
                </a:solidFill>
                <a:latin typeface="Times New Roman" panose="02020603050405020304" pitchFamily="18" charset="0"/>
                <a:cs typeface="Times New Roman" panose="02020603050405020304" pitchFamily="18" charset="0"/>
                <a:sym typeface="+mn-ea"/>
              </a:rPr>
              <a:t>研究方法</a:t>
            </a:r>
            <a:endParaRPr lang="zh-CN" altLang="en-US" sz="2400" dirty="0">
              <a:solidFill>
                <a:srgbClr val="186299"/>
              </a:solidFill>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716280" y="1203960"/>
            <a:ext cx="4148455" cy="922020"/>
          </a:xfrm>
          <a:prstGeom prst="rect">
            <a:avLst/>
          </a:prstGeom>
          <a:noFill/>
        </p:spPr>
        <p:txBody>
          <a:bodyPr wrap="square" rtlCol="0">
            <a:spAutoFit/>
          </a:bodyPr>
          <a:lstStyle/>
          <a:p>
            <a:r>
              <a:rPr lang="zh-CN" altLang="en-US"/>
              <a:t>研究方法：</a:t>
            </a:r>
            <a:endParaRPr lang="zh-CN" altLang="en-US"/>
          </a:p>
          <a:p>
            <a:endParaRPr lang="zh-CN" altLang="en-US"/>
          </a:p>
          <a:p>
            <a:pPr marL="342900" indent="-342900">
              <a:buFont typeface="+mj-lt"/>
              <a:buAutoNum type="alphaLcPeriod"/>
            </a:pPr>
            <a:endParaRPr lang="zh-CN" altLang="en-US"/>
          </a:p>
        </p:txBody>
      </p:sp>
      <p:pic>
        <p:nvPicPr>
          <p:cNvPr id="6" name="图片 5"/>
          <p:cNvPicPr>
            <a:picLocks noChangeAspect="1"/>
          </p:cNvPicPr>
          <p:nvPr>
            <p:custDataLst>
              <p:tags r:id="rId2"/>
            </p:custDataLst>
          </p:nvPr>
        </p:nvPicPr>
        <p:blipFill>
          <a:blip r:embed="rId3" cstate="print">
            <a:clrChange>
              <a:clrFrom>
                <a:srgbClr val="FFFFFF">
                  <a:alpha val="100000"/>
                </a:srgbClr>
              </a:clrFrom>
              <a:clrTo>
                <a:srgbClr val="FFFFFF">
                  <a:alpha val="100000"/>
                  <a:alpha val="0"/>
                </a:srgbClr>
              </a:clrTo>
            </a:clrChange>
          </a:blip>
          <a:stretch>
            <a:fillRect/>
          </a:stretch>
        </p:blipFill>
        <p:spPr>
          <a:xfrm>
            <a:off x="1024890" y="1684655"/>
            <a:ext cx="4705350" cy="3971925"/>
          </a:xfrm>
          <a:prstGeom prst="rect">
            <a:avLst/>
          </a:prstGeom>
        </p:spPr>
      </p:pic>
      <p:sp>
        <p:nvSpPr>
          <p:cNvPr id="8" name="左大括号 7"/>
          <p:cNvSpPr/>
          <p:nvPr/>
        </p:nvSpPr>
        <p:spPr>
          <a:xfrm>
            <a:off x="5730240" y="1833880"/>
            <a:ext cx="727075" cy="3178810"/>
          </a:xfrm>
          <a:prstGeom prst="leftBrace">
            <a:avLst>
              <a:gd name="adj1" fmla="val 8333"/>
              <a:gd name="adj2" fmla="val 49700"/>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4" name="文本框 13"/>
          <p:cNvSpPr txBox="1"/>
          <p:nvPr/>
        </p:nvSpPr>
        <p:spPr>
          <a:xfrm>
            <a:off x="6457315" y="1553210"/>
            <a:ext cx="1967230" cy="368300"/>
          </a:xfrm>
          <a:prstGeom prst="rect">
            <a:avLst/>
          </a:prstGeom>
          <a:noFill/>
        </p:spPr>
        <p:txBody>
          <a:bodyPr wrap="square" rtlCol="0">
            <a:spAutoFit/>
          </a:bodyPr>
          <a:lstStyle/>
          <a:p>
            <a:r>
              <a:rPr lang="en-US" altLang="zh-CN"/>
              <a:t> </a:t>
            </a:r>
            <a:r>
              <a:rPr lang="zh-CN" altLang="en-US"/>
              <a:t>构建关系图</a:t>
            </a:r>
            <a:endParaRPr lang="zh-CN" altLang="en-US"/>
          </a:p>
        </p:txBody>
      </p:sp>
      <p:sp>
        <p:nvSpPr>
          <p:cNvPr id="15" name="文本框 14"/>
          <p:cNvSpPr txBox="1"/>
          <p:nvPr/>
        </p:nvSpPr>
        <p:spPr>
          <a:xfrm>
            <a:off x="6583045" y="3131185"/>
            <a:ext cx="4332605" cy="583565"/>
          </a:xfrm>
          <a:prstGeom prst="rect">
            <a:avLst/>
          </a:prstGeom>
          <a:noFill/>
        </p:spPr>
        <p:txBody>
          <a:bodyPr wrap="square" rtlCol="0" anchor="t">
            <a:spAutoFit/>
          </a:bodyPr>
          <a:lstStyle/>
          <a:p>
            <a:r>
              <a:rPr lang="zh-CN" altLang="en-US" sz="1600"/>
              <a:t>对于输入中的每个问题症状，Murphy使用马尔可夫随机场(MRF)生成候选根本原因</a:t>
            </a:r>
            <a:endParaRPr lang="zh-CN" altLang="en-US" sz="1600"/>
          </a:p>
        </p:txBody>
      </p:sp>
      <p:sp>
        <p:nvSpPr>
          <p:cNvPr id="16" name="文本框 15"/>
          <p:cNvSpPr txBox="1"/>
          <p:nvPr/>
        </p:nvSpPr>
        <p:spPr>
          <a:xfrm>
            <a:off x="6650990" y="4732020"/>
            <a:ext cx="5049520" cy="337185"/>
          </a:xfrm>
          <a:prstGeom prst="rect">
            <a:avLst/>
          </a:prstGeom>
          <a:noFill/>
        </p:spPr>
        <p:txBody>
          <a:bodyPr wrap="square" rtlCol="0" anchor="t">
            <a:spAutoFit/>
          </a:bodyPr>
          <a:lstStyle/>
          <a:p>
            <a:r>
              <a:rPr lang="zh-CN" altLang="en-US" sz="1600"/>
              <a:t>对根本原因做出了解释，并将其与问题症状联系起来</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p:cNvPicPr>
            <a:picLocks noChangeAspect="1"/>
          </p:cNvPicPr>
          <p:nvPr/>
        </p:nvPicPr>
        <p:blipFill>
          <a:blip r:embed="rId1" cstate="print"/>
          <a:stretch>
            <a:fillRect/>
          </a:stretch>
        </p:blipFill>
        <p:spPr>
          <a:xfrm>
            <a:off x="10208870" y="6138780"/>
            <a:ext cx="1711047" cy="466526"/>
          </a:xfrm>
          <a:prstGeom prst="rect">
            <a:avLst/>
          </a:prstGeom>
        </p:spPr>
      </p:pic>
      <p:sp>
        <p:nvSpPr>
          <p:cNvPr id="118" name="Docer搜索：半想象现实   http://chn.docer.com/works/?userid=199927538"/>
          <p:cNvSpPr txBox="1"/>
          <p:nvPr/>
        </p:nvSpPr>
        <p:spPr>
          <a:xfrm>
            <a:off x="1433040" y="429854"/>
            <a:ext cx="1402080" cy="460375"/>
          </a:xfrm>
          <a:prstGeom prst="rect">
            <a:avLst/>
          </a:prstGeom>
          <a:noFill/>
        </p:spPr>
        <p:txBody>
          <a:bodyPr wrap="none" rtlCol="0">
            <a:spAutoFit/>
          </a:bodyPr>
          <a:lstStyle/>
          <a:p>
            <a:pPr algn="ctr"/>
            <a:r>
              <a:rPr lang="zh-CN" altLang="en-US" sz="2400" dirty="0">
                <a:solidFill>
                  <a:srgbClr val="186299"/>
                </a:solidFill>
                <a:latin typeface="Times New Roman" panose="02020603050405020304" pitchFamily="18" charset="0"/>
                <a:cs typeface="Times New Roman" panose="02020603050405020304" pitchFamily="18" charset="0"/>
                <a:sym typeface="+mn-ea"/>
              </a:rPr>
              <a:t>研究方法</a:t>
            </a:r>
            <a:endParaRPr lang="zh-CN" altLang="en-US" sz="2400" dirty="0">
              <a:solidFill>
                <a:srgbClr val="186299"/>
              </a:solidFill>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570865" y="2433320"/>
            <a:ext cx="4148455" cy="922020"/>
          </a:xfrm>
          <a:prstGeom prst="rect">
            <a:avLst/>
          </a:prstGeom>
          <a:noFill/>
        </p:spPr>
        <p:txBody>
          <a:bodyPr wrap="square" rtlCol="0">
            <a:spAutoFit/>
          </a:bodyPr>
          <a:lstStyle/>
          <a:p>
            <a:r>
              <a:rPr lang="en-US" altLang="zh-CN"/>
              <a:t>1.</a:t>
            </a:r>
            <a:r>
              <a:rPr lang="zh-CN" altLang="en-US"/>
              <a:t>构建关系图：</a:t>
            </a:r>
            <a:endParaRPr lang="zh-CN" altLang="en-US"/>
          </a:p>
          <a:p>
            <a:endParaRPr lang="zh-CN" altLang="en-US"/>
          </a:p>
          <a:p>
            <a:pPr marL="342900" indent="-342900">
              <a:buFont typeface="+mj-lt"/>
              <a:buAutoNum type="alphaLcPeriod"/>
            </a:pPr>
            <a:endParaRPr lang="zh-CN" altLang="en-US"/>
          </a:p>
        </p:txBody>
      </p:sp>
      <p:sp>
        <p:nvSpPr>
          <p:cNvPr id="2" name="左大括号 1"/>
          <p:cNvSpPr/>
          <p:nvPr/>
        </p:nvSpPr>
        <p:spPr>
          <a:xfrm>
            <a:off x="2251075" y="1610995"/>
            <a:ext cx="339090" cy="211328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4" name="文本框 3"/>
          <p:cNvSpPr txBox="1"/>
          <p:nvPr/>
        </p:nvSpPr>
        <p:spPr>
          <a:xfrm>
            <a:off x="2718435" y="1374140"/>
            <a:ext cx="6096000" cy="368300"/>
          </a:xfrm>
          <a:prstGeom prst="rect">
            <a:avLst/>
          </a:prstGeom>
          <a:noFill/>
        </p:spPr>
        <p:txBody>
          <a:bodyPr wrap="square" rtlCol="0" anchor="t">
            <a:spAutoFit/>
          </a:bodyPr>
          <a:lstStyle/>
          <a:p>
            <a:r>
              <a:rPr lang="zh-CN" altLang="en-US"/>
              <a:t>实体之间的边是基于监控软件预定义的简单“邻接”关系</a:t>
            </a:r>
            <a:endParaRPr lang="zh-CN" altLang="en-US"/>
          </a:p>
        </p:txBody>
      </p:sp>
      <p:sp>
        <p:nvSpPr>
          <p:cNvPr id="7" name="文本框 6"/>
          <p:cNvSpPr txBox="1"/>
          <p:nvPr/>
        </p:nvSpPr>
        <p:spPr>
          <a:xfrm>
            <a:off x="2835275" y="2226310"/>
            <a:ext cx="6096000" cy="645160"/>
          </a:xfrm>
          <a:prstGeom prst="rect">
            <a:avLst/>
          </a:prstGeom>
          <a:noFill/>
        </p:spPr>
        <p:txBody>
          <a:bodyPr wrap="square" rtlCol="0" anchor="t">
            <a:spAutoFit/>
          </a:bodyPr>
          <a:lstStyle/>
          <a:p>
            <a:r>
              <a:rPr lang="zh-CN" altLang="en-US"/>
              <a:t>为了构造关系图，Murphy对监控数据库进行了初始查询，以获得与问题相关的一组实体𝑆的描述</a:t>
            </a:r>
            <a:endParaRPr lang="zh-CN" altLang="en-US"/>
          </a:p>
        </p:txBody>
      </p:sp>
      <p:sp>
        <p:nvSpPr>
          <p:cNvPr id="9" name="文本框 8"/>
          <p:cNvSpPr txBox="1"/>
          <p:nvPr/>
        </p:nvSpPr>
        <p:spPr>
          <a:xfrm>
            <a:off x="2835275" y="3355340"/>
            <a:ext cx="6096000" cy="645160"/>
          </a:xfrm>
          <a:prstGeom prst="rect">
            <a:avLst/>
          </a:prstGeom>
          <a:noFill/>
        </p:spPr>
        <p:txBody>
          <a:bodyPr wrap="square" rtlCol="0" anchor="t">
            <a:spAutoFit/>
          </a:bodyPr>
          <a:lstStyle/>
          <a:p>
            <a:r>
              <a:rPr lang="zh-CN" altLang="en-US"/>
              <a:t>在关系图中两个相邻实体A和B之间的两个方向上都添加有向边</a:t>
            </a:r>
            <a:endParaRPr lang="zh-CN" altLang="en-US"/>
          </a:p>
        </p:txBody>
      </p:sp>
      <p:sp>
        <p:nvSpPr>
          <p:cNvPr id="10" name="圆角矩形 9"/>
          <p:cNvSpPr/>
          <p:nvPr/>
        </p:nvSpPr>
        <p:spPr>
          <a:xfrm>
            <a:off x="496570" y="5148580"/>
            <a:ext cx="1628140" cy="455930"/>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2.</a:t>
            </a:r>
            <a:r>
              <a:rPr lang="zh-CN" altLang="en-US">
                <a:solidFill>
                  <a:schemeClr val="tx1"/>
                </a:solidFill>
              </a:rPr>
              <a:t>性能诊断</a:t>
            </a:r>
            <a:endParaRPr lang="zh-CN" altLang="en-US">
              <a:solidFill>
                <a:schemeClr val="tx1"/>
              </a:solidFill>
            </a:endParaRPr>
          </a:p>
        </p:txBody>
      </p:sp>
      <p:sp>
        <p:nvSpPr>
          <p:cNvPr id="11" name="圆角矩形 10"/>
          <p:cNvSpPr/>
          <p:nvPr/>
        </p:nvSpPr>
        <p:spPr>
          <a:xfrm>
            <a:off x="506730" y="2299335"/>
            <a:ext cx="1589405" cy="639445"/>
          </a:xfrm>
          <a:prstGeom prst="round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左大括号 11"/>
          <p:cNvSpPr/>
          <p:nvPr/>
        </p:nvSpPr>
        <p:spPr>
          <a:xfrm>
            <a:off x="2386965" y="4354830"/>
            <a:ext cx="263525" cy="204406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2783840" y="4189095"/>
            <a:ext cx="3596005" cy="368300"/>
          </a:xfrm>
          <a:prstGeom prst="rect">
            <a:avLst/>
          </a:prstGeom>
          <a:noFill/>
        </p:spPr>
        <p:txBody>
          <a:bodyPr wrap="square" rtlCol="0">
            <a:spAutoFit/>
          </a:bodyPr>
          <a:lstStyle/>
          <a:p>
            <a:r>
              <a:rPr lang="zh-CN" altLang="en-US"/>
              <a:t>建模：马尔可夫随机场</a:t>
            </a:r>
            <a:endParaRPr lang="zh-CN" altLang="en-US"/>
          </a:p>
        </p:txBody>
      </p:sp>
      <p:sp>
        <p:nvSpPr>
          <p:cNvPr id="6" name="文本框 5"/>
          <p:cNvSpPr txBox="1"/>
          <p:nvPr/>
        </p:nvSpPr>
        <p:spPr>
          <a:xfrm>
            <a:off x="2783840" y="5192395"/>
            <a:ext cx="5207635" cy="368300"/>
          </a:xfrm>
          <a:prstGeom prst="rect">
            <a:avLst/>
          </a:prstGeom>
          <a:noFill/>
        </p:spPr>
        <p:txBody>
          <a:bodyPr wrap="square" rtlCol="0" anchor="t">
            <a:spAutoFit/>
          </a:bodyPr>
          <a:lstStyle/>
          <a:p>
            <a:r>
              <a:rPr lang="zh-CN" altLang="en-US"/>
              <a:t>模型训练：使用事件发生前一周的数据来训练</a:t>
            </a:r>
            <a:endParaRPr lang="zh-CN" altLang="en-US"/>
          </a:p>
        </p:txBody>
      </p:sp>
      <p:sp>
        <p:nvSpPr>
          <p:cNvPr id="8" name="文本框 7"/>
          <p:cNvSpPr txBox="1"/>
          <p:nvPr/>
        </p:nvSpPr>
        <p:spPr>
          <a:xfrm>
            <a:off x="2835275" y="6138545"/>
            <a:ext cx="3228975" cy="368300"/>
          </a:xfrm>
          <a:prstGeom prst="rect">
            <a:avLst/>
          </a:prstGeom>
          <a:noFill/>
        </p:spPr>
        <p:txBody>
          <a:bodyPr wrap="square" rtlCol="0" anchor="t">
            <a:spAutoFit/>
          </a:bodyPr>
          <a:lstStyle/>
          <a:p>
            <a:r>
              <a:rPr lang="zh-CN" altLang="en-US"/>
              <a:t>推理算法：采用Gibbs抽样</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ags/tag1.xml><?xml version="1.0" encoding="utf-8"?>
<p:tagLst xmlns:p="http://schemas.openxmlformats.org/presentationml/2006/main">
  <p:tag name="MH" val="20160830110146"/>
  <p:tag name="MH_LIBRARY" val="CONTENTS"/>
  <p:tag name="MH_TYPE" val="NUMBER"/>
  <p:tag name="ID" val="553512"/>
  <p:tag name="MH_ORDER" val="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MH" val="20160830110146"/>
  <p:tag name="MH_LIBRARY" val="CONTENTS"/>
  <p:tag name="MH_TYPE" val="ENTRY"/>
  <p:tag name="ID" val="553512"/>
  <p:tag name="MH_ORDER" val="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MH" val="20160830110146"/>
  <p:tag name="MH_LIBRARY" val="CONTENTS"/>
  <p:tag name="MH_TYPE" val="NUMBER"/>
  <p:tag name="ID" val="553512"/>
  <p:tag name="MH_ORDER" val="2"/>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MH" val="20160830110146"/>
  <p:tag name="MH_LIBRARY" val="CONTENTS"/>
  <p:tag name="MH_TYPE" val="NUMBER"/>
  <p:tag name="ID" val="553512"/>
  <p:tag name="MH_ORDER" val="3"/>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MH" val="20160830110146"/>
  <p:tag name="MH_LIBRARY" val="CONTENTS"/>
  <p:tag name="MH_TYPE" val="ENTRY"/>
  <p:tag name="ID" val="553512"/>
  <p:tag name="MH_ORDER" val="3"/>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COMMONDATA" val="eyJoZGlkIjoiY2U5OWMyMjk0NzI1MTQ1Mjk5ODUwNmZiMjM0OWI5MTgifQ=="/>
  <p:tag name="commondata" val="eyJoZGlkIjoiMjI5YjY0NzAyMTBhNmMzMTJiNDYzNWZhYzI3ZWY5YWYifQ=="/>
</p:tagLst>
</file>

<file path=ppt/tags/tag6.xml><?xml version="1.0" encoding="utf-8"?>
<p:tagLst xmlns:p="http://schemas.openxmlformats.org/presentationml/2006/main">
  <p:tag name="MH" val="20160830110146"/>
  <p:tag name="MH_LIBRARY" val="CONTENTS"/>
  <p:tag name="MH_TYPE" val="NUMBER"/>
  <p:tag name="ID" val="553512"/>
  <p:tag name="MH_ORDER" val="4"/>
</p:tagLst>
</file>

<file path=ppt/tags/tag7.xml><?xml version="1.0" encoding="utf-8"?>
<p:tagLst xmlns:p="http://schemas.openxmlformats.org/presentationml/2006/main">
  <p:tag name="MH" val="20160830110146"/>
  <p:tag name="MH_LIBRARY" val="CONTENTS"/>
  <p:tag name="MH_TYPE" val="ENTRY"/>
  <p:tag name="ID" val="553512"/>
  <p:tag name="MH_ORDER" val="4"/>
</p:tagLst>
</file>

<file path=ppt/tags/tag8.xml><?xml version="1.0" encoding="utf-8"?>
<p:tagLst xmlns:p="http://schemas.openxmlformats.org/presentationml/2006/main">
  <p:tag name="MH" val="20160830110146"/>
  <p:tag name="MH_LIBRARY" val="CONTENTS"/>
  <p:tag name="MH_TYPE" val="NUMBER"/>
  <p:tag name="ID" val="553512"/>
  <p:tag name="MH_ORDER" val="4"/>
  <p:tag name="KSO_WM_BEAUTIFY_FLAG" val=""/>
</p:tagLst>
</file>

<file path=ppt/tags/tag9.xml><?xml version="1.0" encoding="utf-8"?>
<p:tagLst xmlns:p="http://schemas.openxmlformats.org/presentationml/2006/main">
  <p:tag name="MH" val="20160830110146"/>
  <p:tag name="MH_LIBRARY" val="CONTENTS"/>
  <p:tag name="MH_TYPE" val="ENTRY"/>
  <p:tag name="ID" val="553512"/>
  <p:tag name="MH_ORDER" val="4"/>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1646</Words>
  <Application>WPS 演示</Application>
  <PresentationFormat>自定义</PresentationFormat>
  <Paragraphs>245</Paragraphs>
  <Slides>15</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Calibri</vt:lpstr>
      <vt:lpstr>微软雅黑</vt:lpstr>
      <vt:lpstr>等线</vt:lpstr>
      <vt:lpstr>Times New Roman</vt:lpstr>
      <vt:lpstr>方正宋刻本秀楷简体</vt:lpstr>
      <vt:lpstr>方正四岁半简体</vt:lpstr>
      <vt:lpstr>Arial Unicode MS</vt:lpstr>
      <vt:lpstr>等线 Light</vt:lpstr>
      <vt:lpstr>BatangChe</vt:lpstr>
      <vt:lpstr>SWAstro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 心仪</dc:creator>
  <cp:lastModifiedBy>黑不拉几先生</cp:lastModifiedBy>
  <cp:revision>108</cp:revision>
  <dcterms:created xsi:type="dcterms:W3CDTF">2022-10-04T10:02:00Z</dcterms:created>
  <dcterms:modified xsi:type="dcterms:W3CDTF">2024-02-21T03:54:33Z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y fmtid="{D5CDD505-2E9C-101B-9397-08002B2CF9AE}" pid="3" name="ICV">
    <vt:lpwstr>A8974C112CF04B1D940D4A1D624FC0C8_12</vt:lpwstr>
  </property>
</Properties>
</file>