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6526" r:id="rId2"/>
    <p:sldId id="6528" r:id="rId3"/>
    <p:sldId id="6541" r:id="rId4"/>
    <p:sldId id="1011" r:id="rId5"/>
    <p:sldId id="6540" r:id="rId6"/>
    <p:sldId id="6531" r:id="rId7"/>
    <p:sldId id="6542" r:id="rId8"/>
    <p:sldId id="6543" r:id="rId9"/>
    <p:sldId id="6544" r:id="rId10"/>
    <p:sldId id="6546" r:id="rId11"/>
    <p:sldId id="6545" r:id="rId12"/>
    <p:sldId id="6549" r:id="rId13"/>
    <p:sldId id="6550" r:id="rId14"/>
    <p:sldId id="6554" r:id="rId15"/>
    <p:sldId id="6552" r:id="rId16"/>
    <p:sldId id="6555" r:id="rId17"/>
    <p:sldId id="6553" r:id="rId18"/>
    <p:sldId id="323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795" autoAdjust="0"/>
  </p:normalViewPr>
  <p:slideViewPr>
    <p:cSldViewPr snapToGrid="0">
      <p:cViewPr varScale="1">
        <p:scale>
          <a:sx n="136" d="100"/>
          <a:sy n="136" d="100"/>
        </p:scale>
        <p:origin x="11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t>2024/2/21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这篇文章提出了一种强化学习</a:t>
            </a:r>
            <a:r>
              <a:rPr lang="en-US" altLang="zh-CN" dirty="0"/>
              <a:t>(RL)</a:t>
            </a:r>
            <a:r>
              <a:rPr lang="zh-CN" altLang="en-US" dirty="0"/>
              <a:t>智能体，强化因果解释器</a:t>
            </a:r>
            <a:r>
              <a:rPr lang="en-US" altLang="zh-CN" dirty="0"/>
              <a:t>(RC-Explainer)</a:t>
            </a:r>
            <a:r>
              <a:rPr lang="zh-CN" altLang="en-US" dirty="0"/>
              <a:t>，以实现因果筛选策略。</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9757E68-9006-41A2-97E3-89386155C81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g_k</a:t>
            </a:r>
            <a:r>
              <a:rPr lang="en-US" altLang="zh-CN" dirty="0"/>
              <a:t>(</a:t>
            </a:r>
            <a:r>
              <a:rPr lang="en-US" altLang="zh-CN" dirty="0" err="1"/>
              <a:t>t+T</a:t>
            </a:r>
            <a:r>
              <a:rPr lang="en-US" altLang="zh-CN" dirty="0"/>
              <a:t>_{delay})=\rho </a:t>
            </a:r>
            <a:r>
              <a:rPr lang="en-US" altLang="zh-CN" dirty="0" err="1"/>
              <a:t>g_k</a:t>
            </a:r>
            <a:r>
              <a:rPr lang="en-US" altLang="zh-CN" dirty="0"/>
              <a:t>(t)+  \sqrt{1-\rho^2}\hat{g}_k(</a:t>
            </a:r>
            <a:r>
              <a:rPr lang="en-US" altLang="zh-CN" dirty="0" err="1"/>
              <a:t>t+T</a:t>
            </a:r>
            <a:r>
              <a:rPr lang="en-US" altLang="zh-CN" dirty="0"/>
              <a:t>_{delay})</a:t>
            </a:r>
            <a:endParaRPr lang="zh-CN" altLang="en-US" dirty="0"/>
          </a:p>
        </p:txBody>
      </p:sp>
      <p:sp>
        <p:nvSpPr>
          <p:cNvPr id="4" name="灯片编号占位符 3"/>
          <p:cNvSpPr>
            <a:spLocks noGrp="1"/>
          </p:cNvSpPr>
          <p:nvPr>
            <p:ph type="sldNum" sz="quarter" idx="5"/>
          </p:nvPr>
        </p:nvSpPr>
        <p:spPr/>
        <p:txBody>
          <a:bodyPr/>
          <a:lstStyle/>
          <a:p>
            <a:fld id="{47C16636-4AC2-4A8B-999E-D41063680661}" type="slidenum">
              <a:rPr lang="zh-CN" altLang="en-US" smtClean="0"/>
              <a:t>8</a:t>
            </a:fld>
            <a:endParaRPr lang="zh-CN" altLang="en-US"/>
          </a:p>
        </p:txBody>
      </p:sp>
    </p:spTree>
    <p:extLst>
      <p:ext uri="{BB962C8B-B14F-4D97-AF65-F5344CB8AC3E}">
        <p14:creationId xmlns:p14="http://schemas.microsoft.com/office/powerpoint/2010/main" val="255628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t>
            </a:r>
            <a:r>
              <a:rPr lang="en-US" altLang="zh-CN" dirty="0" err="1"/>
              <a:t>Qos</a:t>
            </a:r>
            <a:r>
              <a:rPr lang="zh-CN" altLang="en-US" dirty="0"/>
              <a:t>指数，</a:t>
            </a:r>
            <a:r>
              <a:rPr lang="en-US" altLang="zh-CN" dirty="0" err="1"/>
              <a:t>sl</a:t>
            </a:r>
            <a:r>
              <a:rPr lang="en-US" altLang="zh-CN" dirty="0"/>
              <a:t>——</a:t>
            </a:r>
            <a:r>
              <a:rPr lang="zh-CN" altLang="en-US" dirty="0"/>
              <a:t>累计服务过程</a:t>
            </a:r>
          </a:p>
        </p:txBody>
      </p:sp>
      <p:sp>
        <p:nvSpPr>
          <p:cNvPr id="4" name="灯片编号占位符 3"/>
          <p:cNvSpPr>
            <a:spLocks noGrp="1"/>
          </p:cNvSpPr>
          <p:nvPr>
            <p:ph type="sldNum" sz="quarter" idx="5"/>
          </p:nvPr>
        </p:nvSpPr>
        <p:spPr/>
        <p:txBody>
          <a:bodyPr/>
          <a:lstStyle/>
          <a:p>
            <a:fld id="{47C16636-4AC2-4A8B-999E-D41063680661}" type="slidenum">
              <a:rPr lang="zh-CN" altLang="en-US" smtClean="0"/>
              <a:t>13</a:t>
            </a:fld>
            <a:endParaRPr lang="zh-CN" altLang="en-US"/>
          </a:p>
        </p:txBody>
      </p:sp>
    </p:spTree>
    <p:extLst>
      <p:ext uri="{BB962C8B-B14F-4D97-AF65-F5344CB8AC3E}">
        <p14:creationId xmlns:p14="http://schemas.microsoft.com/office/powerpoint/2010/main" val="25752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t>2024/2/21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4.jpe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62216"/>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charset="-122"/>
            </a:endParaRPr>
          </a:p>
        </p:txBody>
      </p:sp>
      <p:sp>
        <p:nvSpPr>
          <p:cNvPr id="12" name="椭圆 11"/>
          <p:cNvSpPr/>
          <p:nvPr/>
        </p:nvSpPr>
        <p:spPr>
          <a:xfrm>
            <a:off x="541373" y="89252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283201" y="752871"/>
            <a:ext cx="3140616" cy="2903588"/>
          </a:xfrm>
          <a:prstGeom prst="rect">
            <a:avLst/>
          </a:prstGeom>
        </p:spPr>
      </p:pic>
      <p:sp>
        <p:nvSpPr>
          <p:cNvPr id="8" name="文本框 7"/>
          <p:cNvSpPr txBox="1"/>
          <p:nvPr>
            <p:custDataLst>
              <p:tags r:id="rId1"/>
            </p:custDataLst>
          </p:nvPr>
        </p:nvSpPr>
        <p:spPr>
          <a:xfrm>
            <a:off x="3423817" y="1742966"/>
            <a:ext cx="8764270" cy="1077218"/>
          </a:xfrm>
          <a:prstGeom prst="rect">
            <a:avLst/>
          </a:prstGeom>
          <a:noFill/>
        </p:spPr>
        <p:txBody>
          <a:bodyPr wrap="square" rtlCol="0">
            <a:spAutoFit/>
          </a:bodyPr>
          <a:lstStyle/>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On the Effective Capacity of RIS-enabled </a:t>
            </a:r>
            <a:r>
              <a:rPr lang="en-US" altLang="zh-CN" sz="32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mmWave</a:t>
            </a: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Networks with Outdated CSI</a:t>
            </a:r>
          </a:p>
        </p:txBody>
      </p:sp>
      <p:sp>
        <p:nvSpPr>
          <p:cNvPr id="16" name="文本占位符 56"/>
          <p:cNvSpPr txBox="1"/>
          <p:nvPr/>
        </p:nvSpPr>
        <p:spPr>
          <a:xfrm>
            <a:off x="8934000" y="540245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汇报人：康力天</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201" y="752871"/>
            <a:ext cx="3140616" cy="2903588"/>
          </a:xfrm>
          <a:prstGeom prst="rect">
            <a:avLst/>
          </a:prstGeom>
        </p:spPr>
      </p:pic>
      <p:sp>
        <p:nvSpPr>
          <p:cNvPr id="2" name="日期占位符 1"/>
          <p:cNvSpPr>
            <a:spLocks noGrp="1"/>
          </p:cNvSpPr>
          <p:nvPr>
            <p:ph type="dt" sz="half" idx="10"/>
          </p:nvPr>
        </p:nvSpPr>
        <p:spPr>
          <a:xfrm>
            <a:off x="9359785" y="5823916"/>
            <a:ext cx="2743200" cy="365125"/>
          </a:xfrm>
        </p:spPr>
        <p:txBody>
          <a:bodyPr/>
          <a:lstStyle/>
          <a:p>
            <a:r>
              <a:rPr lang="en-US" altLang="zh-CN" b="1" dirty="0">
                <a:solidFill>
                  <a:schemeClr val="tx1"/>
                </a:solidFill>
              </a:rPr>
              <a:t>2024.2.21</a:t>
            </a:r>
          </a:p>
        </p:txBody>
      </p:sp>
      <p:sp>
        <p:nvSpPr>
          <p:cNvPr id="4" name="文本框 3"/>
          <p:cNvSpPr txBox="1"/>
          <p:nvPr/>
        </p:nvSpPr>
        <p:spPr>
          <a:xfrm>
            <a:off x="2057400" y="3796665"/>
            <a:ext cx="9565640" cy="1323439"/>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Author</a:t>
            </a:r>
            <a:r>
              <a:rPr lang="en-US" altLang="zh-CN" sz="2000" dirty="0">
                <a:latin typeface="Times New Roman" panose="02020603050405020304" pitchFamily="18" charset="0"/>
                <a:cs typeface="Times New Roman" panose="02020603050405020304" pitchFamily="18" charset="0"/>
              </a:rPr>
              <a:t>: Syed Waqas Haider Shah, IMDEA Networks Institute, Madrid, Spain</a:t>
            </a:r>
          </a:p>
          <a:p>
            <a:pPr algn="l"/>
            <a:r>
              <a:rPr lang="en-US" altLang="zh-CN" sz="2000" dirty="0">
                <a:latin typeface="Times New Roman" panose="02020603050405020304" pitchFamily="18" charset="0"/>
                <a:cs typeface="Times New Roman" panose="02020603050405020304" pitchFamily="18" charset="0"/>
              </a:rPr>
              <a:t>Sai Pavan </a:t>
            </a:r>
            <a:r>
              <a:rPr lang="en-US" altLang="zh-CN" sz="2000" dirty="0" err="1">
                <a:latin typeface="Times New Roman" panose="02020603050405020304" pitchFamily="18" charset="0"/>
                <a:cs typeface="Times New Roman" panose="02020603050405020304" pitchFamily="18" charset="0"/>
              </a:rPr>
              <a:t>Deram</a:t>
            </a:r>
            <a:r>
              <a:rPr lang="en-US" altLang="zh-CN" sz="2000" dirty="0">
                <a:latin typeface="Times New Roman" panose="02020603050405020304" pitchFamily="18" charset="0"/>
                <a:cs typeface="Times New Roman" panose="02020603050405020304" pitchFamily="18" charset="0"/>
              </a:rPr>
              <a:t>, Information Technology University, Lahore, Pakistan</a:t>
            </a:r>
          </a:p>
          <a:p>
            <a:r>
              <a:rPr lang="en-US" altLang="zh-CN" sz="2000" dirty="0">
                <a:latin typeface="Times New Roman" panose="02020603050405020304" pitchFamily="18" charset="0"/>
                <a:cs typeface="Times New Roman" panose="02020603050405020304" pitchFamily="18" charset="0"/>
              </a:rPr>
              <a:t>Joerg Widmer, IMDEA Networks Institute, Madrid, Spain</a:t>
            </a:r>
          </a:p>
          <a:p>
            <a:pPr algn="l"/>
            <a:r>
              <a:rPr lang="en-US" altLang="zh-CN" sz="2000" b="1" dirty="0">
                <a:latin typeface="Times New Roman" panose="02020603050405020304" pitchFamily="18" charset="0"/>
                <a:cs typeface="Times New Roman" panose="02020603050405020304" pitchFamily="18" charset="0"/>
              </a:rPr>
              <a:t>Conference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IEEE INFOCOM 2023 - IEEE Conference on Computer Communications</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A0998-09DC-2C22-DF84-82B2657803D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DE4E1F5A-B8D8-6833-1928-8B915ED02F00}"/>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4FD24AA-C8C2-4051-3008-E7BD42BEFC7E}"/>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ABCAAB44-493C-061D-C0AF-8104E5A0D613}"/>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场景建模与问题建模</a:t>
            </a:r>
          </a:p>
        </p:txBody>
      </p:sp>
      <p:pic>
        <p:nvPicPr>
          <p:cNvPr id="8" name="图片 7">
            <a:extLst>
              <a:ext uri="{FF2B5EF4-FFF2-40B4-BE49-F238E27FC236}">
                <a16:creationId xmlns:a16="http://schemas.microsoft.com/office/drawing/2014/main" id="{5912C536-C074-07BF-1E92-77592C1641F4}"/>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5" name="图片 4">
            <a:extLst>
              <a:ext uri="{FF2B5EF4-FFF2-40B4-BE49-F238E27FC236}">
                <a16:creationId xmlns:a16="http://schemas.microsoft.com/office/drawing/2014/main" id="{FC6CF9D8-3291-3022-07B9-0EA7F4A00B43}"/>
              </a:ext>
            </a:extLst>
          </p:cNvPr>
          <p:cNvPicPr>
            <a:picLocks noChangeAspect="1"/>
          </p:cNvPicPr>
          <p:nvPr/>
        </p:nvPicPr>
        <p:blipFill>
          <a:blip r:embed="rId3"/>
          <a:stretch>
            <a:fillRect/>
          </a:stretch>
        </p:blipFill>
        <p:spPr>
          <a:xfrm>
            <a:off x="818988" y="3049904"/>
            <a:ext cx="9810750" cy="2952750"/>
          </a:xfrm>
          <a:prstGeom prst="rect">
            <a:avLst/>
          </a:prstGeom>
        </p:spPr>
      </p:pic>
      <p:pic>
        <p:nvPicPr>
          <p:cNvPr id="7" name="图片 6">
            <a:extLst>
              <a:ext uri="{FF2B5EF4-FFF2-40B4-BE49-F238E27FC236}">
                <a16:creationId xmlns:a16="http://schemas.microsoft.com/office/drawing/2014/main" id="{661EACD3-E231-8E0E-82BB-F7C87999C134}"/>
              </a:ext>
            </a:extLst>
          </p:cNvPr>
          <p:cNvPicPr>
            <a:picLocks noChangeAspect="1"/>
          </p:cNvPicPr>
          <p:nvPr/>
        </p:nvPicPr>
        <p:blipFill>
          <a:blip r:embed="rId4"/>
          <a:stretch>
            <a:fillRect/>
          </a:stretch>
        </p:blipFill>
        <p:spPr>
          <a:xfrm>
            <a:off x="3021156" y="1389945"/>
            <a:ext cx="3752850" cy="1438275"/>
          </a:xfrm>
          <a:prstGeom prst="rect">
            <a:avLst/>
          </a:prstGeom>
        </p:spPr>
      </p:pic>
      <p:sp>
        <p:nvSpPr>
          <p:cNvPr id="9" name="文本框 8">
            <a:extLst>
              <a:ext uri="{FF2B5EF4-FFF2-40B4-BE49-F238E27FC236}">
                <a16:creationId xmlns:a16="http://schemas.microsoft.com/office/drawing/2014/main" id="{A68D9F6D-FB6A-9DEF-30A2-78CB93CF0C06}"/>
              </a:ext>
            </a:extLst>
          </p:cNvPr>
          <p:cNvSpPr txBox="1"/>
          <p:nvPr/>
        </p:nvSpPr>
        <p:spPr>
          <a:xfrm>
            <a:off x="1892321" y="2019631"/>
            <a:ext cx="1128835" cy="461665"/>
          </a:xfrm>
          <a:prstGeom prst="rect">
            <a:avLst/>
          </a:prstGeom>
          <a:noFill/>
        </p:spPr>
        <p:txBody>
          <a:bodyPr wrap="none" rtlCol="0">
            <a:spAutoFit/>
          </a:bodyPr>
          <a:lstStyle/>
          <a:p>
            <a:r>
              <a:rPr lang="en-US" altLang="zh-CN" sz="2400" dirty="0"/>
              <a:t>SINR</a:t>
            </a:r>
            <a:r>
              <a:rPr lang="zh-CN" altLang="en-US" sz="2400" dirty="0"/>
              <a:t>：</a:t>
            </a:r>
          </a:p>
        </p:txBody>
      </p:sp>
    </p:spTree>
    <p:extLst>
      <p:ext uri="{BB962C8B-B14F-4D97-AF65-F5344CB8AC3E}">
        <p14:creationId xmlns:p14="http://schemas.microsoft.com/office/powerpoint/2010/main" val="3597448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03221-066C-3C70-8A2C-CA2B24DE2024}"/>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2B110EF3-A255-05A2-8B76-07AC413EEEE7}"/>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7ED93C6-8888-DFF1-D281-EB42E9A46D67}"/>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2A9CFB3C-4970-F27B-16D9-2BB7E7534EBB}"/>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问题求解</a:t>
            </a:r>
          </a:p>
        </p:txBody>
      </p:sp>
      <p:pic>
        <p:nvPicPr>
          <p:cNvPr id="8" name="图片 7">
            <a:extLst>
              <a:ext uri="{FF2B5EF4-FFF2-40B4-BE49-F238E27FC236}">
                <a16:creationId xmlns:a16="http://schemas.microsoft.com/office/drawing/2014/main" id="{535676F1-BD73-3CA9-6D6C-72BE4DE77884}"/>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11" name="图片 10">
            <a:extLst>
              <a:ext uri="{FF2B5EF4-FFF2-40B4-BE49-F238E27FC236}">
                <a16:creationId xmlns:a16="http://schemas.microsoft.com/office/drawing/2014/main" id="{39D6BE8A-5A91-8711-3880-839238B57834}"/>
              </a:ext>
            </a:extLst>
          </p:cNvPr>
          <p:cNvPicPr>
            <a:picLocks noChangeAspect="1"/>
          </p:cNvPicPr>
          <p:nvPr/>
        </p:nvPicPr>
        <p:blipFill rotWithShape="1">
          <a:blip r:embed="rId3"/>
          <a:srcRect b="39478"/>
          <a:stretch/>
        </p:blipFill>
        <p:spPr>
          <a:xfrm>
            <a:off x="356927" y="1180244"/>
            <a:ext cx="5631990" cy="5247861"/>
          </a:xfrm>
          <a:prstGeom prst="rect">
            <a:avLst/>
          </a:prstGeom>
        </p:spPr>
      </p:pic>
      <p:pic>
        <p:nvPicPr>
          <p:cNvPr id="14" name="图片 13">
            <a:extLst>
              <a:ext uri="{FF2B5EF4-FFF2-40B4-BE49-F238E27FC236}">
                <a16:creationId xmlns:a16="http://schemas.microsoft.com/office/drawing/2014/main" id="{FC83AC97-2C80-06B3-7946-97EEBA2BB1B0}"/>
              </a:ext>
            </a:extLst>
          </p:cNvPr>
          <p:cNvPicPr>
            <a:picLocks noChangeAspect="1"/>
          </p:cNvPicPr>
          <p:nvPr/>
        </p:nvPicPr>
        <p:blipFill>
          <a:blip r:embed="rId4"/>
          <a:stretch>
            <a:fillRect/>
          </a:stretch>
        </p:blipFill>
        <p:spPr>
          <a:xfrm>
            <a:off x="6096000" y="1281899"/>
            <a:ext cx="5867400" cy="3371850"/>
          </a:xfrm>
          <a:prstGeom prst="rect">
            <a:avLst/>
          </a:prstGeom>
        </p:spPr>
      </p:pic>
      <p:pic>
        <p:nvPicPr>
          <p:cNvPr id="16" name="图片 15">
            <a:extLst>
              <a:ext uri="{FF2B5EF4-FFF2-40B4-BE49-F238E27FC236}">
                <a16:creationId xmlns:a16="http://schemas.microsoft.com/office/drawing/2014/main" id="{AE7E3252-900F-2911-4FD1-792CA9833673}"/>
              </a:ext>
            </a:extLst>
          </p:cNvPr>
          <p:cNvPicPr>
            <a:picLocks noChangeAspect="1"/>
          </p:cNvPicPr>
          <p:nvPr/>
        </p:nvPicPr>
        <p:blipFill rotWithShape="1">
          <a:blip r:embed="rId5"/>
          <a:srcRect t="10025"/>
          <a:stretch/>
        </p:blipFill>
        <p:spPr>
          <a:xfrm>
            <a:off x="6250710" y="5224007"/>
            <a:ext cx="5832457" cy="642233"/>
          </a:xfrm>
          <a:prstGeom prst="rect">
            <a:avLst/>
          </a:prstGeom>
        </p:spPr>
      </p:pic>
      <p:sp>
        <p:nvSpPr>
          <p:cNvPr id="17" name="矩形 16">
            <a:extLst>
              <a:ext uri="{FF2B5EF4-FFF2-40B4-BE49-F238E27FC236}">
                <a16:creationId xmlns:a16="http://schemas.microsoft.com/office/drawing/2014/main" id="{89CFE90B-CE17-58D1-B71E-2D54EE224E40}"/>
              </a:ext>
            </a:extLst>
          </p:cNvPr>
          <p:cNvSpPr/>
          <p:nvPr/>
        </p:nvSpPr>
        <p:spPr>
          <a:xfrm>
            <a:off x="6337190" y="5072932"/>
            <a:ext cx="5745977" cy="922351"/>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9730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F2FD8-9193-7F58-A82B-A6A957958555}"/>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B810436D-8DD5-C8A1-4FCC-FE36E0505A8A}"/>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B972165-4EEA-96FD-D19A-A6C4492F79DE}"/>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9942B4C0-0BCC-511C-E5C9-D203B180CFAE}"/>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问题求解</a:t>
            </a:r>
          </a:p>
        </p:txBody>
      </p:sp>
      <p:pic>
        <p:nvPicPr>
          <p:cNvPr id="8" name="图片 7">
            <a:extLst>
              <a:ext uri="{FF2B5EF4-FFF2-40B4-BE49-F238E27FC236}">
                <a16:creationId xmlns:a16="http://schemas.microsoft.com/office/drawing/2014/main" id="{FDD6E910-8C3D-EB5F-0E19-C1F473CD9D9F}"/>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4" name="图片 3">
            <a:extLst>
              <a:ext uri="{FF2B5EF4-FFF2-40B4-BE49-F238E27FC236}">
                <a16:creationId xmlns:a16="http://schemas.microsoft.com/office/drawing/2014/main" id="{5C5F1913-8B55-A980-18BE-148C021FA225}"/>
              </a:ext>
            </a:extLst>
          </p:cNvPr>
          <p:cNvPicPr>
            <a:picLocks noChangeAspect="1"/>
          </p:cNvPicPr>
          <p:nvPr/>
        </p:nvPicPr>
        <p:blipFill>
          <a:blip r:embed="rId3"/>
          <a:stretch>
            <a:fillRect/>
          </a:stretch>
        </p:blipFill>
        <p:spPr>
          <a:xfrm>
            <a:off x="738561" y="1623888"/>
            <a:ext cx="5657850" cy="3752850"/>
          </a:xfrm>
          <a:prstGeom prst="rect">
            <a:avLst/>
          </a:prstGeom>
        </p:spPr>
      </p:pic>
      <p:sp>
        <p:nvSpPr>
          <p:cNvPr id="5" name="文本框 4">
            <a:extLst>
              <a:ext uri="{FF2B5EF4-FFF2-40B4-BE49-F238E27FC236}">
                <a16:creationId xmlns:a16="http://schemas.microsoft.com/office/drawing/2014/main" id="{C3EA5352-0C3E-4095-4389-A00D03D00EA7}"/>
              </a:ext>
            </a:extLst>
          </p:cNvPr>
          <p:cNvSpPr txBox="1"/>
          <p:nvPr/>
        </p:nvSpPr>
        <p:spPr>
          <a:xfrm>
            <a:off x="655212" y="1009985"/>
            <a:ext cx="4692310" cy="461665"/>
          </a:xfrm>
          <a:prstGeom prst="rect">
            <a:avLst/>
          </a:prstGeom>
          <a:noFill/>
        </p:spPr>
        <p:txBody>
          <a:bodyPr wrap="none" rtlCol="0">
            <a:spAutoFit/>
          </a:bodyPr>
          <a:lstStyle/>
          <a:p>
            <a:r>
              <a:rPr lang="en-US" altLang="zh-CN" sz="2400" dirty="0"/>
              <a:t>SINR</a:t>
            </a:r>
            <a:r>
              <a:rPr lang="zh-CN" altLang="en-US" sz="2400" dirty="0"/>
              <a:t>在时间段</a:t>
            </a:r>
            <a:r>
              <a:rPr lang="en-US" altLang="zh-CN" sz="2400" dirty="0">
                <a:latin typeface="Times New Roman" panose="02020603050405020304" pitchFamily="18" charset="0"/>
                <a:cs typeface="Times New Roman" panose="02020603050405020304" pitchFamily="18" charset="0"/>
              </a:rPr>
              <a:t>l</a:t>
            </a:r>
            <a:r>
              <a:rPr lang="zh-CN" altLang="en-US" sz="2400" dirty="0"/>
              <a:t>内服从指数分布：</a:t>
            </a:r>
          </a:p>
        </p:txBody>
      </p:sp>
      <p:pic>
        <p:nvPicPr>
          <p:cNvPr id="7" name="图片 6">
            <a:extLst>
              <a:ext uri="{FF2B5EF4-FFF2-40B4-BE49-F238E27FC236}">
                <a16:creationId xmlns:a16="http://schemas.microsoft.com/office/drawing/2014/main" id="{9CBE2356-F238-044A-9B1B-041052EAB32D}"/>
              </a:ext>
            </a:extLst>
          </p:cNvPr>
          <p:cNvPicPr>
            <a:picLocks noChangeAspect="1"/>
          </p:cNvPicPr>
          <p:nvPr/>
        </p:nvPicPr>
        <p:blipFill>
          <a:blip r:embed="rId4"/>
          <a:stretch>
            <a:fillRect/>
          </a:stretch>
        </p:blipFill>
        <p:spPr>
          <a:xfrm>
            <a:off x="8077162" y="2812085"/>
            <a:ext cx="4114838" cy="933864"/>
          </a:xfrm>
          <a:prstGeom prst="rect">
            <a:avLst/>
          </a:prstGeom>
        </p:spPr>
      </p:pic>
      <p:sp>
        <p:nvSpPr>
          <p:cNvPr id="9" name="箭头: 右 8">
            <a:extLst>
              <a:ext uri="{FF2B5EF4-FFF2-40B4-BE49-F238E27FC236}">
                <a16:creationId xmlns:a16="http://schemas.microsoft.com/office/drawing/2014/main" id="{2641E1AE-0449-DA2C-A1E6-28DF79CF7F81}"/>
              </a:ext>
            </a:extLst>
          </p:cNvPr>
          <p:cNvSpPr/>
          <p:nvPr/>
        </p:nvSpPr>
        <p:spPr>
          <a:xfrm>
            <a:off x="6567096" y="3029446"/>
            <a:ext cx="1598212" cy="333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4556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3530-67D2-B754-DAC6-EDE2F0BF0606}"/>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9656B45F-596B-A13F-0A10-FE2F1FABC31E}"/>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F7F8193-E35C-7CB6-FBD5-805BA8C9AD00}"/>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1CE05D45-01EB-2EED-686D-3C771A37FC1C}"/>
              </a:ext>
            </a:extLst>
          </p:cNvPr>
          <p:cNvSpPr txBox="1"/>
          <p:nvPr/>
        </p:nvSpPr>
        <p:spPr>
          <a:xfrm>
            <a:off x="1220470" y="429895"/>
            <a:ext cx="1482973"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问题求解</a:t>
            </a:r>
          </a:p>
        </p:txBody>
      </p:sp>
      <p:pic>
        <p:nvPicPr>
          <p:cNvPr id="8" name="图片 7">
            <a:extLst>
              <a:ext uri="{FF2B5EF4-FFF2-40B4-BE49-F238E27FC236}">
                <a16:creationId xmlns:a16="http://schemas.microsoft.com/office/drawing/2014/main" id="{FA83A4FB-BDD6-4743-DE3E-D45991AB4D65}"/>
              </a:ext>
            </a:extLst>
          </p:cNvPr>
          <p:cNvPicPr>
            <a:picLocks noChangeAspect="1"/>
          </p:cNvPicPr>
          <p:nvPr/>
        </p:nvPicPr>
        <p:blipFill>
          <a:blip r:embed="rId3"/>
          <a:stretch>
            <a:fillRect/>
          </a:stretch>
        </p:blipFill>
        <p:spPr>
          <a:xfrm>
            <a:off x="9739926" y="391735"/>
            <a:ext cx="2000916" cy="545560"/>
          </a:xfrm>
          <a:prstGeom prst="rect">
            <a:avLst/>
          </a:prstGeom>
        </p:spPr>
      </p:pic>
      <p:sp>
        <p:nvSpPr>
          <p:cNvPr id="11" name="Rectangle 1">
            <a:extLst>
              <a:ext uri="{FF2B5EF4-FFF2-40B4-BE49-F238E27FC236}">
                <a16:creationId xmlns:a16="http://schemas.microsoft.com/office/drawing/2014/main" id="{61969914-CDF6-DEDC-C274-13BA7427E1B1}"/>
              </a:ext>
            </a:extLst>
          </p:cNvPr>
          <p:cNvSpPr>
            <a:spLocks noChangeArrowheads="1"/>
          </p:cNvSpPr>
          <p:nvPr/>
        </p:nvSpPr>
        <p:spPr bwMode="auto">
          <a:xfrm>
            <a:off x="968770" y="347609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98A7A2F1-86A1-0550-0EB5-500460D840CF}"/>
              </a:ext>
            </a:extLst>
          </p:cNvPr>
          <p:cNvSpPr txBox="1"/>
          <p:nvPr/>
        </p:nvSpPr>
        <p:spPr>
          <a:xfrm>
            <a:off x="558713" y="1215591"/>
            <a:ext cx="280648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EC</a:t>
            </a:r>
            <a:r>
              <a:rPr kumimoji="0" lang="zh-CN" altLang="en-US" sz="2400" b="0" i="0" u="none" strike="noStrike" cap="none" normalizeH="0" baseline="0" dirty="0">
                <a:ln>
                  <a:noFill/>
                </a:ln>
                <a:solidFill>
                  <a:schemeClr val="tx1"/>
                </a:solidFill>
                <a:effectLst/>
                <a:latin typeface="Arial" panose="020B0604020202020204" pitchFamily="34" charset="0"/>
              </a:rPr>
              <a:t>定义表达式：</a:t>
            </a:r>
            <a:endParaRPr kumimoji="0" lang="zh-CN" altLang="zh-CN" sz="2400" b="0" i="0" u="none" strike="noStrike" cap="none" normalizeH="0" baseline="0" dirty="0">
              <a:ln>
                <a:noFill/>
              </a:ln>
              <a:solidFill>
                <a:schemeClr val="tx1"/>
              </a:solidFill>
              <a:effectLst/>
              <a:latin typeface="Arial" panose="020B0604020202020204" pitchFamily="34" charset="0"/>
            </a:endParaRPr>
          </a:p>
          <a:p>
            <a:endParaRPr lang="zh-CN" altLang="en-US" sz="1600" dirty="0"/>
          </a:p>
        </p:txBody>
      </p:sp>
      <p:pic>
        <p:nvPicPr>
          <p:cNvPr id="16" name="图片 15">
            <a:extLst>
              <a:ext uri="{FF2B5EF4-FFF2-40B4-BE49-F238E27FC236}">
                <a16:creationId xmlns:a16="http://schemas.microsoft.com/office/drawing/2014/main" id="{4C2CD65F-AAE3-8C8A-54E8-D40E3B33A209}"/>
              </a:ext>
            </a:extLst>
          </p:cNvPr>
          <p:cNvPicPr>
            <a:picLocks noChangeAspect="1"/>
          </p:cNvPicPr>
          <p:nvPr/>
        </p:nvPicPr>
        <p:blipFill rotWithShape="1">
          <a:blip r:embed="rId4"/>
          <a:srcRect t="9963"/>
          <a:stretch/>
        </p:blipFill>
        <p:spPr>
          <a:xfrm>
            <a:off x="1961956" y="1653870"/>
            <a:ext cx="7239000" cy="977659"/>
          </a:xfrm>
          <a:prstGeom prst="rect">
            <a:avLst/>
          </a:prstGeom>
        </p:spPr>
      </p:pic>
      <p:pic>
        <p:nvPicPr>
          <p:cNvPr id="18" name="图片 17">
            <a:extLst>
              <a:ext uri="{FF2B5EF4-FFF2-40B4-BE49-F238E27FC236}">
                <a16:creationId xmlns:a16="http://schemas.microsoft.com/office/drawing/2014/main" id="{9333BF6E-9CC5-03B5-F63C-96530307B017}"/>
              </a:ext>
            </a:extLst>
          </p:cNvPr>
          <p:cNvPicPr>
            <a:picLocks noChangeAspect="1"/>
          </p:cNvPicPr>
          <p:nvPr/>
        </p:nvPicPr>
        <p:blipFill>
          <a:blip r:embed="rId5"/>
          <a:stretch>
            <a:fillRect/>
          </a:stretch>
        </p:blipFill>
        <p:spPr>
          <a:xfrm>
            <a:off x="2703443" y="3429000"/>
            <a:ext cx="6324600" cy="1009650"/>
          </a:xfrm>
          <a:prstGeom prst="rect">
            <a:avLst/>
          </a:prstGeom>
        </p:spPr>
      </p:pic>
      <p:sp>
        <p:nvSpPr>
          <p:cNvPr id="19" name="箭头: 下 18">
            <a:extLst>
              <a:ext uri="{FF2B5EF4-FFF2-40B4-BE49-F238E27FC236}">
                <a16:creationId xmlns:a16="http://schemas.microsoft.com/office/drawing/2014/main" id="{40695AE1-70AB-17E8-AC90-DFFD8F5CEA0B}"/>
              </a:ext>
            </a:extLst>
          </p:cNvPr>
          <p:cNvSpPr/>
          <p:nvPr/>
        </p:nvSpPr>
        <p:spPr>
          <a:xfrm>
            <a:off x="5581456" y="2631529"/>
            <a:ext cx="437681" cy="6364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594E3BF-38A5-0EF6-38E5-9DB22B755DF8}"/>
              </a:ext>
            </a:extLst>
          </p:cNvPr>
          <p:cNvSpPr txBox="1"/>
          <p:nvPr/>
        </p:nvSpPr>
        <p:spPr>
          <a:xfrm>
            <a:off x="3541498" y="2672143"/>
            <a:ext cx="1821332" cy="461665"/>
          </a:xfrm>
          <a:prstGeom prst="rect">
            <a:avLst/>
          </a:prstGeom>
          <a:noFill/>
        </p:spPr>
        <p:txBody>
          <a:bodyPr wrap="none" rtlCol="0">
            <a:spAutoFit/>
          </a:bodyPr>
          <a:lstStyle/>
          <a:p>
            <a:r>
              <a:rPr lang="zh-CN" altLang="en-US" sz="2400" dirty="0"/>
              <a:t>假定</a:t>
            </a:r>
            <a:r>
              <a:rPr lang="en-US" altLang="zh-CN" sz="2400" dirty="0"/>
              <a:t>t</a:t>
            </a:r>
            <a:r>
              <a:rPr lang="zh-CN" altLang="en-US" sz="2400" dirty="0"/>
              <a:t>无限大</a:t>
            </a:r>
          </a:p>
        </p:txBody>
      </p:sp>
      <p:sp>
        <p:nvSpPr>
          <p:cNvPr id="21" name="文本框 20">
            <a:extLst>
              <a:ext uri="{FF2B5EF4-FFF2-40B4-BE49-F238E27FC236}">
                <a16:creationId xmlns:a16="http://schemas.microsoft.com/office/drawing/2014/main" id="{21621D4D-1226-D652-7260-3EC635C1F0BD}"/>
              </a:ext>
            </a:extLst>
          </p:cNvPr>
          <p:cNvSpPr txBox="1"/>
          <p:nvPr/>
        </p:nvSpPr>
        <p:spPr>
          <a:xfrm>
            <a:off x="6286023" y="2672716"/>
            <a:ext cx="2031325" cy="461665"/>
          </a:xfrm>
          <a:prstGeom prst="rect">
            <a:avLst/>
          </a:prstGeom>
          <a:noFill/>
        </p:spPr>
        <p:txBody>
          <a:bodyPr wrap="none" rtlCol="0">
            <a:spAutoFit/>
          </a:bodyPr>
          <a:lstStyle/>
          <a:p>
            <a:r>
              <a:rPr lang="zh-CN" altLang="en-US" sz="2400" dirty="0"/>
              <a:t>中心极限定理</a:t>
            </a:r>
          </a:p>
        </p:txBody>
      </p:sp>
      <p:pic>
        <p:nvPicPr>
          <p:cNvPr id="30" name="图片 29">
            <a:extLst>
              <a:ext uri="{FF2B5EF4-FFF2-40B4-BE49-F238E27FC236}">
                <a16:creationId xmlns:a16="http://schemas.microsoft.com/office/drawing/2014/main" id="{12E5F7A9-CE6B-FEAC-EE67-1BC2EBCC290F}"/>
              </a:ext>
            </a:extLst>
          </p:cNvPr>
          <p:cNvPicPr>
            <a:picLocks noChangeAspect="1"/>
          </p:cNvPicPr>
          <p:nvPr/>
        </p:nvPicPr>
        <p:blipFill>
          <a:blip r:embed="rId6"/>
          <a:stretch>
            <a:fillRect/>
          </a:stretch>
        </p:blipFill>
        <p:spPr>
          <a:xfrm>
            <a:off x="1133061" y="5013159"/>
            <a:ext cx="4418564" cy="1059656"/>
          </a:xfrm>
          <a:prstGeom prst="rect">
            <a:avLst/>
          </a:prstGeom>
        </p:spPr>
      </p:pic>
      <p:pic>
        <p:nvPicPr>
          <p:cNvPr id="32" name="图片 31">
            <a:extLst>
              <a:ext uri="{FF2B5EF4-FFF2-40B4-BE49-F238E27FC236}">
                <a16:creationId xmlns:a16="http://schemas.microsoft.com/office/drawing/2014/main" id="{9C2FAF2A-EA24-731A-250C-568DD37B7888}"/>
              </a:ext>
            </a:extLst>
          </p:cNvPr>
          <p:cNvPicPr>
            <a:picLocks noChangeAspect="1"/>
          </p:cNvPicPr>
          <p:nvPr/>
        </p:nvPicPr>
        <p:blipFill rotWithShape="1">
          <a:blip r:embed="rId7"/>
          <a:srcRect l="8178"/>
          <a:stretch/>
        </p:blipFill>
        <p:spPr>
          <a:xfrm>
            <a:off x="6650723" y="5089115"/>
            <a:ext cx="5100465" cy="907744"/>
          </a:xfrm>
          <a:prstGeom prst="rect">
            <a:avLst/>
          </a:prstGeom>
        </p:spPr>
      </p:pic>
      <p:sp>
        <p:nvSpPr>
          <p:cNvPr id="34" name="箭头: 下 33">
            <a:extLst>
              <a:ext uri="{FF2B5EF4-FFF2-40B4-BE49-F238E27FC236}">
                <a16:creationId xmlns:a16="http://schemas.microsoft.com/office/drawing/2014/main" id="{59356011-3890-C8C9-7560-7C6991E09600}"/>
              </a:ext>
            </a:extLst>
          </p:cNvPr>
          <p:cNvSpPr/>
          <p:nvPr/>
        </p:nvSpPr>
        <p:spPr>
          <a:xfrm rot="2636400">
            <a:off x="4634442" y="4419120"/>
            <a:ext cx="604299" cy="765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下 35">
            <a:extLst>
              <a:ext uri="{FF2B5EF4-FFF2-40B4-BE49-F238E27FC236}">
                <a16:creationId xmlns:a16="http://schemas.microsoft.com/office/drawing/2014/main" id="{48C4C467-DBA0-3FCF-891C-33272A7A86BA}"/>
              </a:ext>
            </a:extLst>
          </p:cNvPr>
          <p:cNvSpPr/>
          <p:nvPr/>
        </p:nvSpPr>
        <p:spPr>
          <a:xfrm rot="18768685">
            <a:off x="6774653" y="4419120"/>
            <a:ext cx="604299" cy="765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91934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B1A21-5296-DD39-43A8-2A073F334ABB}"/>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A563FC4F-8040-B136-42D3-0C8C414A7459}"/>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E10014F-891B-026B-A42D-3406C3835CB8}"/>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A7DD8B65-A79C-5B77-4F6C-C78FD835EB55}"/>
              </a:ext>
            </a:extLst>
          </p:cNvPr>
          <p:cNvSpPr txBox="1"/>
          <p:nvPr/>
        </p:nvSpPr>
        <p:spPr>
          <a:xfrm>
            <a:off x="1220470" y="429895"/>
            <a:ext cx="1482973"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实验结果</a:t>
            </a:r>
          </a:p>
        </p:txBody>
      </p:sp>
      <p:pic>
        <p:nvPicPr>
          <p:cNvPr id="8" name="图片 7">
            <a:extLst>
              <a:ext uri="{FF2B5EF4-FFF2-40B4-BE49-F238E27FC236}">
                <a16:creationId xmlns:a16="http://schemas.microsoft.com/office/drawing/2014/main" id="{B017BC14-11BF-CA97-B206-0FA373A99DB6}"/>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6" name="图片 5">
            <a:extLst>
              <a:ext uri="{FF2B5EF4-FFF2-40B4-BE49-F238E27FC236}">
                <a16:creationId xmlns:a16="http://schemas.microsoft.com/office/drawing/2014/main" id="{11FEEBBB-FCC8-DE82-0A25-4FFC36592E3A}"/>
              </a:ext>
            </a:extLst>
          </p:cNvPr>
          <p:cNvPicPr>
            <a:picLocks noChangeAspect="1"/>
          </p:cNvPicPr>
          <p:nvPr/>
        </p:nvPicPr>
        <p:blipFill>
          <a:blip r:embed="rId3"/>
          <a:stretch>
            <a:fillRect/>
          </a:stretch>
        </p:blipFill>
        <p:spPr>
          <a:xfrm>
            <a:off x="257175" y="1384769"/>
            <a:ext cx="5838825" cy="4629150"/>
          </a:xfrm>
          <a:prstGeom prst="rect">
            <a:avLst/>
          </a:prstGeom>
        </p:spPr>
      </p:pic>
      <p:pic>
        <p:nvPicPr>
          <p:cNvPr id="9" name="图片 8">
            <a:extLst>
              <a:ext uri="{FF2B5EF4-FFF2-40B4-BE49-F238E27FC236}">
                <a16:creationId xmlns:a16="http://schemas.microsoft.com/office/drawing/2014/main" id="{3AE9F45C-EDF0-83D6-4C89-0FA61DE4A8CD}"/>
              </a:ext>
            </a:extLst>
          </p:cNvPr>
          <p:cNvPicPr>
            <a:picLocks noChangeAspect="1"/>
          </p:cNvPicPr>
          <p:nvPr/>
        </p:nvPicPr>
        <p:blipFill>
          <a:blip r:embed="rId4"/>
          <a:stretch>
            <a:fillRect/>
          </a:stretch>
        </p:blipFill>
        <p:spPr>
          <a:xfrm>
            <a:off x="6096000" y="1430524"/>
            <a:ext cx="6069355" cy="4469751"/>
          </a:xfrm>
          <a:prstGeom prst="rect">
            <a:avLst/>
          </a:prstGeom>
        </p:spPr>
      </p:pic>
    </p:spTree>
    <p:extLst>
      <p:ext uri="{BB962C8B-B14F-4D97-AF65-F5344CB8AC3E}">
        <p14:creationId xmlns:p14="http://schemas.microsoft.com/office/powerpoint/2010/main" val="4206163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B64E7-7650-C169-0EA3-159F61070B0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A3629C3C-0E60-80F7-2D13-4419FADD5CDD}"/>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586CFCA-AF41-95D6-EE15-A0A7F85AB534}"/>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E8B26A02-BB74-543E-EB59-3B53D2E6E4A0}"/>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实验结果</a:t>
            </a:r>
          </a:p>
        </p:txBody>
      </p:sp>
      <p:pic>
        <p:nvPicPr>
          <p:cNvPr id="8" name="图片 7">
            <a:extLst>
              <a:ext uri="{FF2B5EF4-FFF2-40B4-BE49-F238E27FC236}">
                <a16:creationId xmlns:a16="http://schemas.microsoft.com/office/drawing/2014/main" id="{E66CCF11-3874-3B90-433B-F266EBA1841B}"/>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13" name="图片 12">
            <a:extLst>
              <a:ext uri="{FF2B5EF4-FFF2-40B4-BE49-F238E27FC236}">
                <a16:creationId xmlns:a16="http://schemas.microsoft.com/office/drawing/2014/main" id="{32C4612B-881E-1E1B-0AF0-FDBA2082504F}"/>
              </a:ext>
            </a:extLst>
          </p:cNvPr>
          <p:cNvPicPr>
            <a:picLocks noChangeAspect="1"/>
          </p:cNvPicPr>
          <p:nvPr/>
        </p:nvPicPr>
        <p:blipFill>
          <a:blip r:embed="rId3"/>
          <a:stretch>
            <a:fillRect/>
          </a:stretch>
        </p:blipFill>
        <p:spPr>
          <a:xfrm>
            <a:off x="3262679" y="1671272"/>
            <a:ext cx="6294990" cy="3292624"/>
          </a:xfrm>
          <a:prstGeom prst="rect">
            <a:avLst/>
          </a:prstGeom>
        </p:spPr>
      </p:pic>
    </p:spTree>
    <p:extLst>
      <p:ext uri="{BB962C8B-B14F-4D97-AF65-F5344CB8AC3E}">
        <p14:creationId xmlns:p14="http://schemas.microsoft.com/office/powerpoint/2010/main" val="597946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7DB66-8B7C-EE40-8D4E-E9745FC4519A}"/>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C0C70027-EC9F-34FA-EA2B-BCC2C430026F}"/>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ED5BFD5-C9A1-0D43-F2EF-9DE683B302D5}"/>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7C08010A-CF67-3A3A-57C5-261B34592070}"/>
              </a:ext>
            </a:extLst>
          </p:cNvPr>
          <p:cNvSpPr txBox="1"/>
          <p:nvPr/>
        </p:nvSpPr>
        <p:spPr>
          <a:xfrm>
            <a:off x="1220470" y="429895"/>
            <a:ext cx="3302635" cy="461645"/>
          </a:xfrm>
          <a:prstGeom prst="rect">
            <a:avLst/>
          </a:prstGeom>
          <a:noFill/>
        </p:spPr>
        <p:txBody>
          <a:bodyPr wrap="none" rtlCol="0">
            <a:noAutofit/>
          </a:bodyPr>
          <a:lstStyle/>
          <a:p>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实验结果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8" name="图片 7">
            <a:extLst>
              <a:ext uri="{FF2B5EF4-FFF2-40B4-BE49-F238E27FC236}">
                <a16:creationId xmlns:a16="http://schemas.microsoft.com/office/drawing/2014/main" id="{53703796-2A5C-17AB-3C44-2AC28E2EAD8B}"/>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4" name="图片 3">
            <a:extLst>
              <a:ext uri="{FF2B5EF4-FFF2-40B4-BE49-F238E27FC236}">
                <a16:creationId xmlns:a16="http://schemas.microsoft.com/office/drawing/2014/main" id="{E74DE0AC-16CD-456B-0560-A68DBBD5C0AE}"/>
              </a:ext>
            </a:extLst>
          </p:cNvPr>
          <p:cNvPicPr>
            <a:picLocks noChangeAspect="1"/>
          </p:cNvPicPr>
          <p:nvPr/>
        </p:nvPicPr>
        <p:blipFill>
          <a:blip r:embed="rId3"/>
          <a:stretch>
            <a:fillRect/>
          </a:stretch>
        </p:blipFill>
        <p:spPr>
          <a:xfrm>
            <a:off x="0" y="1120937"/>
            <a:ext cx="12192000" cy="4616125"/>
          </a:xfrm>
          <a:prstGeom prst="rect">
            <a:avLst/>
          </a:prstGeom>
        </p:spPr>
      </p:pic>
    </p:spTree>
    <p:extLst>
      <p:ext uri="{BB962C8B-B14F-4D97-AF65-F5344CB8AC3E}">
        <p14:creationId xmlns:p14="http://schemas.microsoft.com/office/powerpoint/2010/main" val="4008935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BC41F-8DA1-BCD0-5D22-EA5A1A1BCD7C}"/>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C180DF57-F5DB-E1A1-80A6-4867511BE5B7}"/>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BA80280-A6B7-324A-2951-99E9F7179853}"/>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B8069207-A154-5ABA-2752-B51DC5E73DB9}"/>
              </a:ext>
            </a:extLst>
          </p:cNvPr>
          <p:cNvSpPr txBox="1"/>
          <p:nvPr/>
        </p:nvSpPr>
        <p:spPr>
          <a:xfrm>
            <a:off x="1220470" y="429895"/>
            <a:ext cx="3302635"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启发与感悟</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8" name="图片 7">
            <a:extLst>
              <a:ext uri="{FF2B5EF4-FFF2-40B4-BE49-F238E27FC236}">
                <a16:creationId xmlns:a16="http://schemas.microsoft.com/office/drawing/2014/main" id="{CE8D4BA4-70A6-72CC-3D7E-11AD4966A24C}"/>
              </a:ext>
            </a:extLst>
          </p:cNvPr>
          <p:cNvPicPr>
            <a:picLocks noChangeAspect="1"/>
          </p:cNvPicPr>
          <p:nvPr/>
        </p:nvPicPr>
        <p:blipFill>
          <a:blip r:embed="rId2"/>
          <a:stretch>
            <a:fillRect/>
          </a:stretch>
        </p:blipFill>
        <p:spPr>
          <a:xfrm>
            <a:off x="9739926" y="391735"/>
            <a:ext cx="2000916" cy="545560"/>
          </a:xfrm>
          <a:prstGeom prst="rect">
            <a:avLst/>
          </a:prstGeom>
        </p:spPr>
      </p:pic>
      <p:sp>
        <p:nvSpPr>
          <p:cNvPr id="2" name="文本框 1">
            <a:extLst>
              <a:ext uri="{FF2B5EF4-FFF2-40B4-BE49-F238E27FC236}">
                <a16:creationId xmlns:a16="http://schemas.microsoft.com/office/drawing/2014/main" id="{3413732C-9898-F8B8-B653-4336CCD0AC03}"/>
              </a:ext>
            </a:extLst>
          </p:cNvPr>
          <p:cNvSpPr txBox="1"/>
          <p:nvPr/>
        </p:nvSpPr>
        <p:spPr>
          <a:xfrm>
            <a:off x="818988" y="1423283"/>
            <a:ext cx="10921854"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数学功底好真的很重要</a:t>
            </a:r>
          </a:p>
          <a:p>
            <a:endParaRPr lang="en-US" altLang="zh-CN" sz="2400" dirty="0"/>
          </a:p>
          <a:p>
            <a:pPr marL="342900" indent="-342900">
              <a:buFont typeface="Arial" panose="020B0604020202020204" pitchFamily="34" charset="0"/>
              <a:buChar char="•"/>
            </a:pPr>
            <a:r>
              <a:rPr lang="zh-CN" altLang="en-US" sz="2400" dirty="0"/>
              <a:t>现有的工作对于</a:t>
            </a:r>
            <a:r>
              <a:rPr lang="en-US" altLang="zh-CN" sz="2400" dirty="0"/>
              <a:t>CSI</a:t>
            </a:r>
            <a:r>
              <a:rPr lang="zh-CN" altLang="en-US" sz="2400" dirty="0"/>
              <a:t>的定义往往假设信道</a:t>
            </a:r>
            <a:r>
              <a:rPr lang="en-US" altLang="zh-CN" sz="2400" dirty="0"/>
              <a:t>CSI</a:t>
            </a:r>
            <a:r>
              <a:rPr lang="zh-CN" altLang="en-US" sz="2400" dirty="0"/>
              <a:t>已知，未来</a:t>
            </a:r>
            <a:r>
              <a:rPr lang="en-US" altLang="zh-CN" sz="2400" dirty="0"/>
              <a:t>AFSS</a:t>
            </a:r>
            <a:r>
              <a:rPr lang="zh-CN" altLang="en-US" sz="2400" dirty="0"/>
              <a:t>的工作可以效仿此文对于</a:t>
            </a:r>
            <a:r>
              <a:rPr lang="en-US" altLang="zh-CN" sz="2400" dirty="0"/>
              <a:t>AFSS-</a:t>
            </a:r>
            <a:r>
              <a:rPr lang="en-US" altLang="zh-CN" sz="2400" dirty="0" err="1"/>
              <a:t>assied</a:t>
            </a:r>
            <a:r>
              <a:rPr lang="zh-CN" altLang="en-US" sz="2400" dirty="0"/>
              <a:t>的</a:t>
            </a:r>
            <a:r>
              <a:rPr lang="en-US" altLang="zh-CN" sz="2400" dirty="0"/>
              <a:t>CSI</a:t>
            </a:r>
            <a:r>
              <a:rPr lang="zh-CN" altLang="en-US" sz="2400" dirty="0"/>
              <a:t>进行估计</a:t>
            </a:r>
            <a:endParaRPr lang="en-US" altLang="zh-CN" sz="2400" dirty="0"/>
          </a:p>
        </p:txBody>
      </p:sp>
    </p:spTree>
    <p:extLst>
      <p:ext uri="{BB962C8B-B14F-4D97-AF65-F5344CB8AC3E}">
        <p14:creationId xmlns:p14="http://schemas.microsoft.com/office/powerpoint/2010/main" val="1559705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0" y="2362539"/>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charset="-122"/>
            </a:endParaRPr>
          </a:p>
        </p:txBody>
      </p:sp>
      <p:sp>
        <p:nvSpPr>
          <p:cNvPr id="29" name="椭圆 28"/>
          <p:cNvSpPr/>
          <p:nvPr/>
        </p:nvSpPr>
        <p:spPr>
          <a:xfrm>
            <a:off x="1073962" y="1969686"/>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charset="-122"/>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90" y="1830028"/>
            <a:ext cx="3140616" cy="2903588"/>
          </a:xfrm>
          <a:prstGeom prst="rect">
            <a:avLst/>
          </a:prstGeom>
        </p:spPr>
      </p:pic>
      <p:sp>
        <p:nvSpPr>
          <p:cNvPr id="32" name="文本框 31"/>
          <p:cNvSpPr txBox="1"/>
          <p:nvPr/>
        </p:nvSpPr>
        <p:spPr>
          <a:xfrm>
            <a:off x="4772196" y="2820157"/>
            <a:ext cx="5032147" cy="923330"/>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请大家批评指正</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3"/>
          <a:srcRect/>
          <a:stretch>
            <a:fillRect/>
          </a:stretch>
        </p:blipFill>
        <p:spPr>
          <a:xfrm>
            <a:off x="1" y="0"/>
            <a:ext cx="4587239" cy="6858000"/>
          </a:xfrm>
          <a:prstGeom prst="rect">
            <a:avLst/>
          </a:prstGeom>
        </p:spPr>
      </p:pic>
      <p:sp>
        <p:nvSpPr>
          <p:cNvPr id="12" name="矩形 11"/>
          <p:cNvSpPr/>
          <p:nvPr/>
        </p:nvSpPr>
        <p:spPr>
          <a:xfrm>
            <a:off x="-5471" y="-13445"/>
            <a:ext cx="4587239" cy="6858000"/>
          </a:xfrm>
          <a:prstGeom prst="rect">
            <a:avLst/>
          </a:prstGeom>
          <a:solidFill>
            <a:srgbClr val="18629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MH_Number_1"/>
          <p:cNvSpPr/>
          <p:nvPr>
            <p:custDataLst>
              <p:tags r:id="rId1"/>
            </p:custDataLst>
          </p:nvPr>
        </p:nvSpPr>
        <p:spPr>
          <a:xfrm>
            <a:off x="6459328" y="966627"/>
            <a:ext cx="785143" cy="771418"/>
          </a:xfrm>
          <a:prstGeom prst="ellipse">
            <a:avLst/>
          </a:prstGeom>
          <a:solidFill>
            <a:schemeClr val="accent1">
              <a:lumMod val="20000"/>
              <a:lumOff val="8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MH_Entry_1"/>
          <p:cNvSpPr/>
          <p:nvPr>
            <p:custDataLst>
              <p:tags r:id="rId2"/>
            </p:custDataLst>
          </p:nvPr>
        </p:nvSpPr>
        <p:spPr>
          <a:xfrm>
            <a:off x="7604762" y="1228559"/>
            <a:ext cx="320771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dirty="0">
                <a:solidFill>
                  <a:srgbClr val="4472C4"/>
                </a:solidFill>
                <a:latin typeface="Arial" panose="020B0604020202020204" pitchFamily="34" charset="0"/>
                <a:ea typeface="微软雅黑" panose="020B0503020204020204" pitchFamily="34" charset="-122"/>
                <a:sym typeface="Arial" panose="020B0604020202020204" pitchFamily="34" charset="0"/>
              </a:rPr>
              <a:t>背景与相关工作</a:t>
            </a:r>
          </a:p>
        </p:txBody>
      </p:sp>
      <p:sp>
        <p:nvSpPr>
          <p:cNvPr id="32" name="MH_Number_2"/>
          <p:cNvSpPr/>
          <p:nvPr>
            <p:custDataLst>
              <p:tags r:id="rId3"/>
            </p:custDataLst>
          </p:nvPr>
        </p:nvSpPr>
        <p:spPr>
          <a:xfrm>
            <a:off x="6459328" y="2077656"/>
            <a:ext cx="785143" cy="771418"/>
          </a:xfrm>
          <a:prstGeom prst="ellipse">
            <a:avLst/>
          </a:prstGeom>
          <a:solidFill>
            <a:schemeClr val="accent1">
              <a:lumMod val="40000"/>
              <a:lumOff val="6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3" name="MH_Entry_2"/>
          <p:cNvSpPr/>
          <p:nvPr>
            <p:custDataLst>
              <p:tags r:id="rId4"/>
            </p:custDataLst>
          </p:nvPr>
        </p:nvSpPr>
        <p:spPr>
          <a:xfrm>
            <a:off x="7604760" y="2270125"/>
            <a:ext cx="3953510" cy="4152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50000"/>
              </a:lnSpc>
            </a:pPr>
            <a:r>
              <a:rPr lang="zh-CN" altLang="en-US" dirty="0">
                <a:solidFill>
                  <a:srgbClr val="4472C4"/>
                </a:solidFill>
                <a:latin typeface="Arial" panose="020B0604020202020204" pitchFamily="34" charset="0"/>
                <a:ea typeface="微软雅黑" panose="020B0503020204020204" pitchFamily="34" charset="-122"/>
                <a:sym typeface="+mn-ea"/>
              </a:rPr>
              <a:t>场景建模与问题建模</a:t>
            </a:r>
          </a:p>
        </p:txBody>
      </p:sp>
      <p:sp>
        <p:nvSpPr>
          <p:cNvPr id="34" name="MH_Number_3"/>
          <p:cNvSpPr/>
          <p:nvPr>
            <p:custDataLst>
              <p:tags r:id="rId5"/>
            </p:custDataLst>
          </p:nvPr>
        </p:nvSpPr>
        <p:spPr>
          <a:xfrm>
            <a:off x="6459328" y="3188684"/>
            <a:ext cx="785143" cy="771418"/>
          </a:xfrm>
          <a:prstGeom prst="ellipse">
            <a:avLst/>
          </a:prstGeom>
          <a:solidFill>
            <a:schemeClr val="accent1">
              <a:lumMod val="60000"/>
              <a:lumOff val="4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5" name="MH_Entry_3"/>
          <p:cNvSpPr/>
          <p:nvPr>
            <p:custDataLst>
              <p:tags r:id="rId6"/>
            </p:custDataLst>
          </p:nvPr>
        </p:nvSpPr>
        <p:spPr>
          <a:xfrm>
            <a:off x="7604762" y="3450617"/>
            <a:ext cx="320771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dirty="0">
                <a:solidFill>
                  <a:srgbClr val="4472C4"/>
                </a:solidFill>
                <a:latin typeface="Arial" panose="020B0604020202020204" pitchFamily="34" charset="0"/>
                <a:ea typeface="微软雅黑" panose="020B0503020204020204" pitchFamily="34" charset="-122"/>
                <a:sym typeface="+mn-ea"/>
              </a:rPr>
              <a:t>问题求解</a:t>
            </a:r>
          </a:p>
        </p:txBody>
      </p:sp>
      <p:sp>
        <p:nvSpPr>
          <p:cNvPr id="36" name="MH_Number_4"/>
          <p:cNvSpPr/>
          <p:nvPr>
            <p:custDataLst>
              <p:tags r:id="rId7"/>
            </p:custDataLst>
          </p:nvPr>
        </p:nvSpPr>
        <p:spPr>
          <a:xfrm>
            <a:off x="6459328" y="4299713"/>
            <a:ext cx="785143" cy="771418"/>
          </a:xfrm>
          <a:prstGeom prst="ellipse">
            <a:avLst/>
          </a:prstGeom>
          <a:solidFill>
            <a:schemeClr val="accent1">
              <a:lumMod val="75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Entry_4"/>
          <p:cNvSpPr/>
          <p:nvPr>
            <p:custDataLst>
              <p:tags r:id="rId8"/>
            </p:custDataLst>
          </p:nvPr>
        </p:nvSpPr>
        <p:spPr>
          <a:xfrm>
            <a:off x="7604762" y="4561645"/>
            <a:ext cx="320771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dirty="0">
                <a:solidFill>
                  <a:srgbClr val="4472C4"/>
                </a:solidFill>
                <a:latin typeface="Arial" panose="020B0604020202020204" pitchFamily="34" charset="0"/>
                <a:ea typeface="微软雅黑" panose="020B0503020204020204" pitchFamily="34" charset="-122"/>
                <a:sym typeface="+mn-ea"/>
              </a:rPr>
              <a:t>实验与结果</a:t>
            </a:r>
          </a:p>
        </p:txBody>
      </p:sp>
      <p:sp>
        <p:nvSpPr>
          <p:cNvPr id="38" name="MH_Number_4"/>
          <p:cNvSpPr/>
          <p:nvPr>
            <p:custDataLst>
              <p:tags r:id="rId9"/>
            </p:custDataLst>
          </p:nvPr>
        </p:nvSpPr>
        <p:spPr>
          <a:xfrm>
            <a:off x="6459328" y="5347948"/>
            <a:ext cx="785143" cy="771418"/>
          </a:xfrm>
          <a:prstGeom prst="ellipse">
            <a:avLst/>
          </a:prstGeom>
          <a:solidFill>
            <a:schemeClr val="accent1">
              <a:lumMod val="5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9" name="MH_Entry_4"/>
          <p:cNvSpPr/>
          <p:nvPr>
            <p:custDataLst>
              <p:tags r:id="rId10"/>
            </p:custDataLst>
          </p:nvPr>
        </p:nvSpPr>
        <p:spPr>
          <a:xfrm>
            <a:off x="7604762" y="5609879"/>
            <a:ext cx="320771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dirty="0">
                <a:solidFill>
                  <a:srgbClr val="4472C4"/>
                </a:solidFill>
                <a:latin typeface="Arial" panose="020B0604020202020204" pitchFamily="34" charset="0"/>
                <a:ea typeface="微软雅黑" panose="020B0503020204020204" pitchFamily="34" charset="-122"/>
                <a:sym typeface="Arial" panose="020B0604020202020204" pitchFamily="34" charset="0"/>
              </a:rPr>
              <a:t>启发与思考</a:t>
            </a:r>
          </a:p>
        </p:txBody>
      </p:sp>
      <p:sp>
        <p:nvSpPr>
          <p:cNvPr id="42" name="文本框 41"/>
          <p:cNvSpPr txBox="1"/>
          <p:nvPr/>
        </p:nvSpPr>
        <p:spPr>
          <a:xfrm>
            <a:off x="1626235" y="3044825"/>
            <a:ext cx="1323340"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noProof="0" dirty="0">
                <a:ln>
                  <a:noFill/>
                </a:ln>
                <a:solidFill>
                  <a:schemeClr val="bg1"/>
                </a:solidFill>
                <a:effectLst/>
                <a:uLnTx/>
                <a:uFillTx/>
                <a:latin typeface="等线" panose="02010600030101010101" charset="-122"/>
                <a:ea typeface="等线" panose="02010600030101010101" charset="-122"/>
                <a:sym typeface="+mn-ea"/>
              </a:rPr>
              <a:t>目录</a:t>
            </a:r>
          </a:p>
        </p:txBody>
      </p:sp>
      <p:pic>
        <p:nvPicPr>
          <p:cNvPr id="55" name="图片 54"/>
          <p:cNvPicPr>
            <a:picLocks noChangeAspect="1"/>
          </p:cNvPicPr>
          <p:nvPr/>
        </p:nvPicPr>
        <p:blipFill>
          <a:blip r:embed="rId14"/>
          <a:stretch>
            <a:fillRect/>
          </a:stretch>
        </p:blipFill>
        <p:spPr>
          <a:xfrm>
            <a:off x="325801" y="305630"/>
            <a:ext cx="1798321" cy="4904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背景与相关工作</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11109960" cy="570230"/>
          </a:xfrm>
          <a:prstGeom prst="rect">
            <a:avLst/>
          </a:prstGeom>
          <a:noFill/>
        </p:spPr>
        <p:txBody>
          <a:bodyPr wrap="square" rtlCol="0" anchor="t">
            <a:noAutofit/>
          </a:bodyPr>
          <a:lstStyle/>
          <a:p>
            <a:r>
              <a:rPr lang="en-US" altLang="zh-CN" sz="2800" dirty="0">
                <a:latin typeface="微软雅黑" panose="020B0503020204020204" pitchFamily="34" charset="-122"/>
                <a:ea typeface="微软雅黑" panose="020B0503020204020204" pitchFamily="34" charset="-122"/>
              </a:rPr>
              <a:t>RIS</a:t>
            </a:r>
            <a:r>
              <a:rPr lang="zh-CN" altLang="en-US" sz="2800" dirty="0">
                <a:latin typeface="微软雅黑" panose="020B0503020204020204" pitchFamily="34" charset="-122"/>
                <a:ea typeface="微软雅黑" panose="020B0503020204020204" pitchFamily="34" charset="-122"/>
              </a:rPr>
              <a:t>与</a:t>
            </a:r>
            <a:r>
              <a:rPr lang="en-US" altLang="zh-CN" sz="2800" dirty="0" err="1">
                <a:latin typeface="微软雅黑" panose="020B0503020204020204" pitchFamily="34" charset="-122"/>
                <a:ea typeface="微软雅黑" panose="020B0503020204020204" pitchFamily="34" charset="-122"/>
              </a:rPr>
              <a:t>mmWave</a:t>
            </a:r>
            <a:endParaRPr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897042484"/>
              </p:ext>
            </p:extLst>
          </p:nvPr>
        </p:nvGraphicFramePr>
        <p:xfrm>
          <a:off x="631188" y="1807209"/>
          <a:ext cx="10930429" cy="4337283"/>
        </p:xfrm>
        <a:graphic>
          <a:graphicData uri="http://schemas.openxmlformats.org/drawingml/2006/table">
            <a:tbl>
              <a:tblPr firstRow="1" bandRow="1">
                <a:tableStyleId>{5C22544A-7EE6-4342-B048-85BDC9FD1C3A}</a:tableStyleId>
              </a:tblPr>
              <a:tblGrid>
                <a:gridCol w="1304717">
                  <a:extLst>
                    <a:ext uri="{9D8B030D-6E8A-4147-A177-3AD203B41FA5}">
                      <a16:colId xmlns:a16="http://schemas.microsoft.com/office/drawing/2014/main" val="20000"/>
                    </a:ext>
                  </a:extLst>
                </a:gridCol>
                <a:gridCol w="4135387">
                  <a:extLst>
                    <a:ext uri="{9D8B030D-6E8A-4147-A177-3AD203B41FA5}">
                      <a16:colId xmlns:a16="http://schemas.microsoft.com/office/drawing/2014/main" val="20002"/>
                    </a:ext>
                  </a:extLst>
                </a:gridCol>
                <a:gridCol w="5490325">
                  <a:extLst>
                    <a:ext uri="{9D8B030D-6E8A-4147-A177-3AD203B41FA5}">
                      <a16:colId xmlns:a16="http://schemas.microsoft.com/office/drawing/2014/main" val="20003"/>
                    </a:ext>
                  </a:extLst>
                </a:gridCol>
              </a:tblGrid>
              <a:tr h="885257">
                <a:tc>
                  <a:txBody>
                    <a:bodyPr/>
                    <a:lstStyle/>
                    <a:p>
                      <a:endParaRPr lang="zh-CN" altLang="en-US"/>
                    </a:p>
                  </a:txBody>
                  <a:tcPr/>
                </a:tc>
                <a:tc>
                  <a:txBody>
                    <a:bodyPr/>
                    <a:lstStyle/>
                    <a:p>
                      <a:pPr algn="ctr"/>
                      <a:r>
                        <a:rPr lang="en-US" altLang="zh-CN" sz="2000" b="0" i="0" kern="1200" dirty="0">
                          <a:solidFill>
                            <a:schemeClr val="lt1"/>
                          </a:solidFill>
                          <a:effectLst/>
                          <a:latin typeface="+mn-lt"/>
                          <a:ea typeface="+mn-ea"/>
                          <a:cs typeface="+mn-cs"/>
                        </a:rPr>
                        <a:t>Reconfigurable Intelligent Surface(RIS)</a:t>
                      </a:r>
                      <a:endParaRPr lang="zh-CN" altLang="en-US" sz="2000" dirty="0"/>
                    </a:p>
                  </a:txBody>
                  <a:tcPr anchor="ctr"/>
                </a:tc>
                <a:tc>
                  <a:txBody>
                    <a:bodyPr/>
                    <a:lstStyle/>
                    <a:p>
                      <a:pPr algn="ctr"/>
                      <a:r>
                        <a:rPr lang="en-US" altLang="zh-CN" sz="2000" b="0" i="0" kern="1200" dirty="0">
                          <a:solidFill>
                            <a:schemeClr val="lt1"/>
                          </a:solidFill>
                          <a:effectLst/>
                          <a:latin typeface="+mn-lt"/>
                          <a:ea typeface="+mn-ea"/>
                          <a:cs typeface="+mn-cs"/>
                        </a:rPr>
                        <a:t>millimeter wave(</a:t>
                      </a:r>
                      <a:r>
                        <a:rPr lang="en-US" altLang="zh-CN" sz="2000" b="0" i="0" kern="1200" dirty="0" err="1">
                          <a:solidFill>
                            <a:schemeClr val="lt1"/>
                          </a:solidFill>
                          <a:effectLst/>
                          <a:latin typeface="+mn-lt"/>
                          <a:ea typeface="+mn-ea"/>
                          <a:cs typeface="+mn-cs"/>
                        </a:rPr>
                        <a:t>mmWave</a:t>
                      </a:r>
                      <a:r>
                        <a:rPr lang="en-US" altLang="zh-CN" sz="2000" b="0" i="0" kern="1200" dirty="0">
                          <a:solidFill>
                            <a:schemeClr val="lt1"/>
                          </a:solidFill>
                          <a:effectLst/>
                          <a:latin typeface="+mn-lt"/>
                          <a:ea typeface="+mn-ea"/>
                          <a:cs typeface="+mn-cs"/>
                        </a:rPr>
                        <a:t>)</a:t>
                      </a:r>
                      <a:endParaRPr lang="zh-CN" altLang="en-US" sz="2000" dirty="0"/>
                    </a:p>
                  </a:txBody>
                  <a:tcPr anchor="ctr"/>
                </a:tc>
                <a:extLst>
                  <a:ext uri="{0D108BD9-81ED-4DB2-BD59-A6C34878D82A}">
                    <a16:rowId xmlns:a16="http://schemas.microsoft.com/office/drawing/2014/main" val="10000"/>
                  </a:ext>
                </a:extLst>
              </a:tr>
              <a:tr h="1795734">
                <a:tc>
                  <a:txBody>
                    <a:bodyPr/>
                    <a:lstStyle/>
                    <a:p>
                      <a:pPr algn="ctr"/>
                      <a:r>
                        <a:rPr lang="zh-CN" altLang="en-US" sz="2000" dirty="0"/>
                        <a:t>优势</a:t>
                      </a:r>
                    </a:p>
                  </a:txBody>
                  <a:tcPr anchor="ctr"/>
                </a:tc>
                <a:tc>
                  <a:txBody>
                    <a:bodyPr/>
                    <a:lstStyle/>
                    <a:p>
                      <a:r>
                        <a:rPr lang="zh-CN" altLang="en-US" sz="2000" b="0" i="0" kern="1200" dirty="0">
                          <a:solidFill>
                            <a:schemeClr val="dk1"/>
                          </a:solidFill>
                          <a:effectLst/>
                          <a:latin typeface="+mn-lt"/>
                          <a:ea typeface="+mn-ea"/>
                          <a:cs typeface="+mn-cs"/>
                        </a:rPr>
                        <a:t>可以根据信号环境动态调整表面特性；不仅反射信号，还能进行一定程度的信号处理和定向传播。</a:t>
                      </a:r>
                      <a:endParaRPr lang="zh-CN" altLang="en-US" sz="2000" dirty="0"/>
                    </a:p>
                  </a:txBody>
                  <a:tcPr anchor="ctr"/>
                </a:tc>
                <a:tc>
                  <a:txBody>
                    <a:bodyPr/>
                    <a:lstStyle/>
                    <a:p>
                      <a:r>
                        <a:rPr lang="zh-CN" altLang="en-US" sz="1800" b="0" i="0" kern="1200" dirty="0">
                          <a:solidFill>
                            <a:schemeClr val="dk1"/>
                          </a:solidFill>
                          <a:effectLst/>
                          <a:latin typeface="+mn-lt"/>
                          <a:ea typeface="+mn-ea"/>
                          <a:cs typeface="+mn-cs"/>
                        </a:rPr>
                        <a:t>毫米波网络有能力通过利用从</a:t>
                      </a:r>
                      <a:r>
                        <a:rPr lang="en-US" altLang="zh-CN" sz="1800" b="0" i="0" kern="1200" dirty="0">
                          <a:solidFill>
                            <a:schemeClr val="dk1"/>
                          </a:solidFill>
                          <a:effectLst/>
                          <a:latin typeface="+mn-lt"/>
                          <a:ea typeface="+mn-ea"/>
                          <a:cs typeface="+mn-cs"/>
                        </a:rPr>
                        <a:t>30 GHz</a:t>
                      </a:r>
                      <a:r>
                        <a:rPr lang="zh-CN" altLang="en-US" sz="1800" b="0" i="0" kern="1200" dirty="0">
                          <a:solidFill>
                            <a:schemeClr val="dk1"/>
                          </a:solidFill>
                          <a:effectLst/>
                          <a:latin typeface="+mn-lt"/>
                          <a:ea typeface="+mn-ea"/>
                          <a:cs typeface="+mn-cs"/>
                        </a:rPr>
                        <a:t>到</a:t>
                      </a:r>
                      <a:r>
                        <a:rPr lang="en-US" altLang="zh-CN" sz="1800" b="0" i="0" kern="1200" dirty="0">
                          <a:solidFill>
                            <a:schemeClr val="dk1"/>
                          </a:solidFill>
                          <a:effectLst/>
                          <a:latin typeface="+mn-lt"/>
                          <a:ea typeface="+mn-ea"/>
                          <a:cs typeface="+mn-cs"/>
                        </a:rPr>
                        <a:t>300 GHz</a:t>
                      </a:r>
                      <a:r>
                        <a:rPr lang="zh-CN" altLang="en-US" sz="1800" b="0" i="0" kern="1200" dirty="0">
                          <a:solidFill>
                            <a:schemeClr val="dk1"/>
                          </a:solidFill>
                          <a:effectLst/>
                          <a:latin typeface="+mn-lt"/>
                          <a:ea typeface="+mn-ea"/>
                          <a:cs typeface="+mn-cs"/>
                        </a:rPr>
                        <a:t>的巨大且基本上未使用的频谱来克服频谱资源紧张的问题。</a:t>
                      </a:r>
                      <a:endParaRPr lang="en-US" altLang="zh-CN" sz="1800" b="0" i="0" kern="1200" dirty="0">
                        <a:solidFill>
                          <a:schemeClr val="dk1"/>
                        </a:solidFill>
                        <a:effectLst/>
                        <a:latin typeface="+mn-lt"/>
                        <a:ea typeface="+mn-ea"/>
                        <a:cs typeface="+mn-cs"/>
                      </a:endParaRPr>
                    </a:p>
                    <a:p>
                      <a:r>
                        <a:rPr lang="zh-CN" altLang="en-US" sz="1800" b="0" i="0" kern="1200" dirty="0">
                          <a:solidFill>
                            <a:schemeClr val="dk1"/>
                          </a:solidFill>
                          <a:effectLst/>
                          <a:latin typeface="+mn-lt"/>
                          <a:ea typeface="+mn-ea"/>
                          <a:cs typeface="+mn-cs"/>
                        </a:rPr>
                        <a:t>毫米波频率的通信的吞吐量增加数量级，延迟不到</a:t>
                      </a:r>
                      <a:r>
                        <a:rPr lang="en-US" altLang="zh-CN" sz="1800" b="0" i="0" kern="1200" dirty="0">
                          <a:solidFill>
                            <a:schemeClr val="dk1"/>
                          </a:solidFill>
                          <a:effectLst/>
                          <a:latin typeface="+mn-lt"/>
                          <a:ea typeface="+mn-ea"/>
                          <a:cs typeface="+mn-cs"/>
                        </a:rPr>
                        <a:t>10</a:t>
                      </a:r>
                      <a:r>
                        <a:rPr lang="zh-CN" altLang="en-US" sz="1800" b="0" i="0" kern="1200" dirty="0">
                          <a:solidFill>
                            <a:schemeClr val="dk1"/>
                          </a:solidFill>
                          <a:effectLst/>
                          <a:latin typeface="+mn-lt"/>
                          <a:ea typeface="+mn-ea"/>
                          <a:cs typeface="+mn-cs"/>
                        </a:rPr>
                        <a:t>毫秒，以及足够的带宽为大量用户提供接入。</a:t>
                      </a:r>
                      <a:endParaRPr lang="zh-CN" altLang="en-US" sz="2000" dirty="0"/>
                    </a:p>
                  </a:txBody>
                  <a:tcPr anchor="ctr"/>
                </a:tc>
                <a:extLst>
                  <a:ext uri="{0D108BD9-81ED-4DB2-BD59-A6C34878D82A}">
                    <a16:rowId xmlns:a16="http://schemas.microsoft.com/office/drawing/2014/main" val="10001"/>
                  </a:ext>
                </a:extLst>
              </a:tr>
              <a:tr h="1656292">
                <a:tc>
                  <a:txBody>
                    <a:bodyPr/>
                    <a:lstStyle/>
                    <a:p>
                      <a:pPr algn="ctr"/>
                      <a:r>
                        <a:rPr lang="zh-CN" altLang="en-US" sz="2000" dirty="0"/>
                        <a:t>劣势</a:t>
                      </a:r>
                    </a:p>
                  </a:txBody>
                  <a:tcPr anchor="ctr"/>
                </a:tc>
                <a:tc>
                  <a:txBody>
                    <a:bodyPr/>
                    <a:lstStyle/>
                    <a:p>
                      <a:r>
                        <a:rPr lang="zh-CN" altLang="en-US" sz="2000" b="0" i="0" kern="1200" dirty="0">
                          <a:solidFill>
                            <a:schemeClr val="dk1"/>
                          </a:solidFill>
                          <a:effectLst/>
                          <a:latin typeface="+mn-lt"/>
                          <a:ea typeface="+mn-ea"/>
                          <a:cs typeface="+mn-cs"/>
                        </a:rPr>
                        <a:t>设计和实现比</a:t>
                      </a:r>
                      <a:r>
                        <a:rPr lang="en-US" altLang="zh-CN" sz="2000" b="0" i="0" kern="1200" dirty="0">
                          <a:solidFill>
                            <a:schemeClr val="dk1"/>
                          </a:solidFill>
                          <a:effectLst/>
                          <a:latin typeface="+mn-lt"/>
                          <a:ea typeface="+mn-ea"/>
                          <a:cs typeface="+mn-cs"/>
                        </a:rPr>
                        <a:t>IRS</a:t>
                      </a:r>
                      <a:r>
                        <a:rPr lang="zh-CN" altLang="en-US" sz="2000" b="0" i="0" kern="1200" dirty="0">
                          <a:solidFill>
                            <a:schemeClr val="dk1"/>
                          </a:solidFill>
                          <a:effectLst/>
                          <a:latin typeface="+mn-lt"/>
                          <a:ea typeface="+mn-ea"/>
                          <a:cs typeface="+mn-cs"/>
                        </a:rPr>
                        <a:t>更为复杂；因技术复杂，成本高于</a:t>
                      </a:r>
                      <a:r>
                        <a:rPr lang="en-US" altLang="zh-CN" sz="2000" b="0" i="0" kern="1200" dirty="0">
                          <a:solidFill>
                            <a:schemeClr val="dk1"/>
                          </a:solidFill>
                          <a:effectLst/>
                          <a:latin typeface="+mn-lt"/>
                          <a:ea typeface="+mn-ea"/>
                          <a:cs typeface="+mn-cs"/>
                        </a:rPr>
                        <a:t>IRS</a:t>
                      </a:r>
                      <a:r>
                        <a:rPr lang="zh-CN" altLang="en-US" sz="2000" b="0" i="0" kern="1200" dirty="0">
                          <a:solidFill>
                            <a:schemeClr val="dk1"/>
                          </a:solidFill>
                          <a:effectLst/>
                          <a:latin typeface="+mn-lt"/>
                          <a:ea typeface="+mn-ea"/>
                          <a:cs typeface="+mn-cs"/>
                        </a:rPr>
                        <a:t>。</a:t>
                      </a:r>
                      <a:endParaRPr lang="zh-CN" altLang="en-US" sz="2000" dirty="0"/>
                    </a:p>
                  </a:txBody>
                  <a:tcPr anchor="ctr"/>
                </a:tc>
                <a:tc>
                  <a:txBody>
                    <a:bodyPr/>
                    <a:lstStyle/>
                    <a:p>
                      <a:r>
                        <a:rPr lang="zh-CN" altLang="en-US" sz="1800" b="0" i="0" kern="1200" dirty="0">
                          <a:solidFill>
                            <a:schemeClr val="dk1"/>
                          </a:solidFill>
                          <a:effectLst/>
                          <a:latin typeface="+mn-lt"/>
                          <a:ea typeface="+mn-ea"/>
                          <a:cs typeface="+mn-cs"/>
                        </a:rPr>
                        <a:t>毫米波通信存在穿透损耗和更高的总体路径损耗，因此容易受到环境中物体造成的阻塞的影响。这些挑战将毫米波网络的部署范围限制在相对较短的距离。</a:t>
                      </a:r>
                      <a:endParaRPr lang="zh-CN" altLang="en-US" sz="2000" dirty="0"/>
                    </a:p>
                  </a:txBody>
                  <a:tcPr anchor="ct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背景与相关工作</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6150610" cy="570230"/>
          </a:xfrm>
          <a:prstGeom prst="rect">
            <a:avLst/>
          </a:prstGeom>
          <a:noFill/>
        </p:spPr>
        <p:txBody>
          <a:bodyPr wrap="square" rtlCol="0" anchor="t">
            <a:noAutofit/>
          </a:bodyPr>
          <a:lstStyle/>
          <a:p>
            <a:r>
              <a:rPr lang="zh-CN" altLang="en-US" sz="2800" dirty="0">
                <a:latin typeface="微软雅黑" panose="020B0503020204020204" pitchFamily="34" charset="-122"/>
                <a:ea typeface="微软雅黑" panose="020B0503020204020204" pitchFamily="34" charset="-122"/>
              </a:rPr>
              <a:t>目前研究的问题：</a:t>
            </a:r>
            <a:endParaRPr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9739926" y="391735"/>
            <a:ext cx="2000916" cy="545560"/>
          </a:xfrm>
          <a:prstGeom prst="rect">
            <a:avLst/>
          </a:prstGeom>
        </p:spPr>
      </p:pic>
      <p:sp>
        <p:nvSpPr>
          <p:cNvPr id="20" name="文本框 19">
            <a:extLst>
              <a:ext uri="{FF2B5EF4-FFF2-40B4-BE49-F238E27FC236}">
                <a16:creationId xmlns:a16="http://schemas.microsoft.com/office/drawing/2014/main" id="{281AFD3E-8B8A-493D-F6C0-FA985A7B7FFA}"/>
              </a:ext>
            </a:extLst>
          </p:cNvPr>
          <p:cNvSpPr txBox="1"/>
          <p:nvPr/>
        </p:nvSpPr>
        <p:spPr>
          <a:xfrm>
            <a:off x="491436" y="1727450"/>
            <a:ext cx="10967754" cy="446801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400" b="0" i="0" dirty="0">
                <a:effectLst/>
                <a:latin typeface="-apple-system"/>
              </a:rPr>
              <a:t>RIS</a:t>
            </a:r>
            <a:r>
              <a:rPr lang="zh-CN" altLang="en-US" sz="2400" b="0" i="0" dirty="0">
                <a:effectLst/>
                <a:latin typeface="-apple-system"/>
              </a:rPr>
              <a:t>辅助网络的性能主要取决于信道估计。然而，完美的瞬时信道状态信息</a:t>
            </a:r>
            <a:r>
              <a:rPr lang="en-US" altLang="zh-CN" sz="2400" b="0" i="0" dirty="0">
                <a:effectLst/>
                <a:latin typeface="-apple-system"/>
              </a:rPr>
              <a:t>(CSI)</a:t>
            </a:r>
            <a:r>
              <a:rPr lang="zh-CN" altLang="en-US" sz="2400" b="0" i="0" dirty="0">
                <a:effectLst/>
                <a:latin typeface="-apple-system"/>
              </a:rPr>
              <a:t>很难获得，特别是对于毫米波网络，其中信道条件随时间迅速变化。此外，对于支持</a:t>
            </a:r>
            <a:r>
              <a:rPr lang="en-US" altLang="zh-CN" sz="2400" b="0" i="0" dirty="0">
                <a:effectLst/>
                <a:latin typeface="-apple-system"/>
              </a:rPr>
              <a:t>RIS</a:t>
            </a:r>
            <a:r>
              <a:rPr lang="zh-CN" altLang="en-US" sz="2400" b="0" i="0" dirty="0">
                <a:effectLst/>
                <a:latin typeface="-apple-system"/>
              </a:rPr>
              <a:t>的毫米波网络，与获取完美</a:t>
            </a:r>
            <a:r>
              <a:rPr lang="en-US" altLang="zh-CN" sz="2400" b="0" i="0" dirty="0">
                <a:effectLst/>
                <a:latin typeface="-apple-system"/>
              </a:rPr>
              <a:t>CSI</a:t>
            </a:r>
            <a:r>
              <a:rPr lang="zh-CN" altLang="en-US" sz="2400" b="0" i="0" dirty="0">
                <a:effectLst/>
                <a:latin typeface="-apple-system"/>
              </a:rPr>
              <a:t>相关的信令开销非常高，因为由于中间</a:t>
            </a:r>
            <a:r>
              <a:rPr lang="en-US" altLang="zh-CN" sz="2400" b="0" i="0" dirty="0">
                <a:effectLst/>
                <a:latin typeface="-apple-system"/>
              </a:rPr>
              <a:t>RIS</a:t>
            </a:r>
            <a:r>
              <a:rPr lang="zh-CN" altLang="en-US" sz="2400" b="0" i="0" dirty="0">
                <a:effectLst/>
                <a:latin typeface="-apple-system"/>
              </a:rPr>
              <a:t>的存在，相应的信道矩阵非常大。</a:t>
            </a:r>
            <a:endParaRPr lang="en-US" altLang="zh-CN" sz="2400" b="0" i="0" dirty="0">
              <a:effectLst/>
              <a:latin typeface="-apple-system"/>
            </a:endParaRPr>
          </a:p>
          <a:p>
            <a:pPr marL="285750" indent="-285750">
              <a:lnSpc>
                <a:spcPct val="150000"/>
              </a:lnSpc>
              <a:buFont typeface="Arial" panose="020B0604020202020204" pitchFamily="34" charset="0"/>
              <a:buChar char="•"/>
            </a:pPr>
            <a:r>
              <a:rPr lang="zh-CN" altLang="en-US" sz="2400" b="0" i="0" dirty="0">
                <a:effectLst/>
                <a:latin typeface="-apple-system"/>
              </a:rPr>
              <a:t>由于</a:t>
            </a:r>
            <a:r>
              <a:rPr lang="en-US" altLang="zh-CN" sz="2400" b="0" i="0" dirty="0">
                <a:effectLst/>
                <a:latin typeface="-apple-system"/>
              </a:rPr>
              <a:t>RIS</a:t>
            </a:r>
            <a:r>
              <a:rPr lang="zh-CN" altLang="en-US" sz="2400" b="0" i="0" dirty="0">
                <a:effectLst/>
                <a:latin typeface="-apple-system"/>
              </a:rPr>
              <a:t>本身无法估计信道，因此</a:t>
            </a:r>
            <a:r>
              <a:rPr lang="en-US" altLang="zh-CN" sz="2400" b="0" i="0" dirty="0">
                <a:effectLst/>
                <a:latin typeface="-apple-system"/>
              </a:rPr>
              <a:t>BS(</a:t>
            </a:r>
            <a:r>
              <a:rPr lang="zh-CN" altLang="en-US" sz="2400" b="0" i="0" dirty="0">
                <a:effectLst/>
                <a:latin typeface="-apple-system"/>
              </a:rPr>
              <a:t>在下行链路的情况下</a:t>
            </a:r>
            <a:r>
              <a:rPr lang="en-US" altLang="zh-CN" sz="2400" b="0" i="0" dirty="0">
                <a:effectLst/>
                <a:latin typeface="-apple-system"/>
              </a:rPr>
              <a:t>)</a:t>
            </a:r>
            <a:r>
              <a:rPr lang="zh-CN" altLang="en-US" sz="2400" b="0" i="0" dirty="0">
                <a:effectLst/>
                <a:latin typeface="-apple-system"/>
              </a:rPr>
              <a:t>通过反馈链路对端到端通信信道进行估计，这导致了较大的延迟和更高的复杂性。</a:t>
            </a:r>
            <a:endParaRPr lang="en-US" altLang="zh-CN" sz="2400" b="0" i="0" dirty="0">
              <a:effectLst/>
              <a:latin typeface="-apple-system"/>
            </a:endParaRPr>
          </a:p>
          <a:p>
            <a:pPr marL="285750" indent="-285750">
              <a:lnSpc>
                <a:spcPct val="150000"/>
              </a:lnSpc>
              <a:buFont typeface="Arial" panose="020B0604020202020204" pitchFamily="34" charset="0"/>
              <a:buChar char="•"/>
            </a:pPr>
            <a:r>
              <a:rPr lang="zh-CN" altLang="en-US" sz="2400" b="0" i="0" dirty="0">
                <a:effectLst/>
                <a:latin typeface="-apple-system"/>
              </a:rPr>
              <a:t>随着用户移动性的提高，获得完美的信道估计将需要极高的信令开销和甚至更大的延迟，因此有可能演变成信道估计的瓶颈。</a:t>
            </a:r>
            <a:endParaRPr lang="zh-CN" alt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背景与相关工作</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0882" y="1104900"/>
            <a:ext cx="8838308" cy="570230"/>
          </a:xfrm>
          <a:prstGeom prst="rect">
            <a:avLst/>
          </a:prstGeom>
          <a:noFill/>
        </p:spPr>
        <p:txBody>
          <a:bodyPr wrap="square" rtlCol="0" anchor="t">
            <a:noAutofit/>
          </a:bodyPr>
          <a:lstStyle/>
          <a:p>
            <a:r>
              <a:rPr lang="zh-CN" altLang="en-US" sz="2800" dirty="0">
                <a:latin typeface="微软雅黑" panose="020B0503020204020204" pitchFamily="34" charset="-122"/>
                <a:ea typeface="微软雅黑" panose="020B0503020204020204" pitchFamily="34" charset="-122"/>
              </a:rPr>
              <a:t>本文贡献</a:t>
            </a:r>
            <a:endParaRPr lang="en-US" altLang="zh-CN"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9739926" y="391735"/>
            <a:ext cx="2000916" cy="545560"/>
          </a:xfrm>
          <a:prstGeom prst="rect">
            <a:avLst/>
          </a:prstGeom>
        </p:spPr>
      </p:pic>
      <p:sp>
        <p:nvSpPr>
          <p:cNvPr id="5" name="文本框 4">
            <a:extLst>
              <a:ext uri="{FF2B5EF4-FFF2-40B4-BE49-F238E27FC236}">
                <a16:creationId xmlns:a16="http://schemas.microsoft.com/office/drawing/2014/main" id="{BCBAF424-25B5-848A-6F84-42B2BAEA1A04}"/>
              </a:ext>
            </a:extLst>
          </p:cNvPr>
          <p:cNvSpPr txBox="1"/>
          <p:nvPr/>
        </p:nvSpPr>
        <p:spPr>
          <a:xfrm>
            <a:off x="491436" y="1769239"/>
            <a:ext cx="11167164" cy="50218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0" i="0" dirty="0">
                <a:effectLst/>
                <a:latin typeface="-apple-system"/>
              </a:rPr>
              <a:t>利用链路层分析模型</a:t>
            </a:r>
            <a:r>
              <a:rPr lang="zh-CN" altLang="en-US" sz="2400" b="1" i="0" dirty="0">
                <a:effectLst/>
                <a:latin typeface="-apple-system"/>
              </a:rPr>
              <a:t>有效容量</a:t>
            </a:r>
            <a:r>
              <a:rPr lang="en-US" altLang="zh-CN" sz="2400" b="1" i="0" dirty="0">
                <a:effectLst/>
                <a:latin typeface="-apple-system"/>
              </a:rPr>
              <a:t>(EC)</a:t>
            </a:r>
            <a:r>
              <a:rPr lang="zh-CN" altLang="en-US" sz="2400" b="1" i="0" dirty="0">
                <a:effectLst/>
                <a:latin typeface="-apple-system"/>
              </a:rPr>
              <a:t>进行分析</a:t>
            </a:r>
            <a:r>
              <a:rPr lang="zh-CN" altLang="en-US" sz="2400" b="0" i="0" dirty="0">
                <a:effectLst/>
                <a:latin typeface="-apple-system"/>
              </a:rPr>
              <a:t>。当发射机在某些服务质量</a:t>
            </a:r>
            <a:r>
              <a:rPr lang="en-US" altLang="zh-CN" sz="2400" b="0" i="0" dirty="0">
                <a:effectLst/>
                <a:latin typeface="-apple-system"/>
              </a:rPr>
              <a:t>(</a:t>
            </a:r>
            <a:r>
              <a:rPr lang="en-US" altLang="zh-CN" sz="2400" b="0" i="0" dirty="0" err="1">
                <a:effectLst/>
                <a:latin typeface="-apple-system"/>
              </a:rPr>
              <a:t>Qos</a:t>
            </a:r>
            <a:r>
              <a:rPr lang="en-US" altLang="zh-CN" sz="2400" b="0" i="0" dirty="0">
                <a:effectLst/>
                <a:latin typeface="-apple-system"/>
              </a:rPr>
              <a:t>)</a:t>
            </a:r>
            <a:r>
              <a:rPr lang="zh-CN" altLang="en-US" sz="2400" b="0" i="0" dirty="0">
                <a:effectLst/>
                <a:latin typeface="-apple-system"/>
              </a:rPr>
              <a:t>约束下操作时，</a:t>
            </a:r>
            <a:r>
              <a:rPr lang="en-US" altLang="zh-CN" sz="2400" b="0" i="0" dirty="0">
                <a:effectLst/>
                <a:latin typeface="-apple-system"/>
              </a:rPr>
              <a:t>EC</a:t>
            </a:r>
            <a:r>
              <a:rPr lang="zh-CN" altLang="en-US" sz="2400" b="0" i="0" dirty="0">
                <a:effectLst/>
                <a:latin typeface="-apple-system"/>
              </a:rPr>
              <a:t>面对随机时变的无线信道在传输队列处提供最大可持续的恒定到达速率。</a:t>
            </a:r>
            <a:endParaRPr lang="en-US" altLang="zh-CN" sz="2400" b="0" i="0" dirty="0">
              <a:effectLst/>
              <a:latin typeface="-apple-system"/>
            </a:endParaRPr>
          </a:p>
          <a:p>
            <a:pPr marL="285750" indent="-285750">
              <a:lnSpc>
                <a:spcPct val="150000"/>
              </a:lnSpc>
              <a:buFont typeface="Arial" panose="020B0604020202020204" pitchFamily="34" charset="0"/>
              <a:buChar char="•"/>
            </a:pPr>
            <a:r>
              <a:rPr lang="zh-CN" altLang="en-US" sz="2400" b="0" i="0" dirty="0">
                <a:effectLst/>
                <a:latin typeface="-apple-system"/>
              </a:rPr>
              <a:t>给出了支持</a:t>
            </a:r>
            <a:r>
              <a:rPr lang="en-US" altLang="zh-CN" sz="2400" b="0" i="0" dirty="0">
                <a:effectLst/>
                <a:latin typeface="-apple-system"/>
              </a:rPr>
              <a:t>RIS</a:t>
            </a:r>
            <a:r>
              <a:rPr lang="zh-CN" altLang="en-US" sz="2400" b="0" i="0" dirty="0">
                <a:effectLst/>
                <a:latin typeface="-apple-system"/>
              </a:rPr>
              <a:t>的毫米波通信网络的误码率的一个封闭表达式，它提供了</a:t>
            </a:r>
            <a:r>
              <a:rPr lang="en-US" altLang="zh-CN" sz="2400" b="1" i="0" dirty="0">
                <a:effectLst/>
                <a:latin typeface="-apple-system"/>
              </a:rPr>
              <a:t>BS</a:t>
            </a:r>
            <a:r>
              <a:rPr lang="zh-CN" altLang="en-US" sz="2400" b="1" dirty="0">
                <a:latin typeface="-apple-system"/>
              </a:rPr>
              <a:t>的</a:t>
            </a:r>
            <a:r>
              <a:rPr lang="zh-CN" altLang="en-US" sz="2400" b="1" i="0" dirty="0">
                <a:effectLst/>
                <a:latin typeface="-apple-system"/>
              </a:rPr>
              <a:t>分组调度的</a:t>
            </a:r>
            <a:r>
              <a:rPr lang="zh-CN" altLang="en-US" sz="2400" b="1" dirty="0">
                <a:latin typeface="-apple-system"/>
              </a:rPr>
              <a:t>最优</a:t>
            </a:r>
            <a:r>
              <a:rPr lang="zh-CN" altLang="en-US" sz="2400" b="1" i="0" dirty="0">
                <a:effectLst/>
                <a:latin typeface="-apple-system"/>
              </a:rPr>
              <a:t>程度与瞬时</a:t>
            </a:r>
            <a:r>
              <a:rPr lang="en-US" altLang="zh-CN" sz="2400" b="1" i="0" dirty="0">
                <a:effectLst/>
                <a:latin typeface="-apple-system"/>
              </a:rPr>
              <a:t>CSI</a:t>
            </a:r>
            <a:r>
              <a:rPr lang="zh-CN" altLang="en-US" sz="2400" b="1" i="0" dirty="0">
                <a:effectLst/>
                <a:latin typeface="-apple-system"/>
              </a:rPr>
              <a:t>和过时</a:t>
            </a:r>
            <a:r>
              <a:rPr lang="en-US" altLang="zh-CN" sz="2400" b="1" i="0" dirty="0">
                <a:effectLst/>
                <a:latin typeface="-apple-system"/>
              </a:rPr>
              <a:t>CSI</a:t>
            </a:r>
            <a:r>
              <a:rPr lang="zh-CN" altLang="en-US" sz="2400" b="1" i="0" dirty="0">
                <a:effectLst/>
                <a:latin typeface="-apple-system"/>
              </a:rPr>
              <a:t>之间的相关强度之间的权衡</a:t>
            </a:r>
            <a:r>
              <a:rPr lang="zh-CN" altLang="en-US" sz="2400" b="0" i="0" dirty="0">
                <a:effectLst/>
                <a:latin typeface="-apple-system"/>
              </a:rPr>
              <a:t>，并研究了它们对</a:t>
            </a:r>
            <a:r>
              <a:rPr lang="zh-CN" altLang="en-US" sz="2400" dirty="0">
                <a:latin typeface="-apple-system"/>
              </a:rPr>
              <a:t>可实现的误码率的影响。</a:t>
            </a:r>
            <a:endParaRPr lang="en-US" altLang="zh-CN" sz="2400" dirty="0">
              <a:latin typeface="-apple-system"/>
            </a:endParaRPr>
          </a:p>
          <a:p>
            <a:pPr marL="285750" indent="-285750">
              <a:lnSpc>
                <a:spcPct val="150000"/>
              </a:lnSpc>
              <a:buFont typeface="Arial" panose="020B0604020202020204" pitchFamily="34" charset="0"/>
              <a:buChar char="•"/>
            </a:pPr>
            <a:r>
              <a:rPr lang="zh-CN" altLang="en-US" sz="2400" b="0" i="0" dirty="0">
                <a:effectLst/>
                <a:latin typeface="-apple-system"/>
              </a:rPr>
              <a:t>提供了一个深入的讨论的相关强度的影响的概率分布函数（</a:t>
            </a:r>
            <a:r>
              <a:rPr lang="en-US" altLang="zh-CN" sz="2400" b="0" i="0" dirty="0">
                <a:effectLst/>
                <a:latin typeface="-apple-system"/>
              </a:rPr>
              <a:t>PDF</a:t>
            </a:r>
            <a:r>
              <a:rPr lang="zh-CN" altLang="en-US" sz="2400" b="0" i="0" dirty="0">
                <a:effectLst/>
                <a:latin typeface="-apple-system"/>
              </a:rPr>
              <a:t>）的接收信号与干扰加噪声比（</a:t>
            </a:r>
            <a:r>
              <a:rPr lang="en-US" altLang="zh-CN" sz="2400" b="0" i="0" dirty="0">
                <a:effectLst/>
                <a:latin typeface="-apple-system"/>
              </a:rPr>
              <a:t>SINR</a:t>
            </a:r>
            <a:r>
              <a:rPr lang="zh-CN" altLang="en-US" sz="2400" b="0" i="0" dirty="0">
                <a:effectLst/>
                <a:latin typeface="-apple-system"/>
              </a:rPr>
              <a:t>），这可以帮助网络服务提供商与</a:t>
            </a:r>
            <a:r>
              <a:rPr lang="en-US" altLang="zh-CN" sz="2400" b="0" i="0" dirty="0">
                <a:effectLst/>
                <a:latin typeface="-apple-system"/>
              </a:rPr>
              <a:t>RIS</a:t>
            </a:r>
            <a:r>
              <a:rPr lang="zh-CN" altLang="en-US" sz="2400" b="0" i="0" dirty="0">
                <a:effectLst/>
                <a:latin typeface="-apple-system"/>
              </a:rPr>
              <a:t>配置以及</a:t>
            </a:r>
            <a:r>
              <a:rPr lang="en-US" altLang="zh-CN" sz="2400" b="0" i="0" dirty="0">
                <a:effectLst/>
                <a:latin typeface="-apple-system"/>
              </a:rPr>
              <a:t>RIS</a:t>
            </a:r>
            <a:r>
              <a:rPr lang="zh-CN" altLang="en-US" sz="2400" b="0" i="0" dirty="0">
                <a:effectLst/>
                <a:latin typeface="-apple-system"/>
              </a:rPr>
              <a:t>放置在不同的网络条件。</a:t>
            </a:r>
            <a:endParaRPr lang="zh-CN" alt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场景建模与问题建模</a:t>
            </a:r>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5" name="图片 4">
            <a:extLst>
              <a:ext uri="{FF2B5EF4-FFF2-40B4-BE49-F238E27FC236}">
                <a16:creationId xmlns:a16="http://schemas.microsoft.com/office/drawing/2014/main" id="{3A358391-1C29-DA5F-9228-237CCE8B4C34}"/>
              </a:ext>
            </a:extLst>
          </p:cNvPr>
          <p:cNvPicPr>
            <a:picLocks noChangeAspect="1"/>
          </p:cNvPicPr>
          <p:nvPr/>
        </p:nvPicPr>
        <p:blipFill>
          <a:blip r:embed="rId3"/>
          <a:stretch>
            <a:fillRect/>
          </a:stretch>
        </p:blipFill>
        <p:spPr>
          <a:xfrm>
            <a:off x="1938527" y="1419467"/>
            <a:ext cx="8314945" cy="43994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255BD-5F08-5E8F-6E78-15CB704CB4B6}"/>
            </a:ext>
          </a:extLst>
        </p:cNvPr>
        <p:cNvGrpSpPr/>
        <p:nvPr/>
      </p:nvGrpSpPr>
      <p:grpSpPr>
        <a:xfrm>
          <a:off x="0" y="0"/>
          <a:ext cx="0" cy="0"/>
          <a:chOff x="0" y="0"/>
          <a:chExt cx="0" cy="0"/>
        </a:xfrm>
      </p:grpSpPr>
      <p:sp>
        <p:nvSpPr>
          <p:cNvPr id="13" name="矩形: 圆角 12">
            <a:extLst>
              <a:ext uri="{FF2B5EF4-FFF2-40B4-BE49-F238E27FC236}">
                <a16:creationId xmlns:a16="http://schemas.microsoft.com/office/drawing/2014/main" id="{EFC355AB-1C66-BE02-5104-7546E7E0B5EC}"/>
              </a:ext>
            </a:extLst>
          </p:cNvPr>
          <p:cNvSpPr/>
          <p:nvPr/>
        </p:nvSpPr>
        <p:spPr>
          <a:xfrm>
            <a:off x="818988" y="1353939"/>
            <a:ext cx="10164005" cy="2274400"/>
          </a:xfrm>
          <a:prstGeom prst="roundRect">
            <a:avLst/>
          </a:prstGeom>
          <a:noFill/>
          <a:ln w="28575">
            <a:solidFill>
              <a:schemeClr val="accent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92AF80E-E06D-537B-0442-941667B06A47}"/>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3F2AED2-6311-6E0F-E35C-CFCB5AA24C89}"/>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AC585B7D-554F-E3A8-21AD-D89BF1E0C142}"/>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场景建模与问题建模</a:t>
            </a:r>
          </a:p>
        </p:txBody>
      </p:sp>
      <p:pic>
        <p:nvPicPr>
          <p:cNvPr id="8" name="图片 7">
            <a:extLst>
              <a:ext uri="{FF2B5EF4-FFF2-40B4-BE49-F238E27FC236}">
                <a16:creationId xmlns:a16="http://schemas.microsoft.com/office/drawing/2014/main" id="{FE1248DC-7035-64FC-5039-B6765BB7775D}"/>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4" name="图片 3">
            <a:extLst>
              <a:ext uri="{FF2B5EF4-FFF2-40B4-BE49-F238E27FC236}">
                <a16:creationId xmlns:a16="http://schemas.microsoft.com/office/drawing/2014/main" id="{59A4F6AE-DD97-FB89-AE04-00453943F419}"/>
              </a:ext>
            </a:extLst>
          </p:cNvPr>
          <p:cNvPicPr>
            <a:picLocks noChangeAspect="1"/>
          </p:cNvPicPr>
          <p:nvPr/>
        </p:nvPicPr>
        <p:blipFill>
          <a:blip r:embed="rId3"/>
          <a:stretch>
            <a:fillRect/>
          </a:stretch>
        </p:blipFill>
        <p:spPr>
          <a:xfrm>
            <a:off x="912704" y="1517938"/>
            <a:ext cx="5610225" cy="2028825"/>
          </a:xfrm>
          <a:prstGeom prst="rect">
            <a:avLst/>
          </a:prstGeom>
        </p:spPr>
      </p:pic>
      <p:pic>
        <p:nvPicPr>
          <p:cNvPr id="7" name="图片 6">
            <a:extLst>
              <a:ext uri="{FF2B5EF4-FFF2-40B4-BE49-F238E27FC236}">
                <a16:creationId xmlns:a16="http://schemas.microsoft.com/office/drawing/2014/main" id="{57AE41DB-5C00-BE0E-9477-DA36132DB20B}"/>
              </a:ext>
            </a:extLst>
          </p:cNvPr>
          <p:cNvPicPr>
            <a:picLocks noChangeAspect="1"/>
          </p:cNvPicPr>
          <p:nvPr/>
        </p:nvPicPr>
        <p:blipFill>
          <a:blip r:embed="rId4"/>
          <a:stretch>
            <a:fillRect/>
          </a:stretch>
        </p:blipFill>
        <p:spPr>
          <a:xfrm>
            <a:off x="706856" y="4401083"/>
            <a:ext cx="5724525" cy="1057275"/>
          </a:xfrm>
          <a:prstGeom prst="rect">
            <a:avLst/>
          </a:prstGeom>
        </p:spPr>
      </p:pic>
      <p:sp>
        <p:nvSpPr>
          <p:cNvPr id="10" name="文本框 9">
            <a:extLst>
              <a:ext uri="{FF2B5EF4-FFF2-40B4-BE49-F238E27FC236}">
                <a16:creationId xmlns:a16="http://schemas.microsoft.com/office/drawing/2014/main" id="{CF01078A-37B6-671B-6D39-B2A5AA448A7F}"/>
              </a:ext>
            </a:extLst>
          </p:cNvPr>
          <p:cNvSpPr txBox="1"/>
          <p:nvPr/>
        </p:nvSpPr>
        <p:spPr>
          <a:xfrm>
            <a:off x="6431381" y="4144890"/>
            <a:ext cx="4425626" cy="1569660"/>
          </a:xfrm>
          <a:prstGeom prst="rect">
            <a:avLst/>
          </a:prstGeom>
          <a:noFill/>
        </p:spPr>
        <p:txBody>
          <a:bodyPr wrap="square">
            <a:spAutoFit/>
          </a:bodyPr>
          <a:lstStyle/>
          <a:p>
            <a:r>
              <a:rPr lang="zh-CN" altLang="en-US" sz="2400" b="0" i="0" dirty="0">
                <a:effectLst/>
                <a:latin typeface="-apple-system"/>
              </a:rPr>
              <a:t>对于</a:t>
            </a:r>
            <a:r>
              <a:rPr lang="en-US" altLang="zh-CN" sz="2400" b="0" i="0" dirty="0">
                <a:effectLst/>
                <a:latin typeface="-apple-system"/>
              </a:rPr>
              <a:t>RIS</a:t>
            </a:r>
            <a:r>
              <a:rPr lang="zh-CN" altLang="en-US" sz="2400" b="0" i="0" dirty="0">
                <a:effectLst/>
                <a:latin typeface="-apple-system"/>
              </a:rPr>
              <a:t>与第</a:t>
            </a:r>
            <a:r>
              <a:rPr lang="en-US" altLang="zh-CN" sz="2400" b="0" i="0" dirty="0">
                <a:effectLst/>
                <a:latin typeface="-apple-system"/>
              </a:rPr>
              <a:t>k</a:t>
            </a:r>
            <a:r>
              <a:rPr lang="zh-CN" altLang="en-US" sz="2400" b="0" i="0" dirty="0">
                <a:effectLst/>
                <a:latin typeface="-apple-system"/>
              </a:rPr>
              <a:t>个</a:t>
            </a:r>
            <a:r>
              <a:rPr lang="en-US" altLang="zh-CN" sz="2400" b="0" i="0" dirty="0">
                <a:effectLst/>
                <a:latin typeface="-apple-system"/>
              </a:rPr>
              <a:t>MS</a:t>
            </a:r>
            <a:r>
              <a:rPr lang="zh-CN" altLang="en-US" sz="2400" b="0" i="0" dirty="0">
                <a:effectLst/>
                <a:latin typeface="-apple-system"/>
              </a:rPr>
              <a:t>（</a:t>
            </a:r>
            <a:r>
              <a:rPr lang="en-US" altLang="zh-CN" sz="2400" b="0" i="0" dirty="0" err="1">
                <a:effectLst/>
                <a:latin typeface="-apple-system"/>
              </a:rPr>
              <a:t>gk</a:t>
            </a:r>
            <a:r>
              <a:rPr lang="zh-CN" altLang="en-US" sz="2400" b="0" i="0" dirty="0">
                <a:effectLst/>
                <a:latin typeface="-apple-system"/>
              </a:rPr>
              <a:t>）之间的信道，由于</a:t>
            </a:r>
            <a:r>
              <a:rPr lang="en-US" altLang="zh-CN" sz="2400" b="0" i="0" dirty="0">
                <a:effectLst/>
                <a:latin typeface="-apple-system"/>
              </a:rPr>
              <a:t>MS</a:t>
            </a:r>
            <a:r>
              <a:rPr lang="zh-CN" altLang="en-US" sz="2400" b="0" i="0" dirty="0">
                <a:effectLst/>
                <a:latin typeface="-apple-system"/>
              </a:rPr>
              <a:t>移动性，获取完美的信道估计是困难且昂贵的</a:t>
            </a:r>
            <a:endParaRPr lang="zh-CN" altLang="en-US" sz="2400" dirty="0"/>
          </a:p>
        </p:txBody>
      </p:sp>
      <p:sp>
        <p:nvSpPr>
          <p:cNvPr id="12" name="文本框 11">
            <a:extLst>
              <a:ext uri="{FF2B5EF4-FFF2-40B4-BE49-F238E27FC236}">
                <a16:creationId xmlns:a16="http://schemas.microsoft.com/office/drawing/2014/main" id="{3BE44159-2662-3499-BCC4-65B234F1C186}"/>
              </a:ext>
            </a:extLst>
          </p:cNvPr>
          <p:cNvSpPr txBox="1"/>
          <p:nvPr/>
        </p:nvSpPr>
        <p:spPr>
          <a:xfrm>
            <a:off x="7790169" y="2301517"/>
            <a:ext cx="2119746" cy="461665"/>
          </a:xfrm>
          <a:prstGeom prst="rect">
            <a:avLst/>
          </a:prstGeom>
          <a:noFill/>
        </p:spPr>
        <p:txBody>
          <a:bodyPr wrap="square">
            <a:spAutoFit/>
          </a:bodyPr>
          <a:lstStyle/>
          <a:p>
            <a:r>
              <a:rPr lang="zh-CN" altLang="en-US" sz="2400" b="0" i="0" dirty="0">
                <a:effectLst/>
                <a:latin typeface="-apple-system"/>
              </a:rPr>
              <a:t>莱斯衰落模型</a:t>
            </a:r>
            <a:endParaRPr lang="zh-CN" altLang="en-US" sz="2400" dirty="0"/>
          </a:p>
        </p:txBody>
      </p:sp>
      <p:sp>
        <p:nvSpPr>
          <p:cNvPr id="14" name="矩形: 圆角 13">
            <a:extLst>
              <a:ext uri="{FF2B5EF4-FFF2-40B4-BE49-F238E27FC236}">
                <a16:creationId xmlns:a16="http://schemas.microsoft.com/office/drawing/2014/main" id="{0C4A3DB4-675F-EDF7-C7AE-FA9D6864E802}"/>
              </a:ext>
            </a:extLst>
          </p:cNvPr>
          <p:cNvSpPr/>
          <p:nvPr/>
        </p:nvSpPr>
        <p:spPr>
          <a:xfrm>
            <a:off x="818988" y="3792521"/>
            <a:ext cx="10164005" cy="2274400"/>
          </a:xfrm>
          <a:prstGeom prst="roundRect">
            <a:avLst/>
          </a:prstGeom>
          <a:noFill/>
          <a:ln w="28575">
            <a:solidFill>
              <a:schemeClr val="accent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99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2B80F-75A9-3035-2FE5-70A33F8FF712}"/>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ADD6305C-1D45-6B45-63A1-8F9BA21F7DE4}"/>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549299F-5A58-A3D1-322D-504A1657D83A}"/>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7C340071-EA22-00D5-23F0-A6CCDAB0FC84}"/>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场景建模与问题建模</a:t>
            </a:r>
          </a:p>
        </p:txBody>
      </p:sp>
      <p:pic>
        <p:nvPicPr>
          <p:cNvPr id="8" name="图片 7">
            <a:extLst>
              <a:ext uri="{FF2B5EF4-FFF2-40B4-BE49-F238E27FC236}">
                <a16:creationId xmlns:a16="http://schemas.microsoft.com/office/drawing/2014/main" id="{BF92179F-1040-4424-2B56-5DF5318E9B5A}"/>
              </a:ext>
            </a:extLst>
          </p:cNvPr>
          <p:cNvPicPr>
            <a:picLocks noChangeAspect="1"/>
          </p:cNvPicPr>
          <p:nvPr/>
        </p:nvPicPr>
        <p:blipFill>
          <a:blip r:embed="rId3"/>
          <a:stretch>
            <a:fillRect/>
          </a:stretch>
        </p:blipFill>
        <p:spPr>
          <a:xfrm>
            <a:off x="9739926" y="391735"/>
            <a:ext cx="2000916" cy="545560"/>
          </a:xfrm>
          <a:prstGeom prst="rect">
            <a:avLst/>
          </a:prstGeom>
        </p:spPr>
      </p:pic>
      <p:pic>
        <p:nvPicPr>
          <p:cNvPr id="4" name="图片 3">
            <a:extLst>
              <a:ext uri="{FF2B5EF4-FFF2-40B4-BE49-F238E27FC236}">
                <a16:creationId xmlns:a16="http://schemas.microsoft.com/office/drawing/2014/main" id="{8BBAB954-E170-1C9F-FCE2-C8CFA80FDEC8}"/>
              </a:ext>
            </a:extLst>
          </p:cNvPr>
          <p:cNvPicPr>
            <a:picLocks noChangeAspect="1"/>
          </p:cNvPicPr>
          <p:nvPr/>
        </p:nvPicPr>
        <p:blipFill rotWithShape="1">
          <a:blip r:embed="rId4"/>
          <a:srcRect t="5303"/>
          <a:stretch/>
        </p:blipFill>
        <p:spPr>
          <a:xfrm>
            <a:off x="3037402" y="1475328"/>
            <a:ext cx="6286500" cy="865908"/>
          </a:xfrm>
          <a:prstGeom prst="rect">
            <a:avLst/>
          </a:prstGeom>
        </p:spPr>
      </p:pic>
      <p:pic>
        <p:nvPicPr>
          <p:cNvPr id="7" name="图片 6">
            <a:extLst>
              <a:ext uri="{FF2B5EF4-FFF2-40B4-BE49-F238E27FC236}">
                <a16:creationId xmlns:a16="http://schemas.microsoft.com/office/drawing/2014/main" id="{980FFB5D-560F-389A-BA79-987D00445DF3}"/>
              </a:ext>
            </a:extLst>
          </p:cNvPr>
          <p:cNvPicPr>
            <a:picLocks noChangeAspect="1"/>
          </p:cNvPicPr>
          <p:nvPr/>
        </p:nvPicPr>
        <p:blipFill>
          <a:blip r:embed="rId5"/>
          <a:stretch>
            <a:fillRect/>
          </a:stretch>
        </p:blipFill>
        <p:spPr>
          <a:xfrm>
            <a:off x="4968541" y="2505360"/>
            <a:ext cx="1316614" cy="367835"/>
          </a:xfrm>
          <a:prstGeom prst="rect">
            <a:avLst/>
          </a:prstGeom>
        </p:spPr>
      </p:pic>
      <p:pic>
        <p:nvPicPr>
          <p:cNvPr id="10" name="图片 9">
            <a:extLst>
              <a:ext uri="{FF2B5EF4-FFF2-40B4-BE49-F238E27FC236}">
                <a16:creationId xmlns:a16="http://schemas.microsoft.com/office/drawing/2014/main" id="{F4EF4BD3-869E-D969-A8C5-8F19B02E7894}"/>
              </a:ext>
            </a:extLst>
          </p:cNvPr>
          <p:cNvPicPr>
            <a:picLocks noChangeAspect="1"/>
          </p:cNvPicPr>
          <p:nvPr/>
        </p:nvPicPr>
        <p:blipFill>
          <a:blip r:embed="rId6"/>
          <a:stretch>
            <a:fillRect/>
          </a:stretch>
        </p:blipFill>
        <p:spPr>
          <a:xfrm>
            <a:off x="2364026" y="4139568"/>
            <a:ext cx="7633252" cy="1363322"/>
          </a:xfrm>
          <a:prstGeom prst="rect">
            <a:avLst/>
          </a:prstGeom>
        </p:spPr>
      </p:pic>
      <p:sp>
        <p:nvSpPr>
          <p:cNvPr id="11" name="矩形: 圆角 10">
            <a:extLst>
              <a:ext uri="{FF2B5EF4-FFF2-40B4-BE49-F238E27FC236}">
                <a16:creationId xmlns:a16="http://schemas.microsoft.com/office/drawing/2014/main" id="{1BC500E0-1C9F-AD66-BBF6-A3DDC7469A3A}"/>
              </a:ext>
            </a:extLst>
          </p:cNvPr>
          <p:cNvSpPr/>
          <p:nvPr/>
        </p:nvSpPr>
        <p:spPr>
          <a:xfrm>
            <a:off x="2210463" y="1355110"/>
            <a:ext cx="7633252" cy="1669159"/>
          </a:xfrm>
          <a:prstGeom prst="roundRect">
            <a:avLst/>
          </a:prstGeom>
          <a:noFill/>
          <a:ln w="28575">
            <a:solidFill>
              <a:schemeClr val="accent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3C1BDBE8-A29D-C64A-4075-4BE7300A16AF}"/>
              </a:ext>
            </a:extLst>
          </p:cNvPr>
          <p:cNvSpPr/>
          <p:nvPr/>
        </p:nvSpPr>
        <p:spPr>
          <a:xfrm>
            <a:off x="5754932" y="3144487"/>
            <a:ext cx="544313" cy="10576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F8F5195-58EA-208C-73F5-063CE2EF27A5}"/>
              </a:ext>
            </a:extLst>
          </p:cNvPr>
          <p:cNvPicPr>
            <a:picLocks noChangeAspect="1"/>
          </p:cNvPicPr>
          <p:nvPr/>
        </p:nvPicPr>
        <p:blipFill>
          <a:blip r:embed="rId7"/>
          <a:stretch>
            <a:fillRect/>
          </a:stretch>
        </p:blipFill>
        <p:spPr>
          <a:xfrm>
            <a:off x="4049409" y="5317389"/>
            <a:ext cx="3743325" cy="495300"/>
          </a:xfrm>
          <a:prstGeom prst="rect">
            <a:avLst/>
          </a:prstGeom>
        </p:spPr>
      </p:pic>
      <p:sp>
        <p:nvSpPr>
          <p:cNvPr id="16" name="文本框 15">
            <a:extLst>
              <a:ext uri="{FF2B5EF4-FFF2-40B4-BE49-F238E27FC236}">
                <a16:creationId xmlns:a16="http://schemas.microsoft.com/office/drawing/2014/main" id="{D8805C74-7340-461E-04CB-AD306152E56D}"/>
              </a:ext>
            </a:extLst>
          </p:cNvPr>
          <p:cNvSpPr txBox="1"/>
          <p:nvPr/>
        </p:nvSpPr>
        <p:spPr>
          <a:xfrm>
            <a:off x="328471" y="5966440"/>
            <a:ext cx="11704361" cy="923330"/>
          </a:xfrm>
          <a:prstGeom prst="rect">
            <a:avLst/>
          </a:prstGeom>
          <a:noFill/>
        </p:spPr>
        <p:txBody>
          <a:bodyPr wrap="square">
            <a:spAutoFit/>
          </a:bodyPr>
          <a:lstStyle/>
          <a:p>
            <a:r>
              <a:rPr lang="en-US" altLang="zh-CN" dirty="0"/>
              <a:t>[25]</a:t>
            </a:r>
            <a:r>
              <a:rPr lang="zh-CN" altLang="en-US" dirty="0"/>
              <a:t>H. Yang, Z. Xiong, J. Zhao, D. Niyato, L. Xiao, and Q. Wu, “Deep reinforcement learning-based intelligent reflecting surface for secure wireless communications,” IEEE Transactions on Wireless Communications, vol. 20, no. 1, pp. 375–388, Jan. 2021.</a:t>
            </a:r>
          </a:p>
        </p:txBody>
      </p:sp>
    </p:spTree>
    <p:extLst>
      <p:ext uri="{BB962C8B-B14F-4D97-AF65-F5344CB8AC3E}">
        <p14:creationId xmlns:p14="http://schemas.microsoft.com/office/powerpoint/2010/main" val="216819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F5862-D988-9F41-54DF-6EE2D89AF8A6}"/>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8261814-6A47-0D87-AD8B-4DF4721FB0AB}"/>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187339A-4D61-8409-6129-B81E899C300B}"/>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a:extLst>
              <a:ext uri="{FF2B5EF4-FFF2-40B4-BE49-F238E27FC236}">
                <a16:creationId xmlns:a16="http://schemas.microsoft.com/office/drawing/2014/main" id="{08FF6142-8401-2AD6-47DC-14A7DDDF64AC}"/>
              </a:ext>
            </a:extLst>
          </p:cNvPr>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场景建模与问题建模</a:t>
            </a:r>
          </a:p>
        </p:txBody>
      </p:sp>
      <p:pic>
        <p:nvPicPr>
          <p:cNvPr id="8" name="图片 7">
            <a:extLst>
              <a:ext uri="{FF2B5EF4-FFF2-40B4-BE49-F238E27FC236}">
                <a16:creationId xmlns:a16="http://schemas.microsoft.com/office/drawing/2014/main" id="{CC859D6B-6850-CFCE-B815-307060F5F526}"/>
              </a:ext>
            </a:extLst>
          </p:cNvPr>
          <p:cNvPicPr>
            <a:picLocks noChangeAspect="1"/>
          </p:cNvPicPr>
          <p:nvPr/>
        </p:nvPicPr>
        <p:blipFill>
          <a:blip r:embed="rId2"/>
          <a:stretch>
            <a:fillRect/>
          </a:stretch>
        </p:blipFill>
        <p:spPr>
          <a:xfrm>
            <a:off x="9739926" y="391735"/>
            <a:ext cx="2000916" cy="545560"/>
          </a:xfrm>
          <a:prstGeom prst="rect">
            <a:avLst/>
          </a:prstGeom>
        </p:spPr>
      </p:pic>
      <p:pic>
        <p:nvPicPr>
          <p:cNvPr id="5" name="图片 4">
            <a:extLst>
              <a:ext uri="{FF2B5EF4-FFF2-40B4-BE49-F238E27FC236}">
                <a16:creationId xmlns:a16="http://schemas.microsoft.com/office/drawing/2014/main" id="{E330C90B-3DB7-2BBB-B4FF-46ADA6C37FE1}"/>
              </a:ext>
            </a:extLst>
          </p:cNvPr>
          <p:cNvPicPr>
            <a:picLocks noChangeAspect="1"/>
          </p:cNvPicPr>
          <p:nvPr/>
        </p:nvPicPr>
        <p:blipFill>
          <a:blip r:embed="rId3"/>
          <a:stretch>
            <a:fillRect/>
          </a:stretch>
        </p:blipFill>
        <p:spPr>
          <a:xfrm>
            <a:off x="1120678" y="1521018"/>
            <a:ext cx="9839325" cy="4038600"/>
          </a:xfrm>
          <a:prstGeom prst="rect">
            <a:avLst/>
          </a:prstGeom>
        </p:spPr>
      </p:pic>
    </p:spTree>
    <p:extLst>
      <p:ext uri="{BB962C8B-B14F-4D97-AF65-F5344CB8AC3E}">
        <p14:creationId xmlns:p14="http://schemas.microsoft.com/office/powerpoint/2010/main" val="1975754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e4c543d-08ca-4ed3-a6b0-b081f45fb8fd"/>
  <p:tag name="COMMONDATA" val="eyJoZGlkIjoiOGRhNzcyNmJjNzY3YWFjMGUzMTVjMTNmYTgxMGY0NGYifQ=="/>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19,&quot;width&quot;:1380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822</Words>
  <Application>Microsoft Office PowerPoint</Application>
  <PresentationFormat>宽屏</PresentationFormat>
  <Paragraphs>71</Paragraphs>
  <Slides>18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Litian Kang</cp:lastModifiedBy>
  <cp:revision>147</cp:revision>
  <dcterms:created xsi:type="dcterms:W3CDTF">2020-04-26T00:21:00Z</dcterms:created>
  <dcterms:modified xsi:type="dcterms:W3CDTF">2024-02-21T04:48:09Z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84708542D6B449D79002CC73CFA168CA</vt:lpwstr>
  </property>
</Properties>
</file>