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7"/>
  </p:notesMasterIdLst>
  <p:sldIdLst>
    <p:sldId id="3543" r:id="rId3"/>
    <p:sldId id="3630" r:id="rId4"/>
    <p:sldId id="3615" r:id="rId5"/>
    <p:sldId id="3716" r:id="rId6"/>
    <p:sldId id="3623" r:id="rId7"/>
    <p:sldId id="3684" r:id="rId8"/>
    <p:sldId id="3701" r:id="rId9"/>
    <p:sldId id="3713" r:id="rId10"/>
    <p:sldId id="3717" r:id="rId11"/>
    <p:sldId id="3719" r:id="rId12"/>
    <p:sldId id="3718" r:id="rId13"/>
    <p:sldId id="3720" r:id="rId14"/>
    <p:sldId id="3721" r:id="rId15"/>
    <p:sldId id="3722" r:id="rId16"/>
    <p:sldId id="3642" r:id="rId17"/>
    <p:sldId id="3625" r:id="rId18"/>
    <p:sldId id="3715" r:id="rId19"/>
    <p:sldId id="3632" r:id="rId20"/>
    <p:sldId id="3723" r:id="rId21"/>
    <p:sldId id="3724" r:id="rId22"/>
    <p:sldId id="3725" r:id="rId23"/>
    <p:sldId id="3643" r:id="rId24"/>
    <p:sldId id="3714" r:id="rId25"/>
    <p:sldId id="364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啸楠 王" initials="啸王"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56" autoAdjust="0"/>
    <p:restoredTop sz="86978"/>
  </p:normalViewPr>
  <p:slideViewPr>
    <p:cSldViewPr snapToGrid="0">
      <p:cViewPr varScale="1">
        <p:scale>
          <a:sx n="74" d="100"/>
          <a:sy n="74" d="100"/>
        </p:scale>
        <p:origin x="638" y="77"/>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2024/4/2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8989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9567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49147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38844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32502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18</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5056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8024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26269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23</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1605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57225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8885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2024/4/2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2024/4/2</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6.jpg"/><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29.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4.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5.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GB" altLang="zh-CN" sz="3200" b="1" dirty="0">
                <a:latin typeface="+mj-ea"/>
                <a:ea typeface="+mj-ea"/>
              </a:rPr>
              <a:t>   </a:t>
            </a:r>
            <a:r>
              <a:rPr lang="en-US" altLang="en-GB" sz="3200" b="1" dirty="0">
                <a:latin typeface="+mj-ea"/>
                <a:ea typeface="+mj-ea"/>
              </a:rPr>
              <a:t>   </a:t>
            </a:r>
            <a:r>
              <a:rPr lang="en-US" altLang="en-GB" sz="2800" b="1" dirty="0">
                <a:latin typeface="+mj-ea"/>
                <a:ea typeface="+mj-ea"/>
              </a:rPr>
              <a:t>DIFFUSION-TS: INTERPRETABLE DIFFUSION FOR</a:t>
            </a:r>
          </a:p>
          <a:p>
            <a:r>
              <a:rPr lang="en-US" altLang="en-GB" sz="2800" b="1" dirty="0">
                <a:latin typeface="+mj-ea"/>
                <a:ea typeface="+mj-ea"/>
              </a:rPr>
              <a:t>                                  GENERAL TIME SERIES GENERATION</a:t>
            </a:r>
            <a:endParaRPr lang="en-US" altLang="zh-CN" sz="2800" b="1" dirty="0">
              <a:latin typeface="微软雅黑" panose="020B0503020204020204" pitchFamily="34" charset="-122"/>
              <a:ea typeface="微软雅黑" panose="020B0503020204020204" pitchFamily="34" charset="-122"/>
            </a:endParaRPr>
          </a:p>
          <a:p>
            <a:pPr algn="r"/>
            <a:r>
              <a:rPr lang="en-US" altLang="zh-CN" sz="1600" b="1" dirty="0">
                <a:latin typeface="微软雅黑" panose="020B0503020204020204" pitchFamily="34" charset="-122"/>
                <a:ea typeface="微软雅黑" panose="020B0503020204020204" pitchFamily="34" charset="-122"/>
              </a:rPr>
              <a:t>-- </a:t>
            </a:r>
            <a:r>
              <a:rPr lang="en-US" altLang="zh-CN" sz="1600" b="1" dirty="0">
                <a:latin typeface="Calibri" panose="020F0502020204030204" charset="0"/>
                <a:ea typeface="微软雅黑" panose="020B0503020204020204" pitchFamily="34" charset="-122"/>
                <a:cs typeface="Calibri" panose="020F0502020204030204" charset="0"/>
              </a:rPr>
              <a:t>2024 ICLR</a:t>
            </a:r>
            <a:r>
              <a:rPr lang="en-US" altLang="zh-CN" sz="1600" b="1" dirty="0">
                <a:latin typeface="微软雅黑" panose="020B0503020204020204" pitchFamily="34" charset="-122"/>
                <a:ea typeface="微软雅黑" panose="020B0503020204020204" pitchFamily="34" charset="-122"/>
              </a:rPr>
              <a:t>  </a:t>
            </a:r>
          </a:p>
          <a:p>
            <a:pPr algn="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137712" y="4914938"/>
            <a:ext cx="2146722" cy="922020"/>
          </a:xfrm>
          <a:prstGeom prst="rect">
            <a:avLst/>
          </a:prstGeom>
          <a:noFill/>
        </p:spPr>
        <p:txBody>
          <a:bodyPr wrap="square" rtlCol="0">
            <a:spAutoFit/>
          </a:bodyPr>
          <a:lstStyle/>
          <a:p>
            <a:r>
              <a:rPr lang="zh-CN" altLang="en-US" b="1" dirty="0">
                <a:solidFill>
                  <a:srgbClr val="453D3A"/>
                </a:solidFill>
              </a:rPr>
              <a:t>汇报人：蒲思孚</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2024.4.3 </a:t>
            </a:r>
          </a:p>
        </p:txBody>
      </p:sp>
      <p:pic>
        <p:nvPicPr>
          <p:cNvPr id="25" name="图片 24" descr="2015916225123342.jpg"/>
          <p:cNvPicPr>
            <a:picLocks noChangeAspect="1"/>
          </p:cNvPicPr>
          <p:nvPr/>
        </p:nvPicPr>
        <p:blipFill>
          <a:blip r:embed="rId4" cstate="print"/>
          <a:stretch>
            <a:fillRect/>
          </a:stretch>
        </p:blipFill>
        <p:spPr>
          <a:xfrm>
            <a:off x="333370" y="2062602"/>
            <a:ext cx="2466589" cy="2004366"/>
          </a:xfrm>
          <a:prstGeom prst="rect">
            <a:avLst/>
          </a:prstGeom>
        </p:spPr>
      </p:pic>
      <p:pic>
        <p:nvPicPr>
          <p:cNvPr id="26" name="图片 25"/>
          <p:cNvPicPr>
            <a:picLocks noChangeAspect="1"/>
          </p:cNvPicPr>
          <p:nvPr/>
        </p:nvPicPr>
        <p:blipFill>
          <a:blip r:link="rId5"/>
          <a:stretch>
            <a:fillRect/>
          </a:stretch>
        </p:blipFill>
        <p:spPr>
          <a:xfrm>
            <a:off x="1222195" y="701483"/>
            <a:ext cx="63500" cy="76200"/>
          </a:xfrm>
          <a:prstGeom prst="rect">
            <a:avLst/>
          </a:prstGeom>
        </p:spPr>
      </p:pic>
      <p:sp>
        <p:nvSpPr>
          <p:cNvPr id="4" name="文本框 3">
            <a:extLst>
              <a:ext uri="{FF2B5EF4-FFF2-40B4-BE49-F238E27FC236}">
                <a16:creationId xmlns:a16="http://schemas.microsoft.com/office/drawing/2014/main" id="{1F52929F-6F4A-F6AC-9349-4EBAC8A832D0}"/>
              </a:ext>
            </a:extLst>
          </p:cNvPr>
          <p:cNvSpPr txBox="1"/>
          <p:nvPr/>
        </p:nvSpPr>
        <p:spPr>
          <a:xfrm>
            <a:off x="2799959" y="4729617"/>
            <a:ext cx="3591791" cy="646331"/>
          </a:xfrm>
          <a:prstGeom prst="rect">
            <a:avLst/>
          </a:prstGeom>
          <a:noFill/>
        </p:spPr>
        <p:txBody>
          <a:bodyPr wrap="square" rtlCol="0">
            <a:spAutoFit/>
          </a:bodyPr>
          <a:lstStyle/>
          <a:p>
            <a:r>
              <a:rPr lang="zh-CN" altLang="en-US" dirty="0"/>
              <a:t>作者：</a:t>
            </a:r>
            <a:r>
              <a:rPr lang="en-US" altLang="zh-CN" dirty="0" err="1"/>
              <a:t>Xinyu</a:t>
            </a:r>
            <a:r>
              <a:rPr lang="en-US" altLang="zh-CN" dirty="0"/>
              <a:t> Yuan, Yan </a:t>
            </a:r>
            <a:r>
              <a:rPr lang="en-US" altLang="zh-CN" dirty="0" err="1"/>
              <a:t>Qiao</a:t>
            </a:r>
            <a:r>
              <a:rPr lang="en-US" altLang="zh-CN" dirty="0"/>
              <a:t>∗</a:t>
            </a:r>
          </a:p>
          <a:p>
            <a:r>
              <a:rPr lang="en-US" altLang="zh-CN" dirty="0"/>
              <a:t>Hefei University of Technology</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E8AD86DE-EAD9-D0A8-9DC5-8131F40C5C10}"/>
              </a:ext>
            </a:extLst>
          </p:cNvPr>
          <p:cNvSpPr txBox="1"/>
          <p:nvPr/>
        </p:nvSpPr>
        <p:spPr>
          <a:xfrm>
            <a:off x="768372" y="893099"/>
            <a:ext cx="5327628" cy="523220"/>
          </a:xfrm>
          <a:prstGeom prst="rect">
            <a:avLst/>
          </a:prstGeom>
          <a:noFill/>
        </p:spPr>
        <p:txBody>
          <a:bodyPr wrap="square" rtlCol="0">
            <a:spAutoFit/>
          </a:bodyPr>
          <a:lstStyle/>
          <a:p>
            <a:r>
              <a:rPr lang="en-US" altLang="zh-CN" sz="2800" spc="55" dirty="0">
                <a:solidFill>
                  <a:srgbClr val="17468F"/>
                </a:solidFill>
                <a:latin typeface="Arial"/>
                <a:cs typeface="Arial"/>
              </a:rPr>
              <a:t>deep</a:t>
            </a:r>
            <a:r>
              <a:rPr lang="en-US" altLang="zh-CN" sz="2800" spc="-40" dirty="0">
                <a:solidFill>
                  <a:srgbClr val="17468F"/>
                </a:solidFill>
                <a:latin typeface="Arial"/>
                <a:cs typeface="Arial"/>
              </a:rPr>
              <a:t> </a:t>
            </a:r>
            <a:r>
              <a:rPr lang="en-US" altLang="zh-CN" sz="2800" spc="90" dirty="0">
                <a:solidFill>
                  <a:srgbClr val="17468F"/>
                </a:solidFill>
                <a:latin typeface="Arial"/>
                <a:cs typeface="Arial"/>
              </a:rPr>
              <a:t>decomposition</a:t>
            </a:r>
            <a:r>
              <a:rPr lang="en-US" altLang="zh-CN" sz="2800" spc="-40" dirty="0">
                <a:solidFill>
                  <a:srgbClr val="17468F"/>
                </a:solidFill>
                <a:latin typeface="Arial"/>
                <a:cs typeface="Arial"/>
              </a:rPr>
              <a:t> </a:t>
            </a:r>
            <a:r>
              <a:rPr lang="en-US" altLang="zh-CN" sz="2800" spc="75" dirty="0">
                <a:solidFill>
                  <a:srgbClr val="17468F"/>
                </a:solidFill>
                <a:latin typeface="Arial"/>
                <a:cs typeface="Arial"/>
              </a:rPr>
              <a:t>decoder </a:t>
            </a:r>
            <a:r>
              <a:rPr lang="zh-CN" altLang="en-US" sz="2800" dirty="0">
                <a:solidFill>
                  <a:schemeClr val="accent1"/>
                </a:solidFill>
                <a:latin typeface="黑体" panose="02010609060101010101" pitchFamily="49" charset="-122"/>
                <a:ea typeface="黑体" panose="02010609060101010101" pitchFamily="49" charset="-122"/>
              </a:rPr>
              <a:t>：</a:t>
            </a:r>
          </a:p>
        </p:txBody>
      </p:sp>
      <p:sp>
        <p:nvSpPr>
          <p:cNvPr id="2" name="object 5">
            <a:extLst>
              <a:ext uri="{FF2B5EF4-FFF2-40B4-BE49-F238E27FC236}">
                <a16:creationId xmlns:a16="http://schemas.microsoft.com/office/drawing/2014/main" id="{98AFF98C-6CEF-C708-524B-645D4DFAE132}"/>
              </a:ext>
            </a:extLst>
          </p:cNvPr>
          <p:cNvSpPr txBox="1"/>
          <p:nvPr/>
        </p:nvSpPr>
        <p:spPr>
          <a:xfrm>
            <a:off x="768372" y="1471654"/>
            <a:ext cx="10228580" cy="1732914"/>
          </a:xfrm>
          <a:prstGeom prst="rect">
            <a:avLst/>
          </a:prstGeom>
        </p:spPr>
        <p:txBody>
          <a:bodyPr vert="horz" wrap="square" lIns="0" tIns="172720" rIns="0" bIns="0" rtlCol="0">
            <a:spAutoFit/>
          </a:bodyPr>
          <a:lstStyle/>
          <a:p>
            <a:pPr marL="299085" indent="-287020">
              <a:lnSpc>
                <a:spcPct val="100000"/>
              </a:lnSpc>
              <a:spcBef>
                <a:spcPts val="1360"/>
              </a:spcBef>
              <a:buFont typeface="Wingdings"/>
              <a:buChar char=""/>
              <a:tabLst>
                <a:tab pos="299720" algn="l"/>
              </a:tabLst>
            </a:pPr>
            <a:r>
              <a:rPr sz="2000" spc="-5" dirty="0">
                <a:latin typeface="微软雅黑"/>
                <a:cs typeface="微软雅黑"/>
              </a:rPr>
              <a:t>Interpretable</a:t>
            </a:r>
            <a:r>
              <a:rPr sz="2000" spc="-40" dirty="0">
                <a:latin typeface="微软雅黑"/>
                <a:cs typeface="微软雅黑"/>
              </a:rPr>
              <a:t> </a:t>
            </a:r>
            <a:r>
              <a:rPr sz="2000" spc="-5" dirty="0">
                <a:latin typeface="微软雅黑"/>
                <a:cs typeface="微软雅黑"/>
              </a:rPr>
              <a:t>layers</a:t>
            </a:r>
            <a:endParaRPr sz="2000" dirty="0">
              <a:latin typeface="微软雅黑"/>
              <a:cs typeface="微软雅黑"/>
            </a:endParaRPr>
          </a:p>
          <a:p>
            <a:pPr marL="756285" lvl="1" indent="-287020">
              <a:lnSpc>
                <a:spcPct val="100000"/>
              </a:lnSpc>
              <a:spcBef>
                <a:spcPts val="1140"/>
              </a:spcBef>
              <a:buFont typeface="Arial"/>
              <a:buChar char="•"/>
              <a:tabLst>
                <a:tab pos="756285" algn="l"/>
                <a:tab pos="756920" algn="l"/>
              </a:tabLst>
            </a:pPr>
            <a:r>
              <a:rPr sz="1800" spc="-5" dirty="0">
                <a:latin typeface="微软雅黑"/>
                <a:cs typeface="微软雅黑"/>
              </a:rPr>
              <a:t>分解表示（disentangle</a:t>
            </a:r>
            <a:r>
              <a:rPr sz="1800" spc="70" dirty="0">
                <a:latin typeface="微软雅黑"/>
                <a:cs typeface="微软雅黑"/>
              </a:rPr>
              <a:t> </a:t>
            </a:r>
            <a:r>
              <a:rPr sz="1800" spc="-10" dirty="0">
                <a:latin typeface="微软雅黑"/>
                <a:cs typeface="微软雅黑"/>
              </a:rPr>
              <a:t>representation）：</a:t>
            </a:r>
            <a:r>
              <a:rPr sz="1800" spc="-5" dirty="0">
                <a:latin typeface="微软雅黑"/>
                <a:cs typeface="微软雅黑"/>
              </a:rPr>
              <a:t>即分解为trend，seasonality，error/remainder</a:t>
            </a:r>
            <a:endParaRPr sz="1800" dirty="0">
              <a:latin typeface="微软雅黑"/>
              <a:cs typeface="微软雅黑"/>
            </a:endParaRPr>
          </a:p>
          <a:p>
            <a:pPr marL="756285" lvl="1" indent="-287020">
              <a:lnSpc>
                <a:spcPct val="100000"/>
              </a:lnSpc>
              <a:spcBef>
                <a:spcPts val="1080"/>
              </a:spcBef>
              <a:buFont typeface="Arial"/>
              <a:buChar char="•"/>
              <a:tabLst>
                <a:tab pos="756285" algn="l"/>
                <a:tab pos="756920" algn="l"/>
              </a:tabLst>
            </a:pPr>
            <a:r>
              <a:rPr sz="1800" dirty="0">
                <a:latin typeface="微软雅黑"/>
                <a:cs typeface="微软雅黑"/>
              </a:rPr>
              <a:t>合成任务</a:t>
            </a:r>
            <a:r>
              <a:rPr sz="1800" spc="-5" dirty="0">
                <a:latin typeface="微软雅黑"/>
                <a:cs typeface="微软雅黑"/>
              </a:rPr>
              <a:t>（synthesis</a:t>
            </a:r>
            <a:r>
              <a:rPr sz="1800" spc="40" dirty="0">
                <a:latin typeface="微软雅黑"/>
                <a:cs typeface="微软雅黑"/>
              </a:rPr>
              <a:t> </a:t>
            </a:r>
            <a:r>
              <a:rPr sz="1800" dirty="0">
                <a:latin typeface="微软雅黑"/>
                <a:cs typeface="微软雅黑"/>
              </a:rPr>
              <a:t>task）：即趋势合成、季节和误差合成</a:t>
            </a:r>
          </a:p>
          <a:p>
            <a:pPr marL="756285" lvl="1" indent="-287020">
              <a:lnSpc>
                <a:spcPct val="100000"/>
              </a:lnSpc>
              <a:spcBef>
                <a:spcPts val="1080"/>
              </a:spcBef>
              <a:buFont typeface="Arial"/>
              <a:buChar char="•"/>
              <a:tabLst>
                <a:tab pos="756285" algn="l"/>
                <a:tab pos="756920" algn="l"/>
                <a:tab pos="2260600" algn="l"/>
              </a:tabLst>
            </a:pPr>
            <a:r>
              <a:rPr sz="1800" dirty="0">
                <a:latin typeface="微软雅黑"/>
                <a:cs typeface="微软雅黑"/>
              </a:rPr>
              <a:t>输入：	，i 表示</a:t>
            </a:r>
            <a:r>
              <a:rPr sz="1800" spc="-5" dirty="0">
                <a:latin typeface="微软雅黑"/>
                <a:cs typeface="微软雅黑"/>
              </a:rPr>
              <a:t>decoder</a:t>
            </a:r>
            <a:r>
              <a:rPr sz="1800" spc="10" dirty="0">
                <a:latin typeface="微软雅黑"/>
                <a:cs typeface="微软雅黑"/>
              </a:rPr>
              <a:t> </a:t>
            </a:r>
            <a:r>
              <a:rPr sz="1800" spc="-5" dirty="0">
                <a:latin typeface="微软雅黑"/>
                <a:cs typeface="微软雅黑"/>
              </a:rPr>
              <a:t>block</a:t>
            </a:r>
            <a:r>
              <a:rPr sz="1800" dirty="0">
                <a:latin typeface="微软雅黑"/>
                <a:cs typeface="微软雅黑"/>
              </a:rPr>
              <a:t>序号</a:t>
            </a:r>
          </a:p>
        </p:txBody>
      </p:sp>
      <p:pic>
        <p:nvPicPr>
          <p:cNvPr id="3" name="object 9">
            <a:extLst>
              <a:ext uri="{FF2B5EF4-FFF2-40B4-BE49-F238E27FC236}">
                <a16:creationId xmlns:a16="http://schemas.microsoft.com/office/drawing/2014/main" id="{4AAB81C5-F2FE-998D-997E-34926F0E6E8C}"/>
              </a:ext>
            </a:extLst>
          </p:cNvPr>
          <p:cNvPicPr/>
          <p:nvPr/>
        </p:nvPicPr>
        <p:blipFill>
          <a:blip r:embed="rId4" cstate="print"/>
          <a:stretch>
            <a:fillRect/>
          </a:stretch>
        </p:blipFill>
        <p:spPr>
          <a:xfrm>
            <a:off x="2376849" y="2871158"/>
            <a:ext cx="497132" cy="388745"/>
          </a:xfrm>
          <a:prstGeom prst="rect">
            <a:avLst/>
          </a:prstGeom>
        </p:spPr>
      </p:pic>
      <p:grpSp>
        <p:nvGrpSpPr>
          <p:cNvPr id="4" name="object 6">
            <a:extLst>
              <a:ext uri="{FF2B5EF4-FFF2-40B4-BE49-F238E27FC236}">
                <a16:creationId xmlns:a16="http://schemas.microsoft.com/office/drawing/2014/main" id="{6D85CFA4-E78A-9BE4-E874-BA93595140A9}"/>
              </a:ext>
            </a:extLst>
          </p:cNvPr>
          <p:cNvGrpSpPr/>
          <p:nvPr/>
        </p:nvGrpSpPr>
        <p:grpSpPr>
          <a:xfrm>
            <a:off x="5372100" y="3204568"/>
            <a:ext cx="6364090" cy="3287148"/>
            <a:chOff x="4536640" y="3100681"/>
            <a:chExt cx="6613525" cy="3530600"/>
          </a:xfrm>
        </p:grpSpPr>
        <p:pic>
          <p:nvPicPr>
            <p:cNvPr id="13" name="object 7">
              <a:extLst>
                <a:ext uri="{FF2B5EF4-FFF2-40B4-BE49-F238E27FC236}">
                  <a16:creationId xmlns:a16="http://schemas.microsoft.com/office/drawing/2014/main" id="{849DA4D2-67F2-4F52-A658-4BD92217B0E9}"/>
                </a:ext>
              </a:extLst>
            </p:cNvPr>
            <p:cNvPicPr/>
            <p:nvPr/>
          </p:nvPicPr>
          <p:blipFill>
            <a:blip r:embed="rId5" cstate="print"/>
            <a:stretch>
              <a:fillRect/>
            </a:stretch>
          </p:blipFill>
          <p:spPr>
            <a:xfrm>
              <a:off x="4536640" y="3100681"/>
              <a:ext cx="6613076" cy="3530367"/>
            </a:xfrm>
            <a:prstGeom prst="rect">
              <a:avLst/>
            </a:prstGeom>
          </p:spPr>
        </p:pic>
        <p:sp>
          <p:nvSpPr>
            <p:cNvPr id="14" name="object 8">
              <a:extLst>
                <a:ext uri="{FF2B5EF4-FFF2-40B4-BE49-F238E27FC236}">
                  <a16:creationId xmlns:a16="http://schemas.microsoft.com/office/drawing/2014/main" id="{537AEE3B-76C4-D8F7-3569-987669771895}"/>
                </a:ext>
              </a:extLst>
            </p:cNvPr>
            <p:cNvSpPr/>
            <p:nvPr/>
          </p:nvSpPr>
          <p:spPr>
            <a:xfrm>
              <a:off x="7163561" y="4589525"/>
              <a:ext cx="1416050" cy="1021080"/>
            </a:xfrm>
            <a:custGeom>
              <a:avLst/>
              <a:gdLst/>
              <a:ahLst/>
              <a:cxnLst/>
              <a:rect l="l" t="t" r="r" b="b"/>
              <a:pathLst>
                <a:path w="1416050" h="1021079">
                  <a:moveTo>
                    <a:pt x="0" y="1021080"/>
                  </a:moveTo>
                  <a:lnTo>
                    <a:pt x="1415796" y="1021080"/>
                  </a:lnTo>
                  <a:lnTo>
                    <a:pt x="1415796" y="0"/>
                  </a:lnTo>
                  <a:lnTo>
                    <a:pt x="0" y="0"/>
                  </a:lnTo>
                  <a:lnTo>
                    <a:pt x="0" y="1021080"/>
                  </a:lnTo>
                  <a:close/>
                </a:path>
              </a:pathLst>
            </a:custGeom>
            <a:ln w="38100">
              <a:solidFill>
                <a:srgbClr val="C00000"/>
              </a:solidFill>
            </a:ln>
          </p:spPr>
          <p:txBody>
            <a:bodyPr wrap="square" lIns="0" tIns="0" rIns="0" bIns="0" rtlCol="0"/>
            <a:lstStyle/>
            <a:p>
              <a:endParaRPr/>
            </a:p>
          </p:txBody>
        </p:sp>
      </p:grpSp>
    </p:spTree>
    <p:extLst>
      <p:ext uri="{BB962C8B-B14F-4D97-AF65-F5344CB8AC3E}">
        <p14:creationId xmlns:p14="http://schemas.microsoft.com/office/powerpoint/2010/main" val="33323483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E8AD86DE-EAD9-D0A8-9DC5-8131F40C5C10}"/>
              </a:ext>
            </a:extLst>
          </p:cNvPr>
          <p:cNvSpPr txBox="1"/>
          <p:nvPr/>
        </p:nvSpPr>
        <p:spPr>
          <a:xfrm>
            <a:off x="768372" y="893099"/>
            <a:ext cx="5327628" cy="523220"/>
          </a:xfrm>
          <a:prstGeom prst="rect">
            <a:avLst/>
          </a:prstGeom>
          <a:noFill/>
        </p:spPr>
        <p:txBody>
          <a:bodyPr wrap="square" rtlCol="0">
            <a:spAutoFit/>
          </a:bodyPr>
          <a:lstStyle/>
          <a:p>
            <a:r>
              <a:rPr lang="en-US" altLang="zh-CN" sz="2800" spc="55" dirty="0">
                <a:solidFill>
                  <a:srgbClr val="17468F"/>
                </a:solidFill>
                <a:latin typeface="Arial"/>
                <a:cs typeface="Arial"/>
              </a:rPr>
              <a:t>deep</a:t>
            </a:r>
            <a:r>
              <a:rPr lang="en-US" altLang="zh-CN" sz="2800" spc="-40" dirty="0">
                <a:solidFill>
                  <a:srgbClr val="17468F"/>
                </a:solidFill>
                <a:latin typeface="Arial"/>
                <a:cs typeface="Arial"/>
              </a:rPr>
              <a:t> </a:t>
            </a:r>
            <a:r>
              <a:rPr lang="en-US" altLang="zh-CN" sz="2800" spc="90" dirty="0">
                <a:solidFill>
                  <a:srgbClr val="17468F"/>
                </a:solidFill>
                <a:latin typeface="Arial"/>
                <a:cs typeface="Arial"/>
              </a:rPr>
              <a:t>decomposition</a:t>
            </a:r>
            <a:r>
              <a:rPr lang="en-US" altLang="zh-CN" sz="2800" spc="-40" dirty="0">
                <a:solidFill>
                  <a:srgbClr val="17468F"/>
                </a:solidFill>
                <a:latin typeface="Arial"/>
                <a:cs typeface="Arial"/>
              </a:rPr>
              <a:t> </a:t>
            </a:r>
            <a:r>
              <a:rPr lang="en-US" altLang="zh-CN" sz="2800" spc="75" dirty="0">
                <a:solidFill>
                  <a:srgbClr val="17468F"/>
                </a:solidFill>
                <a:latin typeface="Arial"/>
                <a:cs typeface="Arial"/>
              </a:rPr>
              <a:t>decoder </a:t>
            </a:r>
            <a:r>
              <a:rPr lang="zh-CN" altLang="en-US" sz="2800" dirty="0">
                <a:solidFill>
                  <a:schemeClr val="accent1"/>
                </a:solidFill>
                <a:latin typeface="黑体" panose="02010609060101010101" pitchFamily="49" charset="-122"/>
                <a:ea typeface="黑体" panose="02010609060101010101" pitchFamily="49" charset="-122"/>
              </a:rPr>
              <a:t>：</a:t>
            </a:r>
          </a:p>
        </p:txBody>
      </p:sp>
      <p:sp>
        <p:nvSpPr>
          <p:cNvPr id="2" name="object 9">
            <a:extLst>
              <a:ext uri="{FF2B5EF4-FFF2-40B4-BE49-F238E27FC236}">
                <a16:creationId xmlns:a16="http://schemas.microsoft.com/office/drawing/2014/main" id="{BCA55E2F-EA19-F82B-A303-A78649249F2E}"/>
              </a:ext>
            </a:extLst>
          </p:cNvPr>
          <p:cNvSpPr txBox="1"/>
          <p:nvPr/>
        </p:nvSpPr>
        <p:spPr>
          <a:xfrm>
            <a:off x="1029411" y="1341310"/>
            <a:ext cx="4612005" cy="2049279"/>
          </a:xfrm>
          <a:prstGeom prst="rect">
            <a:avLst/>
          </a:prstGeom>
        </p:spPr>
        <p:txBody>
          <a:bodyPr vert="horz" wrap="square" lIns="0" tIns="172720" rIns="0" bIns="0" rtlCol="0">
            <a:spAutoFit/>
          </a:bodyPr>
          <a:lstStyle/>
          <a:p>
            <a:pPr marL="299085" indent="-287020">
              <a:lnSpc>
                <a:spcPct val="100000"/>
              </a:lnSpc>
              <a:spcBef>
                <a:spcPts val="1360"/>
              </a:spcBef>
              <a:buFont typeface="Wingdings"/>
              <a:buChar char=""/>
              <a:tabLst>
                <a:tab pos="299720" algn="l"/>
              </a:tabLst>
            </a:pPr>
            <a:r>
              <a:rPr sz="2000" spc="-5" dirty="0">
                <a:latin typeface="微软雅黑"/>
                <a:cs typeface="微软雅黑"/>
              </a:rPr>
              <a:t>Interpretable </a:t>
            </a:r>
            <a:r>
              <a:rPr sz="2000" spc="-20" dirty="0">
                <a:latin typeface="微软雅黑"/>
                <a:cs typeface="微软雅黑"/>
              </a:rPr>
              <a:t>layers：</a:t>
            </a:r>
            <a:r>
              <a:rPr sz="1800" spc="-20" dirty="0">
                <a:latin typeface="微软雅黑"/>
                <a:cs typeface="微软雅黑"/>
              </a:rPr>
              <a:t>Trend</a:t>
            </a:r>
            <a:r>
              <a:rPr sz="1800" spc="-55" dirty="0">
                <a:latin typeface="微软雅黑"/>
                <a:cs typeface="微软雅黑"/>
              </a:rPr>
              <a:t> </a:t>
            </a:r>
            <a:r>
              <a:rPr sz="1800" spc="-10" dirty="0">
                <a:latin typeface="微软雅黑"/>
                <a:cs typeface="微软雅黑"/>
              </a:rPr>
              <a:t>Synthesis</a:t>
            </a:r>
            <a:endParaRPr sz="1800" dirty="0">
              <a:latin typeface="微软雅黑"/>
              <a:cs typeface="微软雅黑"/>
            </a:endParaRPr>
          </a:p>
          <a:p>
            <a:pPr marL="756285" lvl="1" indent="-287020">
              <a:lnSpc>
                <a:spcPct val="100000"/>
              </a:lnSpc>
              <a:spcBef>
                <a:spcPts val="1140"/>
              </a:spcBef>
              <a:buFont typeface="Arial"/>
              <a:buChar char="•"/>
              <a:tabLst>
                <a:tab pos="756285" algn="l"/>
                <a:tab pos="756920" algn="l"/>
              </a:tabLst>
            </a:pPr>
            <a:r>
              <a:rPr sz="1800" spc="-5" dirty="0">
                <a:latin typeface="微软雅黑"/>
                <a:cs typeface="微软雅黑"/>
              </a:rPr>
              <a:t>趋势分量即数据的平滑均值</a:t>
            </a:r>
            <a:endParaRPr sz="1800" dirty="0">
              <a:latin typeface="微软雅黑"/>
              <a:cs typeface="微软雅黑"/>
            </a:endParaRPr>
          </a:p>
          <a:p>
            <a:pPr marL="756285" lvl="1" indent="-287020">
              <a:lnSpc>
                <a:spcPct val="100000"/>
              </a:lnSpc>
              <a:spcBef>
                <a:spcPts val="1080"/>
              </a:spcBef>
              <a:buFont typeface="Arial"/>
              <a:buChar char="•"/>
              <a:tabLst>
                <a:tab pos="756285" algn="l"/>
                <a:tab pos="756920" algn="l"/>
              </a:tabLst>
            </a:pPr>
            <a:r>
              <a:rPr sz="1800" dirty="0">
                <a:latin typeface="微软雅黑"/>
                <a:cs typeface="微软雅黑"/>
              </a:rPr>
              <a:t>用多项式回归器</a:t>
            </a:r>
          </a:p>
          <a:p>
            <a:pPr>
              <a:lnSpc>
                <a:spcPct val="100000"/>
              </a:lnSpc>
              <a:spcBef>
                <a:spcPts val="10"/>
              </a:spcBef>
            </a:pPr>
            <a:endParaRPr sz="1350" dirty="0">
              <a:latin typeface="微软雅黑"/>
              <a:cs typeface="微软雅黑"/>
            </a:endParaRPr>
          </a:p>
          <a:p>
            <a:pPr marL="1465580">
              <a:lnSpc>
                <a:spcPct val="100000"/>
              </a:lnSpc>
            </a:pPr>
            <a:endParaRPr sz="1800" dirty="0">
              <a:latin typeface="Times New Roman"/>
              <a:cs typeface="Times New Roman"/>
            </a:endParaRPr>
          </a:p>
          <a:p>
            <a:pPr marR="408940" algn="r">
              <a:lnSpc>
                <a:spcPct val="100000"/>
              </a:lnSpc>
            </a:pPr>
            <a:endParaRPr sz="1600" dirty="0">
              <a:latin typeface="Microsoft JhengHei"/>
              <a:cs typeface="Microsoft JhengHei"/>
            </a:endParaRPr>
          </a:p>
        </p:txBody>
      </p:sp>
      <p:pic>
        <p:nvPicPr>
          <p:cNvPr id="13" name="object 11">
            <a:extLst>
              <a:ext uri="{FF2B5EF4-FFF2-40B4-BE49-F238E27FC236}">
                <a16:creationId xmlns:a16="http://schemas.microsoft.com/office/drawing/2014/main" id="{65DA5CB9-FBEC-1698-F110-2CA653DD67F5}"/>
              </a:ext>
            </a:extLst>
          </p:cNvPr>
          <p:cNvPicPr/>
          <p:nvPr/>
        </p:nvPicPr>
        <p:blipFill>
          <a:blip r:embed="rId4" cstate="print"/>
          <a:stretch>
            <a:fillRect/>
          </a:stretch>
        </p:blipFill>
        <p:spPr>
          <a:xfrm>
            <a:off x="1609752" y="4283272"/>
            <a:ext cx="1876079" cy="267353"/>
          </a:xfrm>
          <a:prstGeom prst="rect">
            <a:avLst/>
          </a:prstGeom>
        </p:spPr>
      </p:pic>
      <p:pic>
        <p:nvPicPr>
          <p:cNvPr id="14" name="object 10">
            <a:extLst>
              <a:ext uri="{FF2B5EF4-FFF2-40B4-BE49-F238E27FC236}">
                <a16:creationId xmlns:a16="http://schemas.microsoft.com/office/drawing/2014/main" id="{15A8FB7D-E10D-4784-6972-7D4D5B0895D1}"/>
              </a:ext>
            </a:extLst>
          </p:cNvPr>
          <p:cNvPicPr/>
          <p:nvPr/>
        </p:nvPicPr>
        <p:blipFill>
          <a:blip r:embed="rId5" cstate="print"/>
          <a:stretch>
            <a:fillRect/>
          </a:stretch>
        </p:blipFill>
        <p:spPr>
          <a:xfrm>
            <a:off x="1556107" y="4853418"/>
            <a:ext cx="3657978" cy="370331"/>
          </a:xfrm>
          <a:prstGeom prst="rect">
            <a:avLst/>
          </a:prstGeom>
        </p:spPr>
      </p:pic>
      <p:pic>
        <p:nvPicPr>
          <p:cNvPr id="15" name="object 15">
            <a:extLst>
              <a:ext uri="{FF2B5EF4-FFF2-40B4-BE49-F238E27FC236}">
                <a16:creationId xmlns:a16="http://schemas.microsoft.com/office/drawing/2014/main" id="{79288C11-734B-159A-9DA2-0EC12A223C2E}"/>
              </a:ext>
            </a:extLst>
          </p:cNvPr>
          <p:cNvPicPr/>
          <p:nvPr/>
        </p:nvPicPr>
        <p:blipFill>
          <a:blip r:embed="rId6" cstate="print"/>
          <a:stretch>
            <a:fillRect/>
          </a:stretch>
        </p:blipFill>
        <p:spPr>
          <a:xfrm>
            <a:off x="6630218" y="3875560"/>
            <a:ext cx="3376227" cy="1838513"/>
          </a:xfrm>
          <a:prstGeom prst="rect">
            <a:avLst/>
          </a:prstGeom>
        </p:spPr>
      </p:pic>
      <p:grpSp>
        <p:nvGrpSpPr>
          <p:cNvPr id="16" name="object 12">
            <a:extLst>
              <a:ext uri="{FF2B5EF4-FFF2-40B4-BE49-F238E27FC236}">
                <a16:creationId xmlns:a16="http://schemas.microsoft.com/office/drawing/2014/main" id="{D2092CAA-45B5-756E-9AE0-E5AB6874E5DE}"/>
              </a:ext>
            </a:extLst>
          </p:cNvPr>
          <p:cNvGrpSpPr/>
          <p:nvPr/>
        </p:nvGrpSpPr>
        <p:grpSpPr>
          <a:xfrm>
            <a:off x="5571103" y="4616847"/>
            <a:ext cx="377190" cy="247650"/>
            <a:chOff x="5524246" y="4567173"/>
            <a:chExt cx="377190" cy="247650"/>
          </a:xfrm>
        </p:grpSpPr>
        <p:sp>
          <p:nvSpPr>
            <p:cNvPr id="17" name="object 13">
              <a:extLst>
                <a:ext uri="{FF2B5EF4-FFF2-40B4-BE49-F238E27FC236}">
                  <a16:creationId xmlns:a16="http://schemas.microsoft.com/office/drawing/2014/main" id="{82CFEE88-C215-950C-4464-123B56727C45}"/>
                </a:ext>
              </a:extLst>
            </p:cNvPr>
            <p:cNvSpPr/>
            <p:nvPr/>
          </p:nvSpPr>
          <p:spPr>
            <a:xfrm>
              <a:off x="5530596" y="4573523"/>
              <a:ext cx="364490" cy="234950"/>
            </a:xfrm>
            <a:custGeom>
              <a:avLst/>
              <a:gdLst/>
              <a:ahLst/>
              <a:cxnLst/>
              <a:rect l="l" t="t" r="r" b="b"/>
              <a:pathLst>
                <a:path w="364489" h="234950">
                  <a:moveTo>
                    <a:pt x="246887" y="0"/>
                  </a:moveTo>
                  <a:lnTo>
                    <a:pt x="246887" y="58674"/>
                  </a:lnTo>
                  <a:lnTo>
                    <a:pt x="0" y="58674"/>
                  </a:lnTo>
                  <a:lnTo>
                    <a:pt x="0" y="176021"/>
                  </a:lnTo>
                  <a:lnTo>
                    <a:pt x="246887" y="176021"/>
                  </a:lnTo>
                  <a:lnTo>
                    <a:pt x="246887" y="234695"/>
                  </a:lnTo>
                  <a:lnTo>
                    <a:pt x="364236" y="117348"/>
                  </a:lnTo>
                  <a:lnTo>
                    <a:pt x="246887" y="0"/>
                  </a:lnTo>
                  <a:close/>
                </a:path>
              </a:pathLst>
            </a:custGeom>
            <a:solidFill>
              <a:srgbClr val="17468F"/>
            </a:solidFill>
          </p:spPr>
          <p:txBody>
            <a:bodyPr wrap="square" lIns="0" tIns="0" rIns="0" bIns="0" rtlCol="0"/>
            <a:lstStyle/>
            <a:p>
              <a:endParaRPr/>
            </a:p>
          </p:txBody>
        </p:sp>
        <p:sp>
          <p:nvSpPr>
            <p:cNvPr id="18" name="object 14">
              <a:extLst>
                <a:ext uri="{FF2B5EF4-FFF2-40B4-BE49-F238E27FC236}">
                  <a16:creationId xmlns:a16="http://schemas.microsoft.com/office/drawing/2014/main" id="{6BC17A1F-1B1B-2E50-12CC-9CCE957616D3}"/>
                </a:ext>
              </a:extLst>
            </p:cNvPr>
            <p:cNvSpPr/>
            <p:nvPr/>
          </p:nvSpPr>
          <p:spPr>
            <a:xfrm>
              <a:off x="5530596" y="4573523"/>
              <a:ext cx="364490" cy="234950"/>
            </a:xfrm>
            <a:custGeom>
              <a:avLst/>
              <a:gdLst/>
              <a:ahLst/>
              <a:cxnLst/>
              <a:rect l="l" t="t" r="r" b="b"/>
              <a:pathLst>
                <a:path w="364489" h="234950">
                  <a:moveTo>
                    <a:pt x="0" y="58674"/>
                  </a:moveTo>
                  <a:lnTo>
                    <a:pt x="246887" y="58674"/>
                  </a:lnTo>
                  <a:lnTo>
                    <a:pt x="246887" y="0"/>
                  </a:lnTo>
                  <a:lnTo>
                    <a:pt x="364236" y="117348"/>
                  </a:lnTo>
                  <a:lnTo>
                    <a:pt x="246887" y="234695"/>
                  </a:lnTo>
                  <a:lnTo>
                    <a:pt x="246887" y="176021"/>
                  </a:lnTo>
                  <a:lnTo>
                    <a:pt x="0" y="176021"/>
                  </a:lnTo>
                  <a:lnTo>
                    <a:pt x="0" y="58674"/>
                  </a:lnTo>
                  <a:close/>
                </a:path>
              </a:pathLst>
            </a:custGeom>
            <a:ln w="12700">
              <a:solidFill>
                <a:srgbClr val="213E58"/>
              </a:solidFill>
            </a:ln>
          </p:spPr>
          <p:txBody>
            <a:bodyPr wrap="square" lIns="0" tIns="0" rIns="0" bIns="0" rtlCol="0"/>
            <a:lstStyle/>
            <a:p>
              <a:endParaRPr/>
            </a:p>
          </p:txBody>
        </p:sp>
      </p:grpSp>
      <p:pic>
        <p:nvPicPr>
          <p:cNvPr id="20" name="图片 19">
            <a:extLst>
              <a:ext uri="{FF2B5EF4-FFF2-40B4-BE49-F238E27FC236}">
                <a16:creationId xmlns:a16="http://schemas.microsoft.com/office/drawing/2014/main" id="{DD657631-E0C7-ACBB-AC66-BB63409556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4853" y="2897070"/>
            <a:ext cx="3025402" cy="662997"/>
          </a:xfrm>
          <a:prstGeom prst="rect">
            <a:avLst/>
          </a:prstGeom>
        </p:spPr>
      </p:pic>
      <p:pic>
        <p:nvPicPr>
          <p:cNvPr id="21" name="object 5">
            <a:extLst>
              <a:ext uri="{FF2B5EF4-FFF2-40B4-BE49-F238E27FC236}">
                <a16:creationId xmlns:a16="http://schemas.microsoft.com/office/drawing/2014/main" id="{54BB63BE-F76B-4159-88B9-CC01CEC73378}"/>
              </a:ext>
            </a:extLst>
          </p:cNvPr>
          <p:cNvPicPr/>
          <p:nvPr/>
        </p:nvPicPr>
        <p:blipFill>
          <a:blip r:embed="rId8" cstate="print"/>
          <a:stretch>
            <a:fillRect/>
          </a:stretch>
        </p:blipFill>
        <p:spPr>
          <a:xfrm>
            <a:off x="7978847" y="1080188"/>
            <a:ext cx="1746066" cy="2411333"/>
          </a:xfrm>
          <a:prstGeom prst="rect">
            <a:avLst/>
          </a:prstGeom>
        </p:spPr>
      </p:pic>
    </p:spTree>
    <p:extLst>
      <p:ext uri="{BB962C8B-B14F-4D97-AF65-F5344CB8AC3E}">
        <p14:creationId xmlns:p14="http://schemas.microsoft.com/office/powerpoint/2010/main" val="30609001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E8AD86DE-EAD9-D0A8-9DC5-8131F40C5C10}"/>
              </a:ext>
            </a:extLst>
          </p:cNvPr>
          <p:cNvSpPr txBox="1"/>
          <p:nvPr/>
        </p:nvSpPr>
        <p:spPr>
          <a:xfrm>
            <a:off x="768372" y="893099"/>
            <a:ext cx="5327628" cy="523220"/>
          </a:xfrm>
          <a:prstGeom prst="rect">
            <a:avLst/>
          </a:prstGeom>
          <a:noFill/>
        </p:spPr>
        <p:txBody>
          <a:bodyPr wrap="square" rtlCol="0">
            <a:spAutoFit/>
          </a:bodyPr>
          <a:lstStyle/>
          <a:p>
            <a:r>
              <a:rPr lang="en-US" altLang="zh-CN" sz="2800" spc="55" dirty="0">
                <a:solidFill>
                  <a:srgbClr val="17468F"/>
                </a:solidFill>
                <a:latin typeface="Arial"/>
                <a:cs typeface="Arial"/>
              </a:rPr>
              <a:t>deep</a:t>
            </a:r>
            <a:r>
              <a:rPr lang="en-US" altLang="zh-CN" sz="2800" spc="-40" dirty="0">
                <a:solidFill>
                  <a:srgbClr val="17468F"/>
                </a:solidFill>
                <a:latin typeface="Arial"/>
                <a:cs typeface="Arial"/>
              </a:rPr>
              <a:t> </a:t>
            </a:r>
            <a:r>
              <a:rPr lang="en-US" altLang="zh-CN" sz="2800" spc="90" dirty="0">
                <a:solidFill>
                  <a:srgbClr val="17468F"/>
                </a:solidFill>
                <a:latin typeface="Arial"/>
                <a:cs typeface="Arial"/>
              </a:rPr>
              <a:t>decomposition</a:t>
            </a:r>
            <a:r>
              <a:rPr lang="en-US" altLang="zh-CN" sz="2800" spc="-40" dirty="0">
                <a:solidFill>
                  <a:srgbClr val="17468F"/>
                </a:solidFill>
                <a:latin typeface="Arial"/>
                <a:cs typeface="Arial"/>
              </a:rPr>
              <a:t> </a:t>
            </a:r>
            <a:r>
              <a:rPr lang="en-US" altLang="zh-CN" sz="2800" spc="75" dirty="0">
                <a:solidFill>
                  <a:srgbClr val="17468F"/>
                </a:solidFill>
                <a:latin typeface="Arial"/>
                <a:cs typeface="Arial"/>
              </a:rPr>
              <a:t>decoder </a:t>
            </a:r>
            <a:r>
              <a:rPr lang="zh-CN" altLang="en-US" sz="2800" dirty="0">
                <a:solidFill>
                  <a:schemeClr val="accent1"/>
                </a:solidFill>
                <a:latin typeface="黑体" panose="02010609060101010101" pitchFamily="49" charset="-122"/>
                <a:ea typeface="黑体" panose="02010609060101010101" pitchFamily="49" charset="-122"/>
              </a:rPr>
              <a:t>：</a:t>
            </a:r>
          </a:p>
        </p:txBody>
      </p:sp>
      <p:sp>
        <p:nvSpPr>
          <p:cNvPr id="3" name="object 5">
            <a:extLst>
              <a:ext uri="{FF2B5EF4-FFF2-40B4-BE49-F238E27FC236}">
                <a16:creationId xmlns:a16="http://schemas.microsoft.com/office/drawing/2014/main" id="{657D3E6A-6395-B95F-5AB1-BE01BD57326B}"/>
              </a:ext>
            </a:extLst>
          </p:cNvPr>
          <p:cNvSpPr txBox="1"/>
          <p:nvPr/>
        </p:nvSpPr>
        <p:spPr>
          <a:xfrm>
            <a:off x="851338" y="1399821"/>
            <a:ext cx="7393305" cy="1321435"/>
          </a:xfrm>
          <a:prstGeom prst="rect">
            <a:avLst/>
          </a:prstGeom>
        </p:spPr>
        <p:txBody>
          <a:bodyPr vert="horz" wrap="square" lIns="0" tIns="172720" rIns="0" bIns="0" rtlCol="0">
            <a:spAutoFit/>
          </a:bodyPr>
          <a:lstStyle/>
          <a:p>
            <a:pPr marL="299085" indent="-287020">
              <a:lnSpc>
                <a:spcPct val="100000"/>
              </a:lnSpc>
              <a:spcBef>
                <a:spcPts val="1360"/>
              </a:spcBef>
              <a:buFont typeface="Wingdings"/>
              <a:buChar char=""/>
              <a:tabLst>
                <a:tab pos="299720" algn="l"/>
              </a:tabLst>
            </a:pPr>
            <a:r>
              <a:rPr sz="2000" spc="-5" dirty="0">
                <a:latin typeface="微软雅黑"/>
                <a:cs typeface="微软雅黑"/>
              </a:rPr>
              <a:t>Interpretable layers：</a:t>
            </a:r>
            <a:r>
              <a:rPr sz="1800" spc="-5" dirty="0">
                <a:latin typeface="微软雅黑"/>
                <a:cs typeface="微软雅黑"/>
              </a:rPr>
              <a:t>Seasonality </a:t>
            </a:r>
            <a:r>
              <a:rPr sz="1800" dirty="0">
                <a:latin typeface="微软雅黑"/>
                <a:cs typeface="微软雅黑"/>
              </a:rPr>
              <a:t>&amp; </a:t>
            </a:r>
            <a:r>
              <a:rPr sz="1800" spc="-10" dirty="0">
                <a:latin typeface="微软雅黑"/>
                <a:cs typeface="微软雅黑"/>
              </a:rPr>
              <a:t>Error</a:t>
            </a:r>
            <a:r>
              <a:rPr sz="1800" spc="15" dirty="0">
                <a:latin typeface="微软雅黑"/>
                <a:cs typeface="微软雅黑"/>
              </a:rPr>
              <a:t> </a:t>
            </a:r>
            <a:r>
              <a:rPr sz="1800" spc="-10" dirty="0">
                <a:latin typeface="微软雅黑"/>
                <a:cs typeface="微软雅黑"/>
              </a:rPr>
              <a:t>Synthesis</a:t>
            </a:r>
            <a:endParaRPr sz="1800" dirty="0">
              <a:latin typeface="微软雅黑"/>
              <a:cs typeface="微软雅黑"/>
            </a:endParaRPr>
          </a:p>
          <a:p>
            <a:pPr marL="756285" lvl="1" indent="-287020">
              <a:lnSpc>
                <a:spcPct val="100000"/>
              </a:lnSpc>
              <a:spcBef>
                <a:spcPts val="1140"/>
              </a:spcBef>
              <a:buFont typeface="Arial"/>
              <a:buChar char="•"/>
              <a:tabLst>
                <a:tab pos="756285" algn="l"/>
                <a:tab pos="756920" algn="l"/>
              </a:tabLst>
            </a:pPr>
            <a:r>
              <a:rPr sz="1800" spc="-5" dirty="0">
                <a:latin typeface="微软雅黑"/>
                <a:cs typeface="微软雅黑"/>
              </a:rPr>
              <a:t>从噪声输入中识别季节模式趋势分量</a:t>
            </a:r>
            <a:endParaRPr sz="1800" dirty="0">
              <a:latin typeface="微软雅黑"/>
              <a:cs typeface="微软雅黑"/>
            </a:endParaRPr>
          </a:p>
          <a:p>
            <a:pPr marL="756285" lvl="1" indent="-287020">
              <a:lnSpc>
                <a:spcPct val="100000"/>
              </a:lnSpc>
              <a:spcBef>
                <a:spcPts val="1080"/>
              </a:spcBef>
              <a:buFont typeface="Arial"/>
              <a:buChar char="•"/>
              <a:tabLst>
                <a:tab pos="756285" algn="l"/>
                <a:tab pos="756920" algn="l"/>
              </a:tabLst>
            </a:pPr>
            <a:r>
              <a:rPr sz="1800" dirty="0">
                <a:latin typeface="微软雅黑"/>
                <a:cs typeface="微软雅黑"/>
              </a:rPr>
              <a:t>在频域中选择振幅</a:t>
            </a:r>
            <a:r>
              <a:rPr sz="1800" spc="-35" dirty="0">
                <a:latin typeface="微软雅黑"/>
                <a:cs typeface="微软雅黑"/>
              </a:rPr>
              <a:t> </a:t>
            </a:r>
            <a:r>
              <a:rPr sz="1800" spc="-55" dirty="0">
                <a:latin typeface="微软雅黑"/>
                <a:cs typeface="微软雅黑"/>
              </a:rPr>
              <a:t>TopK</a:t>
            </a:r>
            <a:r>
              <a:rPr sz="1800" spc="-30" dirty="0">
                <a:latin typeface="微软雅黑"/>
                <a:cs typeface="微软雅黑"/>
              </a:rPr>
              <a:t> </a:t>
            </a:r>
            <a:r>
              <a:rPr sz="1800" dirty="0">
                <a:latin typeface="微软雅黑"/>
                <a:cs typeface="微软雅黑"/>
              </a:rPr>
              <a:t>个基，使用傅里叶级数来表示季节性成分</a:t>
            </a:r>
          </a:p>
        </p:txBody>
      </p:sp>
      <p:grpSp>
        <p:nvGrpSpPr>
          <p:cNvPr id="4" name="object 7">
            <a:extLst>
              <a:ext uri="{FF2B5EF4-FFF2-40B4-BE49-F238E27FC236}">
                <a16:creationId xmlns:a16="http://schemas.microsoft.com/office/drawing/2014/main" id="{501BE427-520A-8F13-822C-6DE4F73FE44E}"/>
              </a:ext>
            </a:extLst>
          </p:cNvPr>
          <p:cNvGrpSpPr/>
          <p:nvPr/>
        </p:nvGrpSpPr>
        <p:grpSpPr>
          <a:xfrm>
            <a:off x="1380489" y="2766577"/>
            <a:ext cx="10662575" cy="3741763"/>
            <a:chOff x="1781209" y="2897574"/>
            <a:chExt cx="9431020" cy="3925570"/>
          </a:xfrm>
        </p:grpSpPr>
        <p:pic>
          <p:nvPicPr>
            <p:cNvPr id="6" name="object 8">
              <a:extLst>
                <a:ext uri="{FF2B5EF4-FFF2-40B4-BE49-F238E27FC236}">
                  <a16:creationId xmlns:a16="http://schemas.microsoft.com/office/drawing/2014/main" id="{99507D0E-1B2D-FF2F-CCA1-89600EC1E31C}"/>
                </a:ext>
              </a:extLst>
            </p:cNvPr>
            <p:cNvPicPr/>
            <p:nvPr/>
          </p:nvPicPr>
          <p:blipFill>
            <a:blip r:embed="rId4" cstate="print"/>
            <a:stretch>
              <a:fillRect/>
            </a:stretch>
          </p:blipFill>
          <p:spPr>
            <a:xfrm>
              <a:off x="1781209" y="2897574"/>
              <a:ext cx="6520208" cy="695359"/>
            </a:xfrm>
            <a:prstGeom prst="rect">
              <a:avLst/>
            </a:prstGeom>
          </p:spPr>
        </p:pic>
        <p:pic>
          <p:nvPicPr>
            <p:cNvPr id="7" name="object 9">
              <a:extLst>
                <a:ext uri="{FF2B5EF4-FFF2-40B4-BE49-F238E27FC236}">
                  <a16:creationId xmlns:a16="http://schemas.microsoft.com/office/drawing/2014/main" id="{17A864E5-AB8C-675F-53A5-77CD0CAE0E59}"/>
                </a:ext>
              </a:extLst>
            </p:cNvPr>
            <p:cNvPicPr/>
            <p:nvPr/>
          </p:nvPicPr>
          <p:blipFill>
            <a:blip r:embed="rId5" cstate="print"/>
            <a:stretch>
              <a:fillRect/>
            </a:stretch>
          </p:blipFill>
          <p:spPr>
            <a:xfrm>
              <a:off x="6211824" y="3575302"/>
              <a:ext cx="5000244" cy="3247642"/>
            </a:xfrm>
            <a:prstGeom prst="rect">
              <a:avLst/>
            </a:prstGeom>
          </p:spPr>
        </p:pic>
      </p:grpSp>
      <p:pic>
        <p:nvPicPr>
          <p:cNvPr id="8" name="object 11">
            <a:extLst>
              <a:ext uri="{FF2B5EF4-FFF2-40B4-BE49-F238E27FC236}">
                <a16:creationId xmlns:a16="http://schemas.microsoft.com/office/drawing/2014/main" id="{B92D4AC9-4E69-2513-8AFD-AD3F5F1F35B1}"/>
              </a:ext>
            </a:extLst>
          </p:cNvPr>
          <p:cNvPicPr/>
          <p:nvPr/>
        </p:nvPicPr>
        <p:blipFill>
          <a:blip r:embed="rId6" cstate="print"/>
          <a:stretch>
            <a:fillRect/>
          </a:stretch>
        </p:blipFill>
        <p:spPr>
          <a:xfrm>
            <a:off x="1110543" y="4042454"/>
            <a:ext cx="4337888" cy="933347"/>
          </a:xfrm>
          <a:prstGeom prst="rect">
            <a:avLst/>
          </a:prstGeom>
        </p:spPr>
      </p:pic>
      <p:pic>
        <p:nvPicPr>
          <p:cNvPr id="9" name="object 6">
            <a:extLst>
              <a:ext uri="{FF2B5EF4-FFF2-40B4-BE49-F238E27FC236}">
                <a16:creationId xmlns:a16="http://schemas.microsoft.com/office/drawing/2014/main" id="{B610A693-C962-1434-8E2D-1ABD77772851}"/>
              </a:ext>
            </a:extLst>
          </p:cNvPr>
          <p:cNvPicPr/>
          <p:nvPr/>
        </p:nvPicPr>
        <p:blipFill>
          <a:blip r:embed="rId7" cstate="print"/>
          <a:stretch>
            <a:fillRect/>
          </a:stretch>
        </p:blipFill>
        <p:spPr>
          <a:xfrm>
            <a:off x="9576176" y="975107"/>
            <a:ext cx="1507483" cy="2406540"/>
          </a:xfrm>
          <a:prstGeom prst="rect">
            <a:avLst/>
          </a:prstGeom>
        </p:spPr>
      </p:pic>
    </p:spTree>
    <p:extLst>
      <p:ext uri="{BB962C8B-B14F-4D97-AF65-F5344CB8AC3E}">
        <p14:creationId xmlns:p14="http://schemas.microsoft.com/office/powerpoint/2010/main" val="377749271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E8AD86DE-EAD9-D0A8-9DC5-8131F40C5C10}"/>
              </a:ext>
            </a:extLst>
          </p:cNvPr>
          <p:cNvSpPr txBox="1"/>
          <p:nvPr/>
        </p:nvSpPr>
        <p:spPr>
          <a:xfrm>
            <a:off x="748883" y="1007360"/>
            <a:ext cx="6110410" cy="523220"/>
          </a:xfrm>
          <a:prstGeom prst="rect">
            <a:avLst/>
          </a:prstGeom>
          <a:noFill/>
        </p:spPr>
        <p:txBody>
          <a:bodyPr wrap="square" rtlCol="0">
            <a:spAutoFit/>
          </a:bodyPr>
          <a:lstStyle/>
          <a:p>
            <a:r>
              <a:rPr lang="en-US" altLang="zh-CN" sz="2800" spc="45" dirty="0">
                <a:solidFill>
                  <a:srgbClr val="17468F"/>
                </a:solidFill>
                <a:latin typeface="Arial"/>
                <a:cs typeface="Arial"/>
              </a:rPr>
              <a:t>Fourier-based</a:t>
            </a:r>
            <a:r>
              <a:rPr lang="en-US" altLang="zh-CN" sz="2800" spc="-50" dirty="0">
                <a:solidFill>
                  <a:srgbClr val="17468F"/>
                </a:solidFill>
                <a:latin typeface="Arial"/>
                <a:cs typeface="Arial"/>
              </a:rPr>
              <a:t> </a:t>
            </a:r>
            <a:r>
              <a:rPr lang="en-US" altLang="zh-CN" sz="2800" spc="85" dirty="0">
                <a:solidFill>
                  <a:srgbClr val="17468F"/>
                </a:solidFill>
                <a:latin typeface="Arial"/>
                <a:cs typeface="Arial"/>
              </a:rPr>
              <a:t>training</a:t>
            </a:r>
            <a:r>
              <a:rPr lang="en-US" altLang="zh-CN" sz="2800" spc="-65" dirty="0">
                <a:solidFill>
                  <a:srgbClr val="17468F"/>
                </a:solidFill>
                <a:latin typeface="Arial"/>
                <a:cs typeface="Arial"/>
              </a:rPr>
              <a:t> </a:t>
            </a:r>
            <a:r>
              <a:rPr lang="en-US" altLang="zh-CN" sz="2800" spc="60" dirty="0">
                <a:solidFill>
                  <a:srgbClr val="17468F"/>
                </a:solidFill>
                <a:latin typeface="Arial"/>
                <a:cs typeface="Arial"/>
              </a:rPr>
              <a:t>objective </a:t>
            </a:r>
            <a:r>
              <a:rPr lang="zh-CN" altLang="en-US" sz="2800" dirty="0">
                <a:solidFill>
                  <a:schemeClr val="accent1"/>
                </a:solidFill>
                <a:latin typeface="黑体" panose="02010609060101010101" pitchFamily="49" charset="-122"/>
                <a:ea typeface="黑体" panose="02010609060101010101" pitchFamily="49" charset="-122"/>
              </a:rPr>
              <a:t>：</a:t>
            </a:r>
          </a:p>
        </p:txBody>
      </p:sp>
      <p:sp>
        <p:nvSpPr>
          <p:cNvPr id="2" name="object 5">
            <a:extLst>
              <a:ext uri="{FF2B5EF4-FFF2-40B4-BE49-F238E27FC236}">
                <a16:creationId xmlns:a16="http://schemas.microsoft.com/office/drawing/2014/main" id="{FBC8987D-24D6-9FAB-8E02-09B071425780}"/>
              </a:ext>
            </a:extLst>
          </p:cNvPr>
          <p:cNvSpPr txBox="1"/>
          <p:nvPr/>
        </p:nvSpPr>
        <p:spPr>
          <a:xfrm>
            <a:off x="851338" y="1777526"/>
            <a:ext cx="5905500"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dirty="0">
                <a:latin typeface="微软雅黑"/>
                <a:cs typeface="微软雅黑"/>
              </a:rPr>
              <a:t>基于傅里叶的损失项有</a:t>
            </a:r>
            <a:r>
              <a:rPr sz="2000" spc="-15" dirty="0">
                <a:latin typeface="微软雅黑"/>
                <a:cs typeface="微软雅黑"/>
              </a:rPr>
              <a:t>利</a:t>
            </a:r>
            <a:r>
              <a:rPr sz="2000" dirty="0">
                <a:latin typeface="微软雅黑"/>
                <a:cs typeface="微软雅黑"/>
              </a:rPr>
              <a:t>于精</a:t>
            </a:r>
            <a:r>
              <a:rPr sz="2000" spc="-15" dirty="0">
                <a:latin typeface="微软雅黑"/>
                <a:cs typeface="微软雅黑"/>
              </a:rPr>
              <a:t>确</a:t>
            </a:r>
            <a:r>
              <a:rPr sz="2000" dirty="0">
                <a:latin typeface="微软雅黑"/>
                <a:cs typeface="微软雅黑"/>
              </a:rPr>
              <a:t>重建</a:t>
            </a:r>
            <a:r>
              <a:rPr sz="2000" spc="-15" dirty="0">
                <a:latin typeface="微软雅黑"/>
                <a:cs typeface="微软雅黑"/>
              </a:rPr>
              <a:t>时</a:t>
            </a:r>
            <a:r>
              <a:rPr sz="2000" dirty="0">
                <a:latin typeface="微软雅黑"/>
                <a:cs typeface="微软雅黑"/>
              </a:rPr>
              <a:t>间序</a:t>
            </a:r>
            <a:r>
              <a:rPr sz="2000" spc="-15" dirty="0">
                <a:latin typeface="微软雅黑"/>
                <a:cs typeface="微软雅黑"/>
              </a:rPr>
              <a:t>列</a:t>
            </a:r>
            <a:r>
              <a:rPr sz="2000" dirty="0">
                <a:latin typeface="微软雅黑"/>
                <a:cs typeface="微软雅黑"/>
              </a:rPr>
              <a:t>信号</a:t>
            </a:r>
          </a:p>
        </p:txBody>
      </p:sp>
      <p:pic>
        <p:nvPicPr>
          <p:cNvPr id="10" name="object 6">
            <a:extLst>
              <a:ext uri="{FF2B5EF4-FFF2-40B4-BE49-F238E27FC236}">
                <a16:creationId xmlns:a16="http://schemas.microsoft.com/office/drawing/2014/main" id="{05647F9C-86EA-12A4-04D1-97F9DFEA922E}"/>
              </a:ext>
            </a:extLst>
          </p:cNvPr>
          <p:cNvPicPr/>
          <p:nvPr/>
        </p:nvPicPr>
        <p:blipFill>
          <a:blip r:embed="rId4" cstate="print"/>
          <a:stretch>
            <a:fillRect/>
          </a:stretch>
        </p:blipFill>
        <p:spPr>
          <a:xfrm>
            <a:off x="929104" y="2703644"/>
            <a:ext cx="6563080" cy="588732"/>
          </a:xfrm>
          <a:prstGeom prst="rect">
            <a:avLst/>
          </a:prstGeom>
        </p:spPr>
      </p:pic>
      <p:grpSp>
        <p:nvGrpSpPr>
          <p:cNvPr id="11" name="object 7">
            <a:extLst>
              <a:ext uri="{FF2B5EF4-FFF2-40B4-BE49-F238E27FC236}">
                <a16:creationId xmlns:a16="http://schemas.microsoft.com/office/drawing/2014/main" id="{B108EF0B-06AF-2F76-A2C9-C011AB5493F0}"/>
              </a:ext>
            </a:extLst>
          </p:cNvPr>
          <p:cNvGrpSpPr/>
          <p:nvPr/>
        </p:nvGrpSpPr>
        <p:grpSpPr>
          <a:xfrm>
            <a:off x="851338" y="4273664"/>
            <a:ext cx="8439150" cy="488950"/>
            <a:chOff x="1580386" y="3505574"/>
            <a:chExt cx="8439150" cy="488950"/>
          </a:xfrm>
        </p:grpSpPr>
        <p:pic>
          <p:nvPicPr>
            <p:cNvPr id="12" name="object 8">
              <a:extLst>
                <a:ext uri="{FF2B5EF4-FFF2-40B4-BE49-F238E27FC236}">
                  <a16:creationId xmlns:a16="http://schemas.microsoft.com/office/drawing/2014/main" id="{12F83064-0B36-D3EE-99B1-F0ADEE62BA90}"/>
                </a:ext>
              </a:extLst>
            </p:cNvPr>
            <p:cNvPicPr/>
            <p:nvPr/>
          </p:nvPicPr>
          <p:blipFill>
            <a:blip r:embed="rId5" cstate="print"/>
            <a:stretch>
              <a:fillRect/>
            </a:stretch>
          </p:blipFill>
          <p:spPr>
            <a:xfrm>
              <a:off x="1580386" y="3505574"/>
              <a:ext cx="8438775" cy="466397"/>
            </a:xfrm>
            <a:prstGeom prst="rect">
              <a:avLst/>
            </a:prstGeom>
          </p:spPr>
        </p:pic>
        <p:sp>
          <p:nvSpPr>
            <p:cNvPr id="13" name="object 9">
              <a:extLst>
                <a:ext uri="{FF2B5EF4-FFF2-40B4-BE49-F238E27FC236}">
                  <a16:creationId xmlns:a16="http://schemas.microsoft.com/office/drawing/2014/main" id="{2BDC3BDF-BCAF-5AEF-43E2-D008C13D3E9C}"/>
                </a:ext>
              </a:extLst>
            </p:cNvPr>
            <p:cNvSpPr/>
            <p:nvPr/>
          </p:nvSpPr>
          <p:spPr>
            <a:xfrm>
              <a:off x="6293357" y="3975354"/>
              <a:ext cx="3378835" cy="0"/>
            </a:xfrm>
            <a:custGeom>
              <a:avLst/>
              <a:gdLst/>
              <a:ahLst/>
              <a:cxnLst/>
              <a:rect l="l" t="t" r="r" b="b"/>
              <a:pathLst>
                <a:path w="3378834">
                  <a:moveTo>
                    <a:pt x="0" y="0"/>
                  </a:moveTo>
                  <a:lnTo>
                    <a:pt x="1043050" y="0"/>
                  </a:lnTo>
                </a:path>
                <a:path w="3378834">
                  <a:moveTo>
                    <a:pt x="1365503" y="0"/>
                  </a:moveTo>
                  <a:lnTo>
                    <a:pt x="3378326" y="0"/>
                  </a:lnTo>
                </a:path>
              </a:pathLst>
            </a:custGeom>
            <a:ln w="38100">
              <a:solidFill>
                <a:srgbClr val="C00000"/>
              </a:solidFill>
            </a:ln>
          </p:spPr>
          <p:txBody>
            <a:bodyPr wrap="square" lIns="0" tIns="0" rIns="0" bIns="0" rtlCol="0"/>
            <a:lstStyle/>
            <a:p>
              <a:endParaRPr/>
            </a:p>
          </p:txBody>
        </p:sp>
      </p:grpSp>
      <p:grpSp>
        <p:nvGrpSpPr>
          <p:cNvPr id="14" name="object 10">
            <a:extLst>
              <a:ext uri="{FF2B5EF4-FFF2-40B4-BE49-F238E27FC236}">
                <a16:creationId xmlns:a16="http://schemas.microsoft.com/office/drawing/2014/main" id="{EBD597D1-A8EF-7E13-551C-4C84E56296DD}"/>
              </a:ext>
            </a:extLst>
          </p:cNvPr>
          <p:cNvGrpSpPr/>
          <p:nvPr/>
        </p:nvGrpSpPr>
        <p:grpSpPr>
          <a:xfrm>
            <a:off x="3680263" y="3617984"/>
            <a:ext cx="247650" cy="377190"/>
            <a:chOff x="4320285" y="2998977"/>
            <a:chExt cx="247650" cy="377190"/>
          </a:xfrm>
        </p:grpSpPr>
        <p:sp>
          <p:nvSpPr>
            <p:cNvPr id="15" name="object 11">
              <a:extLst>
                <a:ext uri="{FF2B5EF4-FFF2-40B4-BE49-F238E27FC236}">
                  <a16:creationId xmlns:a16="http://schemas.microsoft.com/office/drawing/2014/main" id="{9BF81E7D-36B1-671E-2EB3-1D425F5087B3}"/>
                </a:ext>
              </a:extLst>
            </p:cNvPr>
            <p:cNvSpPr/>
            <p:nvPr/>
          </p:nvSpPr>
          <p:spPr>
            <a:xfrm>
              <a:off x="4326635" y="3005327"/>
              <a:ext cx="234950" cy="364490"/>
            </a:xfrm>
            <a:custGeom>
              <a:avLst/>
              <a:gdLst/>
              <a:ahLst/>
              <a:cxnLst/>
              <a:rect l="l" t="t" r="r" b="b"/>
              <a:pathLst>
                <a:path w="234950" h="364489">
                  <a:moveTo>
                    <a:pt x="176022" y="0"/>
                  </a:moveTo>
                  <a:lnTo>
                    <a:pt x="58674" y="0"/>
                  </a:lnTo>
                  <a:lnTo>
                    <a:pt x="58674" y="246887"/>
                  </a:lnTo>
                  <a:lnTo>
                    <a:pt x="0" y="246887"/>
                  </a:lnTo>
                  <a:lnTo>
                    <a:pt x="117348" y="364236"/>
                  </a:lnTo>
                  <a:lnTo>
                    <a:pt x="234696" y="246887"/>
                  </a:lnTo>
                  <a:lnTo>
                    <a:pt x="176022" y="246887"/>
                  </a:lnTo>
                  <a:lnTo>
                    <a:pt x="176022" y="0"/>
                  </a:lnTo>
                  <a:close/>
                </a:path>
              </a:pathLst>
            </a:custGeom>
            <a:solidFill>
              <a:srgbClr val="17468F"/>
            </a:solidFill>
          </p:spPr>
          <p:txBody>
            <a:bodyPr wrap="square" lIns="0" tIns="0" rIns="0" bIns="0" rtlCol="0"/>
            <a:lstStyle/>
            <a:p>
              <a:endParaRPr/>
            </a:p>
          </p:txBody>
        </p:sp>
        <p:sp>
          <p:nvSpPr>
            <p:cNvPr id="16" name="object 12">
              <a:extLst>
                <a:ext uri="{FF2B5EF4-FFF2-40B4-BE49-F238E27FC236}">
                  <a16:creationId xmlns:a16="http://schemas.microsoft.com/office/drawing/2014/main" id="{39A51605-4356-CE8F-FEA7-13C33C2B7A4B}"/>
                </a:ext>
              </a:extLst>
            </p:cNvPr>
            <p:cNvSpPr/>
            <p:nvPr/>
          </p:nvSpPr>
          <p:spPr>
            <a:xfrm>
              <a:off x="4326635" y="3005327"/>
              <a:ext cx="234950" cy="364490"/>
            </a:xfrm>
            <a:custGeom>
              <a:avLst/>
              <a:gdLst/>
              <a:ahLst/>
              <a:cxnLst/>
              <a:rect l="l" t="t" r="r" b="b"/>
              <a:pathLst>
                <a:path w="234950" h="364489">
                  <a:moveTo>
                    <a:pt x="176022" y="0"/>
                  </a:moveTo>
                  <a:lnTo>
                    <a:pt x="176022" y="246887"/>
                  </a:lnTo>
                  <a:lnTo>
                    <a:pt x="234696" y="246887"/>
                  </a:lnTo>
                  <a:lnTo>
                    <a:pt x="117348" y="364236"/>
                  </a:lnTo>
                  <a:lnTo>
                    <a:pt x="0" y="246887"/>
                  </a:lnTo>
                  <a:lnTo>
                    <a:pt x="58674" y="246887"/>
                  </a:lnTo>
                  <a:lnTo>
                    <a:pt x="58674" y="0"/>
                  </a:lnTo>
                  <a:lnTo>
                    <a:pt x="176022" y="0"/>
                  </a:lnTo>
                  <a:close/>
                </a:path>
              </a:pathLst>
            </a:custGeom>
            <a:ln w="12700">
              <a:solidFill>
                <a:srgbClr val="213E58"/>
              </a:solidFill>
            </a:ln>
          </p:spPr>
          <p:txBody>
            <a:bodyPr wrap="square" lIns="0" tIns="0" rIns="0" bIns="0" rtlCol="0"/>
            <a:lstStyle/>
            <a:p>
              <a:endParaRPr/>
            </a:p>
          </p:txBody>
        </p:sp>
      </p:grpSp>
    </p:spTree>
    <p:extLst>
      <p:ext uri="{BB962C8B-B14F-4D97-AF65-F5344CB8AC3E}">
        <p14:creationId xmlns:p14="http://schemas.microsoft.com/office/powerpoint/2010/main" val="42684290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E8AD86DE-EAD9-D0A8-9DC5-8131F40C5C10}"/>
              </a:ext>
            </a:extLst>
          </p:cNvPr>
          <p:cNvSpPr txBox="1"/>
          <p:nvPr/>
        </p:nvSpPr>
        <p:spPr>
          <a:xfrm>
            <a:off x="748883" y="1007360"/>
            <a:ext cx="6110410" cy="523220"/>
          </a:xfrm>
          <a:prstGeom prst="rect">
            <a:avLst/>
          </a:prstGeom>
          <a:noFill/>
        </p:spPr>
        <p:txBody>
          <a:bodyPr wrap="square" rtlCol="0">
            <a:spAutoFit/>
          </a:bodyPr>
          <a:lstStyle/>
          <a:p>
            <a:r>
              <a:rPr lang="en-US" altLang="zh-CN" sz="2800" spc="80" dirty="0">
                <a:solidFill>
                  <a:srgbClr val="17468F"/>
                </a:solidFill>
                <a:latin typeface="Arial"/>
                <a:cs typeface="Arial"/>
              </a:rPr>
              <a:t>conditional</a:t>
            </a:r>
            <a:r>
              <a:rPr lang="en-US" altLang="zh-CN" sz="2800" spc="-100" dirty="0">
                <a:solidFill>
                  <a:srgbClr val="17468F"/>
                </a:solidFill>
                <a:latin typeface="Arial"/>
                <a:cs typeface="Arial"/>
              </a:rPr>
              <a:t> </a:t>
            </a:r>
            <a:r>
              <a:rPr lang="en-US" altLang="zh-CN" sz="2800" spc="75" dirty="0">
                <a:solidFill>
                  <a:srgbClr val="17468F"/>
                </a:solidFill>
                <a:latin typeface="Arial"/>
                <a:cs typeface="Arial"/>
              </a:rPr>
              <a:t>generation </a:t>
            </a:r>
            <a:r>
              <a:rPr lang="zh-CN" altLang="en-US" sz="2800" dirty="0">
                <a:solidFill>
                  <a:schemeClr val="accent1"/>
                </a:solidFill>
                <a:latin typeface="黑体" panose="02010609060101010101" pitchFamily="49" charset="-122"/>
                <a:ea typeface="黑体" panose="02010609060101010101" pitchFamily="49" charset="-122"/>
              </a:rPr>
              <a:t>：</a:t>
            </a:r>
          </a:p>
        </p:txBody>
      </p:sp>
      <p:sp>
        <p:nvSpPr>
          <p:cNvPr id="3" name="object 5">
            <a:extLst>
              <a:ext uri="{FF2B5EF4-FFF2-40B4-BE49-F238E27FC236}">
                <a16:creationId xmlns:a16="http://schemas.microsoft.com/office/drawing/2014/main" id="{ADE45390-19A6-5553-53B4-C16924C7ABCD}"/>
              </a:ext>
            </a:extLst>
          </p:cNvPr>
          <p:cNvSpPr txBox="1"/>
          <p:nvPr/>
        </p:nvSpPr>
        <p:spPr>
          <a:xfrm>
            <a:off x="851338" y="1740985"/>
            <a:ext cx="10285095" cy="3768725"/>
          </a:xfrm>
          <a:prstGeom prst="rect">
            <a:avLst/>
          </a:prstGeom>
        </p:spPr>
        <p:txBody>
          <a:bodyPr vert="horz" wrap="square" lIns="0" tIns="172720" rIns="0" bIns="0" rtlCol="0">
            <a:spAutoFit/>
          </a:bodyPr>
          <a:lstStyle/>
          <a:p>
            <a:pPr marL="337185" indent="-287020">
              <a:lnSpc>
                <a:spcPct val="100000"/>
              </a:lnSpc>
              <a:spcBef>
                <a:spcPts val="1360"/>
              </a:spcBef>
              <a:buFont typeface="Wingdings"/>
              <a:buChar char=""/>
              <a:tabLst>
                <a:tab pos="337820" algn="l"/>
              </a:tabLst>
            </a:pPr>
            <a:r>
              <a:rPr sz="2000" spc="-5" dirty="0">
                <a:latin typeface="微软雅黑"/>
                <a:cs typeface="微软雅黑"/>
              </a:rPr>
              <a:t>Diffusion-TS</a:t>
            </a:r>
            <a:r>
              <a:rPr sz="2000" dirty="0">
                <a:latin typeface="微软雅黑"/>
                <a:cs typeface="微软雅黑"/>
              </a:rPr>
              <a:t>的条件扩展</a:t>
            </a:r>
          </a:p>
          <a:p>
            <a:pPr marL="794385" lvl="1" indent="-287020">
              <a:lnSpc>
                <a:spcPct val="100000"/>
              </a:lnSpc>
              <a:spcBef>
                <a:spcPts val="1140"/>
              </a:spcBef>
              <a:buFont typeface="Arial"/>
              <a:buChar char="•"/>
              <a:tabLst>
                <a:tab pos="794385" algn="l"/>
                <a:tab pos="795020" algn="l"/>
              </a:tabLst>
            </a:pPr>
            <a:r>
              <a:rPr sz="1800" spc="-5" dirty="0">
                <a:latin typeface="微软雅黑"/>
                <a:cs typeface="微软雅黑"/>
              </a:rPr>
              <a:t>预训练扩散模型：生成与数据集中的样本相似的合成样本。</a:t>
            </a:r>
            <a:endParaRPr sz="1800" dirty="0">
              <a:latin typeface="微软雅黑"/>
              <a:cs typeface="微软雅黑"/>
            </a:endParaRPr>
          </a:p>
          <a:p>
            <a:pPr marL="794385" lvl="1" indent="-287020">
              <a:lnSpc>
                <a:spcPct val="100000"/>
              </a:lnSpc>
              <a:spcBef>
                <a:spcPts val="1080"/>
              </a:spcBef>
              <a:buFont typeface="Arial"/>
              <a:buChar char="•"/>
              <a:tabLst>
                <a:tab pos="794385" algn="l"/>
                <a:tab pos="795020" algn="l"/>
              </a:tabLst>
            </a:pPr>
            <a:r>
              <a:rPr sz="1800" dirty="0">
                <a:latin typeface="微软雅黑"/>
                <a:cs typeface="微软雅黑"/>
              </a:rPr>
              <a:t>训练分类器</a:t>
            </a:r>
          </a:p>
          <a:p>
            <a:pPr marL="794385" lvl="1" indent="-287020">
              <a:lnSpc>
                <a:spcPct val="100000"/>
              </a:lnSpc>
              <a:spcBef>
                <a:spcPts val="1080"/>
              </a:spcBef>
              <a:buFont typeface="Arial"/>
              <a:buChar char="•"/>
              <a:tabLst>
                <a:tab pos="794385" algn="l"/>
                <a:tab pos="795020" algn="l"/>
              </a:tabLst>
            </a:pPr>
            <a:r>
              <a:rPr sz="1800" dirty="0">
                <a:latin typeface="微软雅黑"/>
                <a:cs typeface="微软雅黑"/>
              </a:rPr>
              <a:t>梯度引导的调节：调节预训练的扩散模型，使其能够生成符合特定任务要求的合成样本。</a:t>
            </a:r>
          </a:p>
          <a:p>
            <a:pPr lvl="1">
              <a:lnSpc>
                <a:spcPct val="100000"/>
              </a:lnSpc>
              <a:spcBef>
                <a:spcPts val="80"/>
              </a:spcBef>
              <a:buFont typeface="Arial"/>
              <a:buChar char="•"/>
            </a:pPr>
            <a:endParaRPr sz="1700" dirty="0">
              <a:latin typeface="微软雅黑"/>
              <a:cs typeface="微软雅黑"/>
            </a:endParaRPr>
          </a:p>
          <a:p>
            <a:pPr marL="337185" indent="-287020">
              <a:lnSpc>
                <a:spcPct val="100000"/>
              </a:lnSpc>
              <a:buFont typeface="Wingdings"/>
              <a:buChar char=""/>
              <a:tabLst>
                <a:tab pos="337820" algn="l"/>
              </a:tabLst>
            </a:pPr>
            <a:r>
              <a:rPr sz="2000" dirty="0">
                <a:latin typeface="微软雅黑"/>
                <a:cs typeface="微软雅黑"/>
              </a:rPr>
              <a:t>目标：</a:t>
            </a:r>
          </a:p>
          <a:p>
            <a:pPr marL="794385" lvl="1" indent="-287020">
              <a:lnSpc>
                <a:spcPct val="100000"/>
              </a:lnSpc>
              <a:spcBef>
                <a:spcPts val="1140"/>
              </a:spcBef>
              <a:buFont typeface="Arial"/>
              <a:buChar char="•"/>
              <a:tabLst>
                <a:tab pos="794385" algn="l"/>
                <a:tab pos="795020" algn="l"/>
              </a:tabLst>
            </a:pPr>
            <a:r>
              <a:rPr sz="1800" spc="-5" dirty="0">
                <a:latin typeface="微软雅黑"/>
                <a:cs typeface="微软雅黑"/>
              </a:rPr>
              <a:t>给定条件部</a:t>
            </a:r>
            <a:r>
              <a:rPr sz="1800" dirty="0">
                <a:latin typeface="微软雅黑"/>
                <a:cs typeface="微软雅黑"/>
              </a:rPr>
              <a:t>分 </a:t>
            </a:r>
            <a:r>
              <a:rPr sz="2000" spc="35" dirty="0">
                <a:solidFill>
                  <a:srgbClr val="17468F"/>
                </a:solidFill>
                <a:latin typeface="Cambria Math"/>
                <a:cs typeface="Cambria Math"/>
              </a:rPr>
              <a:t>𝐱</a:t>
            </a:r>
            <a:r>
              <a:rPr sz="2175" spc="52" baseline="-15325" dirty="0">
                <a:solidFill>
                  <a:srgbClr val="17468F"/>
                </a:solidFill>
                <a:latin typeface="Cambria Math"/>
                <a:cs typeface="Cambria Math"/>
              </a:rPr>
              <a:t>𝐚</a:t>
            </a:r>
            <a:r>
              <a:rPr sz="2175" spc="434" baseline="-15325" dirty="0">
                <a:solidFill>
                  <a:srgbClr val="17468F"/>
                </a:solidFill>
                <a:latin typeface="Cambria Math"/>
                <a:cs typeface="Cambria Math"/>
              </a:rPr>
              <a:t> </a:t>
            </a:r>
            <a:r>
              <a:rPr sz="1800" spc="-5" dirty="0">
                <a:latin typeface="微软雅黑"/>
                <a:cs typeface="微软雅黑"/>
              </a:rPr>
              <a:t>和生成部</a:t>
            </a:r>
            <a:r>
              <a:rPr sz="1800" dirty="0">
                <a:latin typeface="微软雅黑"/>
                <a:cs typeface="微软雅黑"/>
              </a:rPr>
              <a:t>分</a:t>
            </a:r>
            <a:r>
              <a:rPr sz="1800" spc="-10" dirty="0">
                <a:latin typeface="微软雅黑"/>
                <a:cs typeface="微软雅黑"/>
              </a:rPr>
              <a:t> </a:t>
            </a:r>
            <a:r>
              <a:rPr sz="2000" spc="35" dirty="0">
                <a:solidFill>
                  <a:srgbClr val="17468F"/>
                </a:solidFill>
                <a:latin typeface="Cambria Math"/>
                <a:cs typeface="Cambria Math"/>
              </a:rPr>
              <a:t>𝐱</a:t>
            </a:r>
            <a:r>
              <a:rPr sz="2175" spc="52" baseline="-15325" dirty="0">
                <a:solidFill>
                  <a:srgbClr val="17468F"/>
                </a:solidFill>
                <a:latin typeface="Cambria Math"/>
                <a:cs typeface="Cambria Math"/>
              </a:rPr>
              <a:t>𝒃</a:t>
            </a:r>
            <a:r>
              <a:rPr sz="2175" spc="457" baseline="-15325" dirty="0">
                <a:solidFill>
                  <a:srgbClr val="17468F"/>
                </a:solidFill>
                <a:latin typeface="Cambria Math"/>
                <a:cs typeface="Cambria Math"/>
              </a:rPr>
              <a:t> </a:t>
            </a:r>
            <a:r>
              <a:rPr sz="1800" spc="-5" dirty="0">
                <a:latin typeface="微软雅黑"/>
                <a:cs typeface="微软雅黑"/>
              </a:rPr>
              <a:t>的情况下</a:t>
            </a:r>
            <a:endParaRPr sz="1800" dirty="0">
              <a:latin typeface="微软雅黑"/>
              <a:cs typeface="微软雅黑"/>
            </a:endParaRPr>
          </a:p>
          <a:p>
            <a:pPr marL="794385" lvl="1" indent="-287020">
              <a:lnSpc>
                <a:spcPct val="100000"/>
              </a:lnSpc>
              <a:spcBef>
                <a:spcPts val="1180"/>
              </a:spcBef>
              <a:buFont typeface="Arial"/>
              <a:buChar char="•"/>
              <a:tabLst>
                <a:tab pos="794385" algn="l"/>
                <a:tab pos="795020" algn="l"/>
              </a:tabLst>
            </a:pPr>
            <a:r>
              <a:rPr sz="1800" dirty="0">
                <a:latin typeface="微软雅黑"/>
                <a:cs typeface="微软雅黑"/>
              </a:rPr>
              <a:t>对生成部</a:t>
            </a:r>
            <a:r>
              <a:rPr sz="1800" spc="445" dirty="0">
                <a:latin typeface="微软雅黑"/>
                <a:cs typeface="微软雅黑"/>
              </a:rPr>
              <a:t>分</a:t>
            </a:r>
            <a:r>
              <a:rPr sz="2000" spc="30" dirty="0">
                <a:solidFill>
                  <a:srgbClr val="17468F"/>
                </a:solidFill>
                <a:latin typeface="Cambria Math"/>
                <a:cs typeface="Cambria Math"/>
              </a:rPr>
              <a:t>𝐱</a:t>
            </a:r>
            <a:r>
              <a:rPr sz="2175" spc="44" baseline="-15325" dirty="0">
                <a:solidFill>
                  <a:srgbClr val="17468F"/>
                </a:solidFill>
                <a:latin typeface="Cambria Math"/>
                <a:cs typeface="Cambria Math"/>
              </a:rPr>
              <a:t>𝒃</a:t>
            </a:r>
            <a:r>
              <a:rPr sz="2175" spc="494" baseline="-15325" dirty="0">
                <a:solidFill>
                  <a:srgbClr val="17468F"/>
                </a:solidFill>
                <a:latin typeface="Cambria Math"/>
                <a:cs typeface="Cambria Math"/>
              </a:rPr>
              <a:t> </a:t>
            </a:r>
            <a:r>
              <a:rPr sz="1800" dirty="0">
                <a:latin typeface="微软雅黑"/>
                <a:cs typeface="微软雅黑"/>
              </a:rPr>
              <a:t>进行梯度更新，尽可能减小条件部分</a:t>
            </a:r>
            <a:r>
              <a:rPr sz="1800" spc="-10" dirty="0">
                <a:latin typeface="微软雅黑"/>
                <a:cs typeface="微软雅黑"/>
              </a:rPr>
              <a:t> </a:t>
            </a:r>
            <a:r>
              <a:rPr sz="2000" spc="30" dirty="0">
                <a:solidFill>
                  <a:srgbClr val="17468F"/>
                </a:solidFill>
                <a:latin typeface="Cambria Math"/>
                <a:cs typeface="Cambria Math"/>
              </a:rPr>
              <a:t>𝐱</a:t>
            </a:r>
            <a:r>
              <a:rPr sz="2175" spc="44" baseline="-15325" dirty="0">
                <a:solidFill>
                  <a:srgbClr val="17468F"/>
                </a:solidFill>
                <a:latin typeface="Cambria Math"/>
                <a:cs typeface="Cambria Math"/>
              </a:rPr>
              <a:t>𝐚</a:t>
            </a:r>
            <a:r>
              <a:rPr sz="2175" spc="480" baseline="-15325" dirty="0">
                <a:solidFill>
                  <a:srgbClr val="17468F"/>
                </a:solidFill>
                <a:latin typeface="Cambria Math"/>
                <a:cs typeface="Cambria Math"/>
              </a:rPr>
              <a:t> </a:t>
            </a:r>
            <a:r>
              <a:rPr sz="1800" dirty="0" err="1">
                <a:latin typeface="微软雅黑"/>
                <a:cs typeface="微软雅黑"/>
              </a:rPr>
              <a:t>与模型预测的条件部分</a:t>
            </a:r>
            <a:r>
              <a:rPr lang="en-US" sz="1800" dirty="0">
                <a:latin typeface="微软雅黑"/>
                <a:cs typeface="微软雅黑"/>
              </a:rPr>
              <a:t>     </a:t>
            </a:r>
            <a:r>
              <a:rPr sz="1800" dirty="0" err="1">
                <a:latin typeface="微软雅黑"/>
                <a:cs typeface="微软雅黑"/>
              </a:rPr>
              <a:t>之间的差</a:t>
            </a:r>
            <a:r>
              <a:rPr sz="1800" spc="-195" dirty="0" err="1">
                <a:latin typeface="微软雅黑"/>
                <a:cs typeface="微软雅黑"/>
              </a:rPr>
              <a:t>异</a:t>
            </a:r>
            <a:endParaRPr sz="1800" dirty="0">
              <a:latin typeface="微软雅黑"/>
              <a:cs typeface="微软雅黑"/>
            </a:endParaRPr>
          </a:p>
          <a:p>
            <a:pPr marL="794385" lvl="1" indent="-287020">
              <a:lnSpc>
                <a:spcPct val="100000"/>
              </a:lnSpc>
              <a:spcBef>
                <a:spcPts val="1135"/>
              </a:spcBef>
              <a:buFont typeface="Arial"/>
              <a:buChar char="•"/>
              <a:tabLst>
                <a:tab pos="794385" algn="l"/>
                <a:tab pos="795020" algn="l"/>
              </a:tabLst>
            </a:pPr>
            <a:r>
              <a:rPr sz="1800" dirty="0">
                <a:latin typeface="微软雅黑"/>
                <a:cs typeface="微软雅黑"/>
              </a:rPr>
              <a:t>即通过梯度更新来引导样本生成过程。</a:t>
            </a:r>
          </a:p>
        </p:txBody>
      </p:sp>
      <p:pic>
        <p:nvPicPr>
          <p:cNvPr id="4" name="object 7">
            <a:extLst>
              <a:ext uri="{FF2B5EF4-FFF2-40B4-BE49-F238E27FC236}">
                <a16:creationId xmlns:a16="http://schemas.microsoft.com/office/drawing/2014/main" id="{495B69EA-10F8-6E71-8446-33A2867A2F21}"/>
              </a:ext>
            </a:extLst>
          </p:cNvPr>
          <p:cNvPicPr/>
          <p:nvPr/>
        </p:nvPicPr>
        <p:blipFill>
          <a:blip r:embed="rId4" cstate="print"/>
          <a:stretch>
            <a:fillRect/>
          </a:stretch>
        </p:blipFill>
        <p:spPr>
          <a:xfrm>
            <a:off x="2017982" y="3599034"/>
            <a:ext cx="4181095" cy="451256"/>
          </a:xfrm>
          <a:prstGeom prst="rect">
            <a:avLst/>
          </a:prstGeom>
        </p:spPr>
      </p:pic>
      <p:pic>
        <p:nvPicPr>
          <p:cNvPr id="6" name="图片 5">
            <a:extLst>
              <a:ext uri="{FF2B5EF4-FFF2-40B4-BE49-F238E27FC236}">
                <a16:creationId xmlns:a16="http://schemas.microsoft.com/office/drawing/2014/main" id="{C03783EF-F7F2-A332-16D3-D355903350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3935" y="4600732"/>
            <a:ext cx="381033" cy="358171"/>
          </a:xfrm>
          <a:prstGeom prst="rect">
            <a:avLst/>
          </a:prstGeom>
        </p:spPr>
      </p:pic>
    </p:spTree>
    <p:extLst>
      <p:ext uri="{BB962C8B-B14F-4D97-AF65-F5344CB8AC3E}">
        <p14:creationId xmlns:p14="http://schemas.microsoft.com/office/powerpoint/2010/main" val="9367746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 &amp; Results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graphicFrame>
        <p:nvGraphicFramePr>
          <p:cNvPr id="10" name="对象 9">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r:id="rId4" imgW="114300" imgH="215900" progId="Equation.KSEE3">
                  <p:embed/>
                </p:oleObj>
              </mc:Choice>
              <mc:Fallback>
                <p:oleObj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
        <p:nvSpPr>
          <p:cNvPr id="4" name="object 5">
            <a:extLst>
              <a:ext uri="{FF2B5EF4-FFF2-40B4-BE49-F238E27FC236}">
                <a16:creationId xmlns:a16="http://schemas.microsoft.com/office/drawing/2014/main" id="{FC41F891-58D9-89EF-6627-10D91C73EF14}"/>
              </a:ext>
            </a:extLst>
          </p:cNvPr>
          <p:cNvSpPr txBox="1"/>
          <p:nvPr/>
        </p:nvSpPr>
        <p:spPr>
          <a:xfrm>
            <a:off x="880668" y="1473809"/>
            <a:ext cx="10711180" cy="4140835"/>
          </a:xfrm>
          <a:prstGeom prst="rect">
            <a:avLst/>
          </a:prstGeom>
        </p:spPr>
        <p:txBody>
          <a:bodyPr vert="horz" wrap="square" lIns="0" tIns="165100" rIns="0" bIns="0" rtlCol="0">
            <a:spAutoFit/>
          </a:bodyPr>
          <a:lstStyle/>
          <a:p>
            <a:pPr marL="299085" indent="-287020">
              <a:lnSpc>
                <a:spcPct val="100000"/>
              </a:lnSpc>
              <a:spcBef>
                <a:spcPts val="1300"/>
              </a:spcBef>
              <a:buFont typeface="Wingdings"/>
              <a:buChar char=""/>
              <a:tabLst>
                <a:tab pos="299720" algn="l"/>
              </a:tabLst>
            </a:pPr>
            <a:r>
              <a:rPr sz="2000" dirty="0">
                <a:latin typeface="微软雅黑"/>
                <a:cs typeface="微软雅黑"/>
              </a:rPr>
              <a:t>评估任务：无条件生成</a:t>
            </a:r>
            <a:r>
              <a:rPr sz="2000" spc="-15" dirty="0">
                <a:latin typeface="微软雅黑"/>
                <a:cs typeface="微软雅黑"/>
              </a:rPr>
              <a:t>，</a:t>
            </a:r>
            <a:r>
              <a:rPr sz="2000" dirty="0">
                <a:latin typeface="微软雅黑"/>
                <a:cs typeface="微软雅黑"/>
              </a:rPr>
              <a:t>有条</a:t>
            </a:r>
            <a:r>
              <a:rPr sz="2000" spc="-15" dirty="0">
                <a:latin typeface="微软雅黑"/>
                <a:cs typeface="微软雅黑"/>
              </a:rPr>
              <a:t>件</a:t>
            </a:r>
            <a:r>
              <a:rPr sz="2000" dirty="0">
                <a:latin typeface="微软雅黑"/>
                <a:cs typeface="微软雅黑"/>
              </a:rPr>
              <a:t>生成</a:t>
            </a:r>
          </a:p>
          <a:p>
            <a:pPr marL="299085" indent="-287020">
              <a:lnSpc>
                <a:spcPct val="100000"/>
              </a:lnSpc>
              <a:spcBef>
                <a:spcPts val="1200"/>
              </a:spcBef>
              <a:buFont typeface="Wingdings"/>
              <a:buChar char=""/>
              <a:tabLst>
                <a:tab pos="299720" algn="l"/>
              </a:tabLst>
            </a:pPr>
            <a:r>
              <a:rPr sz="2000" dirty="0">
                <a:latin typeface="微软雅黑"/>
                <a:cs typeface="微软雅黑"/>
              </a:rPr>
              <a:t>基线：</a:t>
            </a:r>
          </a:p>
          <a:p>
            <a:pPr marL="756285" lvl="1" indent="-287655">
              <a:lnSpc>
                <a:spcPct val="100000"/>
              </a:lnSpc>
              <a:spcBef>
                <a:spcPts val="1200"/>
              </a:spcBef>
              <a:buFont typeface="Arial"/>
              <a:buChar char="•"/>
              <a:tabLst>
                <a:tab pos="756285" algn="l"/>
                <a:tab pos="756920" algn="l"/>
              </a:tabLst>
            </a:pPr>
            <a:r>
              <a:rPr sz="2000" dirty="0">
                <a:latin typeface="微软雅黑"/>
                <a:cs typeface="微软雅黑"/>
              </a:rPr>
              <a:t>时序生成</a:t>
            </a:r>
            <a:r>
              <a:rPr sz="2000" spc="-20" dirty="0">
                <a:latin typeface="微软雅黑"/>
                <a:cs typeface="微软雅黑"/>
              </a:rPr>
              <a:t>：TimeVAE</a:t>
            </a:r>
            <a:r>
              <a:rPr sz="2000" spc="-10" dirty="0">
                <a:latin typeface="微软雅黑"/>
                <a:cs typeface="微软雅黑"/>
              </a:rPr>
              <a:t> </a:t>
            </a:r>
            <a:r>
              <a:rPr sz="2000" dirty="0">
                <a:latin typeface="微软雅黑"/>
                <a:cs typeface="微软雅黑"/>
              </a:rPr>
              <a:t>(2021)、Diffwave</a:t>
            </a:r>
            <a:r>
              <a:rPr sz="2000" spc="-45" dirty="0">
                <a:latin typeface="微软雅黑"/>
                <a:cs typeface="微软雅黑"/>
              </a:rPr>
              <a:t> </a:t>
            </a:r>
            <a:r>
              <a:rPr sz="2000" dirty="0">
                <a:latin typeface="微软雅黑"/>
                <a:cs typeface="微软雅黑"/>
              </a:rPr>
              <a:t>(2021)、</a:t>
            </a:r>
            <a:r>
              <a:rPr sz="2000" spc="-20" dirty="0">
                <a:latin typeface="微软雅黑"/>
                <a:cs typeface="微软雅黑"/>
              </a:rPr>
              <a:t> </a:t>
            </a:r>
            <a:r>
              <a:rPr sz="2000" spc="-5" dirty="0">
                <a:latin typeface="微软雅黑"/>
                <a:cs typeface="微软雅黑"/>
              </a:rPr>
              <a:t>TimeGAN</a:t>
            </a:r>
            <a:r>
              <a:rPr sz="2000" spc="25" dirty="0">
                <a:latin typeface="微软雅黑"/>
                <a:cs typeface="微软雅黑"/>
              </a:rPr>
              <a:t> </a:t>
            </a:r>
            <a:r>
              <a:rPr sz="2000" dirty="0">
                <a:latin typeface="微软雅黑"/>
                <a:cs typeface="微软雅黑"/>
              </a:rPr>
              <a:t>(2019)</a:t>
            </a:r>
            <a:r>
              <a:rPr sz="2000" spc="-15" dirty="0">
                <a:latin typeface="微软雅黑"/>
                <a:cs typeface="微软雅黑"/>
              </a:rPr>
              <a:t> </a:t>
            </a:r>
            <a:r>
              <a:rPr sz="2000" dirty="0">
                <a:latin typeface="微软雅黑"/>
                <a:cs typeface="微软雅黑"/>
              </a:rPr>
              <a:t>、</a:t>
            </a:r>
            <a:r>
              <a:rPr sz="2000" spc="-20" dirty="0">
                <a:latin typeface="微软雅黑"/>
                <a:cs typeface="微软雅黑"/>
              </a:rPr>
              <a:t>Cot-GAN</a:t>
            </a:r>
            <a:r>
              <a:rPr sz="2000" dirty="0">
                <a:latin typeface="微软雅黑"/>
                <a:cs typeface="微软雅黑"/>
              </a:rPr>
              <a:t> (2020)</a:t>
            </a:r>
          </a:p>
          <a:p>
            <a:pPr marL="756285" lvl="1" indent="-287655">
              <a:lnSpc>
                <a:spcPct val="100000"/>
              </a:lnSpc>
              <a:spcBef>
                <a:spcPts val="1200"/>
              </a:spcBef>
              <a:buFont typeface="Arial"/>
              <a:buChar char="•"/>
              <a:tabLst>
                <a:tab pos="756285" algn="l"/>
                <a:tab pos="756920" algn="l"/>
              </a:tabLst>
            </a:pPr>
            <a:r>
              <a:rPr sz="2000" dirty="0">
                <a:latin typeface="微软雅黑"/>
                <a:cs typeface="微软雅黑"/>
              </a:rPr>
              <a:t>条件任务：CSDI</a:t>
            </a:r>
            <a:r>
              <a:rPr sz="2000" spc="-40" dirty="0">
                <a:latin typeface="微软雅黑"/>
                <a:cs typeface="微软雅黑"/>
              </a:rPr>
              <a:t> </a:t>
            </a:r>
            <a:r>
              <a:rPr sz="2000" dirty="0">
                <a:latin typeface="微软雅黑"/>
                <a:cs typeface="微软雅黑"/>
              </a:rPr>
              <a:t>(2021)</a:t>
            </a:r>
          </a:p>
          <a:p>
            <a:pPr marL="373380" indent="-361315">
              <a:lnSpc>
                <a:spcPct val="100000"/>
              </a:lnSpc>
              <a:spcBef>
                <a:spcPts val="1200"/>
              </a:spcBef>
              <a:buFont typeface="Wingdings"/>
              <a:buChar char=""/>
              <a:tabLst>
                <a:tab pos="373380" algn="l"/>
                <a:tab pos="374015" algn="l"/>
              </a:tabLst>
            </a:pPr>
            <a:r>
              <a:rPr sz="2000" dirty="0">
                <a:latin typeface="微软雅黑"/>
                <a:cs typeface="微软雅黑"/>
              </a:rPr>
              <a:t>评估指标：</a:t>
            </a:r>
          </a:p>
          <a:p>
            <a:pPr marL="469265">
              <a:lnSpc>
                <a:spcPct val="100000"/>
              </a:lnSpc>
              <a:spcBef>
                <a:spcPts val="1200"/>
              </a:spcBef>
              <a:tabLst>
                <a:tab pos="926465" algn="l"/>
              </a:tabLst>
            </a:pPr>
            <a:r>
              <a:rPr sz="2000" dirty="0">
                <a:latin typeface="微软雅黑"/>
                <a:cs typeface="微软雅黑"/>
              </a:rPr>
              <a:t>①	</a:t>
            </a:r>
            <a:r>
              <a:rPr sz="2000" spc="-5" dirty="0">
                <a:latin typeface="微软雅黑"/>
                <a:cs typeface="微软雅黑"/>
              </a:rPr>
              <a:t>Discriminative</a:t>
            </a:r>
            <a:r>
              <a:rPr sz="2000" spc="15" dirty="0">
                <a:latin typeface="微软雅黑"/>
                <a:cs typeface="微软雅黑"/>
              </a:rPr>
              <a:t> </a:t>
            </a:r>
            <a:r>
              <a:rPr sz="2000" spc="-5" dirty="0">
                <a:latin typeface="微软雅黑"/>
                <a:cs typeface="微软雅黑"/>
              </a:rPr>
              <a:t>score：|accuracy</a:t>
            </a:r>
            <a:r>
              <a:rPr sz="2000" spc="-35" dirty="0">
                <a:latin typeface="微软雅黑"/>
                <a:cs typeface="微软雅黑"/>
              </a:rPr>
              <a:t> </a:t>
            </a:r>
            <a:r>
              <a:rPr sz="2000" dirty="0">
                <a:latin typeface="微软雅黑"/>
                <a:cs typeface="微软雅黑"/>
              </a:rPr>
              <a:t>−</a:t>
            </a:r>
            <a:r>
              <a:rPr sz="2000" spc="-10" dirty="0">
                <a:latin typeface="微软雅黑"/>
                <a:cs typeface="微软雅黑"/>
              </a:rPr>
              <a:t> </a:t>
            </a:r>
            <a:r>
              <a:rPr sz="2000" spc="-5" dirty="0">
                <a:latin typeface="微软雅黑"/>
                <a:cs typeface="微软雅黑"/>
              </a:rPr>
              <a:t>0.5|</a:t>
            </a:r>
            <a:r>
              <a:rPr sz="2000" spc="15" dirty="0">
                <a:latin typeface="微软雅黑"/>
                <a:cs typeface="微软雅黑"/>
              </a:rPr>
              <a:t> </a:t>
            </a:r>
            <a:r>
              <a:rPr sz="2000" dirty="0">
                <a:latin typeface="微软雅黑"/>
                <a:cs typeface="微软雅黑"/>
              </a:rPr>
              <a:t>（</a:t>
            </a:r>
            <a:r>
              <a:rPr sz="2000" dirty="0">
                <a:solidFill>
                  <a:srgbClr val="0D0D0D"/>
                </a:solidFill>
                <a:latin typeface="微软雅黑"/>
                <a:cs typeface="微软雅黑"/>
              </a:rPr>
              <a:t>原始数据和合成数</a:t>
            </a:r>
            <a:r>
              <a:rPr sz="2000" spc="-15" dirty="0">
                <a:solidFill>
                  <a:srgbClr val="0D0D0D"/>
                </a:solidFill>
                <a:latin typeface="微软雅黑"/>
                <a:cs typeface="微软雅黑"/>
              </a:rPr>
              <a:t>据</a:t>
            </a:r>
            <a:r>
              <a:rPr sz="2000" dirty="0">
                <a:solidFill>
                  <a:srgbClr val="0D0D0D"/>
                </a:solidFill>
                <a:latin typeface="微软雅黑"/>
                <a:cs typeface="微软雅黑"/>
              </a:rPr>
              <a:t>的相</a:t>
            </a:r>
            <a:r>
              <a:rPr sz="2000" spc="-15" dirty="0">
                <a:solidFill>
                  <a:srgbClr val="0D0D0D"/>
                </a:solidFill>
                <a:latin typeface="微软雅黑"/>
                <a:cs typeface="微软雅黑"/>
              </a:rPr>
              <a:t>似</a:t>
            </a:r>
            <a:r>
              <a:rPr sz="2000" dirty="0">
                <a:solidFill>
                  <a:srgbClr val="0D0D0D"/>
                </a:solidFill>
                <a:latin typeface="微软雅黑"/>
                <a:cs typeface="微软雅黑"/>
              </a:rPr>
              <a:t>性</a:t>
            </a:r>
            <a:r>
              <a:rPr sz="2000" dirty="0">
                <a:latin typeface="微软雅黑"/>
                <a:cs typeface="微软雅黑"/>
              </a:rPr>
              <a:t>）</a:t>
            </a:r>
          </a:p>
          <a:p>
            <a:pPr marL="469265">
              <a:lnSpc>
                <a:spcPct val="100000"/>
              </a:lnSpc>
              <a:spcBef>
                <a:spcPts val="1205"/>
              </a:spcBef>
              <a:tabLst>
                <a:tab pos="926465" algn="l"/>
              </a:tabLst>
            </a:pPr>
            <a:r>
              <a:rPr sz="2000" dirty="0">
                <a:latin typeface="微软雅黑"/>
                <a:cs typeface="微软雅黑"/>
              </a:rPr>
              <a:t>②	</a:t>
            </a:r>
            <a:r>
              <a:rPr sz="2000" spc="-10" dirty="0">
                <a:latin typeface="微软雅黑"/>
                <a:cs typeface="微软雅黑"/>
              </a:rPr>
              <a:t>Predictive</a:t>
            </a:r>
            <a:r>
              <a:rPr sz="2000" spc="-20" dirty="0">
                <a:latin typeface="微软雅黑"/>
                <a:cs typeface="微软雅黑"/>
              </a:rPr>
              <a:t> </a:t>
            </a:r>
            <a:r>
              <a:rPr sz="2000" spc="-5" dirty="0">
                <a:latin typeface="微软雅黑"/>
                <a:cs typeface="微软雅黑"/>
              </a:rPr>
              <a:t>score：MAE</a:t>
            </a:r>
            <a:endParaRPr sz="2000" dirty="0">
              <a:latin typeface="微软雅黑"/>
              <a:cs typeface="微软雅黑"/>
            </a:endParaRPr>
          </a:p>
          <a:p>
            <a:pPr marL="469265">
              <a:lnSpc>
                <a:spcPct val="100000"/>
              </a:lnSpc>
              <a:spcBef>
                <a:spcPts val="1200"/>
              </a:spcBef>
              <a:tabLst>
                <a:tab pos="926465" algn="l"/>
              </a:tabLst>
            </a:pPr>
            <a:r>
              <a:rPr sz="2000" dirty="0">
                <a:latin typeface="微软雅黑"/>
                <a:cs typeface="微软雅黑"/>
              </a:rPr>
              <a:t>③	</a:t>
            </a:r>
            <a:r>
              <a:rPr sz="2000" spc="-15" dirty="0">
                <a:latin typeface="微软雅黑"/>
                <a:cs typeface="微软雅黑"/>
              </a:rPr>
              <a:t>Context-FID</a:t>
            </a:r>
            <a:r>
              <a:rPr sz="2000" spc="-20" dirty="0">
                <a:latin typeface="微软雅黑"/>
                <a:cs typeface="微软雅黑"/>
              </a:rPr>
              <a:t> </a:t>
            </a:r>
            <a:r>
              <a:rPr sz="2000" spc="-5" dirty="0">
                <a:latin typeface="微软雅黑"/>
                <a:cs typeface="微软雅黑"/>
              </a:rPr>
              <a:t>score：</a:t>
            </a:r>
            <a:r>
              <a:rPr sz="2000" dirty="0">
                <a:solidFill>
                  <a:srgbClr val="1D2029"/>
                </a:solidFill>
                <a:latin typeface="微软雅黑"/>
                <a:cs typeface="微软雅黑"/>
              </a:rPr>
              <a:t>计算本地上</a:t>
            </a:r>
            <a:r>
              <a:rPr sz="2000" spc="-15" dirty="0">
                <a:solidFill>
                  <a:srgbClr val="1D2029"/>
                </a:solidFill>
                <a:latin typeface="微软雅黑"/>
                <a:cs typeface="微软雅黑"/>
              </a:rPr>
              <a:t>下</a:t>
            </a:r>
            <a:r>
              <a:rPr sz="2000" dirty="0">
                <a:solidFill>
                  <a:srgbClr val="1D2029"/>
                </a:solidFill>
                <a:latin typeface="微软雅黑"/>
                <a:cs typeface="微软雅黑"/>
              </a:rPr>
              <a:t>文的</a:t>
            </a:r>
            <a:r>
              <a:rPr sz="2000" spc="-15" dirty="0">
                <a:solidFill>
                  <a:srgbClr val="1D2029"/>
                </a:solidFill>
                <a:latin typeface="微软雅黑"/>
                <a:cs typeface="微软雅黑"/>
              </a:rPr>
              <a:t>时</a:t>
            </a:r>
            <a:r>
              <a:rPr sz="2000" dirty="0">
                <a:solidFill>
                  <a:srgbClr val="1D2029"/>
                </a:solidFill>
                <a:latin typeface="微软雅黑"/>
                <a:cs typeface="微软雅黑"/>
              </a:rPr>
              <a:t>间序</a:t>
            </a:r>
            <a:r>
              <a:rPr sz="2000" spc="-15" dirty="0">
                <a:solidFill>
                  <a:srgbClr val="1D2029"/>
                </a:solidFill>
                <a:latin typeface="微软雅黑"/>
                <a:cs typeface="微软雅黑"/>
              </a:rPr>
              <a:t>列</a:t>
            </a:r>
            <a:r>
              <a:rPr sz="2000" dirty="0">
                <a:solidFill>
                  <a:srgbClr val="1D2029"/>
                </a:solidFill>
                <a:latin typeface="微软雅黑"/>
                <a:cs typeface="微软雅黑"/>
              </a:rPr>
              <a:t>表示</a:t>
            </a:r>
            <a:r>
              <a:rPr sz="2000" spc="-15" dirty="0">
                <a:solidFill>
                  <a:srgbClr val="1D2029"/>
                </a:solidFill>
                <a:latin typeface="微软雅黑"/>
                <a:cs typeface="微软雅黑"/>
              </a:rPr>
              <a:t>之</a:t>
            </a:r>
            <a:r>
              <a:rPr sz="2000" dirty="0">
                <a:solidFill>
                  <a:srgbClr val="1D2029"/>
                </a:solidFill>
                <a:latin typeface="微软雅黑"/>
                <a:cs typeface="微软雅黑"/>
              </a:rPr>
              <a:t>间的</a:t>
            </a:r>
            <a:r>
              <a:rPr sz="2000" spc="-15" dirty="0">
                <a:solidFill>
                  <a:srgbClr val="1D2029"/>
                </a:solidFill>
                <a:latin typeface="微软雅黑"/>
                <a:cs typeface="微软雅黑"/>
              </a:rPr>
              <a:t>差</a:t>
            </a:r>
            <a:r>
              <a:rPr sz="2000" dirty="0">
                <a:solidFill>
                  <a:srgbClr val="1D2029"/>
                </a:solidFill>
                <a:latin typeface="微软雅黑"/>
                <a:cs typeface="微软雅黑"/>
              </a:rPr>
              <a:t>异</a:t>
            </a:r>
            <a:endParaRPr sz="2000" dirty="0">
              <a:latin typeface="微软雅黑"/>
              <a:cs typeface="微软雅黑"/>
            </a:endParaRPr>
          </a:p>
          <a:p>
            <a:pPr marL="469265">
              <a:lnSpc>
                <a:spcPct val="100000"/>
              </a:lnSpc>
              <a:spcBef>
                <a:spcPts val="1200"/>
              </a:spcBef>
              <a:tabLst>
                <a:tab pos="926465" algn="l"/>
              </a:tabLst>
            </a:pPr>
            <a:r>
              <a:rPr sz="2000" dirty="0">
                <a:latin typeface="微软雅黑"/>
                <a:cs typeface="微软雅黑"/>
              </a:rPr>
              <a:t>④	</a:t>
            </a:r>
            <a:r>
              <a:rPr sz="2000" spc="-5" dirty="0">
                <a:latin typeface="微软雅黑"/>
                <a:cs typeface="微软雅黑"/>
              </a:rPr>
              <a:t>Correlational</a:t>
            </a:r>
            <a:r>
              <a:rPr sz="2000" spc="-10" dirty="0">
                <a:latin typeface="微软雅黑"/>
                <a:cs typeface="微软雅黑"/>
              </a:rPr>
              <a:t> </a:t>
            </a:r>
            <a:r>
              <a:rPr sz="2000" dirty="0">
                <a:latin typeface="微软雅黑"/>
                <a:cs typeface="微软雅黑"/>
              </a:rPr>
              <a:t>score：</a:t>
            </a:r>
            <a:r>
              <a:rPr sz="2000" dirty="0">
                <a:solidFill>
                  <a:srgbClr val="1D2029"/>
                </a:solidFill>
                <a:latin typeface="微软雅黑"/>
                <a:cs typeface="微软雅黑"/>
              </a:rPr>
              <a:t>评估时间</a:t>
            </a:r>
            <a:r>
              <a:rPr sz="2000" spc="-15" dirty="0">
                <a:solidFill>
                  <a:srgbClr val="1D2029"/>
                </a:solidFill>
                <a:latin typeface="微软雅黑"/>
                <a:cs typeface="微软雅黑"/>
              </a:rPr>
              <a:t>依</a:t>
            </a:r>
            <a:r>
              <a:rPr sz="2000" dirty="0">
                <a:solidFill>
                  <a:srgbClr val="1D2029"/>
                </a:solidFill>
                <a:latin typeface="微软雅黑"/>
                <a:cs typeface="微软雅黑"/>
              </a:rPr>
              <a:t>赖性</a:t>
            </a:r>
            <a:endParaRPr sz="2000" dirty="0">
              <a:latin typeface="微软雅黑"/>
              <a:cs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 &amp; Results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object 5">
            <a:extLst>
              <a:ext uri="{FF2B5EF4-FFF2-40B4-BE49-F238E27FC236}">
                <a16:creationId xmlns:a16="http://schemas.microsoft.com/office/drawing/2014/main" id="{DFE958E4-CEA7-ADEF-32D4-0003DEE4E37B}"/>
              </a:ext>
            </a:extLst>
          </p:cNvPr>
          <p:cNvSpPr txBox="1"/>
          <p:nvPr/>
        </p:nvSpPr>
        <p:spPr>
          <a:xfrm>
            <a:off x="1093332" y="1389119"/>
            <a:ext cx="1629085" cy="44435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800" dirty="0">
                <a:solidFill>
                  <a:schemeClr val="accent1"/>
                </a:solidFill>
                <a:latin typeface="微软雅黑"/>
                <a:cs typeface="微软雅黑"/>
              </a:rPr>
              <a:t>数据集</a:t>
            </a:r>
          </a:p>
        </p:txBody>
      </p:sp>
      <p:graphicFrame>
        <p:nvGraphicFramePr>
          <p:cNvPr id="5" name="object 6">
            <a:extLst>
              <a:ext uri="{FF2B5EF4-FFF2-40B4-BE49-F238E27FC236}">
                <a16:creationId xmlns:a16="http://schemas.microsoft.com/office/drawing/2014/main" id="{1A07D494-12AF-21D7-2FF2-037F4C86BBBC}"/>
              </a:ext>
            </a:extLst>
          </p:cNvPr>
          <p:cNvGraphicFramePr>
            <a:graphicFrameLocks noGrp="1"/>
          </p:cNvGraphicFramePr>
          <p:nvPr>
            <p:extLst>
              <p:ext uri="{D42A27DB-BD31-4B8C-83A1-F6EECF244321}">
                <p14:modId xmlns:p14="http://schemas.microsoft.com/office/powerpoint/2010/main" val="147108525"/>
              </p:ext>
            </p:extLst>
          </p:nvPr>
        </p:nvGraphicFramePr>
        <p:xfrm>
          <a:off x="1281049" y="2284095"/>
          <a:ext cx="9561195" cy="2455416"/>
        </p:xfrm>
        <a:graphic>
          <a:graphicData uri="http://schemas.openxmlformats.org/drawingml/2006/table">
            <a:tbl>
              <a:tblPr firstRow="1" bandRow="1">
                <a:tableStyleId>{2D5ABB26-0587-4C30-8999-92F81FD0307C}</a:tableStyleId>
              </a:tblPr>
              <a:tblGrid>
                <a:gridCol w="123444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gridCol w="1134110">
                  <a:extLst>
                    <a:ext uri="{9D8B030D-6E8A-4147-A177-3AD203B41FA5}">
                      <a16:colId xmlns:a16="http://schemas.microsoft.com/office/drawing/2014/main" val="20002"/>
                    </a:ext>
                  </a:extLst>
                </a:gridCol>
                <a:gridCol w="2696845">
                  <a:extLst>
                    <a:ext uri="{9D8B030D-6E8A-4147-A177-3AD203B41FA5}">
                      <a16:colId xmlns:a16="http://schemas.microsoft.com/office/drawing/2014/main" val="20003"/>
                    </a:ext>
                  </a:extLst>
                </a:gridCol>
              </a:tblGrid>
              <a:tr h="350774">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34"/>
                        </a:spcBef>
                      </a:pPr>
                      <a:r>
                        <a:rPr sz="1800" dirty="0">
                          <a:latin typeface="微软雅黑"/>
                          <a:cs typeface="微软雅黑"/>
                        </a:rPr>
                        <a:t>描述</a:t>
                      </a: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34"/>
                        </a:spcBef>
                      </a:pPr>
                      <a:r>
                        <a:rPr sz="1800" dirty="0">
                          <a:latin typeface="微软雅黑"/>
                          <a:cs typeface="微软雅黑"/>
                        </a:rPr>
                        <a:t>时间步</a:t>
                      </a:r>
                      <a:endParaRPr sz="1800">
                        <a:latin typeface="微软雅黑"/>
                        <a:cs typeface="微软雅黑"/>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nSpc>
                          <a:spcPct val="100000"/>
                        </a:lnSpc>
                        <a:spcBef>
                          <a:spcPts val="234"/>
                        </a:spcBef>
                      </a:pPr>
                      <a:r>
                        <a:rPr sz="1800" dirty="0">
                          <a:latin typeface="微软雅黑"/>
                          <a:cs typeface="微软雅黑"/>
                        </a:rPr>
                        <a:t>特征维度</a:t>
                      </a:r>
                      <a:endParaRPr sz="1800">
                        <a:latin typeface="微软雅黑"/>
                        <a:cs typeface="微软雅黑"/>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50773">
                <a:tc>
                  <a:txBody>
                    <a:bodyPr/>
                    <a:lstStyle/>
                    <a:p>
                      <a:pPr marL="76200">
                        <a:lnSpc>
                          <a:spcPct val="100000"/>
                        </a:lnSpc>
                        <a:spcBef>
                          <a:spcPts val="229"/>
                        </a:spcBef>
                      </a:pPr>
                      <a:r>
                        <a:rPr sz="1800" spc="-15" dirty="0">
                          <a:latin typeface="微软雅黑"/>
                          <a:cs typeface="微软雅黑"/>
                        </a:rPr>
                        <a:t>Stocks</a:t>
                      </a:r>
                      <a:endParaRPr sz="1800">
                        <a:latin typeface="微软雅黑"/>
                        <a:cs typeface="微软雅黑"/>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29"/>
                        </a:spcBef>
                      </a:pPr>
                      <a:r>
                        <a:rPr sz="1800" dirty="0">
                          <a:latin typeface="微软雅黑"/>
                          <a:cs typeface="微软雅黑"/>
                        </a:rPr>
                        <a:t>Google</a:t>
                      </a:r>
                      <a:r>
                        <a:rPr sz="1800" spc="5" dirty="0">
                          <a:latin typeface="微软雅黑"/>
                          <a:cs typeface="微软雅黑"/>
                        </a:rPr>
                        <a:t> </a:t>
                      </a:r>
                      <a:r>
                        <a:rPr sz="1800" dirty="0">
                          <a:latin typeface="微软雅黑"/>
                          <a:cs typeface="微软雅黑"/>
                        </a:rPr>
                        <a:t>股票价格数据</a:t>
                      </a:r>
                      <a:endParaRPr sz="1800">
                        <a:latin typeface="微软雅黑"/>
                        <a:cs typeface="微软雅黑"/>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29"/>
                        </a:spcBef>
                      </a:pPr>
                      <a:r>
                        <a:rPr sz="1800" dirty="0">
                          <a:latin typeface="微软雅黑"/>
                          <a:cs typeface="微软雅黑"/>
                        </a:rPr>
                        <a:t>1</a:t>
                      </a:r>
                      <a:r>
                        <a:rPr sz="1800" spc="-20" dirty="0">
                          <a:latin typeface="微软雅黑"/>
                          <a:cs typeface="微软雅黑"/>
                        </a:rPr>
                        <a:t> </a:t>
                      </a:r>
                      <a:r>
                        <a:rPr sz="1800" dirty="0">
                          <a:latin typeface="微软雅黑"/>
                          <a:cs typeface="微软雅黑"/>
                        </a:rPr>
                        <a:t>day</a:t>
                      </a:r>
                      <a:endParaRPr sz="1800">
                        <a:latin typeface="微软雅黑"/>
                        <a:cs typeface="微软雅黑"/>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nSpc>
                          <a:spcPct val="100000"/>
                        </a:lnSpc>
                        <a:spcBef>
                          <a:spcPts val="229"/>
                        </a:spcBef>
                      </a:pPr>
                      <a:r>
                        <a:rPr sz="1800" dirty="0">
                          <a:latin typeface="微软雅黑"/>
                          <a:cs typeface="微软雅黑"/>
                        </a:rPr>
                        <a:t>6</a:t>
                      </a:r>
                      <a:endParaRPr sz="1800">
                        <a:latin typeface="微软雅黑"/>
                        <a:cs typeface="微软雅黑"/>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50774">
                <a:tc>
                  <a:txBody>
                    <a:bodyPr/>
                    <a:lstStyle/>
                    <a:p>
                      <a:pPr marL="76200">
                        <a:lnSpc>
                          <a:spcPct val="100000"/>
                        </a:lnSpc>
                        <a:spcBef>
                          <a:spcPts val="235"/>
                        </a:spcBef>
                      </a:pPr>
                      <a:r>
                        <a:rPr sz="1800" dirty="0">
                          <a:latin typeface="微软雅黑"/>
                          <a:cs typeface="微软雅黑"/>
                        </a:rPr>
                        <a:t>ETTh</a:t>
                      </a:r>
                      <a:endParaRPr sz="1800">
                        <a:latin typeface="微软雅黑"/>
                        <a:cs typeface="微软雅黑"/>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35"/>
                        </a:spcBef>
                      </a:pPr>
                      <a:r>
                        <a:rPr sz="1800" dirty="0">
                          <a:latin typeface="微软雅黑"/>
                          <a:cs typeface="微软雅黑"/>
                        </a:rPr>
                        <a:t>变压器油温</a:t>
                      </a:r>
                      <a:endParaRPr sz="1800">
                        <a:latin typeface="微软雅黑"/>
                        <a:cs typeface="微软雅黑"/>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835">
                        <a:lnSpc>
                          <a:spcPct val="100000"/>
                        </a:lnSpc>
                        <a:spcBef>
                          <a:spcPts val="235"/>
                        </a:spcBef>
                      </a:pPr>
                      <a:r>
                        <a:rPr sz="1800" spc="-5" dirty="0">
                          <a:latin typeface="微软雅黑"/>
                          <a:cs typeface="微软雅黑"/>
                        </a:rPr>
                        <a:t>15</a:t>
                      </a:r>
                      <a:r>
                        <a:rPr sz="1800" spc="-20" dirty="0">
                          <a:latin typeface="微软雅黑"/>
                          <a:cs typeface="微软雅黑"/>
                        </a:rPr>
                        <a:t> </a:t>
                      </a:r>
                      <a:r>
                        <a:rPr sz="1800" dirty="0">
                          <a:latin typeface="微软雅黑"/>
                          <a:cs typeface="微软雅黑"/>
                        </a:rPr>
                        <a:t>min</a:t>
                      </a:r>
                      <a:endParaRPr sz="1800">
                        <a:latin typeface="微软雅黑"/>
                        <a:cs typeface="微软雅黑"/>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nSpc>
                          <a:spcPct val="100000"/>
                        </a:lnSpc>
                        <a:spcBef>
                          <a:spcPts val="235"/>
                        </a:spcBef>
                      </a:pPr>
                      <a:r>
                        <a:rPr sz="1800" dirty="0">
                          <a:latin typeface="微软雅黑"/>
                          <a:cs typeface="微软雅黑"/>
                        </a:rPr>
                        <a:t>7</a:t>
                      </a:r>
                      <a:endParaRPr sz="1800">
                        <a:latin typeface="微软雅黑"/>
                        <a:cs typeface="微软雅黑"/>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50774">
                <a:tc>
                  <a:txBody>
                    <a:bodyPr/>
                    <a:lstStyle/>
                    <a:p>
                      <a:pPr marL="76200">
                        <a:lnSpc>
                          <a:spcPct val="100000"/>
                        </a:lnSpc>
                        <a:spcBef>
                          <a:spcPts val="234"/>
                        </a:spcBef>
                      </a:pPr>
                      <a:r>
                        <a:rPr sz="1800" spc="-10" dirty="0">
                          <a:latin typeface="微软雅黑"/>
                          <a:cs typeface="微软雅黑"/>
                        </a:rPr>
                        <a:t>Energy</a:t>
                      </a:r>
                      <a:endParaRPr sz="1800">
                        <a:latin typeface="微软雅黑"/>
                        <a:cs typeface="微软雅黑"/>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34"/>
                        </a:spcBef>
                      </a:pPr>
                      <a:r>
                        <a:rPr sz="1800" dirty="0">
                          <a:latin typeface="微软雅黑"/>
                          <a:cs typeface="微软雅黑"/>
                        </a:rPr>
                        <a:t>能源使用预测</a:t>
                      </a:r>
                      <a:endParaRPr sz="1800">
                        <a:latin typeface="微软雅黑"/>
                        <a:cs typeface="微软雅黑"/>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nSpc>
                          <a:spcPct val="100000"/>
                        </a:lnSpc>
                        <a:spcBef>
                          <a:spcPts val="234"/>
                        </a:spcBef>
                      </a:pPr>
                      <a:r>
                        <a:rPr sz="1800" dirty="0">
                          <a:latin typeface="微软雅黑"/>
                          <a:cs typeface="微软雅黑"/>
                        </a:rPr>
                        <a:t>28</a:t>
                      </a:r>
                      <a:endParaRPr sz="1800">
                        <a:latin typeface="微软雅黑"/>
                        <a:cs typeface="微软雅黑"/>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50773">
                <a:tc>
                  <a:txBody>
                    <a:bodyPr/>
                    <a:lstStyle/>
                    <a:p>
                      <a:pPr marL="76200">
                        <a:lnSpc>
                          <a:spcPct val="100000"/>
                        </a:lnSpc>
                        <a:spcBef>
                          <a:spcPts val="234"/>
                        </a:spcBef>
                      </a:pPr>
                      <a:r>
                        <a:rPr sz="1800" dirty="0">
                          <a:latin typeface="微软雅黑"/>
                          <a:cs typeface="微软雅黑"/>
                        </a:rPr>
                        <a:t>fMRI</a:t>
                      </a:r>
                      <a:endParaRPr sz="1800">
                        <a:latin typeface="微软雅黑"/>
                        <a:cs typeface="微软雅黑"/>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34"/>
                        </a:spcBef>
                      </a:pPr>
                      <a:r>
                        <a:rPr sz="1800" dirty="0">
                          <a:latin typeface="微软雅黑"/>
                          <a:cs typeface="微软雅黑"/>
                        </a:rPr>
                        <a:t>血</a:t>
                      </a:r>
                      <a:r>
                        <a:rPr lang="zh-CN" altLang="en-US" sz="1800" dirty="0">
                          <a:latin typeface="微软雅黑"/>
                          <a:cs typeface="微软雅黑"/>
                        </a:rPr>
                        <a:t>氧</a:t>
                      </a:r>
                      <a:r>
                        <a:rPr sz="1800" dirty="0" err="1">
                          <a:latin typeface="微软雅黑"/>
                          <a:cs typeface="微软雅黑"/>
                        </a:rPr>
                        <a:t>水平（模拟</a:t>
                      </a:r>
                      <a:r>
                        <a:rPr sz="1800" dirty="0">
                          <a:latin typeface="微软雅黑"/>
                          <a:cs typeface="微软雅黑"/>
                        </a:rPr>
                        <a:t>）</a:t>
                      </a: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nSpc>
                          <a:spcPct val="100000"/>
                        </a:lnSpc>
                        <a:spcBef>
                          <a:spcPts val="234"/>
                        </a:spcBef>
                      </a:pPr>
                      <a:r>
                        <a:rPr sz="1800" dirty="0">
                          <a:latin typeface="微软雅黑"/>
                          <a:cs typeface="微软雅黑"/>
                        </a:rPr>
                        <a:t>50（实验选择其中1个）</a:t>
                      </a:r>
                      <a:endParaRPr sz="1800">
                        <a:latin typeface="微软雅黑"/>
                        <a:cs typeface="微软雅黑"/>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50774">
                <a:tc>
                  <a:txBody>
                    <a:bodyPr/>
                    <a:lstStyle/>
                    <a:p>
                      <a:pPr marL="76200">
                        <a:lnSpc>
                          <a:spcPct val="100000"/>
                        </a:lnSpc>
                        <a:spcBef>
                          <a:spcPts val="235"/>
                        </a:spcBef>
                      </a:pPr>
                      <a:r>
                        <a:rPr sz="1800" spc="-5" dirty="0">
                          <a:latin typeface="微软雅黑"/>
                          <a:cs typeface="微软雅黑"/>
                        </a:rPr>
                        <a:t>Sines</a:t>
                      </a:r>
                      <a:endParaRPr sz="1800">
                        <a:latin typeface="微软雅黑"/>
                        <a:cs typeface="微软雅黑"/>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35"/>
                        </a:spcBef>
                      </a:pPr>
                      <a:r>
                        <a:rPr sz="1800" spc="-5" dirty="0">
                          <a:latin typeface="微软雅黑"/>
                          <a:cs typeface="微软雅黑"/>
                        </a:rPr>
                        <a:t>每个特征独立，且具有不同的频率和相位</a:t>
                      </a:r>
                      <a:endParaRPr sz="1800" dirty="0">
                        <a:latin typeface="微软雅黑"/>
                        <a:cs typeface="微软雅黑"/>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nSpc>
                          <a:spcPct val="100000"/>
                        </a:lnSpc>
                        <a:spcBef>
                          <a:spcPts val="235"/>
                        </a:spcBef>
                      </a:pPr>
                      <a:r>
                        <a:rPr sz="1800" dirty="0">
                          <a:latin typeface="微软雅黑"/>
                          <a:cs typeface="微软雅黑"/>
                        </a:rPr>
                        <a:t>5</a:t>
                      </a:r>
                      <a:endParaRPr sz="1800">
                        <a:latin typeface="微软雅黑"/>
                        <a:cs typeface="微软雅黑"/>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50774">
                <a:tc>
                  <a:txBody>
                    <a:bodyPr/>
                    <a:lstStyle/>
                    <a:p>
                      <a:pPr marL="76200">
                        <a:lnSpc>
                          <a:spcPct val="100000"/>
                        </a:lnSpc>
                        <a:spcBef>
                          <a:spcPts val="240"/>
                        </a:spcBef>
                      </a:pPr>
                      <a:r>
                        <a:rPr sz="1800" spc="-5" dirty="0">
                          <a:latin typeface="微软雅黑"/>
                          <a:cs typeface="微软雅黑"/>
                        </a:rPr>
                        <a:t>MuJoCo</a:t>
                      </a:r>
                      <a:endParaRPr sz="1800">
                        <a:latin typeface="微软雅黑"/>
                        <a:cs typeface="微软雅黑"/>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0">
                        <a:lnSpc>
                          <a:spcPct val="100000"/>
                        </a:lnSpc>
                        <a:spcBef>
                          <a:spcPts val="240"/>
                        </a:spcBef>
                      </a:pPr>
                      <a:r>
                        <a:rPr sz="1800" dirty="0">
                          <a:latin typeface="微软雅黑"/>
                          <a:cs typeface="微软雅黑"/>
                        </a:rPr>
                        <a:t>多元物理（模拟）</a:t>
                      </a:r>
                      <a:endParaRPr sz="1800">
                        <a:latin typeface="微软雅黑"/>
                        <a:cs typeface="微软雅黑"/>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nSpc>
                          <a:spcPct val="100000"/>
                        </a:lnSpc>
                        <a:spcBef>
                          <a:spcPts val="240"/>
                        </a:spcBef>
                      </a:pPr>
                      <a:r>
                        <a:rPr sz="1800" dirty="0">
                          <a:latin typeface="微软雅黑"/>
                          <a:cs typeface="微软雅黑"/>
                        </a:rPr>
                        <a:t>14</a:t>
                      </a: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Experiments &amp; Results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object 3">
            <a:extLst>
              <a:ext uri="{FF2B5EF4-FFF2-40B4-BE49-F238E27FC236}">
                <a16:creationId xmlns:a16="http://schemas.microsoft.com/office/drawing/2014/main" id="{A4E4BE5E-AE92-A598-B4A3-65FBD0C31814}"/>
              </a:ext>
            </a:extLst>
          </p:cNvPr>
          <p:cNvSpPr txBox="1">
            <a:spLocks/>
          </p:cNvSpPr>
          <p:nvPr/>
        </p:nvSpPr>
        <p:spPr>
          <a:xfrm>
            <a:off x="851338" y="984002"/>
            <a:ext cx="3988435" cy="391160"/>
          </a:xfrm>
          <a:prstGeom prst="rect">
            <a:avLst/>
          </a:prstGeom>
        </p:spPr>
        <p:txBody>
          <a:bodyPr vert="horz" wrap="square" lIns="0" tIns="12700" rIns="0" bIns="0" rtlCol="0">
            <a:spAutoFit/>
          </a:bodyPr>
          <a:lstStyle>
            <a:lvl1pPr algn="l" defTabSz="913765" rtl="0" eaLnBrk="1" latinLnBrk="0" hangingPunct="1">
              <a:lnSpc>
                <a:spcPct val="90000"/>
              </a:lnSpc>
              <a:spcBef>
                <a:spcPct val="0"/>
              </a:spcBef>
              <a:buNone/>
              <a:defRPr sz="4395" kern="1200">
                <a:solidFill>
                  <a:schemeClr val="tx1"/>
                </a:solidFill>
                <a:latin typeface="+mj-lt"/>
                <a:ea typeface="+mj-ea"/>
                <a:cs typeface="+mj-cs"/>
              </a:defRPr>
            </a:lvl1pPr>
          </a:lstStyle>
          <a:p>
            <a:pPr marL="12700">
              <a:lnSpc>
                <a:spcPct val="100000"/>
              </a:lnSpc>
              <a:spcBef>
                <a:spcPts val="100"/>
              </a:spcBef>
            </a:pPr>
            <a:r>
              <a:rPr lang="zh-CN" altLang="en-US" sz="2400" b="1" dirty="0">
                <a:solidFill>
                  <a:schemeClr val="accent1"/>
                </a:solidFill>
                <a:latin typeface="黑体" panose="02010609060101010101" pitchFamily="49" charset="-122"/>
                <a:ea typeface="黑体" panose="02010609060101010101" pitchFamily="49" charset="-122"/>
                <a:cs typeface="微软雅黑"/>
              </a:rPr>
              <a:t>实验评估：</a:t>
            </a:r>
            <a:r>
              <a:rPr lang="zh-CN" altLang="en-US" sz="2400" dirty="0">
                <a:solidFill>
                  <a:schemeClr val="accent1"/>
                </a:solidFill>
                <a:latin typeface="黑体" panose="02010609060101010101" pitchFamily="49" charset="-122"/>
                <a:ea typeface="黑体" panose="02010609060101010101" pitchFamily="49" charset="-122"/>
              </a:rPr>
              <a:t>可解释性实验结果</a:t>
            </a:r>
            <a:endParaRPr lang="zh-CN" altLang="en-US" sz="2400" dirty="0">
              <a:solidFill>
                <a:schemeClr val="accent1"/>
              </a:solidFill>
              <a:latin typeface="黑体" panose="02010609060101010101" pitchFamily="49" charset="-122"/>
              <a:ea typeface="黑体" panose="02010609060101010101" pitchFamily="49" charset="-122"/>
              <a:cs typeface="微软雅黑"/>
            </a:endParaRPr>
          </a:p>
        </p:txBody>
      </p:sp>
      <p:pic>
        <p:nvPicPr>
          <p:cNvPr id="3" name="object 5">
            <a:extLst>
              <a:ext uri="{FF2B5EF4-FFF2-40B4-BE49-F238E27FC236}">
                <a16:creationId xmlns:a16="http://schemas.microsoft.com/office/drawing/2014/main" id="{37B0BBB3-47E3-0E76-4ADD-62A2EDCCA53F}"/>
              </a:ext>
            </a:extLst>
          </p:cNvPr>
          <p:cNvPicPr/>
          <p:nvPr/>
        </p:nvPicPr>
        <p:blipFill>
          <a:blip r:embed="rId4" cstate="print"/>
          <a:stretch>
            <a:fillRect/>
          </a:stretch>
        </p:blipFill>
        <p:spPr>
          <a:xfrm>
            <a:off x="730504" y="1460757"/>
            <a:ext cx="10788396" cy="5116068"/>
          </a:xfrm>
          <a:prstGeom prst="rect">
            <a:avLst/>
          </a:prstGeom>
        </p:spPr>
      </p:pic>
    </p:spTree>
    <p:extLst>
      <p:ext uri="{BB962C8B-B14F-4D97-AF65-F5344CB8AC3E}">
        <p14:creationId xmlns:p14="http://schemas.microsoft.com/office/powerpoint/2010/main" val="6670264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Experiments &amp; Results</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object 3">
            <a:extLst>
              <a:ext uri="{FF2B5EF4-FFF2-40B4-BE49-F238E27FC236}">
                <a16:creationId xmlns:a16="http://schemas.microsoft.com/office/drawing/2014/main" id="{C235DA8F-2FCA-4265-D45D-5BA6D21F58A4}"/>
              </a:ext>
            </a:extLst>
          </p:cNvPr>
          <p:cNvSpPr txBox="1"/>
          <p:nvPr/>
        </p:nvSpPr>
        <p:spPr>
          <a:xfrm>
            <a:off x="929104" y="978249"/>
            <a:ext cx="36836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17468F"/>
                </a:solidFill>
                <a:latin typeface="微软雅黑"/>
                <a:cs typeface="微软雅黑"/>
              </a:rPr>
              <a:t>实验评估：</a:t>
            </a:r>
            <a:r>
              <a:rPr sz="2400" dirty="0">
                <a:solidFill>
                  <a:srgbClr val="17468F"/>
                </a:solidFill>
                <a:latin typeface="微软雅黑"/>
                <a:cs typeface="微软雅黑"/>
              </a:rPr>
              <a:t>无条件时序生成</a:t>
            </a:r>
            <a:endParaRPr sz="2400" dirty="0">
              <a:latin typeface="微软雅黑"/>
              <a:cs typeface="微软雅黑"/>
            </a:endParaRPr>
          </a:p>
        </p:txBody>
      </p:sp>
      <p:grpSp>
        <p:nvGrpSpPr>
          <p:cNvPr id="3" name="object 5">
            <a:extLst>
              <a:ext uri="{FF2B5EF4-FFF2-40B4-BE49-F238E27FC236}">
                <a16:creationId xmlns:a16="http://schemas.microsoft.com/office/drawing/2014/main" id="{27E7A1DA-4AD3-0B60-B5FE-7AAE1C463F7F}"/>
              </a:ext>
            </a:extLst>
          </p:cNvPr>
          <p:cNvGrpSpPr/>
          <p:nvPr/>
        </p:nvGrpSpPr>
        <p:grpSpPr>
          <a:xfrm>
            <a:off x="1184564" y="1756065"/>
            <a:ext cx="10334336" cy="4752279"/>
            <a:chOff x="1613916" y="1246632"/>
            <a:chExt cx="9455150" cy="5083810"/>
          </a:xfrm>
        </p:grpSpPr>
        <p:pic>
          <p:nvPicPr>
            <p:cNvPr id="6" name="object 6">
              <a:extLst>
                <a:ext uri="{FF2B5EF4-FFF2-40B4-BE49-F238E27FC236}">
                  <a16:creationId xmlns:a16="http://schemas.microsoft.com/office/drawing/2014/main" id="{10DB288F-7C48-6F35-EBDC-FBE95D765D9A}"/>
                </a:ext>
              </a:extLst>
            </p:cNvPr>
            <p:cNvPicPr/>
            <p:nvPr/>
          </p:nvPicPr>
          <p:blipFill>
            <a:blip r:embed="rId4" cstate="print"/>
            <a:stretch>
              <a:fillRect/>
            </a:stretch>
          </p:blipFill>
          <p:spPr>
            <a:xfrm>
              <a:off x="1789367" y="1246632"/>
              <a:ext cx="8922828" cy="5083460"/>
            </a:xfrm>
            <a:prstGeom prst="rect">
              <a:avLst/>
            </a:prstGeom>
          </p:spPr>
        </p:pic>
        <p:sp>
          <p:nvSpPr>
            <p:cNvPr id="7" name="object 7">
              <a:extLst>
                <a:ext uri="{FF2B5EF4-FFF2-40B4-BE49-F238E27FC236}">
                  <a16:creationId xmlns:a16="http://schemas.microsoft.com/office/drawing/2014/main" id="{146264DB-5154-385E-68E3-6D0E1718D964}"/>
                </a:ext>
              </a:extLst>
            </p:cNvPr>
            <p:cNvSpPr/>
            <p:nvPr/>
          </p:nvSpPr>
          <p:spPr>
            <a:xfrm>
              <a:off x="1632966" y="1575054"/>
              <a:ext cx="9417050" cy="3390900"/>
            </a:xfrm>
            <a:custGeom>
              <a:avLst/>
              <a:gdLst/>
              <a:ahLst/>
              <a:cxnLst/>
              <a:rect l="l" t="t" r="r" b="b"/>
              <a:pathLst>
                <a:path w="9417050" h="3390900">
                  <a:moveTo>
                    <a:pt x="0" y="3390900"/>
                  </a:moveTo>
                  <a:lnTo>
                    <a:pt x="9416796" y="3390900"/>
                  </a:lnTo>
                  <a:lnTo>
                    <a:pt x="9416796" y="2369819"/>
                  </a:lnTo>
                  <a:lnTo>
                    <a:pt x="0" y="2369819"/>
                  </a:lnTo>
                  <a:lnTo>
                    <a:pt x="0" y="3390900"/>
                  </a:lnTo>
                  <a:close/>
                </a:path>
                <a:path w="9417050" h="3390900">
                  <a:moveTo>
                    <a:pt x="5887211" y="281939"/>
                  </a:moveTo>
                  <a:lnTo>
                    <a:pt x="8959595" y="281939"/>
                  </a:lnTo>
                  <a:lnTo>
                    <a:pt x="8959595" y="0"/>
                  </a:lnTo>
                  <a:lnTo>
                    <a:pt x="5887211" y="0"/>
                  </a:lnTo>
                  <a:lnTo>
                    <a:pt x="5887211" y="281939"/>
                  </a:lnTo>
                  <a:close/>
                </a:path>
              </a:pathLst>
            </a:custGeom>
            <a:ln w="38100">
              <a:solidFill>
                <a:srgbClr val="C00000"/>
              </a:solidFill>
            </a:ln>
          </p:spPr>
          <p:txBody>
            <a:bodyPr wrap="square" lIns="0" tIns="0" rIns="0" bIns="0" rtlCol="0"/>
            <a:lstStyle/>
            <a:p>
              <a:endParaRPr/>
            </a:p>
          </p:txBody>
        </p:sp>
      </p:grpSp>
      <p:sp>
        <p:nvSpPr>
          <p:cNvPr id="8" name="object 8">
            <a:extLst>
              <a:ext uri="{FF2B5EF4-FFF2-40B4-BE49-F238E27FC236}">
                <a16:creationId xmlns:a16="http://schemas.microsoft.com/office/drawing/2014/main" id="{58F35452-7436-D074-A597-AACBD6C86050}"/>
              </a:ext>
            </a:extLst>
          </p:cNvPr>
          <p:cNvSpPr txBox="1"/>
          <p:nvPr/>
        </p:nvSpPr>
        <p:spPr>
          <a:xfrm>
            <a:off x="7155365" y="1241239"/>
            <a:ext cx="400367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微软雅黑"/>
                <a:cs typeface="微软雅黑"/>
              </a:rPr>
              <a:t>24-length </a:t>
            </a:r>
            <a:r>
              <a:rPr sz="2000" spc="-10" dirty="0">
                <a:latin typeface="微软雅黑"/>
                <a:cs typeface="微软雅黑"/>
              </a:rPr>
              <a:t>time </a:t>
            </a:r>
            <a:r>
              <a:rPr sz="2000" dirty="0">
                <a:latin typeface="微软雅黑"/>
                <a:cs typeface="微软雅黑"/>
              </a:rPr>
              <a:t>series</a:t>
            </a:r>
            <a:r>
              <a:rPr sz="2000" spc="20" dirty="0">
                <a:latin typeface="微软雅黑"/>
                <a:cs typeface="微软雅黑"/>
              </a:rPr>
              <a:t> </a:t>
            </a:r>
            <a:r>
              <a:rPr sz="2000" spc="-5" dirty="0">
                <a:latin typeface="微软雅黑"/>
                <a:cs typeface="微软雅黑"/>
              </a:rPr>
              <a:t>generation</a:t>
            </a:r>
            <a:endParaRPr sz="2000" dirty="0">
              <a:latin typeface="微软雅黑"/>
              <a:cs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Experiments &amp; Results</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object 3">
            <a:extLst>
              <a:ext uri="{FF2B5EF4-FFF2-40B4-BE49-F238E27FC236}">
                <a16:creationId xmlns:a16="http://schemas.microsoft.com/office/drawing/2014/main" id="{C235DA8F-2FCA-4265-D45D-5BA6D21F58A4}"/>
              </a:ext>
            </a:extLst>
          </p:cNvPr>
          <p:cNvSpPr txBox="1"/>
          <p:nvPr/>
        </p:nvSpPr>
        <p:spPr>
          <a:xfrm>
            <a:off x="929104" y="978249"/>
            <a:ext cx="36836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17468F"/>
                </a:solidFill>
                <a:latin typeface="微软雅黑"/>
                <a:cs typeface="微软雅黑"/>
              </a:rPr>
              <a:t>实验评估：</a:t>
            </a:r>
            <a:r>
              <a:rPr sz="2400" dirty="0">
                <a:solidFill>
                  <a:srgbClr val="17468F"/>
                </a:solidFill>
                <a:latin typeface="微软雅黑"/>
                <a:cs typeface="微软雅黑"/>
              </a:rPr>
              <a:t>无条件时序生成</a:t>
            </a:r>
            <a:endParaRPr sz="2400" dirty="0">
              <a:latin typeface="微软雅黑"/>
              <a:cs typeface="微软雅黑"/>
            </a:endParaRPr>
          </a:p>
        </p:txBody>
      </p:sp>
      <p:sp>
        <p:nvSpPr>
          <p:cNvPr id="4" name="object 5">
            <a:extLst>
              <a:ext uri="{FF2B5EF4-FFF2-40B4-BE49-F238E27FC236}">
                <a16:creationId xmlns:a16="http://schemas.microsoft.com/office/drawing/2014/main" id="{73EBD89A-8E5A-1EFD-5EC9-DA7AD9920FB0}"/>
              </a:ext>
            </a:extLst>
          </p:cNvPr>
          <p:cNvSpPr txBox="1"/>
          <p:nvPr/>
        </p:nvSpPr>
        <p:spPr>
          <a:xfrm>
            <a:off x="7291529" y="1032967"/>
            <a:ext cx="369252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微软雅黑"/>
                <a:cs typeface="微软雅黑"/>
              </a:rPr>
              <a:t>长期的时序生成</a:t>
            </a:r>
            <a:r>
              <a:rPr sz="2000" spc="-5" dirty="0">
                <a:latin typeface="微软雅黑"/>
                <a:cs typeface="微软雅黑"/>
              </a:rPr>
              <a:t>：(64,</a:t>
            </a:r>
            <a:r>
              <a:rPr sz="2000" spc="-50" dirty="0">
                <a:latin typeface="微软雅黑"/>
                <a:cs typeface="微软雅黑"/>
              </a:rPr>
              <a:t> </a:t>
            </a:r>
            <a:r>
              <a:rPr sz="2000" spc="-5" dirty="0">
                <a:latin typeface="微软雅黑"/>
                <a:cs typeface="微软雅黑"/>
              </a:rPr>
              <a:t>128,</a:t>
            </a:r>
            <a:r>
              <a:rPr sz="2000" spc="-20" dirty="0">
                <a:latin typeface="微软雅黑"/>
                <a:cs typeface="微软雅黑"/>
              </a:rPr>
              <a:t> </a:t>
            </a:r>
            <a:r>
              <a:rPr sz="2000" spc="-5" dirty="0">
                <a:latin typeface="微软雅黑"/>
                <a:cs typeface="微软雅黑"/>
              </a:rPr>
              <a:t>256)</a:t>
            </a:r>
            <a:endParaRPr sz="2000" dirty="0">
              <a:latin typeface="微软雅黑"/>
              <a:cs typeface="微软雅黑"/>
            </a:endParaRPr>
          </a:p>
        </p:txBody>
      </p:sp>
      <p:pic>
        <p:nvPicPr>
          <p:cNvPr id="5" name="object 6">
            <a:extLst>
              <a:ext uri="{FF2B5EF4-FFF2-40B4-BE49-F238E27FC236}">
                <a16:creationId xmlns:a16="http://schemas.microsoft.com/office/drawing/2014/main" id="{BD53FBC2-37BC-AE1D-7427-7EB4A9DAA346}"/>
              </a:ext>
            </a:extLst>
          </p:cNvPr>
          <p:cNvPicPr/>
          <p:nvPr/>
        </p:nvPicPr>
        <p:blipFill>
          <a:blip r:embed="rId4" cstate="print"/>
          <a:stretch>
            <a:fillRect/>
          </a:stretch>
        </p:blipFill>
        <p:spPr>
          <a:xfrm>
            <a:off x="1818115" y="1530467"/>
            <a:ext cx="7502531" cy="4872867"/>
          </a:xfrm>
          <a:prstGeom prst="rect">
            <a:avLst/>
          </a:prstGeom>
        </p:spPr>
      </p:pic>
    </p:spTree>
    <p:extLst>
      <p:ext uri="{BB962C8B-B14F-4D97-AF65-F5344CB8AC3E}">
        <p14:creationId xmlns:p14="http://schemas.microsoft.com/office/powerpoint/2010/main" val="75095970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77896" y="2560076"/>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 </a:t>
            </a: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4033520" y="1953768"/>
            <a:ext cx="3591560" cy="828384"/>
            <a:chOff x="3909356" y="1685526"/>
            <a:chExt cx="3370054" cy="828000"/>
          </a:xfrm>
        </p:grpSpPr>
        <p:sp>
          <p:nvSpPr>
            <p:cNvPr id="19" name="文本框 18"/>
            <p:cNvSpPr txBox="1"/>
            <p:nvPr/>
          </p:nvSpPr>
          <p:spPr>
            <a:xfrm>
              <a:off x="4884552" y="1768466"/>
              <a:ext cx="2394858" cy="521728"/>
            </a:xfrm>
            <a:prstGeom prst="rect">
              <a:avLst/>
            </a:prstGeom>
            <a:noFill/>
          </p:spPr>
          <p:txBody>
            <a:bodyPr wrap="square" rtlCol="0">
              <a:spAutoFit/>
            </a:bodyPr>
            <a:lstStyle/>
            <a:p>
              <a:r>
                <a:rPr lang="en-US" altLang="zh-CN" sz="2800" b="1" dirty="0">
                  <a:solidFill>
                    <a:sysClr val="windowText" lastClr="000000"/>
                  </a:solidFill>
                  <a:latin typeface="Arial" panose="020B0604020202020204"/>
                  <a:ea typeface="微软雅黑" panose="020B0503020204020204" pitchFamily="34" charset="-122"/>
                </a:rPr>
                <a:t>Introduction</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6427"/>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997640" y="3522935"/>
            <a:ext cx="3470452" cy="1032889"/>
            <a:chOff x="3873413" y="3203903"/>
            <a:chExt cx="3470452" cy="1032889"/>
          </a:xfrm>
        </p:grpSpPr>
        <p:sp>
          <p:nvSpPr>
            <p:cNvPr id="55" name="文本框 54"/>
            <p:cNvSpPr txBox="1"/>
            <p:nvPr/>
          </p:nvSpPr>
          <p:spPr>
            <a:xfrm>
              <a:off x="4949007" y="3282685"/>
              <a:ext cx="2394858" cy="954107"/>
            </a:xfrm>
            <a:prstGeom prst="rect">
              <a:avLst/>
            </a:prstGeom>
            <a:noFill/>
          </p:spPr>
          <p:txBody>
            <a:bodyPr wrap="square" rtlCol="0">
              <a:spAutoFit/>
            </a:bodyPr>
            <a:lstStyle/>
            <a:p>
              <a:r>
                <a:rPr lang="en-US" altLang="zh-CN" sz="2800" b="1" dirty="0">
                  <a:solidFill>
                    <a:sysClr val="windowText" lastClr="000000"/>
                  </a:solidFill>
                  <a:latin typeface="Arial" panose="020B0604020202020204"/>
                  <a:ea typeface="微软雅黑" panose="020B0503020204020204" pitchFamily="34" charset="-122"/>
                </a:rPr>
                <a:t>Experiments &amp; Results</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3" name="组合 42"/>
          <p:cNvGrpSpPr/>
          <p:nvPr/>
        </p:nvGrpSpPr>
        <p:grpSpPr>
          <a:xfrm>
            <a:off x="8032062" y="3512901"/>
            <a:ext cx="3375077" cy="1105848"/>
            <a:chOff x="8098970" y="3203903"/>
            <a:chExt cx="3375077" cy="1105848"/>
          </a:xfrm>
        </p:grpSpPr>
        <p:sp>
          <p:nvSpPr>
            <p:cNvPr id="44" name="文本框 43"/>
            <p:cNvSpPr txBox="1"/>
            <p:nvPr/>
          </p:nvSpPr>
          <p:spPr>
            <a:xfrm>
              <a:off x="9079189" y="3356616"/>
              <a:ext cx="2394858" cy="953135"/>
            </a:xfrm>
            <a:prstGeom prst="rect">
              <a:avLst/>
            </a:prstGeom>
            <a:noFill/>
          </p:spPr>
          <p:txBody>
            <a:bodyPr wrap="square" rtlCol="0">
              <a:spAutoFit/>
            </a:bodyPr>
            <a:lstStyle/>
            <a:p>
              <a:pPr>
                <a:defRPr/>
              </a:pPr>
              <a:r>
                <a:rPr lang="en-US" altLang="zh-CN" sz="2800" b="1" dirty="0">
                  <a:solidFill>
                    <a:sysClr val="windowText" lastClr="000000"/>
                  </a:solidFill>
                  <a:latin typeface="Arial" panose="020B0604020202020204"/>
                  <a:ea typeface="微软雅黑" panose="020B0503020204020204" pitchFamily="34" charset="-122"/>
                  <a:sym typeface="+mn-ea"/>
                </a:rPr>
                <a:t>Conclusion</a:t>
              </a:r>
              <a:endParaRPr lang="en-US" altLang="en-GB" sz="2800" b="1" dirty="0">
                <a:solidFill>
                  <a:sysClr val="windowText" lastClr="000000"/>
                </a:solidFill>
                <a:latin typeface="Arial" panose="020B0604020202020204"/>
                <a:ea typeface="微软雅黑" panose="020B0503020204020204" pitchFamily="34" charset="-122"/>
                <a:sym typeface="+mn-ea"/>
              </a:endParaRPr>
            </a:p>
            <a:p>
              <a:endParaRPr lang="zh-CN" altLang="en-US" sz="2800" b="1" dirty="0">
                <a:latin typeface="微软雅黑" panose="020B0503020204020204" pitchFamily="34" charset="-122"/>
              </a:endParaRPr>
            </a:p>
          </p:txBody>
        </p:sp>
        <p:grpSp>
          <p:nvGrpSpPr>
            <p:cNvPr id="45" name="组合 44"/>
            <p:cNvGrpSpPr/>
            <p:nvPr/>
          </p:nvGrpSpPr>
          <p:grpSpPr>
            <a:xfrm>
              <a:off x="8098970" y="3203903"/>
              <a:ext cx="899886" cy="828000"/>
              <a:chOff x="8098970" y="3203903"/>
              <a:chExt cx="899886" cy="828000"/>
            </a:xfrm>
          </p:grpSpPr>
          <p:sp>
            <p:nvSpPr>
              <p:cNvPr id="46" name="文本框 45"/>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8032062" y="1952937"/>
            <a:ext cx="3882041" cy="828000"/>
            <a:chOff x="8098970" y="1685526"/>
            <a:chExt cx="3882041" cy="828000"/>
          </a:xfrm>
        </p:grpSpPr>
        <p:sp>
          <p:nvSpPr>
            <p:cNvPr id="50" name="文本框 49"/>
            <p:cNvSpPr txBox="1"/>
            <p:nvPr/>
          </p:nvSpPr>
          <p:spPr>
            <a:xfrm>
              <a:off x="9044484" y="1769304"/>
              <a:ext cx="2936527" cy="523220"/>
            </a:xfrm>
            <a:prstGeom prst="rect">
              <a:avLst/>
            </a:prstGeom>
            <a:noFill/>
          </p:spPr>
          <p:txBody>
            <a:bodyPr wrap="square" rtlCol="0">
              <a:spAutoFit/>
            </a:bodyPr>
            <a:lstStyle/>
            <a:p>
              <a:r>
                <a:rPr lang="en-US" altLang="zh-CN" sz="2800" b="1" dirty="0">
                  <a:solidFill>
                    <a:sysClr val="windowText" lastClr="000000"/>
                  </a:solidFill>
                  <a:latin typeface="Arial" panose="020B0604020202020204"/>
                  <a:ea typeface="微软雅黑" panose="020B0503020204020204" pitchFamily="34" charset="-122"/>
                  <a:sym typeface="+mn-ea"/>
                </a:rPr>
                <a:t>Method &amp; Model</a:t>
              </a:r>
              <a:endParaRPr lang="zh-CN" altLang="en-US" sz="2800" b="1" dirty="0">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098970" y="1685526"/>
              <a:ext cx="899886" cy="828000"/>
              <a:chOff x="8098970" y="1685526"/>
              <a:chExt cx="899886" cy="828000"/>
            </a:xfrm>
          </p:grpSpPr>
          <p:sp>
            <p:nvSpPr>
              <p:cNvPr id="52" name="文本框 51"/>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3" name="矩形 5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Experiments &amp; Results</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object 3">
            <a:extLst>
              <a:ext uri="{FF2B5EF4-FFF2-40B4-BE49-F238E27FC236}">
                <a16:creationId xmlns:a16="http://schemas.microsoft.com/office/drawing/2014/main" id="{C235DA8F-2FCA-4265-D45D-5BA6D21F58A4}"/>
              </a:ext>
            </a:extLst>
          </p:cNvPr>
          <p:cNvSpPr txBox="1"/>
          <p:nvPr/>
        </p:nvSpPr>
        <p:spPr>
          <a:xfrm>
            <a:off x="929104" y="978249"/>
            <a:ext cx="368363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17468F"/>
                </a:solidFill>
                <a:latin typeface="微软雅黑"/>
                <a:cs typeface="微软雅黑"/>
              </a:rPr>
              <a:t>实验评估：</a:t>
            </a:r>
            <a:r>
              <a:rPr sz="2400" dirty="0">
                <a:solidFill>
                  <a:srgbClr val="17468F"/>
                </a:solidFill>
                <a:latin typeface="微软雅黑"/>
                <a:cs typeface="微软雅黑"/>
              </a:rPr>
              <a:t>无条件时序生成</a:t>
            </a:r>
            <a:endParaRPr sz="2400" dirty="0">
              <a:latin typeface="微软雅黑"/>
              <a:cs typeface="微软雅黑"/>
            </a:endParaRPr>
          </a:p>
        </p:txBody>
      </p:sp>
      <p:pic>
        <p:nvPicPr>
          <p:cNvPr id="3" name="object 5">
            <a:extLst>
              <a:ext uri="{FF2B5EF4-FFF2-40B4-BE49-F238E27FC236}">
                <a16:creationId xmlns:a16="http://schemas.microsoft.com/office/drawing/2014/main" id="{2AD48D64-0DDB-906A-96BA-97A9E49B3A1B}"/>
              </a:ext>
            </a:extLst>
          </p:cNvPr>
          <p:cNvPicPr/>
          <p:nvPr/>
        </p:nvPicPr>
        <p:blipFill>
          <a:blip r:embed="rId4" cstate="print"/>
          <a:stretch>
            <a:fillRect/>
          </a:stretch>
        </p:blipFill>
        <p:spPr>
          <a:xfrm>
            <a:off x="1505989" y="1721483"/>
            <a:ext cx="9878367" cy="4376104"/>
          </a:xfrm>
          <a:prstGeom prst="rect">
            <a:avLst/>
          </a:prstGeom>
        </p:spPr>
      </p:pic>
    </p:spTree>
    <p:extLst>
      <p:ext uri="{BB962C8B-B14F-4D97-AF65-F5344CB8AC3E}">
        <p14:creationId xmlns:p14="http://schemas.microsoft.com/office/powerpoint/2010/main" val="41248908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Experiments &amp; Results</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object 3">
            <a:extLst>
              <a:ext uri="{FF2B5EF4-FFF2-40B4-BE49-F238E27FC236}">
                <a16:creationId xmlns:a16="http://schemas.microsoft.com/office/drawing/2014/main" id="{C235DA8F-2FCA-4265-D45D-5BA6D21F58A4}"/>
              </a:ext>
            </a:extLst>
          </p:cNvPr>
          <p:cNvSpPr txBox="1"/>
          <p:nvPr/>
        </p:nvSpPr>
        <p:spPr>
          <a:xfrm>
            <a:off x="929104" y="978249"/>
            <a:ext cx="3683635" cy="391160"/>
          </a:xfrm>
          <a:prstGeom prst="rect">
            <a:avLst/>
          </a:prstGeom>
        </p:spPr>
        <p:txBody>
          <a:bodyPr vert="horz" wrap="square" lIns="0" tIns="12700" rIns="0" bIns="0" rtlCol="0">
            <a:spAutoFit/>
          </a:bodyPr>
          <a:lstStyle/>
          <a:p>
            <a:pPr marL="12700">
              <a:lnSpc>
                <a:spcPct val="100000"/>
              </a:lnSpc>
              <a:spcBef>
                <a:spcPts val="100"/>
              </a:spcBef>
            </a:pPr>
            <a:r>
              <a:rPr sz="2400" b="1" dirty="0" err="1">
                <a:solidFill>
                  <a:srgbClr val="17468F"/>
                </a:solidFill>
                <a:latin typeface="微软雅黑"/>
                <a:cs typeface="微软雅黑"/>
              </a:rPr>
              <a:t>实验评估：</a:t>
            </a:r>
            <a:r>
              <a:rPr sz="2400" dirty="0" err="1">
                <a:solidFill>
                  <a:srgbClr val="17468F"/>
                </a:solidFill>
                <a:latin typeface="微软雅黑"/>
                <a:cs typeface="微软雅黑"/>
              </a:rPr>
              <a:t>条件时序生成</a:t>
            </a:r>
            <a:endParaRPr sz="2400" dirty="0">
              <a:latin typeface="微软雅黑"/>
              <a:cs typeface="微软雅黑"/>
            </a:endParaRPr>
          </a:p>
        </p:txBody>
      </p:sp>
      <p:pic>
        <p:nvPicPr>
          <p:cNvPr id="4" name="object 6">
            <a:extLst>
              <a:ext uri="{FF2B5EF4-FFF2-40B4-BE49-F238E27FC236}">
                <a16:creationId xmlns:a16="http://schemas.microsoft.com/office/drawing/2014/main" id="{3636FBD6-FF67-C7F4-F85E-101A09AC1E85}"/>
              </a:ext>
            </a:extLst>
          </p:cNvPr>
          <p:cNvPicPr/>
          <p:nvPr/>
        </p:nvPicPr>
        <p:blipFill>
          <a:blip r:embed="rId4" cstate="print"/>
          <a:stretch>
            <a:fillRect/>
          </a:stretch>
        </p:blipFill>
        <p:spPr>
          <a:xfrm>
            <a:off x="775832" y="1713947"/>
            <a:ext cx="10329934" cy="4229652"/>
          </a:xfrm>
          <a:prstGeom prst="rect">
            <a:avLst/>
          </a:prstGeom>
        </p:spPr>
      </p:pic>
      <p:sp>
        <p:nvSpPr>
          <p:cNvPr id="5" name="object 5">
            <a:extLst>
              <a:ext uri="{FF2B5EF4-FFF2-40B4-BE49-F238E27FC236}">
                <a16:creationId xmlns:a16="http://schemas.microsoft.com/office/drawing/2014/main" id="{57F85194-C8A0-7DA8-A507-DEEA3EC4EA6B}"/>
              </a:ext>
            </a:extLst>
          </p:cNvPr>
          <p:cNvSpPr txBox="1"/>
          <p:nvPr/>
        </p:nvSpPr>
        <p:spPr>
          <a:xfrm>
            <a:off x="7151600" y="978249"/>
            <a:ext cx="129794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微软雅黑"/>
                <a:cs typeface="微软雅黑"/>
              </a:rPr>
              <a:t>插补和预测</a:t>
            </a:r>
          </a:p>
        </p:txBody>
      </p:sp>
    </p:spTree>
    <p:extLst>
      <p:ext uri="{BB962C8B-B14F-4D97-AF65-F5344CB8AC3E}">
        <p14:creationId xmlns:p14="http://schemas.microsoft.com/office/powerpoint/2010/main" val="28499819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Experiments &amp; Results</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1" name="文本框 20"/>
          <p:cNvSpPr txBox="1"/>
          <p:nvPr/>
        </p:nvSpPr>
        <p:spPr>
          <a:xfrm>
            <a:off x="1105767" y="1121464"/>
            <a:ext cx="5520690" cy="607695"/>
          </a:xfrm>
          <a:prstGeom prst="rect">
            <a:avLst/>
          </a:prstGeom>
          <a:noFill/>
        </p:spPr>
        <p:txBody>
          <a:bodyPr wrap="square" rtlCol="0">
            <a:noAutofit/>
          </a:bodyPr>
          <a:lstStyle/>
          <a:p>
            <a:pPr marL="0" lvl="2" defTabSz="0">
              <a:spcBef>
                <a:spcPct val="20000"/>
              </a:spcBef>
              <a:buClr>
                <a:schemeClr val="accent6">
                  <a:lumMod val="75000"/>
                </a:schemeClr>
              </a:buClr>
              <a:buSzPct val="110000"/>
            </a:pPr>
            <a:r>
              <a:rPr lang="zh-CN" altLang="en-US" sz="2400" b="1" i="0" dirty="0">
                <a:solidFill>
                  <a:schemeClr val="accent1"/>
                </a:solidFill>
                <a:effectLst/>
                <a:latin typeface="微软雅黑" panose="020B0503020204020204" pitchFamily="34" charset="-122"/>
                <a:ea typeface="微软雅黑" panose="020B0503020204020204" pitchFamily="34" charset="-122"/>
              </a:rPr>
              <a:t>实验评估：消融实验</a:t>
            </a:r>
          </a:p>
        </p:txBody>
      </p:sp>
      <p:pic>
        <p:nvPicPr>
          <p:cNvPr id="3" name="object 5">
            <a:extLst>
              <a:ext uri="{FF2B5EF4-FFF2-40B4-BE49-F238E27FC236}">
                <a16:creationId xmlns:a16="http://schemas.microsoft.com/office/drawing/2014/main" id="{D2803CCA-FDB2-863B-AA00-9A7410C5C42F}"/>
              </a:ext>
            </a:extLst>
          </p:cNvPr>
          <p:cNvPicPr/>
          <p:nvPr/>
        </p:nvPicPr>
        <p:blipFill>
          <a:blip r:embed="rId4" cstate="print"/>
          <a:stretch>
            <a:fillRect/>
          </a:stretch>
        </p:blipFill>
        <p:spPr>
          <a:xfrm>
            <a:off x="927901" y="2125135"/>
            <a:ext cx="10590999" cy="33579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sym typeface="+mn-ea"/>
              </a:rPr>
              <a:t>Conclusion</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2AB400BC-4A07-561F-136A-1CD17F17E7C5}"/>
              </a:ext>
            </a:extLst>
          </p:cNvPr>
          <p:cNvSpPr txBox="1"/>
          <p:nvPr/>
        </p:nvSpPr>
        <p:spPr>
          <a:xfrm>
            <a:off x="965199" y="1584473"/>
            <a:ext cx="9549246" cy="3251852"/>
          </a:xfrm>
          <a:prstGeom prst="rect">
            <a:avLst/>
          </a:prstGeom>
          <a:noFill/>
        </p:spPr>
        <p:txBody>
          <a:bodyPr wrap="square" rtlCol="0">
            <a:spAutoFit/>
          </a:bodyPr>
          <a:lstStyle/>
          <a:p>
            <a:pPr indent="720000">
              <a:lnSpc>
                <a:spcPct val="150000"/>
              </a:lnSpc>
            </a:pPr>
            <a:r>
              <a:rPr lang="zh-CN" altLang="en-US" sz="2000" dirty="0">
                <a:latin typeface="宋体" panose="02010600030101010101" pitchFamily="2" charset="-122"/>
                <a:ea typeface="宋体" panose="02010600030101010101" pitchFamily="2" charset="-122"/>
              </a:rPr>
              <a:t>本文提出了</a:t>
            </a:r>
            <a:r>
              <a:rPr lang="en-US" altLang="zh-CN" sz="2000" dirty="0">
                <a:latin typeface="宋体" panose="02010600030101010101" pitchFamily="2" charset="-122"/>
                <a:ea typeface="宋体" panose="02010600030101010101" pitchFamily="2" charset="-122"/>
              </a:rPr>
              <a:t>Diffusion-TS</a:t>
            </a:r>
            <a:r>
              <a:rPr lang="zh-CN" altLang="en-US" sz="2000" dirty="0">
                <a:latin typeface="宋体" panose="02010600030101010101" pitchFamily="2" charset="-122"/>
                <a:ea typeface="宋体" panose="02010600030101010101" pitchFamily="2" charset="-122"/>
              </a:rPr>
              <a:t>，一种基于</a:t>
            </a:r>
            <a:r>
              <a:rPr lang="en-US" altLang="zh-CN" sz="2000" dirty="0">
                <a:latin typeface="宋体" panose="02010600030101010101" pitchFamily="2" charset="-122"/>
                <a:ea typeface="宋体" panose="02010600030101010101" pitchFamily="2" charset="-122"/>
              </a:rPr>
              <a:t>DDPM</a:t>
            </a:r>
            <a:r>
              <a:rPr lang="zh-CN" altLang="en-US" sz="2000" dirty="0">
                <a:latin typeface="宋体" panose="02010600030101010101" pitchFamily="2" charset="-122"/>
                <a:ea typeface="宋体" panose="02010600030101010101" pitchFamily="2" charset="-122"/>
              </a:rPr>
              <a:t>的通用时间序列生成方法，用于生成高质量的多变量时间序列样本。为无条件生成训练的模型可以通过将梯度组合到采样中来轻松扩展为条件生成，同时通过实验表明，模型能够执行广泛的时间序列生成任务，并且可以实现有竞争力的性能。</a:t>
            </a:r>
            <a:endParaRPr lang="en-US" altLang="zh-CN" sz="2000" dirty="0">
              <a:latin typeface="宋体" panose="02010600030101010101" pitchFamily="2" charset="-122"/>
              <a:ea typeface="宋体" panose="02010600030101010101" pitchFamily="2" charset="-122"/>
            </a:endParaRPr>
          </a:p>
          <a:p>
            <a:pPr indent="720000">
              <a:lnSpc>
                <a:spcPct val="150000"/>
              </a:lnSpc>
            </a:pPr>
            <a:r>
              <a:rPr lang="en-US" altLang="zh-CN" sz="2000" dirty="0">
                <a:latin typeface="宋体" panose="02010600030101010101" pitchFamily="2" charset="-122"/>
                <a:ea typeface="宋体" panose="02010600030101010101" pitchFamily="2" charset="-122"/>
              </a:rPr>
              <a:t>DDPM</a:t>
            </a:r>
            <a:r>
              <a:rPr lang="zh-CN" altLang="en-US" sz="2000" dirty="0">
                <a:latin typeface="宋体" panose="02010600030101010101" pitchFamily="2" charset="-122"/>
                <a:ea typeface="宋体" panose="02010600030101010101" pitchFamily="2" charset="-122"/>
              </a:rPr>
              <a:t>的一个显著限制是推理成本较高，与基于 </a:t>
            </a:r>
            <a:r>
              <a:rPr lang="en-US" altLang="zh-CN" sz="2000" dirty="0">
                <a:latin typeface="宋体" panose="02010600030101010101" pitchFamily="2" charset="-122"/>
                <a:ea typeface="宋体" panose="02010600030101010101" pitchFamily="2" charset="-122"/>
              </a:rPr>
              <a:t>GAN </a:t>
            </a:r>
            <a:r>
              <a:rPr lang="zh-CN" altLang="en-US" sz="2000" dirty="0">
                <a:latin typeface="宋体" panose="02010600030101010101" pitchFamily="2" charset="-122"/>
                <a:ea typeface="宋体" panose="02010600030101010101" pitchFamily="2" charset="-122"/>
              </a:rPr>
              <a:t>的方法相比，需要更多的计算资源来生成样本。未来的研究可以探索如何进一步降低模型的计算成本，使其更适合实时或大规模应用。</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谢谢大家</a:t>
            </a:r>
            <a:r>
              <a:rPr lang="zh-CN" sz="3600" b="1" dirty="0">
                <a:solidFill>
                  <a:schemeClr val="bg1"/>
                </a:solidFill>
              </a:rPr>
              <a:t>！</a:t>
            </a: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2"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49888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929104" y="1053026"/>
            <a:ext cx="10858500" cy="5044561"/>
          </a:xfrm>
          <a:prstGeom prst="rect">
            <a:avLst/>
          </a:prstGeom>
          <a:noFill/>
        </p:spPr>
        <p:txBody>
          <a:bodyPr wrap="square" rtlCol="0">
            <a:noAutofit/>
          </a:bodyPr>
          <a:lstStyle/>
          <a:p>
            <a:pPr>
              <a:lnSpc>
                <a:spcPts val="2600"/>
              </a:lnSpc>
            </a:pPr>
            <a:r>
              <a:rPr lang="zh-CN" altLang="en-US" sz="2000" dirty="0">
                <a:latin typeface="宋体" panose="02010600030101010101" pitchFamily="2" charset="-122"/>
                <a:ea typeface="宋体" panose="02010600030101010101" pitchFamily="2" charset="-122"/>
              </a:rPr>
              <a:t>时序数据：时间序列数据是按照时间顺序排列的一系列数据点，每个数据点都与一个特定的时间戳相关联，它们在金融、气象、医疗、工业等领域中扮演着关键角色，用于分析趋势、进行预测和支持决策制定。</a:t>
            </a:r>
            <a:endParaRPr lang="en-US" altLang="zh-CN" sz="2000" dirty="0">
              <a:latin typeface="宋体" panose="02010600030101010101" pitchFamily="2" charset="-122"/>
              <a:ea typeface="宋体" panose="02010600030101010101" pitchFamily="2" charset="-122"/>
            </a:endParaRPr>
          </a:p>
          <a:p>
            <a:pPr>
              <a:lnSpc>
                <a:spcPts val="2600"/>
              </a:lnSpc>
            </a:pPr>
            <a:r>
              <a:rPr lang="zh-CN" altLang="en-US" sz="2000" dirty="0">
                <a:latin typeface="宋体" panose="02010600030101010101" pitchFamily="2" charset="-122"/>
                <a:ea typeface="宋体" panose="02010600030101010101" pitchFamily="2" charset="-122"/>
              </a:rPr>
              <a:t>在数据隐私保护中，合成数据可以作为真实数据的替代品，用于数据分析和机器学习训练，以避免泄露敏感信息，在模拟和预测模型中，合成时间序列可以用来生成不同的场景，测试模型的鲁棒性和准确性。</a:t>
            </a:r>
            <a:endParaRPr lang="en-US" altLang="zh-CN" sz="2000" dirty="0">
              <a:latin typeface="宋体" panose="02010600030101010101" pitchFamily="2" charset="-122"/>
              <a:ea typeface="宋体" panose="02010600030101010101" pitchFamily="2" charset="-122"/>
            </a:endParaRPr>
          </a:p>
          <a:p>
            <a:pPr>
              <a:lnSpc>
                <a:spcPts val="2600"/>
              </a:lnSpc>
            </a:pPr>
            <a:endParaRPr lang="en-US" altLang="zh-CN" sz="2000" dirty="0">
              <a:latin typeface="宋体" panose="02010600030101010101" pitchFamily="2" charset="-122"/>
              <a:ea typeface="宋体" panose="02010600030101010101" pitchFamily="2" charset="-122"/>
            </a:endParaRPr>
          </a:p>
          <a:p>
            <a:pPr>
              <a:lnSpc>
                <a:spcPts val="2600"/>
              </a:lnSpc>
            </a:pPr>
            <a:r>
              <a:rPr lang="zh-CN" altLang="en-US" sz="2000" dirty="0">
                <a:latin typeface="宋体" panose="02010600030101010101" pitchFamily="2" charset="-122"/>
                <a:ea typeface="宋体" panose="02010600030101010101" pitchFamily="2" charset="-122"/>
              </a:rPr>
              <a:t>现有方法：</a:t>
            </a:r>
            <a:endParaRPr lang="en-US" altLang="zh-CN" sz="2000" dirty="0">
              <a:latin typeface="宋体" panose="02010600030101010101" pitchFamily="2" charset="-122"/>
              <a:ea typeface="宋体" panose="02010600030101010101" pitchFamily="2" charset="-122"/>
            </a:endParaRPr>
          </a:p>
          <a:p>
            <a:pPr>
              <a:lnSpc>
                <a:spcPts val="2600"/>
              </a:lnSpc>
            </a:pPr>
            <a:r>
              <a:rPr lang="zh-CN" altLang="en-US" sz="2000" dirty="0">
                <a:latin typeface="宋体" panose="02010600030101010101" pitchFamily="2" charset="-122"/>
                <a:ea typeface="宋体" panose="02010600030101010101" pitchFamily="2" charset="-122"/>
              </a:rPr>
              <a:t>自回归模型（如</a:t>
            </a:r>
            <a:r>
              <a:rPr lang="en-US" altLang="zh-CN" sz="2000" dirty="0">
                <a:latin typeface="宋体" panose="02010600030101010101" pitchFamily="2" charset="-122"/>
                <a:ea typeface="宋体" panose="02010600030101010101" pitchFamily="2" charset="-122"/>
              </a:rPr>
              <a:t>ARIMA</a:t>
            </a:r>
            <a:r>
              <a:rPr lang="zh-CN" altLang="en-US" sz="2000" dirty="0">
                <a:latin typeface="宋体" panose="02010600030101010101" pitchFamily="2" charset="-122"/>
                <a:ea typeface="宋体" panose="02010600030101010101" pitchFamily="2" charset="-122"/>
              </a:rPr>
              <a:t>）：这些是传统的时间序列分析方法，通过模拟数据的自相关性来预测未来值。</a:t>
            </a:r>
          </a:p>
          <a:p>
            <a:pPr>
              <a:lnSpc>
                <a:spcPts val="2600"/>
              </a:lnSpc>
            </a:pPr>
            <a:r>
              <a:rPr lang="zh-CN" altLang="en-US" sz="2000" dirty="0">
                <a:latin typeface="宋体" panose="02010600030101010101" pitchFamily="2" charset="-122"/>
                <a:ea typeface="宋体" panose="02010600030101010101" pitchFamily="2" charset="-122"/>
              </a:rPr>
              <a:t>循环神经网络（</a:t>
            </a:r>
            <a:r>
              <a:rPr lang="en-US" altLang="zh-CN" sz="2000" dirty="0">
                <a:latin typeface="宋体" panose="02010600030101010101" pitchFamily="2" charset="-122"/>
                <a:ea typeface="宋体" panose="02010600030101010101" pitchFamily="2" charset="-122"/>
              </a:rPr>
              <a:t>RNN</a:t>
            </a:r>
            <a:r>
              <a:rPr lang="zh-CN" altLang="en-US" sz="2000" dirty="0">
                <a:latin typeface="宋体" panose="02010600030101010101" pitchFamily="2" charset="-122"/>
                <a:ea typeface="宋体" panose="02010600030101010101" pitchFamily="2" charset="-122"/>
              </a:rPr>
              <a:t>）：包括长短期记忆网络（</a:t>
            </a:r>
            <a:r>
              <a:rPr lang="en-US" altLang="zh-CN" sz="2000" dirty="0">
                <a:latin typeface="宋体" panose="02010600030101010101" pitchFamily="2" charset="-122"/>
                <a:ea typeface="宋体" panose="02010600030101010101" pitchFamily="2" charset="-122"/>
              </a:rPr>
              <a:t>LSTM</a:t>
            </a:r>
            <a:r>
              <a:rPr lang="zh-CN" altLang="en-US" sz="2000" dirty="0">
                <a:latin typeface="宋体" panose="02010600030101010101" pitchFamily="2" charset="-122"/>
                <a:ea typeface="宋体" panose="02010600030101010101" pitchFamily="2" charset="-122"/>
              </a:rPr>
              <a:t>）和门控循环单元（</a:t>
            </a:r>
            <a:r>
              <a:rPr lang="en-US" altLang="zh-CN" sz="2000" dirty="0">
                <a:latin typeface="宋体" panose="02010600030101010101" pitchFamily="2" charset="-122"/>
                <a:ea typeface="宋体" panose="02010600030101010101" pitchFamily="2" charset="-122"/>
              </a:rPr>
              <a:t>GRU</a:t>
            </a:r>
            <a:r>
              <a:rPr lang="zh-CN" altLang="en-US" sz="2000" dirty="0">
                <a:latin typeface="宋体" panose="02010600030101010101" pitchFamily="2" charset="-122"/>
                <a:ea typeface="宋体" panose="02010600030101010101" pitchFamily="2" charset="-122"/>
              </a:rPr>
              <a:t>），这些是深度学习方法，能够处理序列数据的长期依赖问题。</a:t>
            </a:r>
          </a:p>
          <a:p>
            <a:pPr>
              <a:lnSpc>
                <a:spcPts val="2600"/>
              </a:lnSpc>
            </a:pPr>
            <a:r>
              <a:rPr lang="zh-CN" altLang="en-US" sz="2000" dirty="0">
                <a:latin typeface="宋体" panose="02010600030101010101" pitchFamily="2" charset="-122"/>
                <a:ea typeface="宋体" panose="02010600030101010101" pitchFamily="2" charset="-122"/>
              </a:rPr>
              <a:t>生成对抗网络（</a:t>
            </a:r>
            <a:r>
              <a:rPr lang="en-US" altLang="zh-CN" sz="2000" dirty="0">
                <a:latin typeface="宋体" panose="02010600030101010101" pitchFamily="2" charset="-122"/>
                <a:ea typeface="宋体" panose="02010600030101010101" pitchFamily="2" charset="-122"/>
              </a:rPr>
              <a:t>GANs</a:t>
            </a:r>
            <a:r>
              <a:rPr lang="zh-CN" altLang="en-US" sz="2000" dirty="0">
                <a:latin typeface="宋体" panose="02010600030101010101" pitchFamily="2" charset="-122"/>
                <a:ea typeface="宋体" panose="02010600030101010101" pitchFamily="2" charset="-122"/>
              </a:rPr>
              <a:t>）：通过对抗过程生成数据，但在时间序列生成中可能面临优化挑战。</a:t>
            </a:r>
          </a:p>
          <a:p>
            <a:pPr>
              <a:lnSpc>
                <a:spcPts val="2600"/>
              </a:lnSpc>
            </a:pPr>
            <a:r>
              <a:rPr lang="zh-CN" altLang="en-US" sz="2000" dirty="0">
                <a:latin typeface="宋体" panose="02010600030101010101" pitchFamily="2" charset="-122"/>
                <a:ea typeface="宋体" panose="02010600030101010101" pitchFamily="2" charset="-122"/>
              </a:rPr>
              <a:t>扩散模型（</a:t>
            </a:r>
            <a:r>
              <a:rPr lang="en-US" altLang="zh-CN" sz="2000" dirty="0">
                <a:latin typeface="宋体" panose="02010600030101010101" pitchFamily="2" charset="-122"/>
                <a:ea typeface="宋体" panose="02010600030101010101" pitchFamily="2" charset="-122"/>
              </a:rPr>
              <a:t>DDPMs</a:t>
            </a:r>
            <a:r>
              <a:rPr lang="zh-CN" altLang="en-US" sz="2000" dirty="0">
                <a:latin typeface="宋体" panose="02010600030101010101" pitchFamily="2" charset="-122"/>
                <a:ea typeface="宋体" panose="02010600030101010101" pitchFamily="2" charset="-122"/>
              </a:rPr>
              <a:t>）：虽然在图像、音频等领域取得了成功，但在时间序列生成方面的应用还不够成熟</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object 4">
            <a:extLst>
              <a:ext uri="{FF2B5EF4-FFF2-40B4-BE49-F238E27FC236}">
                <a16:creationId xmlns:a16="http://schemas.microsoft.com/office/drawing/2014/main" id="{010DF424-8D9E-DCFE-6F79-69A06A3C86F5}"/>
              </a:ext>
            </a:extLst>
          </p:cNvPr>
          <p:cNvSpPr txBox="1"/>
          <p:nvPr/>
        </p:nvSpPr>
        <p:spPr>
          <a:xfrm>
            <a:off x="929104" y="1324296"/>
            <a:ext cx="4654550" cy="1550670"/>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dirty="0">
                <a:solidFill>
                  <a:srgbClr val="121212"/>
                </a:solidFill>
                <a:latin typeface="微软雅黑"/>
                <a:cs typeface="微软雅黑"/>
              </a:rPr>
              <a:t>扩散模型</a:t>
            </a:r>
            <a:r>
              <a:rPr sz="2000" spc="-5" dirty="0">
                <a:solidFill>
                  <a:srgbClr val="121212"/>
                </a:solidFill>
                <a:latin typeface="微软雅黑"/>
                <a:cs typeface="微软雅黑"/>
              </a:rPr>
              <a:t>（Diffusion-TS）</a:t>
            </a:r>
            <a:endParaRPr sz="2000" dirty="0">
              <a:latin typeface="微软雅黑"/>
              <a:cs typeface="微软雅黑"/>
            </a:endParaRPr>
          </a:p>
          <a:p>
            <a:pPr>
              <a:lnSpc>
                <a:spcPct val="100000"/>
              </a:lnSpc>
              <a:buClr>
                <a:srgbClr val="121212"/>
              </a:buClr>
              <a:buFont typeface="Wingdings"/>
              <a:buChar char=""/>
            </a:pPr>
            <a:endParaRPr sz="1300" dirty="0">
              <a:latin typeface="微软雅黑"/>
              <a:cs typeface="微软雅黑"/>
            </a:endParaRPr>
          </a:p>
          <a:p>
            <a:pPr marL="299085" indent="-287020">
              <a:lnSpc>
                <a:spcPct val="100000"/>
              </a:lnSpc>
              <a:buFont typeface="Wingdings"/>
              <a:buChar char=""/>
              <a:tabLst>
                <a:tab pos="299720" algn="l"/>
              </a:tabLst>
            </a:pPr>
            <a:r>
              <a:rPr sz="2000" dirty="0">
                <a:solidFill>
                  <a:srgbClr val="121212"/>
                </a:solidFill>
                <a:latin typeface="微软雅黑"/>
                <a:cs typeface="微软雅黑"/>
              </a:rPr>
              <a:t>时序生成</a:t>
            </a:r>
            <a:r>
              <a:rPr sz="2000" spc="-5" dirty="0">
                <a:solidFill>
                  <a:srgbClr val="121212"/>
                </a:solidFill>
                <a:latin typeface="微软雅黑"/>
                <a:cs typeface="微软雅黑"/>
              </a:rPr>
              <a:t>（Time</a:t>
            </a:r>
            <a:r>
              <a:rPr sz="2000" spc="-35" dirty="0">
                <a:solidFill>
                  <a:srgbClr val="121212"/>
                </a:solidFill>
                <a:latin typeface="微软雅黑"/>
                <a:cs typeface="微软雅黑"/>
              </a:rPr>
              <a:t> </a:t>
            </a:r>
            <a:r>
              <a:rPr sz="2000" spc="-5" dirty="0">
                <a:solidFill>
                  <a:srgbClr val="121212"/>
                </a:solidFill>
                <a:latin typeface="微软雅黑"/>
                <a:cs typeface="微软雅黑"/>
              </a:rPr>
              <a:t>Series</a:t>
            </a:r>
            <a:r>
              <a:rPr sz="2000" spc="-30" dirty="0">
                <a:solidFill>
                  <a:srgbClr val="121212"/>
                </a:solidFill>
                <a:latin typeface="微软雅黑"/>
                <a:cs typeface="微软雅黑"/>
              </a:rPr>
              <a:t> </a:t>
            </a:r>
            <a:r>
              <a:rPr sz="2000" dirty="0">
                <a:solidFill>
                  <a:srgbClr val="121212"/>
                </a:solidFill>
                <a:latin typeface="微软雅黑"/>
                <a:cs typeface="微软雅黑"/>
              </a:rPr>
              <a:t>Generation）</a:t>
            </a:r>
            <a:endParaRPr sz="2000" dirty="0">
              <a:latin typeface="微软雅黑"/>
              <a:cs typeface="微软雅黑"/>
            </a:endParaRPr>
          </a:p>
          <a:p>
            <a:pPr>
              <a:lnSpc>
                <a:spcPct val="100000"/>
              </a:lnSpc>
              <a:spcBef>
                <a:spcPts val="5"/>
              </a:spcBef>
              <a:buClr>
                <a:srgbClr val="121212"/>
              </a:buClr>
              <a:buFont typeface="Wingdings"/>
              <a:buChar char=""/>
            </a:pPr>
            <a:endParaRPr sz="1300" dirty="0">
              <a:latin typeface="微软雅黑"/>
              <a:cs typeface="微软雅黑"/>
            </a:endParaRPr>
          </a:p>
          <a:p>
            <a:pPr marL="299085" indent="-287020">
              <a:lnSpc>
                <a:spcPct val="100000"/>
              </a:lnSpc>
              <a:buFont typeface="Wingdings"/>
              <a:buChar char=""/>
              <a:tabLst>
                <a:tab pos="299720" algn="l"/>
              </a:tabLst>
            </a:pPr>
            <a:r>
              <a:rPr sz="2000" dirty="0">
                <a:solidFill>
                  <a:srgbClr val="121212"/>
                </a:solidFill>
                <a:latin typeface="微软雅黑"/>
                <a:cs typeface="微软雅黑"/>
              </a:rPr>
              <a:t>可解释性</a:t>
            </a:r>
            <a:r>
              <a:rPr sz="2000" spc="-5" dirty="0">
                <a:solidFill>
                  <a:srgbClr val="121212"/>
                </a:solidFill>
                <a:latin typeface="微软雅黑"/>
                <a:cs typeface="微软雅黑"/>
              </a:rPr>
              <a:t>（Interpretable</a:t>
            </a:r>
            <a:r>
              <a:rPr sz="2000" spc="-75" dirty="0">
                <a:solidFill>
                  <a:srgbClr val="121212"/>
                </a:solidFill>
                <a:latin typeface="微软雅黑"/>
                <a:cs typeface="微软雅黑"/>
              </a:rPr>
              <a:t> </a:t>
            </a:r>
            <a:r>
              <a:rPr sz="2000" dirty="0">
                <a:solidFill>
                  <a:srgbClr val="121212"/>
                </a:solidFill>
                <a:latin typeface="微软雅黑"/>
                <a:cs typeface="微软雅黑"/>
              </a:rPr>
              <a:t>Diffusion）</a:t>
            </a:r>
            <a:endParaRPr sz="2000" dirty="0">
              <a:latin typeface="微软雅黑"/>
              <a:cs typeface="微软雅黑"/>
            </a:endParaRPr>
          </a:p>
        </p:txBody>
      </p:sp>
      <p:pic>
        <p:nvPicPr>
          <p:cNvPr id="4" name="图片 3">
            <a:extLst>
              <a:ext uri="{FF2B5EF4-FFF2-40B4-BE49-F238E27FC236}">
                <a16:creationId xmlns:a16="http://schemas.microsoft.com/office/drawing/2014/main" id="{01FA4C50-AE2F-C32E-729E-C69319FB1FB9}"/>
              </a:ext>
            </a:extLst>
          </p:cNvPr>
          <p:cNvPicPr>
            <a:picLocks noChangeAspect="1"/>
          </p:cNvPicPr>
          <p:nvPr/>
        </p:nvPicPr>
        <p:blipFill>
          <a:blip r:embed="rId4"/>
          <a:stretch>
            <a:fillRect/>
          </a:stretch>
        </p:blipFill>
        <p:spPr>
          <a:xfrm>
            <a:off x="6318147" y="1780448"/>
            <a:ext cx="5639289" cy="1042506"/>
          </a:xfrm>
          <a:prstGeom prst="rect">
            <a:avLst/>
          </a:prstGeom>
        </p:spPr>
      </p:pic>
      <p:grpSp>
        <p:nvGrpSpPr>
          <p:cNvPr id="6" name="object 6">
            <a:extLst>
              <a:ext uri="{FF2B5EF4-FFF2-40B4-BE49-F238E27FC236}">
                <a16:creationId xmlns:a16="http://schemas.microsoft.com/office/drawing/2014/main" id="{49BE5E87-7EE9-671A-28E7-A27A5B38CF7D}"/>
              </a:ext>
            </a:extLst>
          </p:cNvPr>
          <p:cNvGrpSpPr/>
          <p:nvPr/>
        </p:nvGrpSpPr>
        <p:grpSpPr>
          <a:xfrm>
            <a:off x="5718810" y="1891099"/>
            <a:ext cx="377190" cy="248920"/>
            <a:chOff x="5911341" y="2192782"/>
            <a:chExt cx="377190" cy="248920"/>
          </a:xfrm>
        </p:grpSpPr>
        <p:sp>
          <p:nvSpPr>
            <p:cNvPr id="7" name="object 7">
              <a:extLst>
                <a:ext uri="{FF2B5EF4-FFF2-40B4-BE49-F238E27FC236}">
                  <a16:creationId xmlns:a16="http://schemas.microsoft.com/office/drawing/2014/main" id="{571FB364-69BA-3FE9-8658-9B520DF75DE3}"/>
                </a:ext>
              </a:extLst>
            </p:cNvPr>
            <p:cNvSpPr/>
            <p:nvPr/>
          </p:nvSpPr>
          <p:spPr>
            <a:xfrm>
              <a:off x="5917691" y="2199132"/>
              <a:ext cx="364490" cy="236220"/>
            </a:xfrm>
            <a:custGeom>
              <a:avLst/>
              <a:gdLst/>
              <a:ahLst/>
              <a:cxnLst/>
              <a:rect l="l" t="t" r="r" b="b"/>
              <a:pathLst>
                <a:path w="364489" h="236219">
                  <a:moveTo>
                    <a:pt x="246125" y="0"/>
                  </a:moveTo>
                  <a:lnTo>
                    <a:pt x="246125" y="59054"/>
                  </a:lnTo>
                  <a:lnTo>
                    <a:pt x="0" y="59054"/>
                  </a:lnTo>
                  <a:lnTo>
                    <a:pt x="0" y="177164"/>
                  </a:lnTo>
                  <a:lnTo>
                    <a:pt x="246125" y="177164"/>
                  </a:lnTo>
                  <a:lnTo>
                    <a:pt x="246125" y="236219"/>
                  </a:lnTo>
                  <a:lnTo>
                    <a:pt x="364236" y="118109"/>
                  </a:lnTo>
                  <a:lnTo>
                    <a:pt x="246125" y="0"/>
                  </a:lnTo>
                  <a:close/>
                </a:path>
              </a:pathLst>
            </a:custGeom>
            <a:solidFill>
              <a:srgbClr val="17468F"/>
            </a:solidFill>
          </p:spPr>
          <p:txBody>
            <a:bodyPr wrap="square" lIns="0" tIns="0" rIns="0" bIns="0" rtlCol="0"/>
            <a:lstStyle/>
            <a:p>
              <a:endParaRPr/>
            </a:p>
          </p:txBody>
        </p:sp>
        <p:sp>
          <p:nvSpPr>
            <p:cNvPr id="8" name="object 8">
              <a:extLst>
                <a:ext uri="{FF2B5EF4-FFF2-40B4-BE49-F238E27FC236}">
                  <a16:creationId xmlns:a16="http://schemas.microsoft.com/office/drawing/2014/main" id="{97DF7E83-00CD-BA59-53D1-6BD4BC1DDF53}"/>
                </a:ext>
              </a:extLst>
            </p:cNvPr>
            <p:cNvSpPr/>
            <p:nvPr/>
          </p:nvSpPr>
          <p:spPr>
            <a:xfrm>
              <a:off x="5917691" y="2199132"/>
              <a:ext cx="364490" cy="236220"/>
            </a:xfrm>
            <a:custGeom>
              <a:avLst/>
              <a:gdLst/>
              <a:ahLst/>
              <a:cxnLst/>
              <a:rect l="l" t="t" r="r" b="b"/>
              <a:pathLst>
                <a:path w="364489" h="236219">
                  <a:moveTo>
                    <a:pt x="0" y="59054"/>
                  </a:moveTo>
                  <a:lnTo>
                    <a:pt x="246125" y="59054"/>
                  </a:lnTo>
                  <a:lnTo>
                    <a:pt x="246125" y="0"/>
                  </a:lnTo>
                  <a:lnTo>
                    <a:pt x="364236" y="118109"/>
                  </a:lnTo>
                  <a:lnTo>
                    <a:pt x="246125" y="236219"/>
                  </a:lnTo>
                  <a:lnTo>
                    <a:pt x="246125" y="177164"/>
                  </a:lnTo>
                  <a:lnTo>
                    <a:pt x="0" y="177164"/>
                  </a:lnTo>
                  <a:lnTo>
                    <a:pt x="0" y="59054"/>
                  </a:lnTo>
                  <a:close/>
                </a:path>
              </a:pathLst>
            </a:custGeom>
            <a:ln w="12700">
              <a:solidFill>
                <a:srgbClr val="213E58"/>
              </a:solidFill>
            </a:ln>
          </p:spPr>
          <p:txBody>
            <a:bodyPr wrap="square" lIns="0" tIns="0" rIns="0" bIns="0" rtlCol="0"/>
            <a:lstStyle/>
            <a:p>
              <a:endParaRPr/>
            </a:p>
          </p:txBody>
        </p:sp>
      </p:grpSp>
      <p:grpSp>
        <p:nvGrpSpPr>
          <p:cNvPr id="9" name="object 9">
            <a:extLst>
              <a:ext uri="{FF2B5EF4-FFF2-40B4-BE49-F238E27FC236}">
                <a16:creationId xmlns:a16="http://schemas.microsoft.com/office/drawing/2014/main" id="{5D6E208B-6914-6082-8E40-59B5BB7D3F00}"/>
              </a:ext>
            </a:extLst>
          </p:cNvPr>
          <p:cNvGrpSpPr/>
          <p:nvPr/>
        </p:nvGrpSpPr>
        <p:grpSpPr>
          <a:xfrm>
            <a:off x="5712460" y="2423738"/>
            <a:ext cx="377190" cy="247650"/>
            <a:chOff x="5911341" y="2797810"/>
            <a:chExt cx="377190" cy="247650"/>
          </a:xfrm>
        </p:grpSpPr>
        <p:sp>
          <p:nvSpPr>
            <p:cNvPr id="10" name="object 10">
              <a:extLst>
                <a:ext uri="{FF2B5EF4-FFF2-40B4-BE49-F238E27FC236}">
                  <a16:creationId xmlns:a16="http://schemas.microsoft.com/office/drawing/2014/main" id="{D241749F-2537-6A2D-B296-3D19E334D104}"/>
                </a:ext>
              </a:extLst>
            </p:cNvPr>
            <p:cNvSpPr/>
            <p:nvPr/>
          </p:nvSpPr>
          <p:spPr>
            <a:xfrm>
              <a:off x="5917691" y="2804160"/>
              <a:ext cx="364490" cy="234950"/>
            </a:xfrm>
            <a:custGeom>
              <a:avLst/>
              <a:gdLst/>
              <a:ahLst/>
              <a:cxnLst/>
              <a:rect l="l" t="t" r="r" b="b"/>
              <a:pathLst>
                <a:path w="364489" h="234950">
                  <a:moveTo>
                    <a:pt x="246887" y="0"/>
                  </a:moveTo>
                  <a:lnTo>
                    <a:pt x="246887" y="58674"/>
                  </a:lnTo>
                  <a:lnTo>
                    <a:pt x="0" y="58674"/>
                  </a:lnTo>
                  <a:lnTo>
                    <a:pt x="0" y="176022"/>
                  </a:lnTo>
                  <a:lnTo>
                    <a:pt x="246887" y="176022"/>
                  </a:lnTo>
                  <a:lnTo>
                    <a:pt x="246887" y="234695"/>
                  </a:lnTo>
                  <a:lnTo>
                    <a:pt x="364236" y="117348"/>
                  </a:lnTo>
                  <a:lnTo>
                    <a:pt x="246887" y="0"/>
                  </a:lnTo>
                  <a:close/>
                </a:path>
              </a:pathLst>
            </a:custGeom>
            <a:solidFill>
              <a:srgbClr val="17468F"/>
            </a:solidFill>
          </p:spPr>
          <p:txBody>
            <a:bodyPr wrap="square" lIns="0" tIns="0" rIns="0" bIns="0" rtlCol="0"/>
            <a:lstStyle/>
            <a:p>
              <a:endParaRPr/>
            </a:p>
          </p:txBody>
        </p:sp>
        <p:sp>
          <p:nvSpPr>
            <p:cNvPr id="11" name="object 11">
              <a:extLst>
                <a:ext uri="{FF2B5EF4-FFF2-40B4-BE49-F238E27FC236}">
                  <a16:creationId xmlns:a16="http://schemas.microsoft.com/office/drawing/2014/main" id="{02C0E0E0-645A-401A-0A7B-EE24CC762DB4}"/>
                </a:ext>
              </a:extLst>
            </p:cNvPr>
            <p:cNvSpPr/>
            <p:nvPr/>
          </p:nvSpPr>
          <p:spPr>
            <a:xfrm>
              <a:off x="5917691" y="2804160"/>
              <a:ext cx="364490" cy="234950"/>
            </a:xfrm>
            <a:custGeom>
              <a:avLst/>
              <a:gdLst/>
              <a:ahLst/>
              <a:cxnLst/>
              <a:rect l="l" t="t" r="r" b="b"/>
              <a:pathLst>
                <a:path w="364489" h="234950">
                  <a:moveTo>
                    <a:pt x="0" y="58674"/>
                  </a:moveTo>
                  <a:lnTo>
                    <a:pt x="246887" y="58674"/>
                  </a:lnTo>
                  <a:lnTo>
                    <a:pt x="246887" y="0"/>
                  </a:lnTo>
                  <a:lnTo>
                    <a:pt x="364236" y="117348"/>
                  </a:lnTo>
                  <a:lnTo>
                    <a:pt x="246887" y="234695"/>
                  </a:lnTo>
                  <a:lnTo>
                    <a:pt x="246887" y="176022"/>
                  </a:lnTo>
                  <a:lnTo>
                    <a:pt x="0" y="176022"/>
                  </a:lnTo>
                  <a:lnTo>
                    <a:pt x="0" y="58674"/>
                  </a:lnTo>
                  <a:close/>
                </a:path>
              </a:pathLst>
            </a:custGeom>
            <a:ln w="12700">
              <a:solidFill>
                <a:srgbClr val="213E58"/>
              </a:solidFill>
            </a:ln>
          </p:spPr>
          <p:txBody>
            <a:bodyPr wrap="square" lIns="0" tIns="0" rIns="0" bIns="0" rtlCol="0"/>
            <a:lstStyle/>
            <a:p>
              <a:endParaRPr/>
            </a:p>
          </p:txBody>
        </p:sp>
      </p:grpSp>
      <p:pic>
        <p:nvPicPr>
          <p:cNvPr id="12" name="图片 11">
            <a:extLst>
              <a:ext uri="{FF2B5EF4-FFF2-40B4-BE49-F238E27FC236}">
                <a16:creationId xmlns:a16="http://schemas.microsoft.com/office/drawing/2014/main" id="{E1F95889-172B-15BE-0511-31600515B71B}"/>
              </a:ext>
            </a:extLst>
          </p:cNvPr>
          <p:cNvPicPr>
            <a:picLocks noChangeAspect="1"/>
          </p:cNvPicPr>
          <p:nvPr/>
        </p:nvPicPr>
        <p:blipFill>
          <a:blip r:embed="rId5"/>
          <a:stretch>
            <a:fillRect/>
          </a:stretch>
        </p:blipFill>
        <p:spPr>
          <a:xfrm>
            <a:off x="2726804" y="3110755"/>
            <a:ext cx="7486537" cy="3115326"/>
          </a:xfrm>
          <a:prstGeom prst="rect">
            <a:avLst/>
          </a:prstGeom>
        </p:spPr>
      </p:pic>
    </p:spTree>
    <p:extLst>
      <p:ext uri="{BB962C8B-B14F-4D97-AF65-F5344CB8AC3E}">
        <p14:creationId xmlns:p14="http://schemas.microsoft.com/office/powerpoint/2010/main" val="346404644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object 7">
            <a:extLst>
              <a:ext uri="{FF2B5EF4-FFF2-40B4-BE49-F238E27FC236}">
                <a16:creationId xmlns:a16="http://schemas.microsoft.com/office/drawing/2014/main" id="{3B9A3157-6559-0AED-E049-62A11CB6B270}"/>
              </a:ext>
            </a:extLst>
          </p:cNvPr>
          <p:cNvSpPr txBox="1"/>
          <p:nvPr/>
        </p:nvSpPr>
        <p:spPr>
          <a:xfrm>
            <a:off x="1039774" y="1621663"/>
            <a:ext cx="8716645" cy="1550670"/>
          </a:xfrm>
          <a:prstGeom prst="rect">
            <a:avLst/>
          </a:prstGeom>
        </p:spPr>
        <p:txBody>
          <a:bodyPr vert="horz" wrap="square" lIns="0" tIns="13335" rIns="0" bIns="0" rtlCol="0">
            <a:spAutoFit/>
          </a:bodyPr>
          <a:lstStyle/>
          <a:p>
            <a:pPr marL="355600" indent="-343535">
              <a:lnSpc>
                <a:spcPct val="100000"/>
              </a:lnSpc>
              <a:spcBef>
                <a:spcPts val="105"/>
              </a:spcBef>
              <a:buFont typeface="Wingdings"/>
              <a:buChar char=""/>
              <a:tabLst>
                <a:tab pos="355600" algn="l"/>
                <a:tab pos="356235" algn="l"/>
              </a:tabLst>
            </a:pPr>
            <a:r>
              <a:rPr sz="2000" dirty="0">
                <a:latin typeface="微软雅黑"/>
                <a:cs typeface="微软雅黑"/>
              </a:rPr>
              <a:t>在</a:t>
            </a:r>
            <a:r>
              <a:rPr sz="2000" spc="-5" dirty="0">
                <a:latin typeface="微软雅黑"/>
                <a:cs typeface="微软雅黑"/>
              </a:rPr>
              <a:t>Diffusion Model（DDPM）</a:t>
            </a:r>
            <a:r>
              <a:rPr sz="2000" dirty="0">
                <a:latin typeface="微软雅黑"/>
                <a:cs typeface="微软雅黑"/>
              </a:rPr>
              <a:t>框架中，重新设</a:t>
            </a:r>
            <a:r>
              <a:rPr sz="2000" spc="-10" dirty="0">
                <a:latin typeface="微软雅黑"/>
                <a:cs typeface="微软雅黑"/>
              </a:rPr>
              <a:t>计</a:t>
            </a:r>
            <a:r>
              <a:rPr sz="2000" dirty="0">
                <a:latin typeface="微软雅黑"/>
                <a:cs typeface="微软雅黑"/>
              </a:rPr>
              <a:t>去噪</a:t>
            </a:r>
            <a:r>
              <a:rPr sz="2000" spc="-15" dirty="0">
                <a:latin typeface="微软雅黑"/>
                <a:cs typeface="微软雅黑"/>
              </a:rPr>
              <a:t>网</a:t>
            </a:r>
            <a:r>
              <a:rPr sz="2000" dirty="0">
                <a:latin typeface="微软雅黑"/>
                <a:cs typeface="微软雅黑"/>
              </a:rPr>
              <a:t>络</a:t>
            </a:r>
          </a:p>
          <a:p>
            <a:pPr>
              <a:lnSpc>
                <a:spcPct val="100000"/>
              </a:lnSpc>
              <a:buFont typeface="Wingdings"/>
              <a:buChar char=""/>
            </a:pPr>
            <a:endParaRPr sz="1300" dirty="0">
              <a:latin typeface="微软雅黑"/>
              <a:cs typeface="微软雅黑"/>
            </a:endParaRPr>
          </a:p>
          <a:p>
            <a:pPr marL="355600" indent="-343535">
              <a:lnSpc>
                <a:spcPct val="100000"/>
              </a:lnSpc>
              <a:spcBef>
                <a:spcPts val="5"/>
              </a:spcBef>
              <a:buFont typeface="Wingdings"/>
              <a:buChar char=""/>
              <a:tabLst>
                <a:tab pos="355600" algn="l"/>
                <a:tab pos="356235" algn="l"/>
              </a:tabLst>
            </a:pPr>
            <a:r>
              <a:rPr sz="2000" dirty="0">
                <a:latin typeface="微软雅黑"/>
                <a:cs typeface="微软雅黑"/>
              </a:rPr>
              <a:t>去噪网络基于</a:t>
            </a:r>
            <a:r>
              <a:rPr sz="2000" spc="-10" dirty="0">
                <a:latin typeface="微软雅黑"/>
                <a:cs typeface="微软雅黑"/>
              </a:rPr>
              <a:t>transformer（encoder-decoder），</a:t>
            </a:r>
            <a:r>
              <a:rPr sz="2000" dirty="0">
                <a:latin typeface="微软雅黑"/>
                <a:cs typeface="微软雅黑"/>
              </a:rPr>
              <a:t>引</a:t>
            </a:r>
            <a:r>
              <a:rPr sz="2000" spc="-15" dirty="0">
                <a:latin typeface="微软雅黑"/>
                <a:cs typeface="微软雅黑"/>
              </a:rPr>
              <a:t>入</a:t>
            </a:r>
            <a:r>
              <a:rPr sz="2000" dirty="0">
                <a:latin typeface="微软雅黑"/>
                <a:cs typeface="微软雅黑"/>
              </a:rPr>
              <a:t>可解</a:t>
            </a:r>
            <a:r>
              <a:rPr sz="2000" spc="-15" dirty="0">
                <a:latin typeface="微软雅黑"/>
                <a:cs typeface="微软雅黑"/>
              </a:rPr>
              <a:t>释</a:t>
            </a:r>
            <a:r>
              <a:rPr sz="2000" dirty="0">
                <a:latin typeface="微软雅黑"/>
                <a:cs typeface="微软雅黑"/>
              </a:rPr>
              <a:t>的分</a:t>
            </a:r>
            <a:r>
              <a:rPr sz="2000" spc="-15" dirty="0">
                <a:latin typeface="微软雅黑"/>
                <a:cs typeface="微软雅黑"/>
              </a:rPr>
              <a:t>解</a:t>
            </a:r>
            <a:r>
              <a:rPr sz="2000" dirty="0">
                <a:latin typeface="微软雅黑"/>
                <a:cs typeface="微软雅黑"/>
              </a:rPr>
              <a:t>结构</a:t>
            </a:r>
          </a:p>
          <a:p>
            <a:pPr>
              <a:lnSpc>
                <a:spcPct val="100000"/>
              </a:lnSpc>
              <a:buFont typeface="Wingdings"/>
              <a:buChar char=""/>
            </a:pPr>
            <a:endParaRPr sz="1300" dirty="0">
              <a:latin typeface="微软雅黑"/>
              <a:cs typeface="微软雅黑"/>
            </a:endParaRPr>
          </a:p>
          <a:p>
            <a:pPr marL="355600" indent="-343535">
              <a:lnSpc>
                <a:spcPct val="100000"/>
              </a:lnSpc>
              <a:buFont typeface="Wingdings"/>
              <a:buChar char=""/>
              <a:tabLst>
                <a:tab pos="355600" algn="l"/>
                <a:tab pos="356235" algn="l"/>
              </a:tabLst>
            </a:pPr>
            <a:r>
              <a:rPr sz="2000" dirty="0">
                <a:latin typeface="微软雅黑"/>
                <a:cs typeface="微软雅黑"/>
              </a:rPr>
              <a:t>训练一个无条件的模型</a:t>
            </a:r>
            <a:r>
              <a:rPr sz="2000" spc="-15" dirty="0">
                <a:latin typeface="微软雅黑"/>
                <a:cs typeface="微软雅黑"/>
              </a:rPr>
              <a:t>，</a:t>
            </a:r>
            <a:r>
              <a:rPr sz="2000" dirty="0">
                <a:latin typeface="微软雅黑"/>
                <a:cs typeface="微软雅黑"/>
              </a:rPr>
              <a:t>兼容</a:t>
            </a:r>
            <a:r>
              <a:rPr sz="2000" spc="-15" dirty="0">
                <a:latin typeface="微软雅黑"/>
                <a:cs typeface="微软雅黑"/>
              </a:rPr>
              <a:t>不</a:t>
            </a:r>
            <a:r>
              <a:rPr sz="2000" dirty="0">
                <a:latin typeface="微软雅黑"/>
                <a:cs typeface="微软雅黑"/>
              </a:rPr>
              <a:t>同的</a:t>
            </a:r>
            <a:r>
              <a:rPr sz="2000" spc="-15" dirty="0">
                <a:latin typeface="微软雅黑"/>
                <a:cs typeface="微软雅黑"/>
              </a:rPr>
              <a:t>有</a:t>
            </a:r>
            <a:r>
              <a:rPr sz="2000" dirty="0">
                <a:latin typeface="微软雅黑"/>
                <a:cs typeface="微软雅黑"/>
              </a:rPr>
              <a:t>条件</a:t>
            </a:r>
            <a:r>
              <a:rPr sz="2000" spc="-15" dirty="0">
                <a:latin typeface="微软雅黑"/>
                <a:cs typeface="微软雅黑"/>
              </a:rPr>
              <a:t>任</a:t>
            </a:r>
            <a:r>
              <a:rPr sz="2000" dirty="0">
                <a:latin typeface="微软雅黑"/>
                <a:cs typeface="微软雅黑"/>
              </a:rPr>
              <a:t>务</a:t>
            </a:r>
          </a:p>
        </p:txBody>
      </p:sp>
      <p:pic>
        <p:nvPicPr>
          <p:cNvPr id="6" name="object 8">
            <a:extLst>
              <a:ext uri="{FF2B5EF4-FFF2-40B4-BE49-F238E27FC236}">
                <a16:creationId xmlns:a16="http://schemas.microsoft.com/office/drawing/2014/main" id="{D4D107C8-5075-0BEF-E7FE-734EB7BFEDB4}"/>
              </a:ext>
            </a:extLst>
          </p:cNvPr>
          <p:cNvPicPr/>
          <p:nvPr/>
        </p:nvPicPr>
        <p:blipFill>
          <a:blip r:embed="rId4" cstate="print"/>
          <a:stretch>
            <a:fillRect/>
          </a:stretch>
        </p:blipFill>
        <p:spPr>
          <a:xfrm>
            <a:off x="4981188" y="3102971"/>
            <a:ext cx="6410760" cy="891129"/>
          </a:xfrm>
          <a:prstGeom prst="rect">
            <a:avLst/>
          </a:prstGeom>
        </p:spPr>
      </p:pic>
      <p:pic>
        <p:nvPicPr>
          <p:cNvPr id="7" name="object 9">
            <a:extLst>
              <a:ext uri="{FF2B5EF4-FFF2-40B4-BE49-F238E27FC236}">
                <a16:creationId xmlns:a16="http://schemas.microsoft.com/office/drawing/2014/main" id="{4573A599-42E2-CADE-7E87-1059E2B35B18}"/>
              </a:ext>
            </a:extLst>
          </p:cNvPr>
          <p:cNvPicPr/>
          <p:nvPr/>
        </p:nvPicPr>
        <p:blipFill>
          <a:blip r:embed="rId5" cstate="print"/>
          <a:stretch>
            <a:fillRect/>
          </a:stretch>
        </p:blipFill>
        <p:spPr>
          <a:xfrm>
            <a:off x="6089650" y="4115217"/>
            <a:ext cx="4914795" cy="2200566"/>
          </a:xfrm>
          <a:prstGeom prst="rect">
            <a:avLst/>
          </a:prstGeom>
        </p:spPr>
      </p:pic>
      <p:sp>
        <p:nvSpPr>
          <p:cNvPr id="9" name="文本框 8">
            <a:extLst>
              <a:ext uri="{FF2B5EF4-FFF2-40B4-BE49-F238E27FC236}">
                <a16:creationId xmlns:a16="http://schemas.microsoft.com/office/drawing/2014/main" id="{BF683B6B-25C8-1DA2-57AA-DA5997195AF3}"/>
              </a:ext>
            </a:extLst>
          </p:cNvPr>
          <p:cNvSpPr txBox="1"/>
          <p:nvPr/>
        </p:nvSpPr>
        <p:spPr>
          <a:xfrm>
            <a:off x="1039774" y="965521"/>
            <a:ext cx="2077499" cy="523220"/>
          </a:xfrm>
          <a:prstGeom prst="rect">
            <a:avLst/>
          </a:prstGeom>
          <a:noFill/>
        </p:spPr>
        <p:txBody>
          <a:bodyPr wrap="square" rtlCol="0">
            <a:spAutoFit/>
          </a:bodyPr>
          <a:lstStyle/>
          <a:p>
            <a:r>
              <a:rPr lang="zh-CN" altLang="en-US" sz="2800" dirty="0">
                <a:solidFill>
                  <a:schemeClr val="accent1"/>
                </a:solidFill>
                <a:latin typeface="黑体" panose="02010609060101010101" pitchFamily="49" charset="-122"/>
                <a:ea typeface="黑体" panose="02010609060101010101" pitchFamily="49" charset="-122"/>
              </a:rPr>
              <a:t>创新点：</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54B4C703-F6A8-855E-77FD-6CFD194ADADC}"/>
              </a:ext>
            </a:extLst>
          </p:cNvPr>
          <p:cNvPicPr>
            <a:picLocks noChangeAspect="1"/>
          </p:cNvPicPr>
          <p:nvPr/>
        </p:nvPicPr>
        <p:blipFill>
          <a:blip r:embed="rId4"/>
          <a:stretch>
            <a:fillRect/>
          </a:stretch>
        </p:blipFill>
        <p:spPr>
          <a:xfrm>
            <a:off x="617338" y="1312748"/>
            <a:ext cx="11159836" cy="5238460"/>
          </a:xfrm>
          <a:prstGeom prst="rect">
            <a:avLst/>
          </a:prstGeom>
        </p:spPr>
      </p:pic>
      <p:sp>
        <p:nvSpPr>
          <p:cNvPr id="8" name="文本框 7">
            <a:extLst>
              <a:ext uri="{FF2B5EF4-FFF2-40B4-BE49-F238E27FC236}">
                <a16:creationId xmlns:a16="http://schemas.microsoft.com/office/drawing/2014/main" id="{AF3DEB12-A843-08D9-04C5-FCA249568B33}"/>
              </a:ext>
            </a:extLst>
          </p:cNvPr>
          <p:cNvSpPr txBox="1"/>
          <p:nvPr/>
        </p:nvSpPr>
        <p:spPr>
          <a:xfrm>
            <a:off x="414826" y="1051138"/>
            <a:ext cx="2824519" cy="523220"/>
          </a:xfrm>
          <a:prstGeom prst="rect">
            <a:avLst/>
          </a:prstGeom>
          <a:noFill/>
        </p:spPr>
        <p:txBody>
          <a:bodyPr wrap="square" rtlCol="0">
            <a:spAutoFit/>
          </a:bodyPr>
          <a:lstStyle/>
          <a:p>
            <a:r>
              <a:rPr lang="zh-CN" altLang="en-US" sz="2800" dirty="0">
                <a:solidFill>
                  <a:schemeClr val="accent1"/>
                </a:solidFill>
                <a:latin typeface="黑体" panose="02010609060101010101" pitchFamily="49" charset="-122"/>
                <a:ea typeface="黑体" panose="02010609060101010101" pitchFamily="49" charset="-122"/>
              </a:rPr>
              <a:t>问题描述：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4" name="object 5">
            <a:extLst>
              <a:ext uri="{FF2B5EF4-FFF2-40B4-BE49-F238E27FC236}">
                <a16:creationId xmlns:a16="http://schemas.microsoft.com/office/drawing/2014/main" id="{31C3814C-AE76-114B-0B2D-1795C363ABA0}"/>
              </a:ext>
            </a:extLst>
          </p:cNvPr>
          <p:cNvPicPr/>
          <p:nvPr/>
        </p:nvPicPr>
        <p:blipFill>
          <a:blip r:embed="rId4" cstate="print"/>
          <a:stretch>
            <a:fillRect/>
          </a:stretch>
        </p:blipFill>
        <p:spPr>
          <a:xfrm>
            <a:off x="768372" y="1536549"/>
            <a:ext cx="10128504" cy="4986528"/>
          </a:xfrm>
          <a:prstGeom prst="rect">
            <a:avLst/>
          </a:prstGeom>
        </p:spPr>
      </p:pic>
      <p:sp>
        <p:nvSpPr>
          <p:cNvPr id="6" name="文本框 5">
            <a:extLst>
              <a:ext uri="{FF2B5EF4-FFF2-40B4-BE49-F238E27FC236}">
                <a16:creationId xmlns:a16="http://schemas.microsoft.com/office/drawing/2014/main" id="{87CD4118-DD15-50A9-C89F-2C51BEF98026}"/>
              </a:ext>
            </a:extLst>
          </p:cNvPr>
          <p:cNvSpPr txBox="1"/>
          <p:nvPr/>
        </p:nvSpPr>
        <p:spPr>
          <a:xfrm>
            <a:off x="768372" y="893099"/>
            <a:ext cx="2824519" cy="523220"/>
          </a:xfrm>
          <a:prstGeom prst="rect">
            <a:avLst/>
          </a:prstGeom>
          <a:noFill/>
        </p:spPr>
        <p:txBody>
          <a:bodyPr wrap="square" rtlCol="0">
            <a:spAutoFit/>
          </a:bodyPr>
          <a:lstStyle/>
          <a:p>
            <a:r>
              <a:rPr lang="zh-CN" altLang="en-US" sz="2800" dirty="0">
                <a:solidFill>
                  <a:schemeClr val="accent1"/>
                </a:solidFill>
                <a:latin typeface="黑体" panose="02010609060101010101" pitchFamily="49" charset="-122"/>
                <a:ea typeface="黑体" panose="02010609060101010101" pitchFamily="49" charset="-122"/>
              </a:rPr>
              <a:t>整体结构：</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object 4">
            <a:extLst>
              <a:ext uri="{FF2B5EF4-FFF2-40B4-BE49-F238E27FC236}">
                <a16:creationId xmlns:a16="http://schemas.microsoft.com/office/drawing/2014/main" id="{830782EF-F8FD-72FB-892B-280CB7F9E8BA}"/>
              </a:ext>
            </a:extLst>
          </p:cNvPr>
          <p:cNvSpPr txBox="1"/>
          <p:nvPr/>
        </p:nvSpPr>
        <p:spPr>
          <a:xfrm>
            <a:off x="660400" y="1516148"/>
            <a:ext cx="5470525" cy="940435"/>
          </a:xfrm>
          <a:prstGeom prst="rect">
            <a:avLst/>
          </a:prstGeom>
        </p:spPr>
        <p:txBody>
          <a:bodyPr vert="horz" wrap="square" lIns="0" tIns="13335" rIns="0" bIns="0" rtlCol="0">
            <a:spAutoFit/>
          </a:bodyPr>
          <a:lstStyle/>
          <a:p>
            <a:pPr marL="381000" indent="-343535">
              <a:lnSpc>
                <a:spcPct val="100000"/>
              </a:lnSpc>
              <a:spcBef>
                <a:spcPts val="105"/>
              </a:spcBef>
              <a:buFont typeface="Wingdings"/>
              <a:buChar char=""/>
              <a:tabLst>
                <a:tab pos="381000" algn="l"/>
                <a:tab pos="381635" algn="l"/>
              </a:tabLst>
            </a:pPr>
            <a:r>
              <a:rPr sz="2000" dirty="0">
                <a:latin typeface="微软雅黑"/>
                <a:cs typeface="微软雅黑"/>
              </a:rPr>
              <a:t>正向扩散</a:t>
            </a:r>
            <a:r>
              <a:rPr sz="2000" spc="25" dirty="0">
                <a:latin typeface="微软雅黑"/>
                <a:cs typeface="微软雅黑"/>
              </a:rPr>
              <a:t>：</a:t>
            </a:r>
            <a:r>
              <a:rPr sz="2000" spc="25" dirty="0">
                <a:latin typeface="Cambria Math"/>
                <a:cs typeface="Cambria Math"/>
              </a:rPr>
              <a:t>x</a:t>
            </a:r>
            <a:r>
              <a:rPr sz="2175" spc="37" baseline="-15325" dirty="0">
                <a:latin typeface="Cambria Math"/>
                <a:cs typeface="Cambria Math"/>
              </a:rPr>
              <a:t>0</a:t>
            </a:r>
            <a:r>
              <a:rPr sz="2175" spc="472" baseline="-15325" dirty="0">
                <a:latin typeface="Cambria Math"/>
                <a:cs typeface="Cambria Math"/>
              </a:rPr>
              <a:t> </a:t>
            </a:r>
            <a:r>
              <a:rPr sz="2000" dirty="0">
                <a:latin typeface="Cambria Math"/>
                <a:cs typeface="Cambria Math"/>
              </a:rPr>
              <a:t>→</a:t>
            </a:r>
            <a:r>
              <a:rPr sz="2000" spc="110" dirty="0">
                <a:latin typeface="Cambria Math"/>
                <a:cs typeface="Cambria Math"/>
              </a:rPr>
              <a:t> </a:t>
            </a:r>
            <a:r>
              <a:rPr sz="2000" spc="85" dirty="0">
                <a:latin typeface="Cambria Math"/>
                <a:cs typeface="Cambria Math"/>
              </a:rPr>
              <a:t>x</a:t>
            </a:r>
            <a:r>
              <a:rPr sz="2175" spc="127" baseline="-15325" dirty="0">
                <a:latin typeface="Cambria Math"/>
                <a:cs typeface="Cambria Math"/>
              </a:rPr>
              <a:t>𝑇</a:t>
            </a:r>
            <a:r>
              <a:rPr sz="2000" spc="85" dirty="0">
                <a:latin typeface="微软雅黑"/>
                <a:cs typeface="微软雅黑"/>
              </a:rPr>
              <a:t>，</a:t>
            </a:r>
            <a:r>
              <a:rPr sz="2000" dirty="0">
                <a:latin typeface="微软雅黑"/>
                <a:cs typeface="微软雅黑"/>
              </a:rPr>
              <a:t>高斯噪声</a:t>
            </a:r>
          </a:p>
          <a:p>
            <a:pPr marL="381000" indent="-343535">
              <a:lnSpc>
                <a:spcPct val="100000"/>
              </a:lnSpc>
              <a:spcBef>
                <a:spcPts val="2400"/>
              </a:spcBef>
              <a:buFont typeface="Wingdings"/>
              <a:buChar char=""/>
              <a:tabLst>
                <a:tab pos="381000" algn="l"/>
                <a:tab pos="381635" algn="l"/>
              </a:tabLst>
            </a:pPr>
            <a:r>
              <a:rPr sz="2000" dirty="0">
                <a:latin typeface="微软雅黑"/>
                <a:cs typeface="微软雅黑"/>
              </a:rPr>
              <a:t>反向去噪</a:t>
            </a:r>
            <a:r>
              <a:rPr sz="2000" spc="-5" dirty="0">
                <a:latin typeface="微软雅黑"/>
                <a:cs typeface="微软雅黑"/>
              </a:rPr>
              <a:t>：clean</a:t>
            </a:r>
            <a:r>
              <a:rPr sz="2000" spc="-40" dirty="0">
                <a:latin typeface="微软雅黑"/>
                <a:cs typeface="微软雅黑"/>
              </a:rPr>
              <a:t> </a:t>
            </a:r>
            <a:r>
              <a:rPr sz="2000" spc="90" dirty="0">
                <a:latin typeface="Cambria Math"/>
                <a:cs typeface="Cambria Math"/>
              </a:rPr>
              <a:t>x</a:t>
            </a:r>
            <a:r>
              <a:rPr sz="2175" spc="135" baseline="-15325" dirty="0">
                <a:latin typeface="Cambria Math"/>
                <a:cs typeface="Cambria Math"/>
              </a:rPr>
              <a:t>𝑇</a:t>
            </a:r>
            <a:r>
              <a:rPr sz="2000" spc="90" dirty="0">
                <a:latin typeface="微软雅黑"/>
                <a:cs typeface="微软雅黑"/>
              </a:rPr>
              <a:t>，</a:t>
            </a:r>
            <a:r>
              <a:rPr sz="2000" dirty="0">
                <a:latin typeface="微软雅黑"/>
                <a:cs typeface="微软雅黑"/>
              </a:rPr>
              <a:t>简化为学习一个近似器</a:t>
            </a:r>
          </a:p>
        </p:txBody>
      </p:sp>
      <p:pic>
        <p:nvPicPr>
          <p:cNvPr id="3" name="object 7">
            <a:extLst>
              <a:ext uri="{FF2B5EF4-FFF2-40B4-BE49-F238E27FC236}">
                <a16:creationId xmlns:a16="http://schemas.microsoft.com/office/drawing/2014/main" id="{EB90EA6F-E51A-D850-17F0-67A1B49FA233}"/>
              </a:ext>
            </a:extLst>
          </p:cNvPr>
          <p:cNvPicPr/>
          <p:nvPr/>
        </p:nvPicPr>
        <p:blipFill>
          <a:blip r:embed="rId4" cstate="print"/>
          <a:stretch>
            <a:fillRect/>
          </a:stretch>
        </p:blipFill>
        <p:spPr>
          <a:xfrm>
            <a:off x="6130925" y="2148631"/>
            <a:ext cx="1097988" cy="383583"/>
          </a:xfrm>
          <a:prstGeom prst="rect">
            <a:avLst/>
          </a:prstGeom>
        </p:spPr>
      </p:pic>
      <p:pic>
        <p:nvPicPr>
          <p:cNvPr id="4" name="object 6">
            <a:extLst>
              <a:ext uri="{FF2B5EF4-FFF2-40B4-BE49-F238E27FC236}">
                <a16:creationId xmlns:a16="http://schemas.microsoft.com/office/drawing/2014/main" id="{7D47143D-F0A1-CA93-DC3F-CBABE25F766B}"/>
              </a:ext>
            </a:extLst>
          </p:cNvPr>
          <p:cNvPicPr/>
          <p:nvPr/>
        </p:nvPicPr>
        <p:blipFill>
          <a:blip r:embed="rId5" cstate="print"/>
          <a:stretch>
            <a:fillRect/>
          </a:stretch>
        </p:blipFill>
        <p:spPr>
          <a:xfrm>
            <a:off x="1600560" y="2774625"/>
            <a:ext cx="8586754" cy="3569943"/>
          </a:xfrm>
          <a:prstGeom prst="rect">
            <a:avLst/>
          </a:prstGeom>
        </p:spPr>
      </p:pic>
      <p:sp>
        <p:nvSpPr>
          <p:cNvPr id="5" name="文本框 4">
            <a:extLst>
              <a:ext uri="{FF2B5EF4-FFF2-40B4-BE49-F238E27FC236}">
                <a16:creationId xmlns:a16="http://schemas.microsoft.com/office/drawing/2014/main" id="{E8AD86DE-EAD9-D0A8-9DC5-8131F40C5C10}"/>
              </a:ext>
            </a:extLst>
          </p:cNvPr>
          <p:cNvSpPr txBox="1"/>
          <p:nvPr/>
        </p:nvSpPr>
        <p:spPr>
          <a:xfrm>
            <a:off x="768372" y="893099"/>
            <a:ext cx="3346428" cy="523220"/>
          </a:xfrm>
          <a:prstGeom prst="rect">
            <a:avLst/>
          </a:prstGeom>
          <a:noFill/>
        </p:spPr>
        <p:txBody>
          <a:bodyPr wrap="square" rtlCol="0">
            <a:spAutoFit/>
          </a:bodyPr>
          <a:lstStyle/>
          <a:p>
            <a:r>
              <a:rPr lang="en-US" altLang="zh-CN" sz="2800" spc="90" dirty="0">
                <a:solidFill>
                  <a:srgbClr val="17468F"/>
                </a:solidFill>
                <a:latin typeface="Arial"/>
                <a:cs typeface="Arial"/>
              </a:rPr>
              <a:t>diffusion</a:t>
            </a:r>
            <a:r>
              <a:rPr lang="en-US" altLang="zh-CN" sz="2800" spc="-114" dirty="0">
                <a:solidFill>
                  <a:srgbClr val="17468F"/>
                </a:solidFill>
                <a:latin typeface="Arial"/>
                <a:cs typeface="Arial"/>
              </a:rPr>
              <a:t> </a:t>
            </a:r>
            <a:r>
              <a:rPr lang="en-US" altLang="zh-CN" sz="2800" spc="114" dirty="0">
                <a:solidFill>
                  <a:srgbClr val="17468F"/>
                </a:solidFill>
                <a:latin typeface="Arial"/>
                <a:cs typeface="Arial"/>
              </a:rPr>
              <a:t>network </a:t>
            </a:r>
            <a:r>
              <a:rPr lang="zh-CN" altLang="en-US" sz="2800" dirty="0">
                <a:solidFill>
                  <a:schemeClr val="accent1"/>
                </a:solidFill>
                <a:latin typeface="黑体" panose="02010609060101010101" pitchFamily="49" charset="-122"/>
                <a:ea typeface="黑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Method &amp; Model</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a:extLst>
              <a:ext uri="{FF2B5EF4-FFF2-40B4-BE49-F238E27FC236}">
                <a16:creationId xmlns:a16="http://schemas.microsoft.com/office/drawing/2014/main" id="{E8AD86DE-EAD9-D0A8-9DC5-8131F40C5C10}"/>
              </a:ext>
            </a:extLst>
          </p:cNvPr>
          <p:cNvSpPr txBox="1"/>
          <p:nvPr/>
        </p:nvSpPr>
        <p:spPr>
          <a:xfrm>
            <a:off x="768372" y="893099"/>
            <a:ext cx="5327628" cy="523220"/>
          </a:xfrm>
          <a:prstGeom prst="rect">
            <a:avLst/>
          </a:prstGeom>
          <a:noFill/>
        </p:spPr>
        <p:txBody>
          <a:bodyPr wrap="square" rtlCol="0">
            <a:spAutoFit/>
          </a:bodyPr>
          <a:lstStyle/>
          <a:p>
            <a:r>
              <a:rPr lang="en-US" altLang="zh-CN" sz="2800" spc="55" dirty="0">
                <a:solidFill>
                  <a:srgbClr val="17468F"/>
                </a:solidFill>
                <a:latin typeface="Arial"/>
                <a:cs typeface="Arial"/>
              </a:rPr>
              <a:t>deep</a:t>
            </a:r>
            <a:r>
              <a:rPr lang="en-US" altLang="zh-CN" sz="2800" spc="-40" dirty="0">
                <a:solidFill>
                  <a:srgbClr val="17468F"/>
                </a:solidFill>
                <a:latin typeface="Arial"/>
                <a:cs typeface="Arial"/>
              </a:rPr>
              <a:t> </a:t>
            </a:r>
            <a:r>
              <a:rPr lang="en-US" altLang="zh-CN" sz="2800" spc="90" dirty="0">
                <a:solidFill>
                  <a:srgbClr val="17468F"/>
                </a:solidFill>
                <a:latin typeface="Arial"/>
                <a:cs typeface="Arial"/>
              </a:rPr>
              <a:t>decomposition</a:t>
            </a:r>
            <a:r>
              <a:rPr lang="en-US" altLang="zh-CN" sz="2800" spc="-40" dirty="0">
                <a:solidFill>
                  <a:srgbClr val="17468F"/>
                </a:solidFill>
                <a:latin typeface="Arial"/>
                <a:cs typeface="Arial"/>
              </a:rPr>
              <a:t> </a:t>
            </a:r>
            <a:r>
              <a:rPr lang="en-US" altLang="zh-CN" sz="2800" spc="75" dirty="0">
                <a:solidFill>
                  <a:srgbClr val="17468F"/>
                </a:solidFill>
                <a:latin typeface="Arial"/>
                <a:cs typeface="Arial"/>
              </a:rPr>
              <a:t>decoder </a:t>
            </a:r>
            <a:r>
              <a:rPr lang="zh-CN" altLang="en-US" sz="2800" dirty="0">
                <a:solidFill>
                  <a:schemeClr val="accent1"/>
                </a:solidFill>
                <a:latin typeface="黑体" panose="02010609060101010101" pitchFamily="49" charset="-122"/>
                <a:ea typeface="黑体" panose="02010609060101010101" pitchFamily="49" charset="-122"/>
              </a:rPr>
              <a:t>：</a:t>
            </a:r>
          </a:p>
        </p:txBody>
      </p:sp>
      <p:grpSp>
        <p:nvGrpSpPr>
          <p:cNvPr id="6" name="object 5">
            <a:extLst>
              <a:ext uri="{FF2B5EF4-FFF2-40B4-BE49-F238E27FC236}">
                <a16:creationId xmlns:a16="http://schemas.microsoft.com/office/drawing/2014/main" id="{627F3A36-BB7A-5CC2-0C82-748E435B4BC3}"/>
              </a:ext>
            </a:extLst>
          </p:cNvPr>
          <p:cNvGrpSpPr/>
          <p:nvPr/>
        </p:nvGrpSpPr>
        <p:grpSpPr>
          <a:xfrm>
            <a:off x="929104" y="1799792"/>
            <a:ext cx="10004178" cy="4708552"/>
            <a:chOff x="0" y="1222247"/>
            <a:chExt cx="12192000" cy="5556885"/>
          </a:xfrm>
        </p:grpSpPr>
        <p:pic>
          <p:nvPicPr>
            <p:cNvPr id="7" name="object 6">
              <a:extLst>
                <a:ext uri="{FF2B5EF4-FFF2-40B4-BE49-F238E27FC236}">
                  <a16:creationId xmlns:a16="http://schemas.microsoft.com/office/drawing/2014/main" id="{10446437-D233-B2C8-691E-DE3EB4BD5E2C}"/>
                </a:ext>
              </a:extLst>
            </p:cNvPr>
            <p:cNvPicPr/>
            <p:nvPr/>
          </p:nvPicPr>
          <p:blipFill>
            <a:blip r:embed="rId4" cstate="print"/>
            <a:stretch>
              <a:fillRect/>
            </a:stretch>
          </p:blipFill>
          <p:spPr>
            <a:xfrm>
              <a:off x="0" y="1222247"/>
              <a:ext cx="4620767" cy="2863596"/>
            </a:xfrm>
            <a:prstGeom prst="rect">
              <a:avLst/>
            </a:prstGeom>
          </p:spPr>
        </p:pic>
        <p:pic>
          <p:nvPicPr>
            <p:cNvPr id="8" name="object 7">
              <a:extLst>
                <a:ext uri="{FF2B5EF4-FFF2-40B4-BE49-F238E27FC236}">
                  <a16:creationId xmlns:a16="http://schemas.microsoft.com/office/drawing/2014/main" id="{A8BE488B-5A99-0210-F172-3D65888D11A6}"/>
                </a:ext>
              </a:extLst>
            </p:cNvPr>
            <p:cNvPicPr/>
            <p:nvPr/>
          </p:nvPicPr>
          <p:blipFill>
            <a:blip r:embed="rId5" cstate="print"/>
            <a:stretch>
              <a:fillRect/>
            </a:stretch>
          </p:blipFill>
          <p:spPr>
            <a:xfrm>
              <a:off x="4509515" y="3211066"/>
              <a:ext cx="7682484" cy="3567682"/>
            </a:xfrm>
            <a:prstGeom prst="rect">
              <a:avLst/>
            </a:prstGeom>
          </p:spPr>
        </p:pic>
        <p:sp>
          <p:nvSpPr>
            <p:cNvPr id="9" name="object 8">
              <a:extLst>
                <a:ext uri="{FF2B5EF4-FFF2-40B4-BE49-F238E27FC236}">
                  <a16:creationId xmlns:a16="http://schemas.microsoft.com/office/drawing/2014/main" id="{B11F26FE-16A7-5D85-254E-42B2FBA64351}"/>
                </a:ext>
              </a:extLst>
            </p:cNvPr>
            <p:cNvSpPr/>
            <p:nvPr/>
          </p:nvSpPr>
          <p:spPr>
            <a:xfrm>
              <a:off x="2907030" y="3429762"/>
              <a:ext cx="1170940" cy="615950"/>
            </a:xfrm>
            <a:custGeom>
              <a:avLst/>
              <a:gdLst/>
              <a:ahLst/>
              <a:cxnLst/>
              <a:rect l="l" t="t" r="r" b="b"/>
              <a:pathLst>
                <a:path w="1170939" h="615950">
                  <a:moveTo>
                    <a:pt x="0" y="615695"/>
                  </a:moveTo>
                  <a:lnTo>
                    <a:pt x="1170432" y="615695"/>
                  </a:lnTo>
                  <a:lnTo>
                    <a:pt x="1170432" y="0"/>
                  </a:lnTo>
                  <a:lnTo>
                    <a:pt x="0" y="0"/>
                  </a:lnTo>
                  <a:lnTo>
                    <a:pt x="0" y="615695"/>
                  </a:lnTo>
                  <a:close/>
                </a:path>
              </a:pathLst>
            </a:custGeom>
            <a:ln w="38100">
              <a:solidFill>
                <a:srgbClr val="C00000"/>
              </a:solidFill>
            </a:ln>
          </p:spPr>
          <p:txBody>
            <a:bodyPr wrap="square" lIns="0" tIns="0" rIns="0" bIns="0" rtlCol="0"/>
            <a:lstStyle/>
            <a:p>
              <a:endParaRPr/>
            </a:p>
          </p:txBody>
        </p:sp>
        <p:sp>
          <p:nvSpPr>
            <p:cNvPr id="10" name="object 9">
              <a:extLst>
                <a:ext uri="{FF2B5EF4-FFF2-40B4-BE49-F238E27FC236}">
                  <a16:creationId xmlns:a16="http://schemas.microsoft.com/office/drawing/2014/main" id="{5EFDACE3-ABF1-B46C-4769-BE400290E22A}"/>
                </a:ext>
              </a:extLst>
            </p:cNvPr>
            <p:cNvSpPr/>
            <p:nvPr/>
          </p:nvSpPr>
          <p:spPr>
            <a:xfrm>
              <a:off x="3477894" y="4045458"/>
              <a:ext cx="1032510" cy="994410"/>
            </a:xfrm>
            <a:custGeom>
              <a:avLst/>
              <a:gdLst/>
              <a:ahLst/>
              <a:cxnLst/>
              <a:rect l="l" t="t" r="r" b="b"/>
              <a:pathLst>
                <a:path w="1032510" h="994410">
                  <a:moveTo>
                    <a:pt x="946784" y="908304"/>
                  </a:moveTo>
                  <a:lnTo>
                    <a:pt x="946784" y="994029"/>
                  </a:lnTo>
                  <a:lnTo>
                    <a:pt x="1003850" y="965454"/>
                  </a:lnTo>
                  <a:lnTo>
                    <a:pt x="961008" y="965454"/>
                  </a:lnTo>
                  <a:lnTo>
                    <a:pt x="961008" y="936879"/>
                  </a:lnTo>
                  <a:lnTo>
                    <a:pt x="1004019" y="936879"/>
                  </a:lnTo>
                  <a:lnTo>
                    <a:pt x="946784" y="908304"/>
                  </a:lnTo>
                  <a:close/>
                </a:path>
                <a:path w="1032510" h="994410">
                  <a:moveTo>
                    <a:pt x="28575" y="0"/>
                  </a:moveTo>
                  <a:lnTo>
                    <a:pt x="0" y="0"/>
                  </a:lnTo>
                  <a:lnTo>
                    <a:pt x="0" y="965454"/>
                  </a:lnTo>
                  <a:lnTo>
                    <a:pt x="946784" y="965454"/>
                  </a:lnTo>
                  <a:lnTo>
                    <a:pt x="946784" y="951103"/>
                  </a:lnTo>
                  <a:lnTo>
                    <a:pt x="28575" y="951103"/>
                  </a:lnTo>
                  <a:lnTo>
                    <a:pt x="14350" y="936879"/>
                  </a:lnTo>
                  <a:lnTo>
                    <a:pt x="28575" y="936879"/>
                  </a:lnTo>
                  <a:lnTo>
                    <a:pt x="28575" y="0"/>
                  </a:lnTo>
                  <a:close/>
                </a:path>
                <a:path w="1032510" h="994410">
                  <a:moveTo>
                    <a:pt x="1004019" y="936879"/>
                  </a:moveTo>
                  <a:lnTo>
                    <a:pt x="961008" y="936879"/>
                  </a:lnTo>
                  <a:lnTo>
                    <a:pt x="961008" y="965454"/>
                  </a:lnTo>
                  <a:lnTo>
                    <a:pt x="1003850" y="965454"/>
                  </a:lnTo>
                  <a:lnTo>
                    <a:pt x="1032509" y="951103"/>
                  </a:lnTo>
                  <a:lnTo>
                    <a:pt x="1004019" y="936879"/>
                  </a:lnTo>
                  <a:close/>
                </a:path>
                <a:path w="1032510" h="994410">
                  <a:moveTo>
                    <a:pt x="28575" y="936879"/>
                  </a:moveTo>
                  <a:lnTo>
                    <a:pt x="14350" y="936879"/>
                  </a:lnTo>
                  <a:lnTo>
                    <a:pt x="28575" y="951103"/>
                  </a:lnTo>
                  <a:lnTo>
                    <a:pt x="28575" y="936879"/>
                  </a:lnTo>
                  <a:close/>
                </a:path>
                <a:path w="1032510" h="994410">
                  <a:moveTo>
                    <a:pt x="946784" y="936879"/>
                  </a:moveTo>
                  <a:lnTo>
                    <a:pt x="28575" y="936879"/>
                  </a:lnTo>
                  <a:lnTo>
                    <a:pt x="28575" y="951103"/>
                  </a:lnTo>
                  <a:lnTo>
                    <a:pt x="946784" y="951103"/>
                  </a:lnTo>
                  <a:lnTo>
                    <a:pt x="946784" y="936879"/>
                  </a:lnTo>
                  <a:close/>
                </a:path>
              </a:pathLst>
            </a:custGeom>
            <a:solidFill>
              <a:srgbClr val="C00000"/>
            </a:solidFill>
          </p:spPr>
          <p:txBody>
            <a:bodyPr wrap="square" lIns="0" tIns="0" rIns="0" bIns="0" rtlCol="0"/>
            <a:lstStyle/>
            <a:p>
              <a:endParaRPr/>
            </a:p>
          </p:txBody>
        </p:sp>
        <p:sp>
          <p:nvSpPr>
            <p:cNvPr id="11" name="object 10">
              <a:extLst>
                <a:ext uri="{FF2B5EF4-FFF2-40B4-BE49-F238E27FC236}">
                  <a16:creationId xmlns:a16="http://schemas.microsoft.com/office/drawing/2014/main" id="{9FE7AFE3-C69F-6AAA-22A0-0FB09A3A41C0}"/>
                </a:ext>
              </a:extLst>
            </p:cNvPr>
            <p:cNvSpPr/>
            <p:nvPr/>
          </p:nvSpPr>
          <p:spPr>
            <a:xfrm>
              <a:off x="8042910" y="4395977"/>
              <a:ext cx="1458595" cy="1226820"/>
            </a:xfrm>
            <a:custGeom>
              <a:avLst/>
              <a:gdLst/>
              <a:ahLst/>
              <a:cxnLst/>
              <a:rect l="l" t="t" r="r" b="b"/>
              <a:pathLst>
                <a:path w="1458595" h="1226820">
                  <a:moveTo>
                    <a:pt x="0" y="1226820"/>
                  </a:moveTo>
                  <a:lnTo>
                    <a:pt x="1458468" y="1226820"/>
                  </a:lnTo>
                  <a:lnTo>
                    <a:pt x="1458468" y="0"/>
                  </a:lnTo>
                  <a:lnTo>
                    <a:pt x="0" y="0"/>
                  </a:lnTo>
                  <a:lnTo>
                    <a:pt x="0" y="1226820"/>
                  </a:lnTo>
                  <a:close/>
                </a:path>
              </a:pathLst>
            </a:custGeom>
            <a:ln w="38100">
              <a:solidFill>
                <a:srgbClr val="C00000"/>
              </a:solidFill>
            </a:ln>
          </p:spPr>
          <p:txBody>
            <a:bodyPr wrap="square" lIns="0" tIns="0" rIns="0" bIns="0" rtlCol="0"/>
            <a:lstStyle/>
            <a:p>
              <a:endParaRPr/>
            </a:p>
          </p:txBody>
        </p:sp>
      </p:grpSp>
      <p:sp>
        <p:nvSpPr>
          <p:cNvPr id="12" name="object 11">
            <a:extLst>
              <a:ext uri="{FF2B5EF4-FFF2-40B4-BE49-F238E27FC236}">
                <a16:creationId xmlns:a16="http://schemas.microsoft.com/office/drawing/2014/main" id="{167C9CC9-857D-DFF4-C696-1FC06FF2F923}"/>
              </a:ext>
            </a:extLst>
          </p:cNvPr>
          <p:cNvSpPr txBox="1"/>
          <p:nvPr/>
        </p:nvSpPr>
        <p:spPr>
          <a:xfrm>
            <a:off x="5610004" y="1746648"/>
            <a:ext cx="5771515" cy="1259840"/>
          </a:xfrm>
          <a:prstGeom prst="rect">
            <a:avLst/>
          </a:prstGeom>
        </p:spPr>
        <p:txBody>
          <a:bodyPr vert="horz" wrap="square" lIns="0" tIns="149225" rIns="0" bIns="0" rtlCol="0">
            <a:spAutoFit/>
          </a:bodyPr>
          <a:lstStyle/>
          <a:p>
            <a:pPr marL="299085" indent="-287020">
              <a:lnSpc>
                <a:spcPct val="100000"/>
              </a:lnSpc>
              <a:spcBef>
                <a:spcPts val="1175"/>
              </a:spcBef>
              <a:buFont typeface="Wingdings"/>
              <a:buChar char=""/>
              <a:tabLst>
                <a:tab pos="299720" algn="l"/>
              </a:tabLst>
            </a:pPr>
            <a:r>
              <a:rPr sz="1800" spc="-20" dirty="0">
                <a:latin typeface="微软雅黑"/>
                <a:cs typeface="微软雅黑"/>
              </a:rPr>
              <a:t>Transformer：</a:t>
            </a:r>
            <a:r>
              <a:rPr sz="1800" dirty="0">
                <a:latin typeface="微软雅黑"/>
                <a:cs typeface="微软雅黑"/>
              </a:rPr>
              <a:t>增强捕获全局相关性的能力</a:t>
            </a:r>
          </a:p>
          <a:p>
            <a:pPr marL="299085" indent="-287020">
              <a:lnSpc>
                <a:spcPct val="100000"/>
              </a:lnSpc>
              <a:spcBef>
                <a:spcPts val="1080"/>
              </a:spcBef>
              <a:buFont typeface="Wingdings"/>
              <a:buChar char=""/>
              <a:tabLst>
                <a:tab pos="299720" algn="l"/>
              </a:tabLst>
            </a:pPr>
            <a:r>
              <a:rPr sz="1800" spc="-5" dirty="0">
                <a:latin typeface="微软雅黑"/>
                <a:cs typeface="微软雅黑"/>
              </a:rPr>
              <a:t>Encoder：在解码之前对整个噪声序列的信息进行编码</a:t>
            </a:r>
            <a:endParaRPr sz="1800" dirty="0">
              <a:latin typeface="微软雅黑"/>
              <a:cs typeface="微软雅黑"/>
            </a:endParaRPr>
          </a:p>
          <a:p>
            <a:pPr marL="299085" indent="-287020">
              <a:lnSpc>
                <a:spcPct val="100000"/>
              </a:lnSpc>
              <a:spcBef>
                <a:spcPts val="1080"/>
              </a:spcBef>
              <a:buFont typeface="Wingdings"/>
              <a:buChar char=""/>
              <a:tabLst>
                <a:tab pos="299720" algn="l"/>
              </a:tabLst>
            </a:pPr>
            <a:r>
              <a:rPr sz="1800" spc="-5" dirty="0">
                <a:latin typeface="微软雅黑"/>
                <a:cs typeface="微软雅黑"/>
              </a:rPr>
              <a:t>Decoder：</a:t>
            </a:r>
            <a:r>
              <a:rPr sz="1800" dirty="0">
                <a:latin typeface="微软雅黑"/>
                <a:cs typeface="微软雅黑"/>
              </a:rPr>
              <a:t>将解码器更新为深度分解架构</a:t>
            </a:r>
          </a:p>
        </p:txBody>
      </p:sp>
    </p:spTree>
    <p:extLst>
      <p:ext uri="{BB962C8B-B14F-4D97-AF65-F5344CB8AC3E}">
        <p14:creationId xmlns:p14="http://schemas.microsoft.com/office/powerpoint/2010/main" val="26684168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ExODJlNGQ0MjBiZjEwMWYzNDQxOTY2NjM0NGUxO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1478</Words>
  <Application>Microsoft Office PowerPoint</Application>
  <PresentationFormat>宽屏</PresentationFormat>
  <Paragraphs>300</Paragraphs>
  <Slides>24</Slides>
  <Notes>22</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24</vt:i4>
      </vt:variant>
    </vt:vector>
  </HeadingPairs>
  <TitlesOfParts>
    <vt:vector size="41" baseType="lpstr">
      <vt:lpstr>-apple-system</vt:lpstr>
      <vt:lpstr>Microsoft JhengHei</vt:lpstr>
      <vt:lpstr>Söhne</vt:lpstr>
      <vt:lpstr>等线</vt:lpstr>
      <vt:lpstr>等线 Light</vt:lpstr>
      <vt:lpstr>黑体</vt:lpstr>
      <vt:lpstr>宋体</vt:lpstr>
      <vt:lpstr>微软雅黑</vt:lpstr>
      <vt:lpstr>Arial</vt:lpstr>
      <vt:lpstr>Calibri</vt:lpstr>
      <vt:lpstr>Calibri Light</vt:lpstr>
      <vt:lpstr>Cambria Math</vt:lpstr>
      <vt:lpstr>Times New Roman</vt:lpstr>
      <vt:lpstr>Wingdings</vt:lpstr>
      <vt:lpstr>Office 主题​​</vt:lpstr>
      <vt:lpstr>2_Office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思孚 蒲</cp:lastModifiedBy>
  <cp:revision>1449</cp:revision>
  <dcterms:created xsi:type="dcterms:W3CDTF">2021-12-22T05:58:00Z</dcterms:created>
  <dcterms:modified xsi:type="dcterms:W3CDTF">2024-04-02T15:18:59Z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881C99C5FAA64FE696539BCAAA436A1D_13</vt:lpwstr>
  </property>
</Properties>
</file>