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543" r:id="rId2"/>
    <p:sldId id="3560" r:id="rId3"/>
    <p:sldId id="3561" r:id="rId4"/>
    <p:sldId id="3562" r:id="rId5"/>
    <p:sldId id="3564" r:id="rId6"/>
    <p:sldId id="3565" r:id="rId7"/>
    <p:sldId id="3566" r:id="rId8"/>
    <p:sldId id="3567" r:id="rId9"/>
    <p:sldId id="3568" r:id="rId10"/>
    <p:sldId id="42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3" autoAdjust="0"/>
    <p:restoredTop sz="84172" autoAdjust="0"/>
  </p:normalViewPr>
  <p:slideViewPr>
    <p:cSldViewPr snapToGrid="0">
      <p:cViewPr varScale="1">
        <p:scale>
          <a:sx n="104" d="100"/>
          <a:sy n="104" d="100"/>
        </p:scale>
        <p:origin x="730" y="1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A72BE-8353-4788-A81D-EF323370733C}" type="datetimeFigureOut">
              <a:rPr lang="zh-CN" altLang="en-US" smtClean="0"/>
              <a:t>2024/3/26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8CFCC-6379-446F-B895-3201964D2548}" type="slidenum">
              <a:rPr lang="zh-CN" altLang="en-US" smtClean="0"/>
              <a:t>‹#›</a:t>
            </a:fld>
            <a:endParaRPr lang="zh-CN" altLang="en-US"/>
          </a:p>
        </p:txBody>
      </p:sp>
    </p:spTree>
    <p:extLst>
      <p:ext uri="{BB962C8B-B14F-4D97-AF65-F5344CB8AC3E}">
        <p14:creationId xmlns:p14="http://schemas.microsoft.com/office/powerpoint/2010/main" val="414653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宋体" panose="02010600030101010101" pitchFamily="2" charset="-122"/>
                <a:ea typeface="宋体" panose="02010600030101010101" pitchFamily="2" charset="-122"/>
              </a:rPr>
              <a:t>这种不完美性会影响到通信系统的性能，因为基于不准确的信道信息所作的决策可能不是最优的，甚至会降低系统的稳定性和效率。</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8377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49780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宋体" panose="02010600030101010101" pitchFamily="2" charset="-122"/>
                <a:ea typeface="宋体" panose="02010600030101010101" pitchFamily="2" charset="-122"/>
              </a:rPr>
              <a:t>信道增益：描述的是信道本身的衰减及衰落特性</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73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5611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因此，在分散的环境中，学习代理之间没有直接的策略交换。</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70163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26917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宋体" panose="02010600030101010101" pitchFamily="2" charset="-122"/>
                <a:ea typeface="宋体" panose="02010600030101010101" pitchFamily="2" charset="-122"/>
              </a:rPr>
              <a:t>1</a:t>
            </a:r>
            <a:r>
              <a:rPr lang="zh-CN" altLang="en-US" sz="1200" dirty="0">
                <a:latin typeface="宋体" panose="02010600030101010101" pitchFamily="2" charset="-122"/>
                <a:ea typeface="宋体" panose="02010600030101010101" pitchFamily="2" charset="-122"/>
              </a:rPr>
              <a:t>：在完全和不完全</a:t>
            </a:r>
            <a:r>
              <a:rPr lang="en-US" altLang="zh-CN" sz="1200" dirty="0">
                <a:latin typeface="宋体" panose="02010600030101010101" pitchFamily="2" charset="-122"/>
                <a:ea typeface="宋体" panose="02010600030101010101" pitchFamily="2" charset="-122"/>
              </a:rPr>
              <a:t>CSI</a:t>
            </a:r>
            <a:r>
              <a:rPr lang="zh-CN" altLang="en-US" sz="1200" dirty="0">
                <a:latin typeface="宋体" panose="02010600030101010101" pitchFamily="2" charset="-122"/>
                <a:ea typeface="宋体" panose="02010600030101010101" pitchFamily="2" charset="-122"/>
              </a:rPr>
              <a:t>条件下，达到最优策略所需的时间步长分别为</a:t>
            </a:r>
            <a:r>
              <a:rPr lang="en-US" altLang="zh-CN" sz="1200" dirty="0">
                <a:latin typeface="宋体" panose="02010600030101010101" pitchFamily="2" charset="-122"/>
                <a:ea typeface="宋体" panose="02010600030101010101" pitchFamily="2" charset="-122"/>
              </a:rPr>
              <a:t>180</a:t>
            </a:r>
            <a:r>
              <a:rPr lang="zh-CN" altLang="en-US" sz="1200" dirty="0">
                <a:latin typeface="宋体" panose="02010600030101010101" pitchFamily="2" charset="-122"/>
                <a:ea typeface="宋体" panose="02010600030101010101" pitchFamily="2" charset="-122"/>
              </a:rPr>
              <a:t>步和</a:t>
            </a:r>
            <a:r>
              <a:rPr lang="en-US" altLang="zh-CN" sz="1200" dirty="0">
                <a:latin typeface="宋体" panose="02010600030101010101" pitchFamily="2" charset="-122"/>
                <a:ea typeface="宋体" panose="02010600030101010101" pitchFamily="2" charset="-122"/>
              </a:rPr>
              <a:t>240</a:t>
            </a:r>
            <a:r>
              <a:rPr lang="zh-CN" altLang="en-US" sz="1200" dirty="0">
                <a:latin typeface="宋体" panose="02010600030101010101" pitchFamily="2" charset="-122"/>
                <a:ea typeface="宋体" panose="02010600030101010101" pitchFamily="2" charset="-122"/>
              </a:rPr>
              <a:t>步。说明：即使存在</a:t>
            </a:r>
            <a:r>
              <a:rPr lang="en-US" altLang="zh-CN" sz="1200" dirty="0">
                <a:latin typeface="宋体" panose="02010600030101010101" pitchFamily="2" charset="-122"/>
                <a:ea typeface="宋体" panose="02010600030101010101" pitchFamily="2" charset="-122"/>
              </a:rPr>
              <a:t>CSI</a:t>
            </a:r>
            <a:r>
              <a:rPr lang="zh-CN" altLang="en-US" sz="1200" dirty="0">
                <a:latin typeface="宋体" panose="02010600030101010101" pitchFamily="2" charset="-122"/>
                <a:ea typeface="宋体" panose="02010600030101010101" pitchFamily="2" charset="-122"/>
              </a:rPr>
              <a:t>缺陷，该方案也具有更好的鲁棒性。</a:t>
            </a:r>
            <a:endParaRPr lang="zh-CN" altLang="en-US" dirty="0">
              <a:latin typeface="宋体" panose="02010600030101010101" pitchFamily="2" charset="-122"/>
              <a:ea typeface="宋体" panose="02010600030101010101" pitchFamily="2" charset="-122"/>
            </a:endParaRPr>
          </a:p>
          <a:p>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：图</a:t>
            </a:r>
            <a:r>
              <a:rPr lang="en-US" altLang="zh-CN" sz="1800" dirty="0">
                <a:latin typeface="黑体" panose="02010609060101010101" pitchFamily="49" charset="-122"/>
                <a:ea typeface="黑体" panose="02010609060101010101" pitchFamily="49" charset="-122"/>
              </a:rPr>
              <a:t>5</a:t>
            </a:r>
            <a:r>
              <a:rPr lang="zh-CN" altLang="en-US" sz="1800" dirty="0">
                <a:latin typeface="黑体" panose="02010609060101010101" pitchFamily="49" charset="-122"/>
                <a:ea typeface="黑体" panose="02010609060101010101" pitchFamily="49" charset="-122"/>
              </a:rPr>
              <a:t>为平均网络容量随不确定性边界值变化的集数关系图。从图</a:t>
            </a:r>
            <a:r>
              <a:rPr lang="en-US" altLang="zh-CN" sz="1800" dirty="0">
                <a:latin typeface="黑体" panose="02010609060101010101" pitchFamily="49" charset="-122"/>
                <a:ea typeface="黑体" panose="02010609060101010101" pitchFamily="49" charset="-122"/>
              </a:rPr>
              <a:t>5</a:t>
            </a:r>
            <a:r>
              <a:rPr lang="zh-CN" altLang="en-US" sz="1800" dirty="0">
                <a:latin typeface="黑体" panose="02010609060101010101" pitchFamily="49" charset="-122"/>
                <a:ea typeface="黑体" panose="02010609060101010101" pitchFamily="49" charset="-122"/>
              </a:rPr>
              <a:t>中可以看出，在不完全</a:t>
            </a:r>
            <a:r>
              <a:rPr lang="en-US" altLang="zh-CN" sz="1800" dirty="0">
                <a:latin typeface="黑体" panose="02010609060101010101" pitchFamily="49" charset="-122"/>
                <a:ea typeface="黑体" panose="02010609060101010101" pitchFamily="49" charset="-122"/>
              </a:rPr>
              <a:t>CSI</a:t>
            </a:r>
            <a:r>
              <a:rPr lang="zh-CN" altLang="en-US" sz="1800" dirty="0">
                <a:latin typeface="黑体" panose="02010609060101010101" pitchFamily="49" charset="-122"/>
                <a:ea typeface="黑体" panose="02010609060101010101" pitchFamily="49" charset="-122"/>
              </a:rPr>
              <a:t>下，本文算法的性能明显下降。具体而言，当不考虑稳健设计时，将不确定性界</a:t>
            </a:r>
            <a:r>
              <a:rPr lang="en-US" altLang="zh-CN" sz="1800" dirty="0">
                <a:latin typeface="黑体" panose="02010609060101010101" pitchFamily="49" charset="-122"/>
                <a:ea typeface="黑体" panose="02010609060101010101" pitchFamily="49" charset="-122"/>
              </a:rPr>
              <a:t>u</a:t>
            </a:r>
            <a:r>
              <a:rPr lang="zh-CN" altLang="en-US" sz="1800" dirty="0">
                <a:latin typeface="黑体" panose="02010609060101010101" pitchFamily="49" charset="-122"/>
                <a:ea typeface="黑体" panose="02010609060101010101" pitchFamily="49" charset="-122"/>
              </a:rPr>
              <a:t>设为</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，则中断概率</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信噪比低于阈值的概率</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变大，降低了平均网络容量。随着不确定性界</a:t>
            </a:r>
            <a:r>
              <a:rPr lang="en-US" altLang="zh-CN" sz="1800" dirty="0">
                <a:latin typeface="黑体" panose="02010609060101010101" pitchFamily="49" charset="-122"/>
                <a:ea typeface="黑体" panose="02010609060101010101" pitchFamily="49" charset="-122"/>
              </a:rPr>
              <a:t>u</a:t>
            </a:r>
            <a:r>
              <a:rPr lang="zh-CN" altLang="en-US" sz="1800" dirty="0">
                <a:latin typeface="黑体" panose="02010609060101010101" pitchFamily="49" charset="-122"/>
                <a:ea typeface="黑体" panose="02010609060101010101" pitchFamily="49" charset="-122"/>
              </a:rPr>
              <a:t>的增大，采用鲁棒性设计，以增加传输功率为代价来降低中断概率。当</a:t>
            </a:r>
            <a:r>
              <a:rPr lang="en-US" altLang="zh-CN" sz="1800" dirty="0">
                <a:latin typeface="黑体" panose="02010609060101010101" pitchFamily="49" charset="-122"/>
                <a:ea typeface="黑体" panose="02010609060101010101" pitchFamily="49" charset="-122"/>
              </a:rPr>
              <a:t>u</a:t>
            </a:r>
            <a:r>
              <a:rPr lang="zh-CN" altLang="en-US" sz="1800" dirty="0">
                <a:latin typeface="黑体" panose="02010609060101010101" pitchFamily="49" charset="-122"/>
                <a:ea typeface="黑体" panose="02010609060101010101" pitchFamily="49" charset="-122"/>
              </a:rPr>
              <a:t>大于</a:t>
            </a:r>
            <a:r>
              <a:rPr lang="en-US" altLang="zh-CN" sz="1800" dirty="0">
                <a:latin typeface="黑体" panose="02010609060101010101" pitchFamily="49" charset="-122"/>
                <a:ea typeface="黑体" panose="02010609060101010101" pitchFamily="49" charset="-122"/>
              </a:rPr>
              <a:t>1.2</a:t>
            </a:r>
            <a:r>
              <a:rPr lang="zh-CN" altLang="en-US" sz="1800" dirty="0">
                <a:latin typeface="黑体" panose="02010609060101010101" pitchFamily="49" charset="-122"/>
                <a:ea typeface="黑体" panose="02010609060101010101" pitchFamily="49" charset="-122"/>
              </a:rPr>
              <a:t>时，不会发生中断，因此可以获得更高的网络容量。</a:t>
            </a:r>
            <a:endParaRPr lang="en-US" altLang="zh-CN" sz="1800" dirty="0">
              <a:latin typeface="黑体" panose="02010609060101010101" pitchFamily="49" charset="-122"/>
              <a:ea typeface="黑体" panose="02010609060101010101" pitchFamily="49" charset="-122"/>
            </a:endParaRPr>
          </a:p>
          <a:p>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：如图</a:t>
            </a:r>
            <a:r>
              <a:rPr lang="en-US" altLang="zh-CN" sz="1800" dirty="0">
                <a:latin typeface="黑体" panose="02010609060101010101" pitchFamily="49" charset="-122"/>
                <a:ea typeface="黑体" panose="02010609060101010101" pitchFamily="49" charset="-122"/>
              </a:rPr>
              <a:t>6</a:t>
            </a:r>
            <a:r>
              <a:rPr lang="zh-CN" altLang="en-US" sz="1800" dirty="0">
                <a:latin typeface="黑体" panose="02010609060101010101" pitchFamily="49" charset="-122"/>
                <a:ea typeface="黑体" panose="02010609060101010101" pitchFamily="49" charset="-122"/>
              </a:rPr>
              <a:t>所示，在不同的折现因子值下，也验证了所提方案的收敛性。可以观察到，平均网络容量随着折扣因子值的增加而增加。当</a:t>
            </a:r>
            <a:r>
              <a:rPr lang="en-US" altLang="zh-CN" sz="1800" dirty="0">
                <a:latin typeface="黑体" panose="02010609060101010101" pitchFamily="49" charset="-122"/>
                <a:ea typeface="黑体" panose="02010609060101010101" pitchFamily="49" charset="-122"/>
              </a:rPr>
              <a:t>=0</a:t>
            </a:r>
            <a:r>
              <a:rPr lang="zh-CN" altLang="en-US" sz="1800" dirty="0">
                <a:latin typeface="黑体" panose="02010609060101010101" pitchFamily="49" charset="-122"/>
                <a:ea typeface="黑体" panose="02010609060101010101" pitchFamily="49" charset="-122"/>
              </a:rPr>
              <a:t>时，所提出的方案变得短视，其中行动是根据即时奖励选择的。但随着</a:t>
            </a:r>
            <a:r>
              <a:rPr lang="en-US" altLang="zh-CN" sz="1800" dirty="0">
                <a:latin typeface="黑体" panose="02010609060101010101" pitchFamily="49" charset="-122"/>
                <a:ea typeface="黑体" panose="02010609060101010101" pitchFamily="49" charset="-122"/>
              </a:rPr>
              <a:t>g</a:t>
            </a:r>
            <a:r>
              <a:rPr lang="zh-CN" altLang="en-US" sz="1800" dirty="0">
                <a:latin typeface="黑体" panose="02010609060101010101" pitchFamily="49" charset="-122"/>
                <a:ea typeface="黑体" panose="02010609060101010101" pitchFamily="49" charset="-122"/>
              </a:rPr>
              <a:t>值的增加，每个</a:t>
            </a:r>
            <a:r>
              <a:rPr lang="en-US" altLang="zh-CN" sz="1800" dirty="0">
                <a:latin typeface="黑体" panose="02010609060101010101" pitchFamily="49" charset="-122"/>
                <a:ea typeface="黑体" panose="02010609060101010101" pitchFamily="49" charset="-122"/>
              </a:rPr>
              <a:t>agent</a:t>
            </a:r>
            <a:r>
              <a:rPr lang="zh-CN" altLang="en-US" sz="1800" dirty="0">
                <a:latin typeface="黑体" panose="02010609060101010101" pitchFamily="49" charset="-122"/>
                <a:ea typeface="黑体" panose="02010609060101010101" pitchFamily="49" charset="-122"/>
              </a:rPr>
              <a:t>倾向于最大化其未来奖励，而不是眼前奖励，因此优于短视方法。因此，折现因子</a:t>
            </a:r>
            <a:r>
              <a:rPr lang="en-US" altLang="zh-CN" sz="1800" dirty="0">
                <a:latin typeface="黑体" panose="02010609060101010101" pitchFamily="49" charset="-122"/>
                <a:ea typeface="黑体" panose="02010609060101010101" pitchFamily="49" charset="-122"/>
              </a:rPr>
              <a:t>g</a:t>
            </a:r>
            <a:r>
              <a:rPr lang="zh-CN" altLang="en-US" sz="1800" dirty="0">
                <a:latin typeface="黑体" panose="02010609060101010101" pitchFamily="49" charset="-122"/>
                <a:ea typeface="黑体" panose="02010609060101010101" pitchFamily="49" charset="-122"/>
              </a:rPr>
              <a:t>的值设为</a:t>
            </a:r>
            <a:r>
              <a:rPr lang="en-US" altLang="zh-CN" sz="1800" dirty="0">
                <a:latin typeface="黑体" panose="02010609060101010101" pitchFamily="49" charset="-122"/>
                <a:ea typeface="黑体" panose="02010609060101010101" pitchFamily="49" charset="-122"/>
              </a:rPr>
              <a:t>0.9</a:t>
            </a:r>
            <a:r>
              <a:rPr lang="zh-CN" altLang="en-US" sz="1800" dirty="0">
                <a:latin typeface="黑体" panose="02010609060101010101" pitchFamily="49" charset="-122"/>
                <a:ea typeface="黑体" panose="02010609060101010101" pitchFamily="49" charset="-122"/>
              </a:rPr>
              <a:t>。折扣系数越高，未来奖励相对于当前奖励的重要性就越大。</a:t>
            </a:r>
          </a:p>
          <a:p>
            <a:r>
              <a:rPr lang="en-US" altLang="zh-CN" sz="1800" dirty="0">
                <a:latin typeface="黑体" panose="02010609060101010101" pitchFamily="49" charset="-122"/>
                <a:ea typeface="黑体" panose="02010609060101010101" pitchFamily="49" charset="-122"/>
              </a:rPr>
              <a:t>4</a:t>
            </a:r>
            <a:r>
              <a:rPr lang="zh-CN" altLang="en-US" sz="1800" dirty="0">
                <a:latin typeface="黑体" panose="02010609060101010101" pitchFamily="49" charset="-122"/>
                <a:ea typeface="黑体" panose="02010609060101010101" pitchFamily="49" charset="-122"/>
              </a:rPr>
              <a:t>：对于学习率</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的变化值，也验证了所提方案的收敛性，如图</a:t>
            </a:r>
            <a:r>
              <a:rPr lang="en-US" altLang="zh-CN" sz="1800" dirty="0">
                <a:latin typeface="黑体" panose="02010609060101010101" pitchFamily="49" charset="-122"/>
                <a:ea typeface="黑体" panose="02010609060101010101" pitchFamily="49" charset="-122"/>
              </a:rPr>
              <a:t>7</a:t>
            </a:r>
            <a:r>
              <a:rPr lang="zh-CN" altLang="en-US" sz="1800" dirty="0">
                <a:latin typeface="黑体" panose="02010609060101010101" pitchFamily="49" charset="-122"/>
                <a:ea typeface="黑体" panose="02010609060101010101" pitchFamily="49" charset="-122"/>
              </a:rPr>
              <a:t>所示。学习率</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的选择更接近于</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，以加快收敛速度，因为</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表示新</a:t>
            </a:r>
            <a:r>
              <a:rPr lang="en-US" altLang="zh-CN" sz="1800" dirty="0">
                <a:latin typeface="黑体" panose="02010609060101010101" pitchFamily="49" charset="-122"/>
                <a:ea typeface="黑体" panose="02010609060101010101" pitchFamily="49" charset="-122"/>
              </a:rPr>
              <a:t>q</a:t>
            </a:r>
            <a:r>
              <a:rPr lang="zh-CN" altLang="en-US" sz="1800" dirty="0">
                <a:latin typeface="黑体" panose="02010609060101010101" pitchFamily="49" charset="-122"/>
                <a:ea typeface="黑体" panose="02010609060101010101" pitchFamily="49" charset="-122"/>
              </a:rPr>
              <a:t>值覆盖当前</a:t>
            </a:r>
            <a:r>
              <a:rPr lang="en-US" altLang="zh-CN" sz="1800" dirty="0">
                <a:latin typeface="黑体" panose="02010609060101010101" pitchFamily="49" charset="-122"/>
                <a:ea typeface="黑体" panose="02010609060101010101" pitchFamily="49" charset="-122"/>
              </a:rPr>
              <a:t>q</a:t>
            </a:r>
            <a:r>
              <a:rPr lang="zh-CN" altLang="en-US" sz="1800" dirty="0">
                <a:latin typeface="黑体" panose="02010609060101010101" pitchFamily="49" charset="-122"/>
                <a:ea typeface="黑体" panose="02010609060101010101" pitchFamily="49" charset="-122"/>
              </a:rPr>
              <a:t>值的程度。然而，从图</a:t>
            </a:r>
            <a:r>
              <a:rPr lang="en-US" altLang="zh-CN" sz="1800" dirty="0">
                <a:latin typeface="黑体" panose="02010609060101010101" pitchFamily="49" charset="-122"/>
                <a:ea typeface="黑体" panose="02010609060101010101" pitchFamily="49" charset="-122"/>
              </a:rPr>
              <a:t>7</a:t>
            </a:r>
            <a:r>
              <a:rPr lang="zh-CN" altLang="en-US" sz="1800" dirty="0">
                <a:latin typeface="黑体" panose="02010609060101010101" pitchFamily="49" charset="-122"/>
                <a:ea typeface="黑体" panose="02010609060101010101" pitchFamily="49" charset="-122"/>
              </a:rPr>
              <a:t>中可以看出，</a:t>
            </a:r>
            <a:r>
              <a:rPr lang="en-US" altLang="zh-CN" sz="1800" dirty="0">
                <a:latin typeface="黑体" panose="02010609060101010101" pitchFamily="49" charset="-122"/>
                <a:ea typeface="黑体" panose="02010609060101010101" pitchFamily="49" charset="-122"/>
              </a:rPr>
              <a:t>a</a:t>
            </a:r>
            <a:r>
              <a:rPr lang="zh-CN" altLang="en-US" sz="1800" dirty="0">
                <a:latin typeface="黑体" panose="02010609060101010101" pitchFamily="49" charset="-122"/>
                <a:ea typeface="黑体" panose="02010609060101010101" pitchFamily="49" charset="-122"/>
              </a:rPr>
              <a:t>的值越高，作为奖励的平均网络容量就越小。</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4511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368542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0C811-55FA-8184-F51E-065231127A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8D00E1-0AAE-3933-2298-E1A8575A6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E73D591-B26C-30BC-A3FF-7BA43A95608D}"/>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66A4FFD4-57EA-C732-5F9E-AB0BBD4133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90B792-2B45-B363-6724-AE3DCBB109F5}"/>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69638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7CE8F-8578-9B89-84B3-B8B5AA807CD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B0BD34-E1D1-6010-D965-488A9604A65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AC2A4D-36CD-7D6C-2648-22507ED1DF7E}"/>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9A3794A8-CBC0-6319-3BE9-61DF5E4A14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9CEA29-A985-3D0D-3111-3CC674CDD120}"/>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467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2D4EE7-D7BB-C404-FCB4-A76980BBB5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D2DB27-FB90-FD71-0FEF-88F38CBCB7E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BA031A-EF2D-D0B2-2FFA-077E9E26AEB3}"/>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F206C6F2-62DB-5A61-7FC3-DE32F3A187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E95927-F275-B590-78A9-DA6BC4A5BA2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57087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BC5609-5C88-5916-9EA7-403BA9DCC4A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8431A8-DCAE-21A9-8D04-28D273C8820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1C1F40-C1EB-0371-A85E-F760F1938A4E}"/>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6EBAAAD7-E063-4525-F1A5-C5ABE4B26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C89D6F-3538-F5C7-9EE7-B9A8B099B989}"/>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19493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59E79C-8E98-7FAE-182C-B9B356440F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9A58AA-35BA-25F2-D863-72CB29E409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4C5620E-57A3-196A-CF8F-84D0765AD55B}"/>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C21C3FFD-A2F9-EE3A-0098-23A9A2A909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9EAEEA-C1C5-F5AF-8285-C4BA2DCFF207}"/>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08136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66E0D-EA75-FC36-E8AF-67C66B5CCB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8944E33-F544-ADDB-6534-0B208A6528E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60170F2-589D-B009-A3E5-3C3801F32E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10CC41C-9AF5-4C80-580F-4F8E36FCC728}"/>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6" name="页脚占位符 5">
            <a:extLst>
              <a:ext uri="{FF2B5EF4-FFF2-40B4-BE49-F238E27FC236}">
                <a16:creationId xmlns:a16="http://schemas.microsoft.com/office/drawing/2014/main" id="{74623B4D-903E-423E-7611-2C6F155A61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BFBF8F-59F8-E421-C390-E4A1642BCB28}"/>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58148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64B50-05BC-0F37-E626-1ED502E936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47373C3-8A03-3966-F1F5-1D3A53426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A19676A-4139-AF94-F5A9-5978A36BA4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F2EC21D-694A-E19D-A362-65498639F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B04DF3-583A-42CF-D369-1C436191E6F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66E034-8A4A-48F7-BF96-EE427B30E5A2}"/>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8" name="页脚占位符 7">
            <a:extLst>
              <a:ext uri="{FF2B5EF4-FFF2-40B4-BE49-F238E27FC236}">
                <a16:creationId xmlns:a16="http://schemas.microsoft.com/office/drawing/2014/main" id="{6E4A58C0-7DDC-41DA-911C-93EB18B1AC3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1F2B09-A80B-E1C8-7708-5F5878439A3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0373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F1A1-68EB-CFF1-6CBE-47D7F9768C8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3D76D0-E86D-644A-2F38-CA48F6A0AA7C}"/>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4" name="页脚占位符 3">
            <a:extLst>
              <a:ext uri="{FF2B5EF4-FFF2-40B4-BE49-F238E27FC236}">
                <a16:creationId xmlns:a16="http://schemas.microsoft.com/office/drawing/2014/main" id="{05A56E60-4798-296C-A9AE-0D454528EC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1DAB339-B341-A488-4D0F-F25E866927FA}"/>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329578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A79E470-DECA-8F63-5604-44568216A5AA}"/>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3" name="页脚占位符 2">
            <a:extLst>
              <a:ext uri="{FF2B5EF4-FFF2-40B4-BE49-F238E27FC236}">
                <a16:creationId xmlns:a16="http://schemas.microsoft.com/office/drawing/2014/main" id="{FD3CE726-0F1A-9A8C-73C8-57012EEF9E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966C6B-E9BB-6BF1-1353-0B6E1AD1A11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931492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05E664-428C-D42F-A6C2-91A92167AA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D598313-6EEE-5232-562B-0F5EAA31BE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8B8DFD-F855-B190-BF14-ED06D5409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AD7C19-2489-5F0A-A844-9FD0761DA66E}"/>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6" name="页脚占位符 5">
            <a:extLst>
              <a:ext uri="{FF2B5EF4-FFF2-40B4-BE49-F238E27FC236}">
                <a16:creationId xmlns:a16="http://schemas.microsoft.com/office/drawing/2014/main" id="{34792B8F-DCD9-CEC6-45F0-3DAB7E16F0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825AFF-1DC9-4F86-6442-48CD74037A9D}"/>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843372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D3DCD-3E6C-421E-EFAC-3F7507FD88C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0239FA-F70F-A0D9-FFFC-704328DDF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7D9F-F723-A6C7-9E67-12416A33D7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8CD5EF-B9CC-289B-AF6F-F80745F7E439}"/>
              </a:ext>
            </a:extLst>
          </p:cNvPr>
          <p:cNvSpPr>
            <a:spLocks noGrp="1"/>
          </p:cNvSpPr>
          <p:nvPr>
            <p:ph type="dt" sz="half" idx="10"/>
          </p:nvPr>
        </p:nvSpPr>
        <p:spPr/>
        <p:txBody>
          <a:bodyPr/>
          <a:lstStyle/>
          <a:p>
            <a:fld id="{146F87E1-CC00-4F65-A375-666208D79BC5}" type="datetimeFigureOut">
              <a:rPr lang="zh-CN" altLang="en-US" smtClean="0"/>
              <a:t>2024/3/26</a:t>
            </a:fld>
            <a:endParaRPr lang="zh-CN" altLang="en-US"/>
          </a:p>
        </p:txBody>
      </p:sp>
      <p:sp>
        <p:nvSpPr>
          <p:cNvPr id="6" name="页脚占位符 5">
            <a:extLst>
              <a:ext uri="{FF2B5EF4-FFF2-40B4-BE49-F238E27FC236}">
                <a16:creationId xmlns:a16="http://schemas.microsoft.com/office/drawing/2014/main" id="{944AA657-5D16-1F44-027C-723902803B2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B2EDD2-6D24-BA94-1C91-67FC92CC33CC}"/>
              </a:ext>
            </a:extLst>
          </p:cNvPr>
          <p:cNvSpPr>
            <a:spLocks noGrp="1"/>
          </p:cNvSpPr>
          <p:nvPr>
            <p:ph type="sldNum" sz="quarter" idx="12"/>
          </p:nvPr>
        </p:nvSpPr>
        <p:spPr/>
        <p:txBody>
          <a:body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199280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5C8B0F-7991-E54D-5361-876FD7DBA6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BA379-BD01-9733-5EF2-96C5601F79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CBF368-025A-8F44-69F1-74146B4781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6F87E1-CC00-4F65-A375-666208D79BC5}" type="datetimeFigureOut">
              <a:rPr lang="zh-CN" altLang="en-US" smtClean="0"/>
              <a:t>2024/3/26</a:t>
            </a:fld>
            <a:endParaRPr lang="zh-CN" altLang="en-US"/>
          </a:p>
        </p:txBody>
      </p:sp>
      <p:sp>
        <p:nvSpPr>
          <p:cNvPr id="5" name="页脚占位符 4">
            <a:extLst>
              <a:ext uri="{FF2B5EF4-FFF2-40B4-BE49-F238E27FC236}">
                <a16:creationId xmlns:a16="http://schemas.microsoft.com/office/drawing/2014/main" id="{26F2EA7E-D793-DE2D-6C26-56B701A2F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6EBE6AE-9148-3F1C-B8E5-A78210FA54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31AEC-4B56-404F-A422-FC012EC47F52}" type="slidenum">
              <a:rPr lang="zh-CN" altLang="en-US" smtClean="0"/>
              <a:t>‹#›</a:t>
            </a:fld>
            <a:endParaRPr lang="zh-CN" altLang="en-US"/>
          </a:p>
        </p:txBody>
      </p:sp>
    </p:spTree>
    <p:extLst>
      <p:ext uri="{BB962C8B-B14F-4D97-AF65-F5344CB8AC3E}">
        <p14:creationId xmlns:p14="http://schemas.microsoft.com/office/powerpoint/2010/main" val="284676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635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429225"/>
            <a:ext cx="12192000" cy="2738633"/>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              </a:t>
            </a:r>
            <a:endParaRPr lang="zh-CN" altLang="en-US" sz="2800" b="1"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670598" y="4782294"/>
            <a:ext cx="2146722" cy="923330"/>
          </a:xfrm>
          <a:prstGeom prst="rect">
            <a:avLst/>
          </a:prstGeom>
          <a:noFill/>
        </p:spPr>
        <p:txBody>
          <a:bodyPr wrap="square" rtlCol="0">
            <a:spAutoFit/>
          </a:bodyPr>
          <a:lstStyle/>
          <a:p>
            <a:r>
              <a:rPr lang="zh-CN" altLang="en-US" b="1" dirty="0">
                <a:solidFill>
                  <a:srgbClr val="453D3A"/>
                </a:solidFill>
                <a:latin typeface="宋体" panose="02010600030101010101" pitchFamily="2" charset="-122"/>
                <a:ea typeface="宋体" panose="02010600030101010101" pitchFamily="2" charset="-122"/>
              </a:rPr>
              <a:t>汇报人：方如意</a:t>
            </a:r>
            <a:endParaRPr lang="en-US" altLang="zh-CN" b="1" dirty="0">
              <a:solidFill>
                <a:srgbClr val="453D3A"/>
              </a:solidFill>
              <a:latin typeface="宋体" panose="02010600030101010101" pitchFamily="2" charset="-122"/>
              <a:ea typeface="宋体" panose="02010600030101010101" pitchFamily="2" charset="-122"/>
            </a:endParaRPr>
          </a:p>
          <a:p>
            <a:endParaRPr lang="en-US" altLang="zh-CN" b="1" dirty="0">
              <a:solidFill>
                <a:srgbClr val="453D3A"/>
              </a:solidFill>
              <a:latin typeface="宋体" panose="02010600030101010101" pitchFamily="2" charset="-122"/>
              <a:ea typeface="宋体" panose="02010600030101010101" pitchFamily="2" charset="-122"/>
            </a:endParaRPr>
          </a:p>
          <a:p>
            <a:r>
              <a:rPr lang="zh-CN" altLang="en-US" b="1" dirty="0">
                <a:solidFill>
                  <a:srgbClr val="453D3A"/>
                </a:solidFill>
                <a:latin typeface="宋体" panose="02010600030101010101" pitchFamily="2" charset="-122"/>
                <a:ea typeface="宋体" panose="02010600030101010101" pitchFamily="2" charset="-122"/>
              </a:rPr>
              <a:t>日期：</a:t>
            </a:r>
            <a:r>
              <a:rPr lang="en-US" altLang="zh-CN" b="1" dirty="0">
                <a:solidFill>
                  <a:srgbClr val="453D3A"/>
                </a:solidFill>
                <a:latin typeface="宋体" panose="02010600030101010101" pitchFamily="2" charset="-122"/>
                <a:ea typeface="宋体" panose="02010600030101010101" pitchFamily="2" charset="-122"/>
              </a:rPr>
              <a:t>2024.3.26</a:t>
            </a:r>
            <a:endParaRPr lang="zh-CN" altLang="en-US" b="1" dirty="0">
              <a:solidFill>
                <a:srgbClr val="453D3A"/>
              </a:solidFill>
              <a:latin typeface="宋体" panose="02010600030101010101" pitchFamily="2" charset="-122"/>
              <a:ea typeface="宋体" panose="02010600030101010101" pitchFamily="2" charset="-122"/>
            </a:endParaRPr>
          </a:p>
        </p:txBody>
      </p:sp>
      <p:sp>
        <p:nvSpPr>
          <p:cNvPr id="24" name="Freeform 5">
            <a:extLst>
              <a:ext uri="{FF2B5EF4-FFF2-40B4-BE49-F238E27FC236}">
                <a16:creationId xmlns:a16="http://schemas.microsoft.com/office/drawing/2014/main" id="{F5001039-9873-5140-A171-6462E222E194}"/>
              </a:ext>
            </a:extLst>
          </p:cNvPr>
          <p:cNvSpPr>
            <a:spLocks noEditPoints="1"/>
          </p:cNvSpPr>
          <p:nvPr/>
        </p:nvSpPr>
        <p:spPr bwMode="auto">
          <a:xfrm>
            <a:off x="11313647" y="2673078"/>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154387" y="1641594"/>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sp>
        <p:nvSpPr>
          <p:cNvPr id="2" name="文本框 1">
            <a:extLst>
              <a:ext uri="{FF2B5EF4-FFF2-40B4-BE49-F238E27FC236}">
                <a16:creationId xmlns:a16="http://schemas.microsoft.com/office/drawing/2014/main" id="{B291280A-89D2-0F43-425C-2F338B1255C2}"/>
              </a:ext>
            </a:extLst>
          </p:cNvPr>
          <p:cNvSpPr txBox="1"/>
          <p:nvPr/>
        </p:nvSpPr>
        <p:spPr>
          <a:xfrm>
            <a:off x="2870168" y="1984117"/>
            <a:ext cx="8264410" cy="1384995"/>
          </a:xfrm>
          <a:prstGeom prst="rect">
            <a:avLst/>
          </a:prstGeom>
          <a:noFill/>
        </p:spPr>
        <p:txBody>
          <a:bodyPr wrap="square" rtlCol="0">
            <a:spAutoFit/>
          </a:bodyPr>
          <a:lstStyle/>
          <a:p>
            <a:pPr algn="just"/>
            <a:r>
              <a:rPr lang="en-US" altLang="zh-CN"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Imperfect CSI Based Intelligent Dynamic Spectrum Management Using Cooperative Reinforcement Learning Framework in Cognitive Radio Networks</a:t>
            </a:r>
            <a:endParaRPr lang="zh-CN" altLang="en-US" sz="2800" b="1"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CCBB9AE1-57E2-9146-6D17-7845182F48B0}"/>
              </a:ext>
            </a:extLst>
          </p:cNvPr>
          <p:cNvSpPr txBox="1"/>
          <p:nvPr/>
        </p:nvSpPr>
        <p:spPr>
          <a:xfrm>
            <a:off x="154387" y="4750752"/>
            <a:ext cx="8888837" cy="830997"/>
          </a:xfrm>
          <a:prstGeom prst="rect">
            <a:avLst/>
          </a:prstGeom>
          <a:noFill/>
        </p:spPr>
        <p:txBody>
          <a:bodyPr wrap="square">
            <a:spAutoFit/>
          </a:bodyPr>
          <a:lstStyle/>
          <a:p>
            <a:pPr algn="just"/>
            <a:r>
              <a:rPr lang="en-US" altLang="zh-CN" sz="1600" dirty="0">
                <a:latin typeface="Times New Roman" panose="02020603050405020304" pitchFamily="18" charset="0"/>
                <a:cs typeface="Times New Roman" panose="02020603050405020304" pitchFamily="18" charset="0"/>
              </a:rPr>
              <a:t>A. Kaur and K. Kumar, “Imperfect CSI Based Intelligent Dynamic Spectrum Management Using Cooperative Reinforcement Learning Framework in Cognitive Radio Networks,” in </a:t>
            </a:r>
            <a:r>
              <a:rPr lang="en-US" altLang="zh-CN" sz="1600" dirty="0">
                <a:solidFill>
                  <a:srgbClr val="FF0000"/>
                </a:solidFill>
                <a:latin typeface="Times New Roman" panose="02020603050405020304" pitchFamily="18" charset="0"/>
                <a:cs typeface="Times New Roman" panose="02020603050405020304" pitchFamily="18" charset="0"/>
              </a:rPr>
              <a:t>IEEE Transactions on Mobile Computing</a:t>
            </a:r>
            <a:r>
              <a:rPr lang="en-US" altLang="zh-CN" sz="1600" dirty="0">
                <a:latin typeface="Times New Roman" panose="02020603050405020304" pitchFamily="18" charset="0"/>
                <a:cs typeface="Times New Roman" panose="02020603050405020304" pitchFamily="18" charset="0"/>
              </a:rPr>
              <a:t>, vol. 21, no. 5, pp. 1672-1683, </a:t>
            </a:r>
            <a:r>
              <a:rPr lang="en-US" altLang="zh-CN" sz="1600" dirty="0">
                <a:solidFill>
                  <a:srgbClr val="FF0000"/>
                </a:solidFill>
                <a:latin typeface="Times New Roman" panose="02020603050405020304" pitchFamily="18" charset="0"/>
                <a:cs typeface="Times New Roman" panose="02020603050405020304" pitchFamily="18" charset="0"/>
              </a:rPr>
              <a:t>1 May 2022</a:t>
            </a:r>
            <a:r>
              <a:rPr lang="en-US" altLang="zh-CN" sz="1600" dirty="0">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899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a:t>
            </a:r>
            <a:r>
              <a:rPr lang="zh-CN" sz="3600" b="1" dirty="0">
                <a:solidFill>
                  <a:schemeClr val="bg1"/>
                </a:solidFill>
              </a:rPr>
              <a:t>！</a:t>
            </a: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2"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2954655"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相关技术与研究背景</a:t>
            </a:r>
          </a:p>
        </p:txBody>
      </p:sp>
      <p:grpSp>
        <p:nvGrpSpPr>
          <p:cNvPr id="14" name="组合 13">
            <a:extLst>
              <a:ext uri="{FF2B5EF4-FFF2-40B4-BE49-F238E27FC236}">
                <a16:creationId xmlns:a16="http://schemas.microsoft.com/office/drawing/2014/main" id="{1ED16BF8-B0C5-53AD-E2EC-151F8561D925}"/>
              </a:ext>
            </a:extLst>
          </p:cNvPr>
          <p:cNvGrpSpPr/>
          <p:nvPr/>
        </p:nvGrpSpPr>
        <p:grpSpPr>
          <a:xfrm>
            <a:off x="617338" y="913508"/>
            <a:ext cx="5080077" cy="4186422"/>
            <a:chOff x="638688" y="990039"/>
            <a:chExt cx="5243399" cy="3729193"/>
          </a:xfrm>
        </p:grpSpPr>
        <p:sp>
          <p:nvSpPr>
            <p:cNvPr id="2" name="文本框 1">
              <a:extLst>
                <a:ext uri="{FF2B5EF4-FFF2-40B4-BE49-F238E27FC236}">
                  <a16:creationId xmlns:a16="http://schemas.microsoft.com/office/drawing/2014/main" id="{D68BD0BD-32BE-0BDB-FB00-692441909F5B}"/>
                </a:ext>
              </a:extLst>
            </p:cNvPr>
            <p:cNvSpPr txBox="1"/>
            <p:nvPr/>
          </p:nvSpPr>
          <p:spPr>
            <a:xfrm>
              <a:off x="638688" y="990039"/>
              <a:ext cx="4889305" cy="403957"/>
            </a:xfrm>
            <a:prstGeom prst="rect">
              <a:avLst/>
            </a:prstGeom>
            <a:solidFill>
              <a:schemeClr val="accent4">
                <a:lumMod val="40000"/>
                <a:lumOff val="60000"/>
              </a:schemeClr>
            </a:solidFill>
            <a:ln w="12700" cap="rnd">
              <a:solidFill>
                <a:schemeClr val="bg1"/>
              </a:solidFill>
              <a:round/>
            </a:ln>
          </p:spPr>
          <p:txBody>
            <a:bodyPr wrap="square" rtlCol="0">
              <a:spAutoFit/>
            </a:bodyPr>
            <a:lstStyle/>
            <a:p>
              <a:pPr>
                <a:lnSpc>
                  <a:spcPct val="150000"/>
                </a:lnSpc>
              </a:pPr>
              <a:endParaRPr lang="en-US" altLang="zh-CN" sz="1600" b="0" i="0" dirty="0">
                <a:effectLst/>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AB60A1FD-F6DF-7834-D7A3-5FAE41B312AF}"/>
                </a:ext>
              </a:extLst>
            </p:cNvPr>
            <p:cNvSpPr/>
            <p:nvPr/>
          </p:nvSpPr>
          <p:spPr>
            <a:xfrm>
              <a:off x="638693" y="1088745"/>
              <a:ext cx="5243394" cy="35676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7" name="组合 6">
              <a:extLst>
                <a:ext uri="{FF2B5EF4-FFF2-40B4-BE49-F238E27FC236}">
                  <a16:creationId xmlns:a16="http://schemas.microsoft.com/office/drawing/2014/main" id="{C3E9346D-8C97-7509-06CA-03BC546261E7}"/>
                </a:ext>
              </a:extLst>
            </p:cNvPr>
            <p:cNvGrpSpPr/>
            <p:nvPr/>
          </p:nvGrpSpPr>
          <p:grpSpPr>
            <a:xfrm>
              <a:off x="638688" y="4623332"/>
              <a:ext cx="5243399" cy="95900"/>
              <a:chOff x="4769961" y="5930840"/>
              <a:chExt cx="3312003" cy="108000"/>
            </a:xfrm>
          </p:grpSpPr>
          <p:sp>
            <p:nvSpPr>
              <p:cNvPr id="12" name="矩形 11">
                <a:extLst>
                  <a:ext uri="{FF2B5EF4-FFF2-40B4-BE49-F238E27FC236}">
                    <a16:creationId xmlns:a16="http://schemas.microsoft.com/office/drawing/2014/main" id="{09A5DE9C-72EC-F3AE-81D4-BDBE95C8B24F}"/>
                  </a:ext>
                </a:extLst>
              </p:cNvPr>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13" name="任意多边形: 形状 29">
                <a:extLst>
                  <a:ext uri="{FF2B5EF4-FFF2-40B4-BE49-F238E27FC236}">
                    <a16:creationId xmlns:a16="http://schemas.microsoft.com/office/drawing/2014/main" id="{11D3EB0D-03F2-4383-CF72-D4662B137C6A}"/>
                  </a:ext>
                </a:extLst>
              </p:cNvPr>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10" name="文本框 9">
              <a:extLst>
                <a:ext uri="{FF2B5EF4-FFF2-40B4-BE49-F238E27FC236}">
                  <a16:creationId xmlns:a16="http://schemas.microsoft.com/office/drawing/2014/main" id="{EE4C54BA-04C6-37C3-19FA-E119CF523CE4}"/>
                </a:ext>
              </a:extLst>
            </p:cNvPr>
            <p:cNvSpPr txBox="1"/>
            <p:nvPr/>
          </p:nvSpPr>
          <p:spPr>
            <a:xfrm>
              <a:off x="641126" y="1151572"/>
              <a:ext cx="5051178" cy="400110"/>
            </a:xfrm>
            <a:prstGeom prst="rect">
              <a:avLst/>
            </a:prstGeom>
            <a:noFill/>
          </p:spPr>
          <p:txBody>
            <a:bodyPr wrap="square" rtlCol="0">
              <a:spAutoFit/>
            </a:bodyPr>
            <a:lstStyle/>
            <a:p>
              <a:r>
                <a:rPr lang="zh-CN" altLang="en-US" sz="2000" b="0" i="0" dirty="0">
                  <a:effectLst/>
                  <a:latin typeface="宋体" panose="02010600030101010101" pitchFamily="2" charset="-122"/>
                  <a:ea typeface="宋体" panose="02010600030101010101" pitchFamily="2" charset="-122"/>
                </a:rPr>
                <a:t>相关技术：</a:t>
              </a:r>
              <a:endParaRPr lang="en-US" altLang="zh-CN" sz="2000" b="0" i="0" dirty="0">
                <a:effectLst/>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E071C2B5-8A38-8AB3-557F-7370BB2259DB}"/>
                </a:ext>
              </a:extLst>
            </p:cNvPr>
            <p:cNvSpPr txBox="1"/>
            <p:nvPr/>
          </p:nvSpPr>
          <p:spPr>
            <a:xfrm>
              <a:off x="638688" y="1547254"/>
              <a:ext cx="4727526" cy="2950359"/>
            </a:xfrm>
            <a:prstGeom prst="rect">
              <a:avLst/>
            </a:prstGeom>
            <a:noFill/>
          </p:spPr>
          <p:txBody>
            <a:bodyPr wrap="square" rtlCol="0">
              <a:spAutoFit/>
            </a:bodyPr>
            <a:lstStyle/>
            <a:p>
              <a:pPr>
                <a:lnSpc>
                  <a:spcPct val="150000"/>
                </a:lnSpc>
              </a:pPr>
              <a:r>
                <a:rPr lang="zh-CN" altLang="en-US" sz="1400" b="1" dirty="0">
                  <a:latin typeface="宋体" panose="02010600030101010101" pitchFamily="2" charset="-122"/>
                  <a:ea typeface="宋体" panose="02010600030101010101" pitchFamily="2" charset="-122"/>
                </a:rPr>
                <a:t>认知无线电（</a:t>
              </a:r>
              <a:r>
                <a:rPr lang="en-US" altLang="zh-CN" sz="1400" b="1" dirty="0">
                  <a:latin typeface="宋体" panose="02010600030101010101" pitchFamily="2" charset="-122"/>
                  <a:ea typeface="宋体" panose="02010600030101010101" pitchFamily="2" charset="-122"/>
                </a:rPr>
                <a:t>Cognitive Radio, CR</a:t>
              </a:r>
              <a:r>
                <a:rPr lang="zh-CN" altLang="en-US" sz="1400" b="1" dirty="0">
                  <a:latin typeface="宋体" panose="02010600030101010101" pitchFamily="2" charset="-122"/>
                  <a:ea typeface="宋体" panose="02010600030101010101" pitchFamily="2" charset="-122"/>
                </a:rPr>
                <a:t>）：</a:t>
              </a:r>
              <a:r>
                <a:rPr lang="zh-CN" altLang="en-US" sz="1400" dirty="0">
                  <a:latin typeface="宋体" panose="02010600030101010101" pitchFamily="2" charset="-122"/>
                  <a:ea typeface="宋体" panose="02010600030101010101" pitchFamily="2" charset="-122"/>
                </a:rPr>
                <a:t>在当前无线频谱资源日益紧张的情况下，允许无线设备通过动态地调整其传输参数（如频率、功率、调制方式等）来适应变化的环境和通信需求，其核心是提高无线频谱的利用率。</a:t>
              </a:r>
              <a:endParaRPr lang="en-US" altLang="zh-CN" sz="1400" dirty="0">
                <a:latin typeface="宋体" panose="02010600030101010101" pitchFamily="2" charset="-122"/>
                <a:ea typeface="宋体" panose="02010600030101010101" pitchFamily="2" charset="-122"/>
              </a:endParaRPr>
            </a:p>
            <a:p>
              <a:pPr>
                <a:lnSpc>
                  <a:spcPct val="150000"/>
                </a:lnSpc>
              </a:pPr>
              <a:endParaRPr lang="en-US" altLang="zh-CN" sz="1400" b="0" i="0" dirty="0">
                <a:effectLst/>
                <a:latin typeface="宋体" panose="02010600030101010101" pitchFamily="2" charset="-122"/>
                <a:ea typeface="宋体" panose="02010600030101010101" pitchFamily="2" charset="-122"/>
              </a:endParaRPr>
            </a:p>
            <a:p>
              <a:pPr>
                <a:lnSpc>
                  <a:spcPct val="150000"/>
                </a:lnSpc>
              </a:pPr>
              <a:r>
                <a:rPr lang="zh-CN" altLang="en-US" sz="1400" b="1" dirty="0">
                  <a:latin typeface="宋体" panose="02010600030101010101" pitchFamily="2" charset="-122"/>
                  <a:ea typeface="宋体" panose="02010600030101010101" pitchFamily="2" charset="-122"/>
                </a:rPr>
                <a:t>频谱决策：</a:t>
              </a:r>
              <a:r>
                <a:rPr lang="zh-CN" altLang="en-US" sz="1400" b="0" i="0" dirty="0">
                  <a:effectLst/>
                  <a:latin typeface="宋体" panose="02010600030101010101" pitchFamily="2" charset="-122"/>
                  <a:ea typeface="宋体" panose="02010600030101010101" pitchFamily="2" charset="-122"/>
                </a:rPr>
                <a:t>基于频谱感知（识别哪些频段是否正在被主用户占用）得到的信息，认知无线电设备需要做出频谱决策，包括选择最佳的频段进行通信，确定合适的传输功率和调制方式等，以保证通信质量的同时，不对主用户造成干扰。</a:t>
              </a:r>
              <a:endParaRPr lang="en-US" altLang="zh-CN" sz="1400" b="0" i="0" dirty="0">
                <a:effectLst/>
                <a:latin typeface="宋体" panose="02010600030101010101" pitchFamily="2" charset="-122"/>
                <a:ea typeface="宋体" panose="02010600030101010101" pitchFamily="2" charset="-122"/>
              </a:endParaRPr>
            </a:p>
          </p:txBody>
        </p:sp>
      </p:grpSp>
      <p:grpSp>
        <p:nvGrpSpPr>
          <p:cNvPr id="15" name="组合 14">
            <a:extLst>
              <a:ext uri="{FF2B5EF4-FFF2-40B4-BE49-F238E27FC236}">
                <a16:creationId xmlns:a16="http://schemas.microsoft.com/office/drawing/2014/main" id="{A36CADAA-4D43-643A-00B9-B5EFD1ED02E9}"/>
              </a:ext>
            </a:extLst>
          </p:cNvPr>
          <p:cNvGrpSpPr/>
          <p:nvPr/>
        </p:nvGrpSpPr>
        <p:grpSpPr>
          <a:xfrm>
            <a:off x="6322384" y="913508"/>
            <a:ext cx="5158493" cy="4186422"/>
            <a:chOff x="557751" y="990039"/>
            <a:chExt cx="5324336" cy="3729193"/>
          </a:xfrm>
        </p:grpSpPr>
        <p:sp>
          <p:nvSpPr>
            <p:cNvPr id="16" name="文本框 15">
              <a:extLst>
                <a:ext uri="{FF2B5EF4-FFF2-40B4-BE49-F238E27FC236}">
                  <a16:creationId xmlns:a16="http://schemas.microsoft.com/office/drawing/2014/main" id="{FA5D5648-1A90-3417-DEAF-DC4E3FC030A1}"/>
                </a:ext>
              </a:extLst>
            </p:cNvPr>
            <p:cNvSpPr txBox="1"/>
            <p:nvPr/>
          </p:nvSpPr>
          <p:spPr>
            <a:xfrm>
              <a:off x="638688" y="990039"/>
              <a:ext cx="4889305" cy="403957"/>
            </a:xfrm>
            <a:prstGeom prst="rect">
              <a:avLst/>
            </a:prstGeom>
            <a:solidFill>
              <a:schemeClr val="accent4">
                <a:lumMod val="40000"/>
                <a:lumOff val="60000"/>
              </a:schemeClr>
            </a:solidFill>
            <a:ln w="12700" cap="rnd">
              <a:solidFill>
                <a:schemeClr val="bg1"/>
              </a:solidFill>
              <a:round/>
            </a:ln>
          </p:spPr>
          <p:txBody>
            <a:bodyPr wrap="square" rtlCol="0">
              <a:spAutoFit/>
            </a:bodyPr>
            <a:lstStyle/>
            <a:p>
              <a:pPr>
                <a:lnSpc>
                  <a:spcPct val="150000"/>
                </a:lnSpc>
              </a:pPr>
              <a:endParaRPr lang="en-US" altLang="zh-CN" sz="1600" b="0" i="0" dirty="0">
                <a:effectLst/>
                <a:latin typeface="宋体" panose="02010600030101010101" pitchFamily="2" charset="-122"/>
                <a:ea typeface="宋体" panose="02010600030101010101" pitchFamily="2" charset="-122"/>
              </a:endParaRPr>
            </a:p>
          </p:txBody>
        </p:sp>
        <p:sp>
          <p:nvSpPr>
            <p:cNvPr id="17" name="矩形 16">
              <a:extLst>
                <a:ext uri="{FF2B5EF4-FFF2-40B4-BE49-F238E27FC236}">
                  <a16:creationId xmlns:a16="http://schemas.microsoft.com/office/drawing/2014/main" id="{9A88714D-A795-07DF-8FBC-E4F3873C051F}"/>
                </a:ext>
              </a:extLst>
            </p:cNvPr>
            <p:cNvSpPr/>
            <p:nvPr/>
          </p:nvSpPr>
          <p:spPr>
            <a:xfrm>
              <a:off x="638693" y="1088745"/>
              <a:ext cx="5243394" cy="356766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18" name="组合 17">
              <a:extLst>
                <a:ext uri="{FF2B5EF4-FFF2-40B4-BE49-F238E27FC236}">
                  <a16:creationId xmlns:a16="http://schemas.microsoft.com/office/drawing/2014/main" id="{0C635F26-0587-8A60-4571-07E2F1F69CD7}"/>
                </a:ext>
              </a:extLst>
            </p:cNvPr>
            <p:cNvGrpSpPr/>
            <p:nvPr/>
          </p:nvGrpSpPr>
          <p:grpSpPr>
            <a:xfrm>
              <a:off x="638688" y="4623332"/>
              <a:ext cx="5243399" cy="95900"/>
              <a:chOff x="4769961" y="5930840"/>
              <a:chExt cx="3312003" cy="108000"/>
            </a:xfrm>
          </p:grpSpPr>
          <p:sp>
            <p:nvSpPr>
              <p:cNvPr id="21" name="矩形 20">
                <a:extLst>
                  <a:ext uri="{FF2B5EF4-FFF2-40B4-BE49-F238E27FC236}">
                    <a16:creationId xmlns:a16="http://schemas.microsoft.com/office/drawing/2014/main" id="{7EFFCB7E-A0EE-C40D-44F9-E9DC83D0DB2E}"/>
                  </a:ext>
                </a:extLst>
              </p:cNvPr>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22" name="任意多边形: 形状 29">
                <a:extLst>
                  <a:ext uri="{FF2B5EF4-FFF2-40B4-BE49-F238E27FC236}">
                    <a16:creationId xmlns:a16="http://schemas.microsoft.com/office/drawing/2014/main" id="{78E0ADA9-A164-56CC-62A4-DC85A7004F7F}"/>
                  </a:ext>
                </a:extLst>
              </p:cNvPr>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sp>
          <p:nvSpPr>
            <p:cNvPr id="19" name="文本框 18">
              <a:extLst>
                <a:ext uri="{FF2B5EF4-FFF2-40B4-BE49-F238E27FC236}">
                  <a16:creationId xmlns:a16="http://schemas.microsoft.com/office/drawing/2014/main" id="{A50BD34C-6F75-6B6F-AFAB-BD5679BB4AF3}"/>
                </a:ext>
              </a:extLst>
            </p:cNvPr>
            <p:cNvSpPr txBox="1"/>
            <p:nvPr/>
          </p:nvSpPr>
          <p:spPr>
            <a:xfrm>
              <a:off x="557751" y="1014536"/>
              <a:ext cx="5051178" cy="429235"/>
            </a:xfrm>
            <a:prstGeom prst="rect">
              <a:avLst/>
            </a:prstGeom>
            <a:noFill/>
          </p:spPr>
          <p:txBody>
            <a:bodyPr wrap="square" rtlCol="0">
              <a:spAutoFit/>
            </a:bodyPr>
            <a:lstStyle/>
            <a:p>
              <a:pPr>
                <a:lnSpc>
                  <a:spcPct val="150000"/>
                </a:lnSpc>
              </a:pPr>
              <a:r>
                <a:rPr lang="zh-CN" altLang="en-US" sz="2000" b="0" i="0" dirty="0">
                  <a:effectLst/>
                  <a:latin typeface="宋体" panose="02010600030101010101" pitchFamily="2" charset="-122"/>
                  <a:ea typeface="宋体" panose="02010600030101010101" pitchFamily="2" charset="-122"/>
                </a:rPr>
                <a:t>背景：</a:t>
              </a:r>
              <a:endParaRPr lang="en-US" altLang="zh-CN" sz="2000" b="0" i="0" dirty="0">
                <a:effectLst/>
                <a:latin typeface="宋体" panose="02010600030101010101" pitchFamily="2" charset="-122"/>
                <a:ea typeface="宋体" panose="02010600030101010101" pitchFamily="2" charset="-122"/>
              </a:endParaRPr>
            </a:p>
          </p:txBody>
        </p:sp>
        <p:sp>
          <p:nvSpPr>
            <p:cNvPr id="20" name="文本框 19">
              <a:extLst>
                <a:ext uri="{FF2B5EF4-FFF2-40B4-BE49-F238E27FC236}">
                  <a16:creationId xmlns:a16="http://schemas.microsoft.com/office/drawing/2014/main" id="{46738778-54DD-AA74-44CE-E707DA49AA7F}"/>
                </a:ext>
              </a:extLst>
            </p:cNvPr>
            <p:cNvSpPr txBox="1"/>
            <p:nvPr/>
          </p:nvSpPr>
          <p:spPr>
            <a:xfrm>
              <a:off x="638688" y="1435446"/>
              <a:ext cx="4727527" cy="3203870"/>
            </a:xfrm>
            <a:prstGeom prst="rect">
              <a:avLst/>
            </a:prstGeom>
            <a:noFill/>
          </p:spPr>
          <p:txBody>
            <a:bodyPr wrap="square" rtlCol="0">
              <a:spAutoFit/>
            </a:bodyPr>
            <a:lstStyle/>
            <a:p>
              <a:pPr>
                <a:lnSpc>
                  <a:spcPct val="150000"/>
                </a:lnSpc>
              </a:pPr>
              <a:r>
                <a:rPr lang="zh-CN" altLang="en-US" sz="1400" b="0" i="0" dirty="0">
                  <a:effectLst/>
                  <a:latin typeface="宋体" panose="02010600030101010101" pitchFamily="2" charset="-122"/>
                  <a:ea typeface="宋体" panose="02010600030101010101" pitchFamily="2" charset="-122"/>
                </a:rPr>
                <a:t>在无线通信中，</a:t>
              </a:r>
              <a:r>
                <a:rPr lang="zh-CN" altLang="en-US" sz="1400" b="1" i="0" dirty="0">
                  <a:effectLst/>
                  <a:latin typeface="宋体" panose="02010600030101010101" pitchFamily="2" charset="-122"/>
                  <a:ea typeface="宋体" panose="02010600030101010101" pitchFamily="2" charset="-122"/>
                </a:rPr>
                <a:t>信道状态信息</a:t>
              </a:r>
              <a:r>
                <a:rPr lang="zh-CN" altLang="en-US" sz="1400" b="0" i="0" dirty="0">
                  <a:effectLst/>
                  <a:latin typeface="宋体" panose="02010600030101010101" pitchFamily="2" charset="-122"/>
                  <a:ea typeface="宋体" panose="02010600030101010101" pitchFamily="2" charset="-122"/>
                </a:rPr>
                <a:t>（</a:t>
              </a:r>
              <a:r>
                <a:rPr lang="en-US" altLang="zh-CN" sz="1400" b="0" i="0" dirty="0">
                  <a:effectLst/>
                  <a:latin typeface="宋体" panose="02010600030101010101" pitchFamily="2" charset="-122"/>
                  <a:ea typeface="宋体" panose="02010600030101010101" pitchFamily="2" charset="-122"/>
                </a:rPr>
                <a:t>Channel State Information, </a:t>
              </a:r>
              <a:r>
                <a:rPr lang="en-US" altLang="zh-CN" sz="1400" b="1" i="0" dirty="0">
                  <a:effectLst/>
                  <a:latin typeface="宋体" panose="02010600030101010101" pitchFamily="2" charset="-122"/>
                  <a:ea typeface="宋体" panose="02010600030101010101" pitchFamily="2" charset="-122"/>
                </a:rPr>
                <a:t>CSI</a:t>
              </a:r>
              <a:r>
                <a:rPr lang="zh-CN" altLang="en-US" sz="1400" b="0" i="0" dirty="0">
                  <a:effectLst/>
                  <a:latin typeface="宋体" panose="02010600030101010101" pitchFamily="2" charset="-122"/>
                  <a:ea typeface="宋体" panose="02010600030101010101" pitchFamily="2" charset="-122"/>
                </a:rPr>
                <a:t>）是描述信道传输特性的信息，包括信道的衰减、相位偏移、多径效应等。</a:t>
              </a:r>
              <a:endParaRPr lang="en-US" altLang="zh-CN" sz="1400" b="0" i="0" dirty="0">
                <a:effectLst/>
                <a:latin typeface="宋体" panose="02010600030101010101" pitchFamily="2" charset="-122"/>
                <a:ea typeface="宋体" panose="02010600030101010101" pitchFamily="2" charset="-122"/>
              </a:endParaRPr>
            </a:p>
            <a:p>
              <a:pPr>
                <a:lnSpc>
                  <a:spcPct val="150000"/>
                </a:lnSpc>
              </a:pPr>
              <a:endParaRPr lang="en-US" altLang="zh-CN" sz="1400" b="0" i="0" dirty="0">
                <a:effectLst/>
                <a:latin typeface="宋体" panose="02010600030101010101" pitchFamily="2" charset="-122"/>
                <a:ea typeface="宋体" panose="02010600030101010101" pitchFamily="2" charset="-122"/>
              </a:endParaRPr>
            </a:p>
            <a:p>
              <a:pPr>
                <a:lnSpc>
                  <a:spcPct val="150000"/>
                </a:lnSpc>
              </a:pPr>
              <a:r>
                <a:rPr lang="zh-CN" altLang="en-US" sz="1400" b="1" i="0" dirty="0">
                  <a:effectLst/>
                  <a:latin typeface="宋体" panose="02010600030101010101" pitchFamily="2" charset="-122"/>
                  <a:ea typeface="宋体" panose="02010600030101010101" pitchFamily="2" charset="-122"/>
                </a:rPr>
                <a:t>完美的</a:t>
              </a:r>
              <a:r>
                <a:rPr lang="en-US" altLang="zh-CN" sz="1400" b="1" i="0" dirty="0">
                  <a:effectLst/>
                  <a:latin typeface="宋体" panose="02010600030101010101" pitchFamily="2" charset="-122"/>
                  <a:ea typeface="宋体" panose="02010600030101010101" pitchFamily="2" charset="-122"/>
                </a:rPr>
                <a:t>CSI</a:t>
              </a:r>
              <a:r>
                <a:rPr lang="zh-CN" altLang="en-US" sz="1400" b="1" i="0" dirty="0">
                  <a:effectLst/>
                  <a:latin typeface="宋体" panose="02010600030101010101" pitchFamily="2" charset="-122"/>
                  <a:ea typeface="宋体" panose="02010600030101010101" pitchFamily="2" charset="-122"/>
                </a:rPr>
                <a:t>：</a:t>
              </a:r>
              <a:r>
                <a:rPr lang="zh-CN" altLang="en-US" sz="1400" b="0" i="0" dirty="0">
                  <a:effectLst/>
                  <a:latin typeface="宋体" panose="02010600030101010101" pitchFamily="2" charset="-122"/>
                  <a:ea typeface="宋体" panose="02010600030101010101" pitchFamily="2" charset="-122"/>
                </a:rPr>
                <a:t>能够准确地知道这些信道特性，从而能够设计最优的通信策略，如功率控制、频谱分配、信号调制等，以提高通信效率和质量。</a:t>
              </a:r>
              <a:endParaRPr lang="en-US" altLang="zh-CN" sz="1400" b="0" i="0" dirty="0">
                <a:effectLst/>
                <a:latin typeface="宋体" panose="02010600030101010101" pitchFamily="2" charset="-122"/>
                <a:ea typeface="宋体" panose="02010600030101010101" pitchFamily="2" charset="-122"/>
              </a:endParaRPr>
            </a:p>
            <a:p>
              <a:pPr>
                <a:lnSpc>
                  <a:spcPct val="150000"/>
                </a:lnSpc>
              </a:pPr>
              <a:endParaRPr lang="en-US" altLang="zh-CN" sz="1400" b="0" i="0" dirty="0">
                <a:effectLst/>
                <a:latin typeface="宋体" panose="02010600030101010101" pitchFamily="2" charset="-122"/>
                <a:ea typeface="宋体" panose="02010600030101010101" pitchFamily="2" charset="-122"/>
              </a:endParaRPr>
            </a:p>
            <a:p>
              <a:pPr>
                <a:lnSpc>
                  <a:spcPct val="150000"/>
                </a:lnSpc>
              </a:pPr>
              <a:r>
                <a:rPr lang="zh-CN" altLang="en-US" sz="1400" b="1" i="0" dirty="0">
                  <a:effectLst/>
                  <a:latin typeface="宋体" panose="02010600030101010101" pitchFamily="2" charset="-122"/>
                  <a:ea typeface="宋体" panose="02010600030101010101" pitchFamily="2" charset="-122"/>
                </a:rPr>
                <a:t>不完美的</a:t>
              </a:r>
              <a:r>
                <a:rPr lang="en-US" altLang="zh-CN" sz="1400" b="1" i="0" dirty="0">
                  <a:effectLst/>
                  <a:latin typeface="宋体" panose="02010600030101010101" pitchFamily="2" charset="-122"/>
                  <a:ea typeface="宋体" panose="02010600030101010101" pitchFamily="2" charset="-122"/>
                </a:rPr>
                <a:t>CSI</a:t>
              </a:r>
              <a:r>
                <a:rPr lang="zh-CN" altLang="en-US" sz="1400" b="1" i="0" dirty="0">
                  <a:effectLst/>
                  <a:latin typeface="宋体" panose="02010600030101010101" pitchFamily="2" charset="-122"/>
                  <a:ea typeface="宋体" panose="02010600030101010101" pitchFamily="2" charset="-122"/>
                </a:rPr>
                <a:t>：</a:t>
              </a:r>
              <a:r>
                <a:rPr lang="zh-CN" altLang="en-US" sz="1400" b="0" i="0" dirty="0">
                  <a:effectLst/>
                  <a:latin typeface="宋体" panose="02010600030101010101" pitchFamily="2" charset="-122"/>
                  <a:ea typeface="宋体" panose="02010600030101010101" pitchFamily="2" charset="-122"/>
                </a:rPr>
                <a:t>如环境变化、设备限制以及测量误差、信道估计不准确、信息传递延迟或者是信道本身的时变性而导致的信息过时等原因导致</a:t>
              </a:r>
              <a:r>
                <a:rPr lang="zh-CN" altLang="en-US" sz="1400" dirty="0">
                  <a:latin typeface="宋体" panose="02010600030101010101" pitchFamily="2" charset="-122"/>
                  <a:ea typeface="宋体" panose="02010600030101010101" pitchFamily="2" charset="-122"/>
                </a:rPr>
                <a:t>。</a:t>
              </a:r>
              <a:endParaRPr lang="zh-CN" altLang="en-US" sz="1400" b="0" i="0" dirty="0">
                <a:effectLst/>
                <a:latin typeface="宋体" panose="02010600030101010101" pitchFamily="2" charset="-122"/>
                <a:ea typeface="宋体" panose="02010600030101010101" pitchFamily="2" charset="-122"/>
              </a:endParaRPr>
            </a:p>
          </p:txBody>
        </p:sp>
      </p:grpSp>
      <p:grpSp>
        <p:nvGrpSpPr>
          <p:cNvPr id="23" name="组合 22">
            <a:extLst>
              <a:ext uri="{FF2B5EF4-FFF2-40B4-BE49-F238E27FC236}">
                <a16:creationId xmlns:a16="http://schemas.microsoft.com/office/drawing/2014/main" id="{22C39683-749C-4A61-562F-94A6608450E5}"/>
              </a:ext>
            </a:extLst>
          </p:cNvPr>
          <p:cNvGrpSpPr/>
          <p:nvPr/>
        </p:nvGrpSpPr>
        <p:grpSpPr>
          <a:xfrm>
            <a:off x="617338" y="5201450"/>
            <a:ext cx="10869352" cy="1093669"/>
            <a:chOff x="4769961" y="1211397"/>
            <a:chExt cx="3315313" cy="2413458"/>
          </a:xfrm>
        </p:grpSpPr>
        <p:sp>
          <p:nvSpPr>
            <p:cNvPr id="24" name="矩形 23">
              <a:extLst>
                <a:ext uri="{FF2B5EF4-FFF2-40B4-BE49-F238E27FC236}">
                  <a16:creationId xmlns:a16="http://schemas.microsoft.com/office/drawing/2014/main" id="{5462C002-A04C-2237-76E8-C04738291449}"/>
                </a:ext>
              </a:extLst>
            </p:cNvPr>
            <p:cNvSpPr/>
            <p:nvPr/>
          </p:nvSpPr>
          <p:spPr>
            <a:xfrm>
              <a:off x="4769963" y="1295399"/>
              <a:ext cx="3312000" cy="232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nvGrpSpPr>
            <p:cNvPr id="25" name="组合 24">
              <a:extLst>
                <a:ext uri="{FF2B5EF4-FFF2-40B4-BE49-F238E27FC236}">
                  <a16:creationId xmlns:a16="http://schemas.microsoft.com/office/drawing/2014/main" id="{BA9E6C13-DEEE-E9F3-1ABE-2D015E85963F}"/>
                </a:ext>
              </a:extLst>
            </p:cNvPr>
            <p:cNvGrpSpPr/>
            <p:nvPr/>
          </p:nvGrpSpPr>
          <p:grpSpPr>
            <a:xfrm>
              <a:off x="4769961" y="3516855"/>
              <a:ext cx="3312003" cy="108000"/>
              <a:chOff x="4769961" y="5930840"/>
              <a:chExt cx="3312003" cy="108000"/>
            </a:xfrm>
          </p:grpSpPr>
          <p:sp>
            <p:nvSpPr>
              <p:cNvPr id="30" name="矩形 29">
                <a:extLst>
                  <a:ext uri="{FF2B5EF4-FFF2-40B4-BE49-F238E27FC236}">
                    <a16:creationId xmlns:a16="http://schemas.microsoft.com/office/drawing/2014/main" id="{93BB2660-580A-4516-4B52-6B764A0CFCE1}"/>
                  </a:ext>
                </a:extLst>
              </p:cNvPr>
              <p:cNvSpPr/>
              <p:nvPr/>
            </p:nvSpPr>
            <p:spPr>
              <a:xfrm>
                <a:off x="4769961" y="5966840"/>
                <a:ext cx="2916000" cy="72000"/>
              </a:xfrm>
              <a:prstGeom prst="rect">
                <a:avLst/>
              </a:prstGeom>
              <a:solidFill>
                <a:srgbClr val="96C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C6299"/>
                  </a:solidFill>
                  <a:effectLst/>
                  <a:uLnTx/>
                  <a:uFillTx/>
                  <a:latin typeface="等线" panose="02010600030101010101" pitchFamily="2" charset="-122"/>
                  <a:ea typeface="等线" panose="02010600030101010101" pitchFamily="2" charset="-122"/>
                  <a:cs typeface="+mn-cs"/>
                </a:endParaRPr>
              </a:p>
            </p:txBody>
          </p:sp>
          <p:sp>
            <p:nvSpPr>
              <p:cNvPr id="31" name="任意多边形: 形状 29">
                <a:extLst>
                  <a:ext uri="{FF2B5EF4-FFF2-40B4-BE49-F238E27FC236}">
                    <a16:creationId xmlns:a16="http://schemas.microsoft.com/office/drawing/2014/main" id="{5663CE47-F6B6-E107-F33E-463427C80E51}"/>
                  </a:ext>
                </a:extLst>
              </p:cNvPr>
              <p:cNvSpPr/>
              <p:nvPr/>
            </p:nvSpPr>
            <p:spPr>
              <a:xfrm>
                <a:off x="7209969" y="5930840"/>
                <a:ext cx="871995" cy="108000"/>
              </a:xfrm>
              <a:custGeom>
                <a:avLst/>
                <a:gdLst>
                  <a:gd name="connsiteX0" fmla="*/ 87489 w 871995"/>
                  <a:gd name="connsiteY0" fmla="*/ 0 h 144000"/>
                  <a:gd name="connsiteX1" fmla="*/ 871995 w 871995"/>
                  <a:gd name="connsiteY1" fmla="*/ 0 h 144000"/>
                  <a:gd name="connsiteX2" fmla="*/ 871995 w 871995"/>
                  <a:gd name="connsiteY2" fmla="*/ 144000 h 144000"/>
                  <a:gd name="connsiteX3" fmla="*/ 0 w 871995"/>
                  <a:gd name="connsiteY3" fmla="*/ 144000 h 144000"/>
                </a:gdLst>
                <a:ahLst/>
                <a:cxnLst>
                  <a:cxn ang="0">
                    <a:pos x="connsiteX0" y="connsiteY0"/>
                  </a:cxn>
                  <a:cxn ang="0">
                    <a:pos x="connsiteX1" y="connsiteY1"/>
                  </a:cxn>
                  <a:cxn ang="0">
                    <a:pos x="connsiteX2" y="connsiteY2"/>
                  </a:cxn>
                  <a:cxn ang="0">
                    <a:pos x="connsiteX3" y="connsiteY3"/>
                  </a:cxn>
                </a:cxnLst>
                <a:rect l="l" t="t" r="r" b="b"/>
                <a:pathLst>
                  <a:path w="871995" h="144000">
                    <a:moveTo>
                      <a:pt x="87489" y="0"/>
                    </a:moveTo>
                    <a:lnTo>
                      <a:pt x="871995" y="0"/>
                    </a:lnTo>
                    <a:lnTo>
                      <a:pt x="871995" y="144000"/>
                    </a:lnTo>
                    <a:lnTo>
                      <a:pt x="0" y="144000"/>
                    </a:lnTo>
                    <a:close/>
                  </a:path>
                </a:pathLst>
              </a:custGeom>
              <a:solidFill>
                <a:srgbClr val="1B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grpSp>
          <p:nvGrpSpPr>
            <p:cNvPr id="27" name="组合 26">
              <a:extLst>
                <a:ext uri="{FF2B5EF4-FFF2-40B4-BE49-F238E27FC236}">
                  <a16:creationId xmlns:a16="http://schemas.microsoft.com/office/drawing/2014/main" id="{0DCFF51E-3597-FE20-D1D4-E0BC82CBE2CF}"/>
                </a:ext>
              </a:extLst>
            </p:cNvPr>
            <p:cNvGrpSpPr/>
            <p:nvPr/>
          </p:nvGrpSpPr>
          <p:grpSpPr>
            <a:xfrm>
              <a:off x="4784102" y="1211397"/>
              <a:ext cx="3301172" cy="1739553"/>
              <a:chOff x="4784102" y="1211397"/>
              <a:chExt cx="3301172" cy="1739553"/>
            </a:xfrm>
          </p:grpSpPr>
          <p:sp>
            <p:nvSpPr>
              <p:cNvPr id="28" name="文本框 27">
                <a:extLst>
                  <a:ext uri="{FF2B5EF4-FFF2-40B4-BE49-F238E27FC236}">
                    <a16:creationId xmlns:a16="http://schemas.microsoft.com/office/drawing/2014/main" id="{40132B25-21C3-CE7D-0C03-B3969654C375}"/>
                  </a:ext>
                </a:extLst>
              </p:cNvPr>
              <p:cNvSpPr txBox="1"/>
              <p:nvPr/>
            </p:nvSpPr>
            <p:spPr>
              <a:xfrm>
                <a:off x="4784102" y="1211397"/>
                <a:ext cx="3190586" cy="882944"/>
              </a:xfrm>
              <a:prstGeom prst="rect">
                <a:avLst/>
              </a:prstGeom>
              <a:noFill/>
            </p:spPr>
            <p:txBody>
              <a:bodyPr wrap="square" rtlCol="0">
                <a:spAutoFit/>
              </a:bodyPr>
              <a:lstStyle/>
              <a:p>
                <a:pPr lvl="0">
                  <a:defRPr/>
                </a:pP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研究内容：</a:t>
                </a:r>
              </a:p>
            </p:txBody>
          </p:sp>
          <p:sp>
            <p:nvSpPr>
              <p:cNvPr id="29" name="文本框 28">
                <a:extLst>
                  <a:ext uri="{FF2B5EF4-FFF2-40B4-BE49-F238E27FC236}">
                    <a16:creationId xmlns:a16="http://schemas.microsoft.com/office/drawing/2014/main" id="{FCF062BF-0CB4-3CD2-7CC0-DE1C1099D66D}"/>
                  </a:ext>
                </a:extLst>
              </p:cNvPr>
              <p:cNvSpPr txBox="1"/>
              <p:nvPr/>
            </p:nvSpPr>
            <p:spPr>
              <a:xfrm>
                <a:off x="4786356" y="2225069"/>
                <a:ext cx="3298918" cy="725881"/>
              </a:xfrm>
              <a:prstGeom prst="rect">
                <a:avLst/>
              </a:prstGeom>
              <a:noFill/>
            </p:spPr>
            <p:txBody>
              <a:bodyPr wrap="square" rtlCol="0">
                <a:spAutoFit/>
              </a:bodyPr>
              <a:lstStyle/>
              <a:p>
                <a:pPr marL="171450" lvl="0" indent="-171450" defTabSz="1218565">
                  <a:lnSpc>
                    <a:spcPct val="120000"/>
                  </a:lnSpc>
                  <a:spcBef>
                    <a:spcPct val="20000"/>
                  </a:spcBef>
                  <a:buFont typeface="Wingdings" panose="05000000000000000000" pitchFamily="2" charset="2"/>
                  <a:buChar char="l"/>
                  <a:defRPr/>
                </a:pPr>
                <a:r>
                  <a:rPr lang="zh-CN" altLang="en-US" sz="1400" dirty="0">
                    <a:solidFill>
                      <a:schemeClr val="bg2">
                        <a:lumMod val="50000"/>
                      </a:schemeClr>
                    </a:solidFill>
                    <a:latin typeface="宋体" panose="02010600030101010101" pitchFamily="2" charset="-122"/>
                    <a:ea typeface="宋体" panose="02010600030101010101" pitchFamily="2" charset="-122"/>
                  </a:rPr>
                  <a:t>在分布式环境中，利用协作机器学习框架来提高</a:t>
                </a:r>
                <a:r>
                  <a:rPr lang="en-US" altLang="zh-CN" sz="1400" dirty="0">
                    <a:solidFill>
                      <a:schemeClr val="bg2">
                        <a:lumMod val="50000"/>
                      </a:schemeClr>
                    </a:solidFill>
                    <a:latin typeface="宋体" panose="02010600030101010101" pitchFamily="2" charset="-122"/>
                    <a:ea typeface="宋体" panose="02010600030101010101" pitchFamily="2" charset="-122"/>
                  </a:rPr>
                  <a:t>CR</a:t>
                </a:r>
                <a:r>
                  <a:rPr lang="zh-CN" altLang="en-US" sz="1400" dirty="0">
                    <a:solidFill>
                      <a:schemeClr val="bg2">
                        <a:lumMod val="50000"/>
                      </a:schemeClr>
                    </a:solidFill>
                    <a:latin typeface="宋体" panose="02010600030101010101" pitchFamily="2" charset="-122"/>
                    <a:ea typeface="宋体" panose="02010600030101010101" pitchFamily="2" charset="-122"/>
                  </a:rPr>
                  <a:t>网络在不完美</a:t>
                </a:r>
                <a:r>
                  <a:rPr lang="en-US" altLang="zh-CN" sz="1400" dirty="0">
                    <a:solidFill>
                      <a:schemeClr val="bg2">
                        <a:lumMod val="50000"/>
                      </a:schemeClr>
                    </a:solidFill>
                    <a:latin typeface="宋体" panose="02010600030101010101" pitchFamily="2" charset="-122"/>
                    <a:ea typeface="宋体" panose="02010600030101010101" pitchFamily="2" charset="-122"/>
                  </a:rPr>
                  <a:t>CSI</a:t>
                </a:r>
                <a:r>
                  <a:rPr lang="zh-CN" altLang="en-US" sz="1400" dirty="0">
                    <a:solidFill>
                      <a:schemeClr val="bg2">
                        <a:lumMod val="50000"/>
                      </a:schemeClr>
                    </a:solidFill>
                    <a:latin typeface="宋体" panose="02010600030101010101" pitchFamily="2" charset="-122"/>
                    <a:ea typeface="宋体" panose="02010600030101010101" pitchFamily="2" charset="-122"/>
                  </a:rPr>
                  <a:t>条件下的性能。</a:t>
                </a:r>
                <a:endParaRPr kumimoji="0" lang="en-US" altLang="zh-CN" sz="1400" b="0" i="0" u="none" strike="noStrike" kern="1200" cap="none" spc="0" normalizeH="0" baseline="0" noProof="0" dirty="0">
                  <a:ln>
                    <a:noFill/>
                  </a:ln>
                  <a:solidFill>
                    <a:schemeClr val="bg2">
                      <a:lumMod val="50000"/>
                    </a:schemeClr>
                  </a:solidFill>
                  <a:effectLst/>
                  <a:uLnTx/>
                  <a:uFillTx/>
                  <a:latin typeface="宋体" panose="02010600030101010101" pitchFamily="2" charset="-122"/>
                  <a:ea typeface="宋体" panose="02010600030101010101" pitchFamily="2" charset="-122"/>
                </a:endParaRPr>
              </a:p>
            </p:txBody>
          </p:sp>
        </p:grpSp>
      </p:grpSp>
    </p:spTree>
    <p:extLst>
      <p:ext uri="{BB962C8B-B14F-4D97-AF65-F5344CB8AC3E}">
        <p14:creationId xmlns:p14="http://schemas.microsoft.com/office/powerpoint/2010/main" val="8734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15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750"/>
                                        <p:tgtEl>
                                          <p:spTgt spid="23"/>
                                        </p:tgtEl>
                                      </p:cBhvr>
                                    </p:animEffect>
                                    <p:anim calcmode="lin" valueType="num">
                                      <p:cBhvr>
                                        <p:cTn id="8" dur="750" fill="hold"/>
                                        <p:tgtEl>
                                          <p:spTgt spid="23"/>
                                        </p:tgtEl>
                                        <p:attrNameLst>
                                          <p:attrName>ppt_x</p:attrName>
                                        </p:attrNameLst>
                                      </p:cBhvr>
                                      <p:tavLst>
                                        <p:tav tm="0">
                                          <p:val>
                                            <p:strVal val="#ppt_x"/>
                                          </p:val>
                                        </p:tav>
                                        <p:tav tm="100000">
                                          <p:val>
                                            <p:strVal val="#ppt_x"/>
                                          </p:val>
                                        </p:tav>
                                      </p:tavLst>
                                    </p:anim>
                                    <p:anim calcmode="lin" valueType="num">
                                      <p:cBhvr>
                                        <p:cTn id="9" dur="75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系统模型</a:t>
            </a:r>
          </a:p>
        </p:txBody>
      </p:sp>
      <p:grpSp>
        <p:nvGrpSpPr>
          <p:cNvPr id="46" name="组合 45">
            <a:extLst>
              <a:ext uri="{FF2B5EF4-FFF2-40B4-BE49-F238E27FC236}">
                <a16:creationId xmlns:a16="http://schemas.microsoft.com/office/drawing/2014/main" id="{BAC41989-EC16-5FB1-8CFA-209E1497DF0A}"/>
              </a:ext>
            </a:extLst>
          </p:cNvPr>
          <p:cNvGrpSpPr/>
          <p:nvPr/>
        </p:nvGrpSpPr>
        <p:grpSpPr>
          <a:xfrm>
            <a:off x="617338" y="1340760"/>
            <a:ext cx="4171019" cy="4516207"/>
            <a:chOff x="617338" y="1364239"/>
            <a:chExt cx="4171019" cy="4516207"/>
          </a:xfrm>
        </p:grpSpPr>
        <p:pic>
          <p:nvPicPr>
            <p:cNvPr id="4" name="图片 3">
              <a:extLst>
                <a:ext uri="{FF2B5EF4-FFF2-40B4-BE49-F238E27FC236}">
                  <a16:creationId xmlns:a16="http://schemas.microsoft.com/office/drawing/2014/main" id="{860218E4-3C65-8F8C-6345-5D153FDD375E}"/>
                </a:ext>
              </a:extLst>
            </p:cNvPr>
            <p:cNvPicPr>
              <a:picLocks noChangeAspect="1"/>
            </p:cNvPicPr>
            <p:nvPr/>
          </p:nvPicPr>
          <p:blipFill>
            <a:blip r:embed="rId4"/>
            <a:stretch>
              <a:fillRect/>
            </a:stretch>
          </p:blipFill>
          <p:spPr>
            <a:xfrm>
              <a:off x="617338" y="1364239"/>
              <a:ext cx="4171019" cy="4516207"/>
            </a:xfrm>
            <a:prstGeom prst="rect">
              <a:avLst/>
            </a:prstGeom>
          </p:spPr>
        </p:pic>
        <p:sp>
          <p:nvSpPr>
            <p:cNvPr id="5" name="椭圆 4">
              <a:extLst>
                <a:ext uri="{FF2B5EF4-FFF2-40B4-BE49-F238E27FC236}">
                  <a16:creationId xmlns:a16="http://schemas.microsoft.com/office/drawing/2014/main" id="{5EAB4353-D3B8-F3D9-B5BC-CC1E12F81F75}"/>
                </a:ext>
              </a:extLst>
            </p:cNvPr>
            <p:cNvSpPr/>
            <p:nvPr/>
          </p:nvSpPr>
          <p:spPr>
            <a:xfrm>
              <a:off x="738554" y="4114800"/>
              <a:ext cx="414997" cy="45016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3B42326D-9DC4-3CE9-457C-951462A3110A}"/>
                </a:ext>
              </a:extLst>
            </p:cNvPr>
            <p:cNvSpPr txBox="1"/>
            <p:nvPr/>
          </p:nvSpPr>
          <p:spPr>
            <a:xfrm>
              <a:off x="638005" y="3837801"/>
              <a:ext cx="654389" cy="276999"/>
            </a:xfrm>
            <a:prstGeom prst="rect">
              <a:avLst/>
            </a:prstGeom>
            <a:noFill/>
          </p:spPr>
          <p:txBody>
            <a:bodyPr wrap="square" rtlCol="0">
              <a:spAutoFit/>
            </a:bodyPr>
            <a:lstStyle/>
            <a:p>
              <a:r>
                <a:rPr lang="zh-CN" altLang="en-US" sz="1200" b="1" dirty="0">
                  <a:solidFill>
                    <a:srgbClr val="FF0000"/>
                  </a:solidFill>
                  <a:latin typeface="宋体" panose="02010600030101010101" pitchFamily="2" charset="-122"/>
                  <a:ea typeface="宋体" panose="02010600030101010101" pitchFamily="2" charset="-122"/>
                </a:rPr>
                <a:t>主用户</a:t>
              </a:r>
            </a:p>
          </p:txBody>
        </p:sp>
        <p:sp>
          <p:nvSpPr>
            <p:cNvPr id="32" name="椭圆 31">
              <a:extLst>
                <a:ext uri="{FF2B5EF4-FFF2-40B4-BE49-F238E27FC236}">
                  <a16:creationId xmlns:a16="http://schemas.microsoft.com/office/drawing/2014/main" id="{46191DC5-0292-8325-D078-13960EA2AC89}"/>
                </a:ext>
              </a:extLst>
            </p:cNvPr>
            <p:cNvSpPr/>
            <p:nvPr/>
          </p:nvSpPr>
          <p:spPr>
            <a:xfrm>
              <a:off x="1327765" y="3749040"/>
              <a:ext cx="414997" cy="81592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5A9B95F5-6E25-D92B-FF54-032026845013}"/>
                </a:ext>
              </a:extLst>
            </p:cNvPr>
            <p:cNvSpPr txBox="1"/>
            <p:nvPr/>
          </p:nvSpPr>
          <p:spPr>
            <a:xfrm>
              <a:off x="1208068" y="3305056"/>
              <a:ext cx="654389" cy="461665"/>
            </a:xfrm>
            <a:prstGeom prst="rect">
              <a:avLst/>
            </a:prstGeom>
            <a:noFill/>
          </p:spPr>
          <p:txBody>
            <a:bodyPr wrap="square" rtlCol="0">
              <a:spAutoFit/>
            </a:bodyPr>
            <a:lstStyle/>
            <a:p>
              <a:pPr algn="ctr"/>
              <a:r>
                <a:rPr lang="zh-CN" altLang="en-US" sz="1200" b="1" dirty="0">
                  <a:solidFill>
                    <a:srgbClr val="FF0000"/>
                  </a:solidFill>
                  <a:latin typeface="宋体" panose="02010600030101010101" pitchFamily="2" charset="-122"/>
                  <a:ea typeface="宋体" panose="02010600030101010101" pitchFamily="2" charset="-122"/>
                </a:rPr>
                <a:t>主用户基站</a:t>
              </a:r>
            </a:p>
          </p:txBody>
        </p:sp>
        <p:sp>
          <p:nvSpPr>
            <p:cNvPr id="38" name="文本框 37">
              <a:extLst>
                <a:ext uri="{FF2B5EF4-FFF2-40B4-BE49-F238E27FC236}">
                  <a16:creationId xmlns:a16="http://schemas.microsoft.com/office/drawing/2014/main" id="{895F1F5B-E1E0-D23B-E29C-522AB1272FBA}"/>
                </a:ext>
              </a:extLst>
            </p:cNvPr>
            <p:cNvSpPr txBox="1"/>
            <p:nvPr/>
          </p:nvSpPr>
          <p:spPr>
            <a:xfrm>
              <a:off x="3563303" y="5007679"/>
              <a:ext cx="832851" cy="276999"/>
            </a:xfrm>
            <a:prstGeom prst="rect">
              <a:avLst/>
            </a:prstGeom>
            <a:noFill/>
          </p:spPr>
          <p:txBody>
            <a:bodyPr wrap="square" rtlCol="0">
              <a:spAutoFit/>
            </a:bodyPr>
            <a:lstStyle/>
            <a:p>
              <a:r>
                <a:rPr lang="zh-CN" altLang="en-US" sz="1200" b="1" dirty="0">
                  <a:solidFill>
                    <a:srgbClr val="FF0000"/>
                  </a:solidFill>
                  <a:latin typeface="宋体" panose="02010600030101010101" pitchFamily="2" charset="-122"/>
                  <a:ea typeface="宋体" panose="02010600030101010101" pitchFamily="2" charset="-122"/>
                </a:rPr>
                <a:t>认知用户</a:t>
              </a:r>
            </a:p>
          </p:txBody>
        </p:sp>
        <p:sp>
          <p:nvSpPr>
            <p:cNvPr id="39" name="椭圆 38">
              <a:extLst>
                <a:ext uri="{FF2B5EF4-FFF2-40B4-BE49-F238E27FC236}">
                  <a16:creationId xmlns:a16="http://schemas.microsoft.com/office/drawing/2014/main" id="{838124FD-F3E5-E989-806D-278FF161D916}"/>
                </a:ext>
              </a:extLst>
            </p:cNvPr>
            <p:cNvSpPr/>
            <p:nvPr/>
          </p:nvSpPr>
          <p:spPr>
            <a:xfrm>
              <a:off x="3683000" y="4557513"/>
              <a:ext cx="414997" cy="45016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108B255D-F9F2-BBB1-BB00-E95F5AB5A870}"/>
                </a:ext>
              </a:extLst>
            </p:cNvPr>
            <p:cNvSpPr/>
            <p:nvPr/>
          </p:nvSpPr>
          <p:spPr>
            <a:xfrm>
              <a:off x="4164626" y="4114800"/>
              <a:ext cx="358138" cy="81592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a:extLst>
                <a:ext uri="{FF2B5EF4-FFF2-40B4-BE49-F238E27FC236}">
                  <a16:creationId xmlns:a16="http://schemas.microsoft.com/office/drawing/2014/main" id="{A0B088C9-3BB1-84C5-6D08-0603E796AF78}"/>
                </a:ext>
              </a:extLst>
            </p:cNvPr>
            <p:cNvSpPr txBox="1"/>
            <p:nvPr/>
          </p:nvSpPr>
          <p:spPr>
            <a:xfrm>
              <a:off x="4072797" y="3695338"/>
              <a:ext cx="654389" cy="461665"/>
            </a:xfrm>
            <a:prstGeom prst="rect">
              <a:avLst/>
            </a:prstGeom>
            <a:noFill/>
          </p:spPr>
          <p:txBody>
            <a:bodyPr wrap="square" rtlCol="0">
              <a:spAutoFit/>
            </a:bodyPr>
            <a:lstStyle/>
            <a:p>
              <a:pPr algn="ctr"/>
              <a:r>
                <a:rPr lang="zh-CN" altLang="en-US" sz="1200" b="1" dirty="0">
                  <a:solidFill>
                    <a:srgbClr val="FF0000"/>
                  </a:solidFill>
                  <a:latin typeface="宋体" panose="02010600030101010101" pitchFamily="2" charset="-122"/>
                  <a:ea typeface="宋体" panose="02010600030101010101" pitchFamily="2" charset="-122"/>
                </a:rPr>
                <a:t>认知用户基站</a:t>
              </a:r>
            </a:p>
          </p:txBody>
        </p:sp>
        <p:sp>
          <p:nvSpPr>
            <p:cNvPr id="42" name="文本框 41">
              <a:extLst>
                <a:ext uri="{FF2B5EF4-FFF2-40B4-BE49-F238E27FC236}">
                  <a16:creationId xmlns:a16="http://schemas.microsoft.com/office/drawing/2014/main" id="{512C35FE-5F1C-53D5-BCA5-4938E1E23A2F}"/>
                </a:ext>
              </a:extLst>
            </p:cNvPr>
            <p:cNvSpPr txBox="1"/>
            <p:nvPr/>
          </p:nvSpPr>
          <p:spPr>
            <a:xfrm>
              <a:off x="1789129" y="2057648"/>
              <a:ext cx="812828" cy="276999"/>
            </a:xfrm>
            <a:prstGeom prst="rect">
              <a:avLst/>
            </a:prstGeom>
            <a:noFill/>
          </p:spPr>
          <p:txBody>
            <a:bodyPr wrap="square" rtlCol="0">
              <a:spAutoFit/>
            </a:bodyPr>
            <a:lstStyle/>
            <a:p>
              <a:pPr algn="ctr"/>
              <a:r>
                <a:rPr lang="zh-CN" altLang="en-US" sz="1200" b="1" dirty="0">
                  <a:solidFill>
                    <a:srgbClr val="FF0000"/>
                  </a:solidFill>
                  <a:latin typeface="宋体" panose="02010600030101010101" pitchFamily="2" charset="-122"/>
                  <a:ea typeface="宋体" panose="02010600030101010101" pitchFamily="2" charset="-122"/>
                </a:rPr>
                <a:t>云计算层</a:t>
              </a:r>
            </a:p>
          </p:txBody>
        </p:sp>
      </p:grpSp>
      <p:sp>
        <p:nvSpPr>
          <p:cNvPr id="50" name="文本框 49">
            <a:extLst>
              <a:ext uri="{FF2B5EF4-FFF2-40B4-BE49-F238E27FC236}">
                <a16:creationId xmlns:a16="http://schemas.microsoft.com/office/drawing/2014/main" id="{5F012A82-A89E-E3CF-8CC3-5659A64F373D}"/>
              </a:ext>
            </a:extLst>
          </p:cNvPr>
          <p:cNvSpPr txBox="1"/>
          <p:nvPr/>
        </p:nvSpPr>
        <p:spPr>
          <a:xfrm>
            <a:off x="5424380" y="1572504"/>
            <a:ext cx="6094520" cy="3928127"/>
          </a:xfrm>
          <a:prstGeom prst="rect">
            <a:avLst/>
          </a:prstGeom>
          <a:noFill/>
        </p:spPr>
        <p:txBody>
          <a:bodyPr wrap="square">
            <a:spAutoFit/>
          </a:bodyPr>
          <a:lstStyle/>
          <a:p>
            <a:r>
              <a:rPr lang="zh-CN" altLang="en-US" sz="1800" b="1" i="0" dirty="0">
                <a:effectLst/>
                <a:latin typeface="宋体" panose="02010600030101010101" pitchFamily="2" charset="-122"/>
                <a:ea typeface="宋体" panose="02010600030101010101" pitchFamily="2" charset="-122"/>
              </a:rPr>
              <a:t>系统模型结构描述：</a:t>
            </a:r>
            <a:endParaRPr lang="en-US" altLang="zh-CN" sz="1800" b="1" i="0" dirty="0">
              <a:effectLst/>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U</a:t>
            </a:r>
            <a:r>
              <a:rPr lang="zh-CN" altLang="en-US" dirty="0">
                <a:latin typeface="宋体" panose="02010600030101010101" pitchFamily="2" charset="-122"/>
                <a:ea typeface="宋体" panose="02010600030101010101" pitchFamily="2" charset="-122"/>
              </a:rPr>
              <a:t>个主用户基站</a:t>
            </a:r>
            <a:r>
              <a:rPr lang="en-US" altLang="zh-CN" dirty="0">
                <a:latin typeface="宋体" panose="02010600030101010101" pitchFamily="2" charset="-122"/>
                <a:ea typeface="宋体" panose="02010600030101010101" pitchFamily="2" charset="-122"/>
              </a:rPr>
              <a:t>(PBs)</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个认知用户基站</a:t>
            </a:r>
            <a:r>
              <a:rPr lang="en-US" altLang="zh-CN" dirty="0">
                <a:latin typeface="宋体" panose="02010600030101010101" pitchFamily="2" charset="-122"/>
                <a:ea typeface="宋体" panose="02010600030101010101" pitchFamily="2" charset="-122"/>
              </a:rPr>
              <a:t>(CBs)</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个信道，总带宽</a:t>
            </a:r>
            <a:r>
              <a:rPr lang="en-US" altLang="zh-CN" dirty="0">
                <a:latin typeface="宋体" panose="02010600030101010101" pitchFamily="2" charset="-122"/>
                <a:ea typeface="宋体" panose="02010600030101010101" pitchFamily="2" charset="-122"/>
              </a:rPr>
              <a:t>W</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M</a:t>
            </a:r>
            <a:r>
              <a:rPr lang="zh-CN" altLang="en-US" dirty="0">
                <a:latin typeface="宋体" panose="02010600030101010101" pitchFamily="2" charset="-122"/>
                <a:ea typeface="宋体" panose="02010600030101010101" pitchFamily="2" charset="-122"/>
              </a:rPr>
              <a:t>个主用户；</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有</a:t>
            </a:r>
            <a:r>
              <a:rPr lang="en-US" altLang="zh-CN" dirty="0">
                <a:latin typeface="宋体" panose="02010600030101010101" pitchFamily="2" charset="-122"/>
                <a:ea typeface="宋体" panose="02010600030101010101" pitchFamily="2" charset="-122"/>
              </a:rPr>
              <a:t>K</a:t>
            </a:r>
            <a:r>
              <a:rPr lang="zh-CN" altLang="en-US" dirty="0">
                <a:latin typeface="宋体" panose="02010600030101010101" pitchFamily="2" charset="-122"/>
                <a:ea typeface="宋体" panose="02010600030101010101" pitchFamily="2" charset="-122"/>
              </a:rPr>
              <a:t>个认知用户；</a:t>
            </a:r>
            <a:endParaRPr lang="en-US" altLang="zh-CN" dirty="0">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通过云计算层与基站之间的主干链路将每个基站的历史经验（历史频谱决策结果）上传至云层，进而形成多基站协作模式。</a:t>
            </a:r>
          </a:p>
        </p:txBody>
      </p:sp>
    </p:spTree>
    <p:extLst>
      <p:ext uri="{BB962C8B-B14F-4D97-AF65-F5344CB8AC3E}">
        <p14:creationId xmlns:p14="http://schemas.microsoft.com/office/powerpoint/2010/main" val="377963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问题描述</a:t>
            </a:r>
          </a:p>
        </p:txBody>
      </p:sp>
      <p:grpSp>
        <p:nvGrpSpPr>
          <p:cNvPr id="64" name="组合 63">
            <a:extLst>
              <a:ext uri="{FF2B5EF4-FFF2-40B4-BE49-F238E27FC236}">
                <a16:creationId xmlns:a16="http://schemas.microsoft.com/office/drawing/2014/main" id="{DBD5020D-786C-515C-CB59-791830E9AA1B}"/>
              </a:ext>
            </a:extLst>
          </p:cNvPr>
          <p:cNvGrpSpPr/>
          <p:nvPr/>
        </p:nvGrpSpPr>
        <p:grpSpPr>
          <a:xfrm>
            <a:off x="660400" y="940058"/>
            <a:ext cx="5326262" cy="2397220"/>
            <a:chOff x="617338" y="1225123"/>
            <a:chExt cx="5326262" cy="2397220"/>
          </a:xfrm>
        </p:grpSpPr>
        <p:sp>
          <p:nvSpPr>
            <p:cNvPr id="6" name="文本框 5">
              <a:extLst>
                <a:ext uri="{FF2B5EF4-FFF2-40B4-BE49-F238E27FC236}">
                  <a16:creationId xmlns:a16="http://schemas.microsoft.com/office/drawing/2014/main" id="{1674EB10-64F8-433D-DA51-00BC5BBB902C}"/>
                </a:ext>
              </a:extLst>
            </p:cNvPr>
            <p:cNvSpPr txBox="1"/>
            <p:nvPr/>
          </p:nvSpPr>
          <p:spPr>
            <a:xfrm>
              <a:off x="660400" y="1337595"/>
              <a:ext cx="5163352"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用信道增益描述（</a:t>
              </a:r>
              <a:r>
                <a:rPr lang="zh-CN" altLang="en-US" sz="1800" i="0" dirty="0">
                  <a:effectLst/>
                  <a:latin typeface="宋体" panose="02010600030101010101" pitchFamily="2" charset="-122"/>
                  <a:ea typeface="宋体" panose="02010600030101010101" pitchFamily="2" charset="-122"/>
                </a:rPr>
                <a:t>不完美的</a:t>
              </a:r>
              <a:r>
                <a:rPr lang="zh-CN" altLang="en-US" dirty="0">
                  <a:latin typeface="宋体" panose="02010600030101010101" pitchFamily="2" charset="-122"/>
                  <a:ea typeface="宋体" panose="02010600030101010101" pitchFamily="2" charset="-122"/>
                </a:rPr>
                <a:t>）</a:t>
              </a:r>
              <a:r>
                <a:rPr lang="en-US" altLang="zh-CN" sz="1800" i="0" dirty="0">
                  <a:effectLst/>
                  <a:latin typeface="宋体" panose="02010600030101010101" pitchFamily="2" charset="-122"/>
                  <a:ea typeface="宋体" panose="02010600030101010101" pitchFamily="2" charset="-122"/>
                </a:rPr>
                <a:t>CSI</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其椭球近似模型可以表示为</a:t>
              </a:r>
              <a:endParaRPr lang="en-US" altLang="zh-CN"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FBF7CEB2-6E78-8DD7-C714-B7F2B6D18866}"/>
                </a:ext>
              </a:extLst>
            </p:cNvPr>
            <p:cNvPicPr>
              <a:picLocks noChangeAspect="1"/>
            </p:cNvPicPr>
            <p:nvPr/>
          </p:nvPicPr>
          <p:blipFill>
            <a:blip r:embed="rId4"/>
            <a:stretch>
              <a:fillRect/>
            </a:stretch>
          </p:blipFill>
          <p:spPr>
            <a:xfrm>
              <a:off x="796777" y="1990797"/>
              <a:ext cx="4744956" cy="1631546"/>
            </a:xfrm>
            <a:prstGeom prst="rect">
              <a:avLst/>
            </a:prstGeom>
          </p:spPr>
        </p:pic>
        <p:sp>
          <p:nvSpPr>
            <p:cNvPr id="8" name="矩形 7">
              <a:extLst>
                <a:ext uri="{FF2B5EF4-FFF2-40B4-BE49-F238E27FC236}">
                  <a16:creationId xmlns:a16="http://schemas.microsoft.com/office/drawing/2014/main" id="{AF65CF62-6120-EF9C-2A8C-9475D9B29DD6}"/>
                </a:ext>
              </a:extLst>
            </p:cNvPr>
            <p:cNvSpPr/>
            <p:nvPr/>
          </p:nvSpPr>
          <p:spPr>
            <a:xfrm>
              <a:off x="1340528" y="2095130"/>
              <a:ext cx="443884" cy="38174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EE2AEDB-6813-C465-CE55-02A9CB7875FE}"/>
                </a:ext>
              </a:extLst>
            </p:cNvPr>
            <p:cNvSpPr txBox="1"/>
            <p:nvPr/>
          </p:nvSpPr>
          <p:spPr>
            <a:xfrm>
              <a:off x="1456007" y="2544145"/>
              <a:ext cx="877163"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真实值</a:t>
              </a:r>
            </a:p>
          </p:txBody>
        </p:sp>
        <p:sp>
          <p:nvSpPr>
            <p:cNvPr id="10" name="文本框 9">
              <a:extLst>
                <a:ext uri="{FF2B5EF4-FFF2-40B4-BE49-F238E27FC236}">
                  <a16:creationId xmlns:a16="http://schemas.microsoft.com/office/drawing/2014/main" id="{2FE6334F-3AFA-DF7F-2E77-7BEC06ECC94E}"/>
                </a:ext>
              </a:extLst>
            </p:cNvPr>
            <p:cNvSpPr txBox="1"/>
            <p:nvPr/>
          </p:nvSpPr>
          <p:spPr>
            <a:xfrm>
              <a:off x="2358531" y="2473693"/>
              <a:ext cx="957668"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估计误差</a:t>
              </a:r>
            </a:p>
          </p:txBody>
        </p:sp>
        <p:sp>
          <p:nvSpPr>
            <p:cNvPr id="11" name="矩形 10">
              <a:extLst>
                <a:ext uri="{FF2B5EF4-FFF2-40B4-BE49-F238E27FC236}">
                  <a16:creationId xmlns:a16="http://schemas.microsoft.com/office/drawing/2014/main" id="{AA26EA69-C3CD-30AD-F11F-704D29122CD5}"/>
                </a:ext>
              </a:extLst>
            </p:cNvPr>
            <p:cNvSpPr/>
            <p:nvPr/>
          </p:nvSpPr>
          <p:spPr>
            <a:xfrm>
              <a:off x="2124076" y="2019899"/>
              <a:ext cx="363224" cy="180376"/>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8505DFA-0360-11AB-24B7-B734A983A0FD}"/>
                </a:ext>
              </a:extLst>
            </p:cNvPr>
            <p:cNvSpPr txBox="1"/>
            <p:nvPr/>
          </p:nvSpPr>
          <p:spPr>
            <a:xfrm>
              <a:off x="685307" y="2543150"/>
              <a:ext cx="745339" cy="430887"/>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信道增益观测值</a:t>
              </a:r>
            </a:p>
          </p:txBody>
        </p:sp>
        <p:cxnSp>
          <p:nvCxnSpPr>
            <p:cNvPr id="16" name="直接箭头连接符 15">
              <a:extLst>
                <a:ext uri="{FF2B5EF4-FFF2-40B4-BE49-F238E27FC236}">
                  <a16:creationId xmlns:a16="http://schemas.microsoft.com/office/drawing/2014/main" id="{15A257E5-E3FD-257F-7109-95987D3879DB}"/>
                </a:ext>
              </a:extLst>
            </p:cNvPr>
            <p:cNvCxnSpPr>
              <a:cxnSpLocks/>
            </p:cNvCxnSpPr>
            <p:nvPr/>
          </p:nvCxnSpPr>
          <p:spPr>
            <a:xfrm>
              <a:off x="965200" y="2401157"/>
              <a:ext cx="0" cy="1928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5C7637B-7C93-3BB4-A258-4515D4EA194A}"/>
                </a:ext>
              </a:extLst>
            </p:cNvPr>
            <p:cNvCxnSpPr>
              <a:cxnSpLocks/>
            </p:cNvCxnSpPr>
            <p:nvPr/>
          </p:nvCxnSpPr>
          <p:spPr>
            <a:xfrm>
              <a:off x="2338386" y="2197260"/>
              <a:ext cx="285292" cy="3461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D1E676D-FA5F-3A3F-467D-B18797626035}"/>
                </a:ext>
              </a:extLst>
            </p:cNvPr>
            <p:cNvSpPr txBox="1"/>
            <p:nvPr/>
          </p:nvSpPr>
          <p:spPr>
            <a:xfrm>
              <a:off x="3512452" y="2382616"/>
              <a:ext cx="2140751"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主用户与主用户基站之间</a:t>
              </a:r>
            </a:p>
          </p:txBody>
        </p:sp>
        <p:sp>
          <p:nvSpPr>
            <p:cNvPr id="23" name="文本框 22">
              <a:extLst>
                <a:ext uri="{FF2B5EF4-FFF2-40B4-BE49-F238E27FC236}">
                  <a16:creationId xmlns:a16="http://schemas.microsoft.com/office/drawing/2014/main" id="{56881CA2-2DBC-25CF-3F59-A6BA8D5C79CC}"/>
                </a:ext>
              </a:extLst>
            </p:cNvPr>
            <p:cNvSpPr txBox="1"/>
            <p:nvPr/>
          </p:nvSpPr>
          <p:spPr>
            <a:xfrm>
              <a:off x="3169255" y="3180160"/>
              <a:ext cx="2644718"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认知用户与认知用户基站之间</a:t>
              </a:r>
            </a:p>
          </p:txBody>
        </p:sp>
        <p:sp>
          <p:nvSpPr>
            <p:cNvPr id="25" name="矩形: 圆角 24">
              <a:extLst>
                <a:ext uri="{FF2B5EF4-FFF2-40B4-BE49-F238E27FC236}">
                  <a16:creationId xmlns:a16="http://schemas.microsoft.com/office/drawing/2014/main" id="{87F78A80-7D23-AD3A-6478-515EBF173A4A}"/>
                </a:ext>
              </a:extLst>
            </p:cNvPr>
            <p:cNvSpPr/>
            <p:nvPr/>
          </p:nvSpPr>
          <p:spPr>
            <a:xfrm>
              <a:off x="617338" y="1225123"/>
              <a:ext cx="5326262" cy="2350258"/>
            </a:xfrm>
            <a:prstGeom prst="roundRect">
              <a:avLst/>
            </a:prstGeom>
            <a:noFill/>
            <a:ln w="190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75B0EA11-6723-6E67-2FBA-1AAB32EF330D}"/>
                </a:ext>
              </a:extLst>
            </p:cNvPr>
            <p:cNvCxnSpPr>
              <a:cxnSpLocks/>
            </p:cNvCxnSpPr>
            <p:nvPr/>
          </p:nvCxnSpPr>
          <p:spPr>
            <a:xfrm>
              <a:off x="1559930" y="2472895"/>
              <a:ext cx="224482" cy="1546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组合 61">
            <a:extLst>
              <a:ext uri="{FF2B5EF4-FFF2-40B4-BE49-F238E27FC236}">
                <a16:creationId xmlns:a16="http://schemas.microsoft.com/office/drawing/2014/main" id="{CC4558F7-4DB7-833A-CF26-F5F1E7D78CBB}"/>
              </a:ext>
            </a:extLst>
          </p:cNvPr>
          <p:cNvGrpSpPr/>
          <p:nvPr/>
        </p:nvGrpSpPr>
        <p:grpSpPr>
          <a:xfrm>
            <a:off x="645380" y="3677116"/>
            <a:ext cx="5333587" cy="931166"/>
            <a:chOff x="498799" y="3801188"/>
            <a:chExt cx="5333587" cy="931166"/>
          </a:xfrm>
        </p:grpSpPr>
        <p:pic>
          <p:nvPicPr>
            <p:cNvPr id="24" name="图片 23">
              <a:extLst>
                <a:ext uri="{FF2B5EF4-FFF2-40B4-BE49-F238E27FC236}">
                  <a16:creationId xmlns:a16="http://schemas.microsoft.com/office/drawing/2014/main" id="{8F9D1F73-4841-D1E4-1C98-162759617C3D}"/>
                </a:ext>
              </a:extLst>
            </p:cNvPr>
            <p:cNvPicPr>
              <a:picLocks noChangeAspect="1"/>
            </p:cNvPicPr>
            <p:nvPr/>
          </p:nvPicPr>
          <p:blipFill>
            <a:blip r:embed="rId5"/>
            <a:stretch>
              <a:fillRect/>
            </a:stretch>
          </p:blipFill>
          <p:spPr>
            <a:xfrm>
              <a:off x="3280469" y="3867815"/>
              <a:ext cx="1476190" cy="742857"/>
            </a:xfrm>
            <a:prstGeom prst="rect">
              <a:avLst/>
            </a:prstGeom>
          </p:spPr>
        </p:pic>
        <p:sp>
          <p:nvSpPr>
            <p:cNvPr id="27" name="矩形: 圆角 26">
              <a:extLst>
                <a:ext uri="{FF2B5EF4-FFF2-40B4-BE49-F238E27FC236}">
                  <a16:creationId xmlns:a16="http://schemas.microsoft.com/office/drawing/2014/main" id="{AFD98023-E926-0077-E25F-B4D6C3DBCFA8}"/>
                </a:ext>
              </a:extLst>
            </p:cNvPr>
            <p:cNvSpPr/>
            <p:nvPr/>
          </p:nvSpPr>
          <p:spPr>
            <a:xfrm>
              <a:off x="506124" y="3801188"/>
              <a:ext cx="5326262" cy="876112"/>
            </a:xfrm>
            <a:prstGeom prst="roundRect">
              <a:avLst/>
            </a:prstGeom>
            <a:noFill/>
            <a:ln w="190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621DDB3E-1064-2BFF-5314-46367E5314CC}"/>
                </a:ext>
              </a:extLst>
            </p:cNvPr>
            <p:cNvSpPr txBox="1"/>
            <p:nvPr/>
          </p:nvSpPr>
          <p:spPr>
            <a:xfrm>
              <a:off x="498799" y="4054577"/>
              <a:ext cx="2771962"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信道干扰信噪比</a:t>
              </a:r>
              <a:r>
                <a:rPr lang="en-US" altLang="zh-CN" dirty="0">
                  <a:latin typeface="宋体" panose="02010600030101010101" pitchFamily="2" charset="-122"/>
                  <a:ea typeface="宋体" panose="02010600030101010101" pitchFamily="2" charset="-122"/>
                </a:rPr>
                <a:t>(SINR)</a:t>
              </a:r>
              <a:r>
                <a:rPr lang="zh-CN" altLang="en-US" dirty="0">
                  <a:latin typeface="宋体" panose="02010600030101010101" pitchFamily="2" charset="-122"/>
                  <a:ea typeface="宋体" panose="02010600030101010101" pitchFamily="2" charset="-122"/>
                </a:rPr>
                <a:t>为</a:t>
              </a:r>
              <a:endParaRPr lang="en-US" altLang="zh-CN" dirty="0">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2F41A99B-1FCD-6EDB-C19E-83F1E33811C6}"/>
                </a:ext>
              </a:extLst>
            </p:cNvPr>
            <p:cNvSpPr/>
            <p:nvPr/>
          </p:nvSpPr>
          <p:spPr>
            <a:xfrm>
              <a:off x="4320100" y="3910013"/>
              <a:ext cx="443884" cy="2843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112923DD-CCB8-23A0-9FB0-59A6546F4AAC}"/>
                </a:ext>
              </a:extLst>
            </p:cNvPr>
            <p:cNvCxnSpPr>
              <a:cxnSpLocks/>
            </p:cNvCxnSpPr>
            <p:nvPr/>
          </p:nvCxnSpPr>
          <p:spPr>
            <a:xfrm>
              <a:off x="4771309" y="4163186"/>
              <a:ext cx="8818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09FE3AC6-F543-A712-F241-E764D5B3C512}"/>
                </a:ext>
              </a:extLst>
            </p:cNvPr>
            <p:cNvSpPr txBox="1"/>
            <p:nvPr/>
          </p:nvSpPr>
          <p:spPr>
            <a:xfrm>
              <a:off x="4726239" y="3867815"/>
              <a:ext cx="957668"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发射功率</a:t>
              </a:r>
            </a:p>
          </p:txBody>
        </p:sp>
        <p:sp>
          <p:nvSpPr>
            <p:cNvPr id="55" name="矩形 54">
              <a:extLst>
                <a:ext uri="{FF2B5EF4-FFF2-40B4-BE49-F238E27FC236}">
                  <a16:creationId xmlns:a16="http://schemas.microsoft.com/office/drawing/2014/main" id="{21FDA1DE-5B93-EFEC-3AC5-15C488143B71}"/>
                </a:ext>
              </a:extLst>
            </p:cNvPr>
            <p:cNvSpPr/>
            <p:nvPr/>
          </p:nvSpPr>
          <p:spPr>
            <a:xfrm>
              <a:off x="3938588" y="4279266"/>
              <a:ext cx="261937" cy="2212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49F72447-592C-F04F-F094-22B8A2C64535}"/>
                </a:ext>
              </a:extLst>
            </p:cNvPr>
            <p:cNvSpPr txBox="1"/>
            <p:nvPr/>
          </p:nvSpPr>
          <p:spPr>
            <a:xfrm>
              <a:off x="3814220" y="4424577"/>
              <a:ext cx="577317"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噪声</a:t>
              </a:r>
            </a:p>
          </p:txBody>
        </p:sp>
        <p:sp>
          <p:nvSpPr>
            <p:cNvPr id="60" name="矩形 59">
              <a:extLst>
                <a:ext uri="{FF2B5EF4-FFF2-40B4-BE49-F238E27FC236}">
                  <a16:creationId xmlns:a16="http://schemas.microsoft.com/office/drawing/2014/main" id="{EBD40D6E-8A8E-C9E3-C0D6-90B4274BD6F6}"/>
                </a:ext>
              </a:extLst>
            </p:cNvPr>
            <p:cNvSpPr/>
            <p:nvPr/>
          </p:nvSpPr>
          <p:spPr>
            <a:xfrm>
              <a:off x="4459260" y="4287144"/>
              <a:ext cx="261937" cy="2843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A5B9340B-3137-0C77-D320-C9FDEC1FCE0B}"/>
                </a:ext>
              </a:extLst>
            </p:cNvPr>
            <p:cNvSpPr txBox="1"/>
            <p:nvPr/>
          </p:nvSpPr>
          <p:spPr>
            <a:xfrm>
              <a:off x="4691273" y="4349042"/>
              <a:ext cx="577317"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干扰</a:t>
              </a:r>
            </a:p>
          </p:txBody>
        </p:sp>
      </p:grpSp>
      <p:grpSp>
        <p:nvGrpSpPr>
          <p:cNvPr id="81" name="组合 80">
            <a:extLst>
              <a:ext uri="{FF2B5EF4-FFF2-40B4-BE49-F238E27FC236}">
                <a16:creationId xmlns:a16="http://schemas.microsoft.com/office/drawing/2014/main" id="{029E0E22-AA62-2FA9-EF6C-300EA28E3305}"/>
              </a:ext>
            </a:extLst>
          </p:cNvPr>
          <p:cNvGrpSpPr/>
          <p:nvPr/>
        </p:nvGrpSpPr>
        <p:grpSpPr>
          <a:xfrm>
            <a:off x="617338" y="4930678"/>
            <a:ext cx="5326262" cy="1546731"/>
            <a:chOff x="625669" y="4834891"/>
            <a:chExt cx="5326262" cy="1546731"/>
          </a:xfrm>
        </p:grpSpPr>
        <p:sp>
          <p:nvSpPr>
            <p:cNvPr id="67" name="矩形: 圆角 66">
              <a:extLst>
                <a:ext uri="{FF2B5EF4-FFF2-40B4-BE49-F238E27FC236}">
                  <a16:creationId xmlns:a16="http://schemas.microsoft.com/office/drawing/2014/main" id="{6EAF0AD1-4472-0ACF-5881-79BED393F8E0}"/>
                </a:ext>
              </a:extLst>
            </p:cNvPr>
            <p:cNvSpPr/>
            <p:nvPr/>
          </p:nvSpPr>
          <p:spPr>
            <a:xfrm>
              <a:off x="625669" y="4834891"/>
              <a:ext cx="5326262" cy="1546731"/>
            </a:xfrm>
            <a:prstGeom prst="roundRect">
              <a:avLst/>
            </a:prstGeom>
            <a:noFill/>
            <a:ln w="190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288D69EE-72A1-44DF-F603-D5C28BBD933D}"/>
                </a:ext>
              </a:extLst>
            </p:cNvPr>
            <p:cNvSpPr txBox="1"/>
            <p:nvPr/>
          </p:nvSpPr>
          <p:spPr>
            <a:xfrm>
              <a:off x="703462" y="4839620"/>
              <a:ext cx="1463676"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信道容量为</a:t>
              </a:r>
              <a:endParaRPr lang="en-US" altLang="zh-CN" dirty="0">
                <a:latin typeface="宋体" panose="02010600030101010101" pitchFamily="2" charset="-122"/>
                <a:ea typeface="宋体" panose="02010600030101010101" pitchFamily="2" charset="-122"/>
              </a:endParaRPr>
            </a:p>
          </p:txBody>
        </p:sp>
        <p:pic>
          <p:nvPicPr>
            <p:cNvPr id="76" name="图片 75">
              <a:extLst>
                <a:ext uri="{FF2B5EF4-FFF2-40B4-BE49-F238E27FC236}">
                  <a16:creationId xmlns:a16="http://schemas.microsoft.com/office/drawing/2014/main" id="{8D7D36A1-B137-745F-AFFB-3B507AC6035B}"/>
                </a:ext>
              </a:extLst>
            </p:cNvPr>
            <p:cNvPicPr>
              <a:picLocks noChangeAspect="1"/>
            </p:cNvPicPr>
            <p:nvPr/>
          </p:nvPicPr>
          <p:blipFill>
            <a:blip r:embed="rId6"/>
            <a:stretch>
              <a:fillRect/>
            </a:stretch>
          </p:blipFill>
          <p:spPr>
            <a:xfrm>
              <a:off x="766689" y="5162050"/>
              <a:ext cx="2331617" cy="533124"/>
            </a:xfrm>
            <a:prstGeom prst="rect">
              <a:avLst/>
            </a:prstGeom>
          </p:spPr>
        </p:pic>
        <p:pic>
          <p:nvPicPr>
            <p:cNvPr id="77" name="图片 76">
              <a:extLst>
                <a:ext uri="{FF2B5EF4-FFF2-40B4-BE49-F238E27FC236}">
                  <a16:creationId xmlns:a16="http://schemas.microsoft.com/office/drawing/2014/main" id="{5BEDB8BD-B44E-060C-919A-1E20E3560B0E}"/>
                </a:ext>
              </a:extLst>
            </p:cNvPr>
            <p:cNvPicPr>
              <a:picLocks noChangeAspect="1"/>
            </p:cNvPicPr>
            <p:nvPr/>
          </p:nvPicPr>
          <p:blipFill>
            <a:blip r:embed="rId7"/>
            <a:stretch>
              <a:fillRect/>
            </a:stretch>
          </p:blipFill>
          <p:spPr>
            <a:xfrm>
              <a:off x="3358718" y="5194732"/>
              <a:ext cx="2332800" cy="467759"/>
            </a:xfrm>
            <a:prstGeom prst="rect">
              <a:avLst/>
            </a:prstGeom>
          </p:spPr>
        </p:pic>
        <p:pic>
          <p:nvPicPr>
            <p:cNvPr id="78" name="图片 77">
              <a:extLst>
                <a:ext uri="{FF2B5EF4-FFF2-40B4-BE49-F238E27FC236}">
                  <a16:creationId xmlns:a16="http://schemas.microsoft.com/office/drawing/2014/main" id="{3F28140A-EB1B-1523-736A-36A85C1F4632}"/>
                </a:ext>
              </a:extLst>
            </p:cNvPr>
            <p:cNvPicPr>
              <a:picLocks noChangeAspect="1"/>
            </p:cNvPicPr>
            <p:nvPr/>
          </p:nvPicPr>
          <p:blipFill>
            <a:blip r:embed="rId8"/>
            <a:stretch>
              <a:fillRect/>
            </a:stretch>
          </p:blipFill>
          <p:spPr>
            <a:xfrm>
              <a:off x="751476" y="5823808"/>
              <a:ext cx="3236066" cy="360676"/>
            </a:xfrm>
            <a:prstGeom prst="rect">
              <a:avLst/>
            </a:prstGeom>
          </p:spPr>
        </p:pic>
        <p:sp>
          <p:nvSpPr>
            <p:cNvPr id="79" name="矩形 78">
              <a:extLst>
                <a:ext uri="{FF2B5EF4-FFF2-40B4-BE49-F238E27FC236}">
                  <a16:creationId xmlns:a16="http://schemas.microsoft.com/office/drawing/2014/main" id="{B59DF99A-BE9B-E21E-0379-A388680E0F9F}"/>
                </a:ext>
              </a:extLst>
            </p:cNvPr>
            <p:cNvSpPr/>
            <p:nvPr/>
          </p:nvSpPr>
          <p:spPr>
            <a:xfrm>
              <a:off x="1772622" y="5321474"/>
              <a:ext cx="261937" cy="2212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57D086B0-CCF9-F7B0-D8A5-751C5E06317B}"/>
                </a:ext>
              </a:extLst>
            </p:cNvPr>
            <p:cNvSpPr txBox="1"/>
            <p:nvPr/>
          </p:nvSpPr>
          <p:spPr>
            <a:xfrm>
              <a:off x="1650315" y="5551161"/>
              <a:ext cx="3022436"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信道开关，</a:t>
              </a:r>
              <a:r>
                <a:rPr lang="en-US" altLang="zh-CN" sz="1400" dirty="0">
                  <a:solidFill>
                    <a:srgbClr val="FF0000"/>
                  </a:solidFill>
                  <a:latin typeface="宋体" panose="02010600030101010101" pitchFamily="2" charset="-122"/>
                  <a:ea typeface="宋体" panose="02010600030101010101" pitchFamily="2" charset="-122"/>
                </a:rPr>
                <a:t>1</a:t>
              </a:r>
              <a:r>
                <a:rPr lang="zh-CN" altLang="en-US" sz="1400" dirty="0">
                  <a:solidFill>
                    <a:srgbClr val="FF0000"/>
                  </a:solidFill>
                  <a:latin typeface="宋体" panose="02010600030101010101" pitchFamily="2" charset="-122"/>
                  <a:ea typeface="宋体" panose="02010600030101010101" pitchFamily="2" charset="-122"/>
                </a:rPr>
                <a:t>该信道被分配使用</a:t>
              </a:r>
            </a:p>
          </p:txBody>
        </p:sp>
      </p:grpSp>
      <p:grpSp>
        <p:nvGrpSpPr>
          <p:cNvPr id="90" name="组合 89">
            <a:extLst>
              <a:ext uri="{FF2B5EF4-FFF2-40B4-BE49-F238E27FC236}">
                <a16:creationId xmlns:a16="http://schemas.microsoft.com/office/drawing/2014/main" id="{C8537850-F1DD-81F5-2B66-053039C86263}"/>
              </a:ext>
            </a:extLst>
          </p:cNvPr>
          <p:cNvGrpSpPr/>
          <p:nvPr/>
        </p:nvGrpSpPr>
        <p:grpSpPr>
          <a:xfrm>
            <a:off x="6540636" y="1404823"/>
            <a:ext cx="5326262" cy="4589733"/>
            <a:chOff x="6364030" y="1426711"/>
            <a:chExt cx="5326262" cy="4589733"/>
          </a:xfrm>
        </p:grpSpPr>
        <p:pic>
          <p:nvPicPr>
            <p:cNvPr id="84" name="图片 83">
              <a:extLst>
                <a:ext uri="{FF2B5EF4-FFF2-40B4-BE49-F238E27FC236}">
                  <a16:creationId xmlns:a16="http://schemas.microsoft.com/office/drawing/2014/main" id="{EC45D921-466A-776D-D349-C7AAC291A48C}"/>
                </a:ext>
              </a:extLst>
            </p:cNvPr>
            <p:cNvPicPr>
              <a:picLocks noChangeAspect="1"/>
            </p:cNvPicPr>
            <p:nvPr/>
          </p:nvPicPr>
          <p:blipFill>
            <a:blip r:embed="rId9"/>
            <a:stretch>
              <a:fillRect/>
            </a:stretch>
          </p:blipFill>
          <p:spPr>
            <a:xfrm>
              <a:off x="7026293" y="1539195"/>
              <a:ext cx="4124325" cy="4391025"/>
            </a:xfrm>
            <a:prstGeom prst="rect">
              <a:avLst/>
            </a:prstGeom>
          </p:spPr>
        </p:pic>
        <p:sp>
          <p:nvSpPr>
            <p:cNvPr id="83" name="矩形: 圆角 82">
              <a:extLst>
                <a:ext uri="{FF2B5EF4-FFF2-40B4-BE49-F238E27FC236}">
                  <a16:creationId xmlns:a16="http://schemas.microsoft.com/office/drawing/2014/main" id="{2164D09B-044D-8E7D-FC9A-DC925D34DABC}"/>
                </a:ext>
              </a:extLst>
            </p:cNvPr>
            <p:cNvSpPr/>
            <p:nvPr/>
          </p:nvSpPr>
          <p:spPr>
            <a:xfrm>
              <a:off x="6364030" y="1426711"/>
              <a:ext cx="5326262" cy="4589733"/>
            </a:xfrm>
            <a:prstGeom prst="roundRect">
              <a:avLst/>
            </a:prstGeom>
            <a:noFill/>
            <a:ln w="19050">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5" name="文本框 84">
              <a:extLst>
                <a:ext uri="{FF2B5EF4-FFF2-40B4-BE49-F238E27FC236}">
                  <a16:creationId xmlns:a16="http://schemas.microsoft.com/office/drawing/2014/main" id="{848886F2-4E62-AB9E-4165-4B11CEA52B90}"/>
                </a:ext>
              </a:extLst>
            </p:cNvPr>
            <p:cNvSpPr txBox="1"/>
            <p:nvPr/>
          </p:nvSpPr>
          <p:spPr>
            <a:xfrm>
              <a:off x="10439839" y="2265173"/>
              <a:ext cx="1023792"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信道分配</a:t>
              </a:r>
            </a:p>
          </p:txBody>
        </p:sp>
        <p:sp>
          <p:nvSpPr>
            <p:cNvPr id="86" name="文本框 85">
              <a:extLst>
                <a:ext uri="{FF2B5EF4-FFF2-40B4-BE49-F238E27FC236}">
                  <a16:creationId xmlns:a16="http://schemas.microsoft.com/office/drawing/2014/main" id="{FB489A5D-5517-C943-D0CB-60DCA1E98F90}"/>
                </a:ext>
              </a:extLst>
            </p:cNvPr>
            <p:cNvSpPr txBox="1"/>
            <p:nvPr/>
          </p:nvSpPr>
          <p:spPr>
            <a:xfrm>
              <a:off x="9205324" y="3116127"/>
              <a:ext cx="2484968"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保证主用户和认知用户的</a:t>
              </a:r>
              <a:r>
                <a:rPr lang="en-US" altLang="zh-CN" sz="1400" dirty="0">
                  <a:solidFill>
                    <a:srgbClr val="FF0000"/>
                  </a:solidFill>
                  <a:latin typeface="宋体" panose="02010600030101010101" pitchFamily="2" charset="-122"/>
                  <a:ea typeface="宋体" panose="02010600030101010101" pitchFamily="2" charset="-122"/>
                </a:rPr>
                <a:t>QoS</a:t>
              </a:r>
              <a:endParaRPr lang="zh-CN" altLang="en-US" sz="1400" dirty="0">
                <a:solidFill>
                  <a:srgbClr val="FF0000"/>
                </a:solidFill>
                <a:latin typeface="宋体" panose="02010600030101010101" pitchFamily="2" charset="-122"/>
                <a:ea typeface="宋体" panose="02010600030101010101" pitchFamily="2" charset="-122"/>
              </a:endParaRPr>
            </a:p>
          </p:txBody>
        </p:sp>
        <p:sp>
          <p:nvSpPr>
            <p:cNvPr id="87" name="文本框 86">
              <a:extLst>
                <a:ext uri="{FF2B5EF4-FFF2-40B4-BE49-F238E27FC236}">
                  <a16:creationId xmlns:a16="http://schemas.microsoft.com/office/drawing/2014/main" id="{34378170-31AC-B775-D37F-405DD8463008}"/>
                </a:ext>
              </a:extLst>
            </p:cNvPr>
            <p:cNvSpPr txBox="1"/>
            <p:nvPr/>
          </p:nvSpPr>
          <p:spPr>
            <a:xfrm>
              <a:off x="10595975" y="4000148"/>
              <a:ext cx="1023792"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功率限制</a:t>
              </a:r>
            </a:p>
          </p:txBody>
        </p:sp>
        <p:sp>
          <p:nvSpPr>
            <p:cNvPr id="88" name="文本框 87">
              <a:extLst>
                <a:ext uri="{FF2B5EF4-FFF2-40B4-BE49-F238E27FC236}">
                  <a16:creationId xmlns:a16="http://schemas.microsoft.com/office/drawing/2014/main" id="{3C004FDC-F103-B323-05A6-7881B368F185}"/>
                </a:ext>
              </a:extLst>
            </p:cNvPr>
            <p:cNvSpPr txBox="1"/>
            <p:nvPr/>
          </p:nvSpPr>
          <p:spPr>
            <a:xfrm>
              <a:off x="10082230" y="4666627"/>
              <a:ext cx="1023792" cy="307777"/>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干扰容限</a:t>
              </a:r>
            </a:p>
          </p:txBody>
        </p:sp>
        <p:sp>
          <p:nvSpPr>
            <p:cNvPr id="89" name="文本框 88">
              <a:extLst>
                <a:ext uri="{FF2B5EF4-FFF2-40B4-BE49-F238E27FC236}">
                  <a16:creationId xmlns:a16="http://schemas.microsoft.com/office/drawing/2014/main" id="{012D30A0-94AF-495D-83E4-3A683DFFFB7A}"/>
                </a:ext>
              </a:extLst>
            </p:cNvPr>
            <p:cNvSpPr txBox="1"/>
            <p:nvPr/>
          </p:nvSpPr>
          <p:spPr>
            <a:xfrm>
              <a:off x="10264496" y="5281161"/>
              <a:ext cx="1023792" cy="523220"/>
            </a:xfrm>
            <a:prstGeom prst="rect">
              <a:avLst/>
            </a:prstGeom>
            <a:noFill/>
          </p:spPr>
          <p:txBody>
            <a:bodyPr wrap="square" rtlCol="0">
              <a:spAutoFit/>
            </a:bodyPr>
            <a:lstStyle/>
            <a:p>
              <a:r>
                <a:rPr lang="zh-CN" altLang="en-US" sz="1400" dirty="0">
                  <a:solidFill>
                    <a:srgbClr val="FF0000"/>
                  </a:solidFill>
                  <a:latin typeface="宋体" panose="02010600030101010101" pitchFamily="2" charset="-122"/>
                  <a:ea typeface="宋体" panose="02010600030101010101" pitchFamily="2" charset="-122"/>
                </a:rPr>
                <a:t>信道增益误差容限</a:t>
              </a:r>
            </a:p>
          </p:txBody>
        </p:sp>
      </p:grpSp>
      <p:sp>
        <p:nvSpPr>
          <p:cNvPr id="91" name="箭头: 右 90">
            <a:extLst>
              <a:ext uri="{FF2B5EF4-FFF2-40B4-BE49-F238E27FC236}">
                <a16:creationId xmlns:a16="http://schemas.microsoft.com/office/drawing/2014/main" id="{C782085B-FDE3-36FA-1743-5C2D0C6C7E2C}"/>
              </a:ext>
            </a:extLst>
          </p:cNvPr>
          <p:cNvSpPr/>
          <p:nvPr/>
        </p:nvSpPr>
        <p:spPr>
          <a:xfrm rot="5400000">
            <a:off x="2933799" y="3354983"/>
            <a:ext cx="382585" cy="281992"/>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箭头: 右 91">
            <a:extLst>
              <a:ext uri="{FF2B5EF4-FFF2-40B4-BE49-F238E27FC236}">
                <a16:creationId xmlns:a16="http://schemas.microsoft.com/office/drawing/2014/main" id="{4FC73307-A10B-4343-4B1B-681A691C3E7A}"/>
              </a:ext>
            </a:extLst>
          </p:cNvPr>
          <p:cNvSpPr/>
          <p:nvPr/>
        </p:nvSpPr>
        <p:spPr>
          <a:xfrm rot="5400000">
            <a:off x="2933799" y="4593367"/>
            <a:ext cx="382585" cy="281992"/>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箭头: 右 92">
            <a:extLst>
              <a:ext uri="{FF2B5EF4-FFF2-40B4-BE49-F238E27FC236}">
                <a16:creationId xmlns:a16="http://schemas.microsoft.com/office/drawing/2014/main" id="{002E5EEA-6F20-416D-16D0-5F4505E82E07}"/>
              </a:ext>
            </a:extLst>
          </p:cNvPr>
          <p:cNvSpPr/>
          <p:nvPr/>
        </p:nvSpPr>
        <p:spPr>
          <a:xfrm>
            <a:off x="6046690" y="3991152"/>
            <a:ext cx="487979" cy="281992"/>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85850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图片 87">
            <a:extLst>
              <a:ext uri="{FF2B5EF4-FFF2-40B4-BE49-F238E27FC236}">
                <a16:creationId xmlns:a16="http://schemas.microsoft.com/office/drawing/2014/main" id="{D33B77C7-42D9-A5E4-91BA-4606C1230CE3}"/>
              </a:ext>
            </a:extLst>
          </p:cNvPr>
          <p:cNvPicPr>
            <a:picLocks noChangeAspect="1"/>
          </p:cNvPicPr>
          <p:nvPr/>
        </p:nvPicPr>
        <p:blipFill>
          <a:blip r:embed="rId3"/>
          <a:stretch>
            <a:fillRect/>
          </a:stretch>
        </p:blipFill>
        <p:spPr>
          <a:xfrm>
            <a:off x="6658216" y="4407173"/>
            <a:ext cx="4791412" cy="1179673"/>
          </a:xfrm>
          <a:prstGeom prst="rect">
            <a:avLst/>
          </a:prstGeom>
        </p:spPr>
      </p:pic>
      <p:pic>
        <p:nvPicPr>
          <p:cNvPr id="87" name="图片 86">
            <a:extLst>
              <a:ext uri="{FF2B5EF4-FFF2-40B4-BE49-F238E27FC236}">
                <a16:creationId xmlns:a16="http://schemas.microsoft.com/office/drawing/2014/main" id="{A3DA1F03-550E-3287-20EE-4B792A48EDCA}"/>
              </a:ext>
            </a:extLst>
          </p:cNvPr>
          <p:cNvPicPr>
            <a:picLocks noChangeAspect="1"/>
          </p:cNvPicPr>
          <p:nvPr/>
        </p:nvPicPr>
        <p:blipFill>
          <a:blip r:embed="rId4"/>
          <a:stretch>
            <a:fillRect/>
          </a:stretch>
        </p:blipFill>
        <p:spPr>
          <a:xfrm>
            <a:off x="6941242" y="2406116"/>
            <a:ext cx="4508386" cy="1640757"/>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2646878"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多智能体强化学习</a:t>
            </a:r>
          </a:p>
        </p:txBody>
      </p:sp>
      <p:sp>
        <p:nvSpPr>
          <p:cNvPr id="27" name="矩形: 圆角 26">
            <a:extLst>
              <a:ext uri="{FF2B5EF4-FFF2-40B4-BE49-F238E27FC236}">
                <a16:creationId xmlns:a16="http://schemas.microsoft.com/office/drawing/2014/main" id="{6EF62D06-1256-7410-E5B1-A1DCD9EAE48C}"/>
              </a:ext>
            </a:extLst>
          </p:cNvPr>
          <p:cNvSpPr/>
          <p:nvPr/>
        </p:nvSpPr>
        <p:spPr>
          <a:xfrm>
            <a:off x="5902972" y="1179374"/>
            <a:ext cx="5668665" cy="4692865"/>
          </a:xfrm>
          <a:prstGeom prst="round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5F012A82-A89E-E3CF-8CC3-5659A64F373D}"/>
              </a:ext>
            </a:extLst>
          </p:cNvPr>
          <p:cNvSpPr txBox="1"/>
          <p:nvPr/>
        </p:nvSpPr>
        <p:spPr>
          <a:xfrm>
            <a:off x="673792" y="893099"/>
            <a:ext cx="4190037" cy="369332"/>
          </a:xfrm>
          <a:prstGeom prst="rect">
            <a:avLst/>
          </a:prstGeom>
          <a:noFill/>
        </p:spPr>
        <p:txBody>
          <a:bodyPr wrap="square">
            <a:spAutoFit/>
          </a:bodyPr>
          <a:lstStyle/>
          <a:p>
            <a:pPr algn="ctr"/>
            <a:r>
              <a:rPr lang="zh-CN" altLang="en-US" sz="1800" b="1" i="0" dirty="0">
                <a:effectLst/>
                <a:latin typeface="宋体" panose="02010600030101010101" pitchFamily="2" charset="-122"/>
                <a:ea typeface="宋体" panose="02010600030101010101" pitchFamily="2" charset="-122"/>
              </a:rPr>
              <a:t>强化学习：</a:t>
            </a:r>
            <a:endParaRPr lang="en-US" altLang="zh-CN" sz="1800" b="1" i="0" dirty="0">
              <a:effectLst/>
              <a:latin typeface="宋体" panose="02010600030101010101" pitchFamily="2" charset="-122"/>
              <a:ea typeface="宋体" panose="02010600030101010101" pitchFamily="2" charset="-122"/>
            </a:endParaRPr>
          </a:p>
        </p:txBody>
      </p:sp>
      <p:grpSp>
        <p:nvGrpSpPr>
          <p:cNvPr id="14" name="组合 13">
            <a:extLst>
              <a:ext uri="{FF2B5EF4-FFF2-40B4-BE49-F238E27FC236}">
                <a16:creationId xmlns:a16="http://schemas.microsoft.com/office/drawing/2014/main" id="{5EEF6245-5946-6F63-7A29-4788B74284D8}"/>
              </a:ext>
            </a:extLst>
          </p:cNvPr>
          <p:cNvGrpSpPr/>
          <p:nvPr/>
        </p:nvGrpSpPr>
        <p:grpSpPr>
          <a:xfrm>
            <a:off x="1654481" y="1260209"/>
            <a:ext cx="2761128" cy="933041"/>
            <a:chOff x="2024569" y="1809612"/>
            <a:chExt cx="2761128" cy="933041"/>
          </a:xfrm>
        </p:grpSpPr>
        <p:grpSp>
          <p:nvGrpSpPr>
            <p:cNvPr id="12" name="组合 11">
              <a:extLst>
                <a:ext uri="{FF2B5EF4-FFF2-40B4-BE49-F238E27FC236}">
                  <a16:creationId xmlns:a16="http://schemas.microsoft.com/office/drawing/2014/main" id="{780AEFD7-B54D-2C32-60D0-9F2EDBCD34E5}"/>
                </a:ext>
              </a:extLst>
            </p:cNvPr>
            <p:cNvGrpSpPr/>
            <p:nvPr/>
          </p:nvGrpSpPr>
          <p:grpSpPr>
            <a:xfrm>
              <a:off x="2024569" y="1809612"/>
              <a:ext cx="2495238" cy="580952"/>
              <a:chOff x="698230" y="2426042"/>
              <a:chExt cx="2495238" cy="580952"/>
            </a:xfrm>
          </p:grpSpPr>
          <p:pic>
            <p:nvPicPr>
              <p:cNvPr id="7" name="图片 6">
                <a:extLst>
                  <a:ext uri="{FF2B5EF4-FFF2-40B4-BE49-F238E27FC236}">
                    <a16:creationId xmlns:a16="http://schemas.microsoft.com/office/drawing/2014/main" id="{BE6BA134-AC77-DC23-DDA7-F922A5E51116}"/>
                  </a:ext>
                </a:extLst>
              </p:cNvPr>
              <p:cNvPicPr>
                <a:picLocks noChangeAspect="1"/>
              </p:cNvPicPr>
              <p:nvPr/>
            </p:nvPicPr>
            <p:blipFill>
              <a:blip r:embed="rId6"/>
              <a:stretch>
                <a:fillRect/>
              </a:stretch>
            </p:blipFill>
            <p:spPr>
              <a:xfrm>
                <a:off x="698230" y="2426042"/>
                <a:ext cx="2495238" cy="580952"/>
              </a:xfrm>
              <a:prstGeom prst="rect">
                <a:avLst/>
              </a:prstGeom>
            </p:spPr>
          </p:pic>
          <p:grpSp>
            <p:nvGrpSpPr>
              <p:cNvPr id="11" name="组合 10">
                <a:extLst>
                  <a:ext uri="{FF2B5EF4-FFF2-40B4-BE49-F238E27FC236}">
                    <a16:creationId xmlns:a16="http://schemas.microsoft.com/office/drawing/2014/main" id="{223BA7CF-6829-FFD9-BECA-A71694A21432}"/>
                  </a:ext>
                </a:extLst>
              </p:cNvPr>
              <p:cNvGrpSpPr/>
              <p:nvPr/>
            </p:nvGrpSpPr>
            <p:grpSpPr>
              <a:xfrm>
                <a:off x="1606594" y="2549269"/>
                <a:ext cx="1397814" cy="321079"/>
                <a:chOff x="1584065" y="2484631"/>
                <a:chExt cx="1397814" cy="321079"/>
              </a:xfrm>
            </p:grpSpPr>
            <p:sp>
              <p:nvSpPr>
                <p:cNvPr id="8" name="矩形 7">
                  <a:extLst>
                    <a:ext uri="{FF2B5EF4-FFF2-40B4-BE49-F238E27FC236}">
                      <a16:creationId xmlns:a16="http://schemas.microsoft.com/office/drawing/2014/main" id="{2E21EF70-572D-E588-8D17-1C5AB1B596D8}"/>
                    </a:ext>
                  </a:extLst>
                </p:cNvPr>
                <p:cNvSpPr/>
                <p:nvPr/>
              </p:nvSpPr>
              <p:spPr>
                <a:xfrm>
                  <a:off x="1584065" y="2484631"/>
                  <a:ext cx="443884" cy="307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F999F20-5044-FFE9-D626-59F11430E04F}"/>
                    </a:ext>
                  </a:extLst>
                </p:cNvPr>
                <p:cNvSpPr/>
                <p:nvPr/>
              </p:nvSpPr>
              <p:spPr>
                <a:xfrm>
                  <a:off x="2120900" y="2498050"/>
                  <a:ext cx="860979" cy="307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9" name="文本框 8">
              <a:extLst>
                <a:ext uri="{FF2B5EF4-FFF2-40B4-BE49-F238E27FC236}">
                  <a16:creationId xmlns:a16="http://schemas.microsoft.com/office/drawing/2014/main" id="{4980580A-5572-3887-D0D7-027039264F25}"/>
                </a:ext>
              </a:extLst>
            </p:cNvPr>
            <p:cNvSpPr txBox="1"/>
            <p:nvPr/>
          </p:nvSpPr>
          <p:spPr>
            <a:xfrm>
              <a:off x="2083023" y="2298347"/>
              <a:ext cx="1301841" cy="430887"/>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网络中存在的主用户和认知用户序号</a:t>
              </a:r>
            </a:p>
          </p:txBody>
        </p:sp>
        <p:sp>
          <p:nvSpPr>
            <p:cNvPr id="13" name="文本框 12">
              <a:extLst>
                <a:ext uri="{FF2B5EF4-FFF2-40B4-BE49-F238E27FC236}">
                  <a16:creationId xmlns:a16="http://schemas.microsoft.com/office/drawing/2014/main" id="{AFA7E355-7288-FD6D-7D05-64706CB3F35C}"/>
                </a:ext>
              </a:extLst>
            </p:cNvPr>
            <p:cNvSpPr txBox="1"/>
            <p:nvPr/>
          </p:nvSpPr>
          <p:spPr>
            <a:xfrm>
              <a:off x="3469768" y="2311766"/>
              <a:ext cx="1315929" cy="430887"/>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干扰信噪比指示，当大于阈值时为</a:t>
              </a:r>
              <a:r>
                <a:rPr lang="en-US" altLang="zh-CN" sz="1100" dirty="0">
                  <a:solidFill>
                    <a:srgbClr val="FF0000"/>
                  </a:solidFill>
                  <a:latin typeface="宋体" panose="02010600030101010101" pitchFamily="2" charset="-122"/>
                  <a:ea typeface="宋体" panose="02010600030101010101" pitchFamily="2" charset="-122"/>
                </a:rPr>
                <a:t>1</a:t>
              </a:r>
              <a:endParaRPr lang="zh-CN" altLang="en-US" sz="1100" dirty="0">
                <a:solidFill>
                  <a:srgbClr val="FF0000"/>
                </a:solidFill>
                <a:latin typeface="宋体" panose="02010600030101010101" pitchFamily="2" charset="-122"/>
                <a:ea typeface="宋体" panose="02010600030101010101" pitchFamily="2" charset="-122"/>
              </a:endParaRPr>
            </a:p>
          </p:txBody>
        </p:sp>
      </p:grpSp>
      <p:pic>
        <p:nvPicPr>
          <p:cNvPr id="75" name="图片 74">
            <a:extLst>
              <a:ext uri="{FF2B5EF4-FFF2-40B4-BE49-F238E27FC236}">
                <a16:creationId xmlns:a16="http://schemas.microsoft.com/office/drawing/2014/main" id="{C5F5B20F-908F-7266-C8B5-87E5DF8174D6}"/>
              </a:ext>
            </a:extLst>
          </p:cNvPr>
          <p:cNvPicPr>
            <a:picLocks noChangeAspect="1"/>
          </p:cNvPicPr>
          <p:nvPr/>
        </p:nvPicPr>
        <p:blipFill>
          <a:blip r:embed="rId7"/>
          <a:stretch>
            <a:fillRect/>
          </a:stretch>
        </p:blipFill>
        <p:spPr>
          <a:xfrm>
            <a:off x="767156" y="4068246"/>
            <a:ext cx="3666667" cy="333333"/>
          </a:xfrm>
          <a:prstGeom prst="rect">
            <a:avLst/>
          </a:prstGeom>
        </p:spPr>
      </p:pic>
      <p:sp>
        <p:nvSpPr>
          <p:cNvPr id="2" name="矩形: 圆角 1">
            <a:extLst>
              <a:ext uri="{FF2B5EF4-FFF2-40B4-BE49-F238E27FC236}">
                <a16:creationId xmlns:a16="http://schemas.microsoft.com/office/drawing/2014/main" id="{794EC9BA-FF36-B705-0EF4-AFE957843F40}"/>
              </a:ext>
            </a:extLst>
          </p:cNvPr>
          <p:cNvSpPr/>
          <p:nvPr/>
        </p:nvSpPr>
        <p:spPr>
          <a:xfrm>
            <a:off x="673792" y="1260209"/>
            <a:ext cx="4190038" cy="3330200"/>
          </a:xfrm>
          <a:prstGeom prst="round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0A984A5-20C0-0816-E654-5F1FDAE4D142}"/>
              </a:ext>
            </a:extLst>
          </p:cNvPr>
          <p:cNvSpPr txBox="1"/>
          <p:nvPr/>
        </p:nvSpPr>
        <p:spPr>
          <a:xfrm>
            <a:off x="1005374" y="1339375"/>
            <a:ext cx="828962" cy="369332"/>
          </a:xfrm>
          <a:prstGeom prst="rect">
            <a:avLst/>
          </a:prstGeom>
          <a:noFill/>
        </p:spPr>
        <p:txBody>
          <a:bodyPr wrap="square">
            <a:spAutoFit/>
          </a:bodyPr>
          <a:lstStyle/>
          <a:p>
            <a:r>
              <a:rPr lang="zh-CN" altLang="en-US" sz="1800" i="0" dirty="0">
                <a:effectLst/>
                <a:latin typeface="宋体" panose="02010600030101010101" pitchFamily="2" charset="-122"/>
                <a:ea typeface="宋体" panose="02010600030101010101" pitchFamily="2" charset="-122"/>
              </a:rPr>
              <a:t>状态：</a:t>
            </a:r>
            <a:endParaRPr lang="en-US" altLang="zh-CN" sz="1800" i="0" dirty="0">
              <a:effectLst/>
              <a:latin typeface="宋体" panose="02010600030101010101" pitchFamily="2" charset="-122"/>
              <a:ea typeface="宋体" panose="02010600030101010101" pitchFamily="2" charset="-122"/>
            </a:endParaRPr>
          </a:p>
        </p:txBody>
      </p:sp>
      <p:sp>
        <p:nvSpPr>
          <p:cNvPr id="28" name="文本框 27">
            <a:extLst>
              <a:ext uri="{FF2B5EF4-FFF2-40B4-BE49-F238E27FC236}">
                <a16:creationId xmlns:a16="http://schemas.microsoft.com/office/drawing/2014/main" id="{A5684BB9-0F21-853B-1459-91B09F2ED8BD}"/>
              </a:ext>
            </a:extLst>
          </p:cNvPr>
          <p:cNvSpPr txBox="1"/>
          <p:nvPr/>
        </p:nvSpPr>
        <p:spPr>
          <a:xfrm>
            <a:off x="1001156" y="2216160"/>
            <a:ext cx="828962" cy="369332"/>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动作</a:t>
            </a:r>
            <a:r>
              <a:rPr lang="zh-CN" altLang="en-US" sz="1800" i="0" dirty="0">
                <a:effectLst/>
                <a:latin typeface="宋体" panose="02010600030101010101" pitchFamily="2" charset="-122"/>
                <a:ea typeface="宋体" panose="02010600030101010101" pitchFamily="2" charset="-122"/>
              </a:rPr>
              <a:t>：</a:t>
            </a:r>
            <a:endParaRPr lang="en-US" altLang="zh-CN" sz="1800" i="0" dirty="0">
              <a:effectLst/>
              <a:latin typeface="宋体" panose="02010600030101010101" pitchFamily="2" charset="-122"/>
              <a:ea typeface="宋体" panose="02010600030101010101" pitchFamily="2" charset="-122"/>
            </a:endParaRPr>
          </a:p>
        </p:txBody>
      </p:sp>
      <p:sp>
        <p:nvSpPr>
          <p:cNvPr id="31" name="文本框 30">
            <a:extLst>
              <a:ext uri="{FF2B5EF4-FFF2-40B4-BE49-F238E27FC236}">
                <a16:creationId xmlns:a16="http://schemas.microsoft.com/office/drawing/2014/main" id="{4B1A6B20-D1D0-5526-258E-02224AEE9023}"/>
              </a:ext>
            </a:extLst>
          </p:cNvPr>
          <p:cNvSpPr txBox="1"/>
          <p:nvPr/>
        </p:nvSpPr>
        <p:spPr>
          <a:xfrm>
            <a:off x="2342129" y="2608633"/>
            <a:ext cx="771727" cy="261610"/>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信道开关</a:t>
            </a:r>
          </a:p>
        </p:txBody>
      </p:sp>
      <p:sp>
        <p:nvSpPr>
          <p:cNvPr id="49" name="文本框 48">
            <a:extLst>
              <a:ext uri="{FF2B5EF4-FFF2-40B4-BE49-F238E27FC236}">
                <a16:creationId xmlns:a16="http://schemas.microsoft.com/office/drawing/2014/main" id="{6C08F0AF-8BC3-DC0E-DFE2-450BC8BFB35B}"/>
              </a:ext>
            </a:extLst>
          </p:cNvPr>
          <p:cNvSpPr txBox="1"/>
          <p:nvPr/>
        </p:nvSpPr>
        <p:spPr>
          <a:xfrm>
            <a:off x="3150335" y="2645133"/>
            <a:ext cx="770308" cy="261610"/>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发射功率</a:t>
            </a:r>
          </a:p>
        </p:txBody>
      </p:sp>
      <p:pic>
        <p:nvPicPr>
          <p:cNvPr id="55" name="图片 54">
            <a:extLst>
              <a:ext uri="{FF2B5EF4-FFF2-40B4-BE49-F238E27FC236}">
                <a16:creationId xmlns:a16="http://schemas.microsoft.com/office/drawing/2014/main" id="{D1833A9E-47BB-56E7-2592-F47D493CDAA2}"/>
              </a:ext>
            </a:extLst>
          </p:cNvPr>
          <p:cNvPicPr>
            <a:picLocks noChangeAspect="1"/>
          </p:cNvPicPr>
          <p:nvPr/>
        </p:nvPicPr>
        <p:blipFill>
          <a:blip r:embed="rId8"/>
          <a:stretch>
            <a:fillRect/>
          </a:stretch>
        </p:blipFill>
        <p:spPr>
          <a:xfrm>
            <a:off x="1839667" y="2237204"/>
            <a:ext cx="1895238" cy="371429"/>
          </a:xfrm>
          <a:prstGeom prst="rect">
            <a:avLst/>
          </a:prstGeom>
        </p:spPr>
      </p:pic>
      <p:sp>
        <p:nvSpPr>
          <p:cNvPr id="59" name="矩形 58">
            <a:extLst>
              <a:ext uri="{FF2B5EF4-FFF2-40B4-BE49-F238E27FC236}">
                <a16:creationId xmlns:a16="http://schemas.microsoft.com/office/drawing/2014/main" id="{E8052E4C-D28B-FC9B-DA3D-DA22DB618AB0}"/>
              </a:ext>
            </a:extLst>
          </p:cNvPr>
          <p:cNvSpPr/>
          <p:nvPr/>
        </p:nvSpPr>
        <p:spPr>
          <a:xfrm>
            <a:off x="2751775" y="2291805"/>
            <a:ext cx="362081" cy="307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4C388D8A-DACB-8460-7580-F9D6F2D5E88E}"/>
              </a:ext>
            </a:extLst>
          </p:cNvPr>
          <p:cNvSpPr/>
          <p:nvPr/>
        </p:nvSpPr>
        <p:spPr>
          <a:xfrm>
            <a:off x="3193413" y="2276565"/>
            <a:ext cx="443884" cy="30766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5DF916E-585A-27FB-6A6A-5A149E7E2AC8}"/>
              </a:ext>
            </a:extLst>
          </p:cNvPr>
          <p:cNvSpPr txBox="1"/>
          <p:nvPr/>
        </p:nvSpPr>
        <p:spPr>
          <a:xfrm>
            <a:off x="952034" y="2967901"/>
            <a:ext cx="828962" cy="369332"/>
          </a:xfrm>
          <a:prstGeom prst="rect">
            <a:avLst/>
          </a:prstGeom>
          <a:noFill/>
        </p:spPr>
        <p:txBody>
          <a:bodyPr wrap="square">
            <a:spAutoFit/>
          </a:bodyPr>
          <a:lstStyle/>
          <a:p>
            <a:r>
              <a:rPr lang="zh-CN" altLang="en-US" sz="1800" i="0" dirty="0">
                <a:effectLst/>
                <a:latin typeface="宋体" panose="02010600030101010101" pitchFamily="2" charset="-122"/>
                <a:ea typeface="宋体" panose="02010600030101010101" pitchFamily="2" charset="-122"/>
              </a:rPr>
              <a:t>奖励：</a:t>
            </a:r>
            <a:endParaRPr lang="en-US" altLang="zh-CN" sz="1800" i="0" dirty="0">
              <a:effectLst/>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A7BFACFC-7223-C2B0-C7EA-2EEF32F80F90}"/>
              </a:ext>
            </a:extLst>
          </p:cNvPr>
          <p:cNvSpPr txBox="1"/>
          <p:nvPr/>
        </p:nvSpPr>
        <p:spPr>
          <a:xfrm>
            <a:off x="1306249" y="3384785"/>
            <a:ext cx="3185474" cy="261610"/>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当前状态</a:t>
            </a:r>
            <a:r>
              <a:rPr lang="en-US" altLang="zh-CN" sz="1100" dirty="0">
                <a:solidFill>
                  <a:srgbClr val="FF0000"/>
                </a:solidFill>
                <a:latin typeface="宋体" panose="02010600030101010101" pitchFamily="2" charset="-122"/>
                <a:ea typeface="宋体" panose="02010600030101010101" pitchFamily="2" charset="-122"/>
              </a:rPr>
              <a:t>s,</a:t>
            </a:r>
            <a:r>
              <a:rPr lang="zh-CN" altLang="en-US" sz="1100" dirty="0">
                <a:solidFill>
                  <a:srgbClr val="FF0000"/>
                </a:solidFill>
                <a:latin typeface="宋体" panose="02010600030101010101" pitchFamily="2" charset="-122"/>
                <a:ea typeface="宋体" panose="02010600030101010101" pitchFamily="2" charset="-122"/>
              </a:rPr>
              <a:t>执行动作</a:t>
            </a:r>
            <a:r>
              <a:rPr lang="en-US" altLang="zh-CN" sz="1100" dirty="0">
                <a:solidFill>
                  <a:srgbClr val="FF0000"/>
                </a:solidFill>
                <a:latin typeface="宋体" panose="02010600030101010101" pitchFamily="2" charset="-122"/>
                <a:ea typeface="宋体" panose="02010600030101010101" pitchFamily="2" charset="-122"/>
              </a:rPr>
              <a:t>a</a:t>
            </a:r>
            <a:r>
              <a:rPr lang="zh-CN" altLang="en-US" sz="1100" dirty="0">
                <a:solidFill>
                  <a:srgbClr val="FF0000"/>
                </a:solidFill>
                <a:latin typeface="宋体" panose="02010600030101010101" pitchFamily="2" charset="-122"/>
                <a:ea typeface="宋体" panose="02010600030101010101" pitchFamily="2" charset="-122"/>
              </a:rPr>
              <a:t>后的通信容量作为奖励</a:t>
            </a:r>
          </a:p>
        </p:txBody>
      </p:sp>
      <p:pic>
        <p:nvPicPr>
          <p:cNvPr id="69" name="图片 68">
            <a:extLst>
              <a:ext uri="{FF2B5EF4-FFF2-40B4-BE49-F238E27FC236}">
                <a16:creationId xmlns:a16="http://schemas.microsoft.com/office/drawing/2014/main" id="{F429D27D-93A2-8C3D-217B-874D062E5A09}"/>
              </a:ext>
            </a:extLst>
          </p:cNvPr>
          <p:cNvPicPr>
            <a:picLocks noChangeAspect="1"/>
          </p:cNvPicPr>
          <p:nvPr/>
        </p:nvPicPr>
        <p:blipFill>
          <a:blip r:embed="rId9"/>
          <a:stretch>
            <a:fillRect/>
          </a:stretch>
        </p:blipFill>
        <p:spPr>
          <a:xfrm>
            <a:off x="1756262" y="3019716"/>
            <a:ext cx="2076190" cy="409524"/>
          </a:xfrm>
          <a:prstGeom prst="rect">
            <a:avLst/>
          </a:prstGeom>
        </p:spPr>
      </p:pic>
      <p:sp>
        <p:nvSpPr>
          <p:cNvPr id="72" name="文本框 71">
            <a:extLst>
              <a:ext uri="{FF2B5EF4-FFF2-40B4-BE49-F238E27FC236}">
                <a16:creationId xmlns:a16="http://schemas.microsoft.com/office/drawing/2014/main" id="{DCF4DBE4-A376-6723-E245-BEA4525AA1FD}"/>
              </a:ext>
            </a:extLst>
          </p:cNvPr>
          <p:cNvSpPr txBox="1"/>
          <p:nvPr/>
        </p:nvSpPr>
        <p:spPr>
          <a:xfrm>
            <a:off x="742372" y="3713703"/>
            <a:ext cx="1230302" cy="369332"/>
          </a:xfrm>
          <a:prstGeom prst="rect">
            <a:avLst/>
          </a:prstGeom>
          <a:noFill/>
        </p:spPr>
        <p:txBody>
          <a:bodyPr wrap="square">
            <a:spAutoFit/>
          </a:bodyPr>
          <a:lstStyle/>
          <a:p>
            <a:r>
              <a:rPr lang="zh-CN" altLang="en-US" sz="1800" i="0" dirty="0">
                <a:effectLst/>
                <a:latin typeface="宋体" panose="02010600030101010101" pitchFamily="2" charset="-122"/>
                <a:ea typeface="宋体" panose="02010600030101010101" pitchFamily="2" charset="-122"/>
              </a:rPr>
              <a:t>转移函数：</a:t>
            </a:r>
            <a:endParaRPr lang="en-US" altLang="zh-CN" sz="1800" i="0" dirty="0">
              <a:effectLst/>
              <a:latin typeface="宋体" panose="02010600030101010101" pitchFamily="2" charset="-122"/>
              <a:ea typeface="宋体" panose="02010600030101010101" pitchFamily="2" charset="-122"/>
            </a:endParaRPr>
          </a:p>
        </p:txBody>
      </p:sp>
      <p:sp>
        <p:nvSpPr>
          <p:cNvPr id="79" name="文本框 78">
            <a:extLst>
              <a:ext uri="{FF2B5EF4-FFF2-40B4-BE49-F238E27FC236}">
                <a16:creationId xmlns:a16="http://schemas.microsoft.com/office/drawing/2014/main" id="{82571E20-FC7F-7532-4871-E8822C62230E}"/>
              </a:ext>
            </a:extLst>
          </p:cNvPr>
          <p:cNvSpPr txBox="1"/>
          <p:nvPr/>
        </p:nvSpPr>
        <p:spPr>
          <a:xfrm>
            <a:off x="673793" y="4997009"/>
            <a:ext cx="5106298" cy="923330"/>
          </a:xfrm>
          <a:prstGeom prst="rect">
            <a:avLst/>
          </a:prstGeom>
          <a:solidFill>
            <a:schemeClr val="accent2">
              <a:lumMod val="40000"/>
              <a:lumOff val="60000"/>
            </a:schemeClr>
          </a:solidFill>
        </p:spPr>
        <p:txBody>
          <a:bodyPr wrap="square">
            <a:spAutoFit/>
          </a:bodyPr>
          <a:lstStyle/>
          <a:p>
            <a:r>
              <a:rPr lang="zh-CN" altLang="en-US" dirty="0">
                <a:latin typeface="宋体" panose="02010600030101010101" pitchFamily="2" charset="-122"/>
                <a:ea typeface="宋体" panose="02010600030101010101" pitchFamily="2" charset="-122"/>
              </a:rPr>
              <a:t>如果每个PB</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独立学习并自私地选择策略使得最大化其折扣奖励函数，则由于缺乏其他PB</a:t>
            </a:r>
            <a:r>
              <a:rPr lang="en-US" altLang="zh-CN" dirty="0">
                <a:latin typeface="宋体" panose="02010600030101010101" pitchFamily="2" charset="-122"/>
                <a:ea typeface="宋体" panose="02010600030101010101" pitchFamily="2" charset="-122"/>
              </a:rPr>
              <a:t>s</a:t>
            </a:r>
            <a:r>
              <a:rPr lang="zh-CN" altLang="en-US" dirty="0">
                <a:latin typeface="宋体" panose="02010600030101010101" pitchFamily="2" charset="-122"/>
                <a:ea typeface="宋体" panose="02010600030101010101" pitchFamily="2" charset="-122"/>
              </a:rPr>
              <a:t>策略的信息，会产生一定的干扰和拥塞问题。</a:t>
            </a:r>
          </a:p>
        </p:txBody>
      </p:sp>
      <p:sp>
        <p:nvSpPr>
          <p:cNvPr id="80" name="文本框 79">
            <a:extLst>
              <a:ext uri="{FF2B5EF4-FFF2-40B4-BE49-F238E27FC236}">
                <a16:creationId xmlns:a16="http://schemas.microsoft.com/office/drawing/2014/main" id="{8A1ABB14-A9E2-F8B7-3C31-B4655D8ADFBE}"/>
              </a:ext>
            </a:extLst>
          </p:cNvPr>
          <p:cNvSpPr txBox="1"/>
          <p:nvPr/>
        </p:nvSpPr>
        <p:spPr>
          <a:xfrm>
            <a:off x="6245375" y="810043"/>
            <a:ext cx="5326261" cy="369332"/>
          </a:xfrm>
          <a:prstGeom prst="rect">
            <a:avLst/>
          </a:prstGeom>
          <a:noFill/>
        </p:spPr>
        <p:txBody>
          <a:bodyPr wrap="square">
            <a:spAutoFit/>
          </a:bodyPr>
          <a:lstStyle/>
          <a:p>
            <a:pPr algn="ctr"/>
            <a:r>
              <a:rPr lang="zh-CN" altLang="en-US" sz="1800" b="1" i="0" dirty="0">
                <a:effectLst/>
                <a:latin typeface="宋体" panose="02010600030101010101" pitchFamily="2" charset="-122"/>
                <a:ea typeface="宋体" panose="02010600030101010101" pitchFamily="2" charset="-122"/>
              </a:rPr>
              <a:t>多智能体</a:t>
            </a:r>
            <a:r>
              <a:rPr lang="en-US" altLang="zh-CN" sz="1800" b="1" i="0" dirty="0">
                <a:effectLst/>
                <a:latin typeface="宋体" panose="02010600030101010101" pitchFamily="2" charset="-122"/>
                <a:ea typeface="宋体" panose="02010600030101010101" pitchFamily="2" charset="-122"/>
              </a:rPr>
              <a:t>Q-learning</a:t>
            </a:r>
            <a:r>
              <a:rPr lang="zh-CN" altLang="en-US" sz="1800" b="1" i="0" dirty="0">
                <a:effectLst/>
                <a:latin typeface="宋体" panose="02010600030101010101" pitchFamily="2" charset="-122"/>
                <a:ea typeface="宋体" panose="02010600030101010101" pitchFamily="2" charset="-122"/>
              </a:rPr>
              <a:t>：</a:t>
            </a:r>
            <a:endParaRPr lang="en-US" altLang="zh-CN" sz="1800" b="1" i="0" dirty="0">
              <a:effectLst/>
              <a:latin typeface="宋体" panose="02010600030101010101" pitchFamily="2" charset="-122"/>
              <a:ea typeface="宋体" panose="02010600030101010101" pitchFamily="2" charset="-122"/>
            </a:endParaRPr>
          </a:p>
        </p:txBody>
      </p:sp>
      <p:pic>
        <p:nvPicPr>
          <p:cNvPr id="81" name="图片 80">
            <a:extLst>
              <a:ext uri="{FF2B5EF4-FFF2-40B4-BE49-F238E27FC236}">
                <a16:creationId xmlns:a16="http://schemas.microsoft.com/office/drawing/2014/main" id="{0CE581AB-DD1B-9F49-BD9D-5D4F62B311BE}"/>
              </a:ext>
            </a:extLst>
          </p:cNvPr>
          <p:cNvPicPr>
            <a:picLocks noChangeAspect="1"/>
          </p:cNvPicPr>
          <p:nvPr/>
        </p:nvPicPr>
        <p:blipFill>
          <a:blip r:embed="rId10"/>
          <a:stretch>
            <a:fillRect/>
          </a:stretch>
        </p:blipFill>
        <p:spPr>
          <a:xfrm>
            <a:off x="7142993" y="1309277"/>
            <a:ext cx="4190476" cy="790476"/>
          </a:xfrm>
          <a:prstGeom prst="rect">
            <a:avLst/>
          </a:prstGeom>
        </p:spPr>
      </p:pic>
      <p:sp>
        <p:nvSpPr>
          <p:cNvPr id="82" name="文本框 81">
            <a:extLst>
              <a:ext uri="{FF2B5EF4-FFF2-40B4-BE49-F238E27FC236}">
                <a16:creationId xmlns:a16="http://schemas.microsoft.com/office/drawing/2014/main" id="{4806FA6C-59BA-5B3C-ECE0-8C7EDE3FA805}"/>
              </a:ext>
            </a:extLst>
          </p:cNvPr>
          <p:cNvSpPr txBox="1"/>
          <p:nvPr/>
        </p:nvSpPr>
        <p:spPr>
          <a:xfrm>
            <a:off x="6003895" y="1420951"/>
            <a:ext cx="1206047" cy="646331"/>
          </a:xfrm>
          <a:prstGeom prst="rect">
            <a:avLst/>
          </a:prstGeom>
          <a:noFill/>
        </p:spPr>
        <p:txBody>
          <a:bodyPr wrap="square">
            <a:spAutoFit/>
          </a:bodyPr>
          <a:lstStyle/>
          <a:p>
            <a:r>
              <a:rPr lang="zh-CN" altLang="en-US" dirty="0">
                <a:latin typeface="宋体" panose="02010600030101010101" pitchFamily="2" charset="-122"/>
                <a:ea typeface="宋体" panose="02010600030101010101" pitchFamily="2" charset="-122"/>
              </a:rPr>
              <a:t>最优动作价值函数</a:t>
            </a:r>
            <a:r>
              <a:rPr lang="zh-CN" altLang="en-US" sz="1800" i="0" dirty="0">
                <a:effectLst/>
                <a:latin typeface="宋体" panose="02010600030101010101" pitchFamily="2" charset="-122"/>
                <a:ea typeface="宋体" panose="02010600030101010101" pitchFamily="2" charset="-122"/>
              </a:rPr>
              <a:t>：</a:t>
            </a:r>
            <a:endParaRPr lang="en-US" altLang="zh-CN" sz="1800" i="0" dirty="0">
              <a:effectLst/>
              <a:latin typeface="宋体" panose="02010600030101010101" pitchFamily="2" charset="-122"/>
              <a:ea typeface="宋体" panose="02010600030101010101" pitchFamily="2" charset="-122"/>
            </a:endParaRPr>
          </a:p>
        </p:txBody>
      </p:sp>
      <p:sp>
        <p:nvSpPr>
          <p:cNvPr id="83" name="文本框 82">
            <a:extLst>
              <a:ext uri="{FF2B5EF4-FFF2-40B4-BE49-F238E27FC236}">
                <a16:creationId xmlns:a16="http://schemas.microsoft.com/office/drawing/2014/main" id="{F94CCB98-D002-9247-DE25-F43264E60505}"/>
              </a:ext>
            </a:extLst>
          </p:cNvPr>
          <p:cNvSpPr txBox="1"/>
          <p:nvPr/>
        </p:nvSpPr>
        <p:spPr>
          <a:xfrm>
            <a:off x="6967334" y="2038356"/>
            <a:ext cx="4028301" cy="276999"/>
          </a:xfrm>
          <a:prstGeom prst="rect">
            <a:avLst/>
          </a:prstGeom>
          <a:noFill/>
        </p:spPr>
        <p:txBody>
          <a:bodyPr wrap="square" rtlCol="0">
            <a:spAutoFit/>
          </a:bodyPr>
          <a:lstStyle/>
          <a:p>
            <a:r>
              <a:rPr lang="zh-CN" altLang="en-US" sz="1200" dirty="0">
                <a:solidFill>
                  <a:srgbClr val="FF0000"/>
                </a:solidFill>
                <a:latin typeface="宋体" panose="02010600030101010101" pitchFamily="2" charset="-122"/>
                <a:ea typeface="宋体" panose="02010600030101010101" pitchFamily="2" charset="-122"/>
              </a:rPr>
              <a:t>在完全了解其他</a:t>
            </a:r>
            <a:r>
              <a:rPr lang="en-US" altLang="zh-CN" sz="1200" dirty="0">
                <a:solidFill>
                  <a:srgbClr val="FF0000"/>
                </a:solidFill>
                <a:latin typeface="宋体" panose="02010600030101010101" pitchFamily="2" charset="-122"/>
                <a:ea typeface="宋体" panose="02010600030101010101" pitchFamily="2" charset="-122"/>
              </a:rPr>
              <a:t>PBSs</a:t>
            </a:r>
            <a:r>
              <a:rPr lang="zh-CN" altLang="en-US" sz="1200" dirty="0">
                <a:solidFill>
                  <a:srgbClr val="FF0000"/>
                </a:solidFill>
                <a:latin typeface="宋体" panose="02010600030101010101" pitchFamily="2" charset="-122"/>
                <a:ea typeface="宋体" panose="02010600030101010101" pitchFamily="2" charset="-122"/>
              </a:rPr>
              <a:t>策略的情况下获得的总期望折现奖励</a:t>
            </a:r>
          </a:p>
        </p:txBody>
      </p:sp>
      <p:sp>
        <p:nvSpPr>
          <p:cNvPr id="84" name="矩形 83">
            <a:extLst>
              <a:ext uri="{FF2B5EF4-FFF2-40B4-BE49-F238E27FC236}">
                <a16:creationId xmlns:a16="http://schemas.microsoft.com/office/drawing/2014/main" id="{661D5D7E-C79C-A2B9-E027-55ABE669E7EC}"/>
              </a:ext>
            </a:extLst>
          </p:cNvPr>
          <p:cNvSpPr/>
          <p:nvPr/>
        </p:nvSpPr>
        <p:spPr>
          <a:xfrm>
            <a:off x="10199238" y="1529906"/>
            <a:ext cx="841656" cy="33841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74AC34EC-A712-2A50-3E52-514E34A579B5}"/>
              </a:ext>
            </a:extLst>
          </p:cNvPr>
          <p:cNvSpPr txBox="1"/>
          <p:nvPr/>
        </p:nvSpPr>
        <p:spPr>
          <a:xfrm>
            <a:off x="10116585" y="1261472"/>
            <a:ext cx="1032508" cy="261610"/>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其它</a:t>
            </a:r>
            <a:r>
              <a:rPr lang="en-US" altLang="zh-CN" sz="1100" dirty="0">
                <a:solidFill>
                  <a:srgbClr val="FF0000"/>
                </a:solidFill>
                <a:latin typeface="宋体" panose="02010600030101010101" pitchFamily="2" charset="-122"/>
                <a:ea typeface="宋体" panose="02010600030101010101" pitchFamily="2" charset="-122"/>
              </a:rPr>
              <a:t>PBs</a:t>
            </a:r>
            <a:r>
              <a:rPr lang="zh-CN" altLang="en-US" sz="1100" dirty="0">
                <a:solidFill>
                  <a:srgbClr val="FF0000"/>
                </a:solidFill>
                <a:latin typeface="宋体" panose="02010600030101010101" pitchFamily="2" charset="-122"/>
                <a:ea typeface="宋体" panose="02010600030101010101" pitchFamily="2" charset="-122"/>
              </a:rPr>
              <a:t>策略</a:t>
            </a:r>
          </a:p>
        </p:txBody>
      </p:sp>
      <p:sp>
        <p:nvSpPr>
          <p:cNvPr id="86" name="文本框 85">
            <a:extLst>
              <a:ext uri="{FF2B5EF4-FFF2-40B4-BE49-F238E27FC236}">
                <a16:creationId xmlns:a16="http://schemas.microsoft.com/office/drawing/2014/main" id="{6B14BEB6-AA92-7116-1F47-46574D626FF8}"/>
              </a:ext>
            </a:extLst>
          </p:cNvPr>
          <p:cNvSpPr txBox="1"/>
          <p:nvPr/>
        </p:nvSpPr>
        <p:spPr>
          <a:xfrm>
            <a:off x="5902100" y="2746991"/>
            <a:ext cx="1795220" cy="646331"/>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PBs u</a:t>
            </a:r>
            <a:r>
              <a:rPr lang="zh-CN" altLang="en-US" dirty="0">
                <a:latin typeface="宋体" panose="02010600030101010101" pitchFamily="2" charset="-122"/>
                <a:ea typeface="宋体" panose="02010600030101010101" pitchFamily="2" charset="-122"/>
              </a:rPr>
              <a:t>最优动作状态价值函数</a:t>
            </a:r>
            <a:r>
              <a:rPr lang="zh-CN" altLang="en-US" sz="1800" i="0" dirty="0">
                <a:effectLst/>
                <a:latin typeface="宋体" panose="02010600030101010101" pitchFamily="2" charset="-122"/>
                <a:ea typeface="宋体" panose="02010600030101010101" pitchFamily="2" charset="-122"/>
              </a:rPr>
              <a:t>：</a:t>
            </a:r>
            <a:endParaRPr lang="en-US" altLang="zh-CN" sz="1800" i="0" dirty="0">
              <a:effectLst/>
              <a:latin typeface="宋体" panose="02010600030101010101" pitchFamily="2" charset="-122"/>
              <a:ea typeface="宋体" panose="02010600030101010101" pitchFamily="2" charset="-122"/>
            </a:endParaRPr>
          </a:p>
        </p:txBody>
      </p:sp>
      <p:sp>
        <p:nvSpPr>
          <p:cNvPr id="89" name="文本框 88">
            <a:extLst>
              <a:ext uri="{FF2B5EF4-FFF2-40B4-BE49-F238E27FC236}">
                <a16:creationId xmlns:a16="http://schemas.microsoft.com/office/drawing/2014/main" id="{17C7E0D7-6837-225A-ABB2-D7498DA2AC7B}"/>
              </a:ext>
            </a:extLst>
          </p:cNvPr>
          <p:cNvSpPr txBox="1"/>
          <p:nvPr/>
        </p:nvSpPr>
        <p:spPr>
          <a:xfrm>
            <a:off x="5934029" y="3815113"/>
            <a:ext cx="1896738" cy="646331"/>
          </a:xfrm>
          <a:prstGeom prst="rect">
            <a:avLst/>
          </a:prstGeom>
          <a:noFill/>
        </p:spPr>
        <p:txBody>
          <a:bodyPr wrap="square">
            <a:spAutoFit/>
          </a:bodyPr>
          <a:lstStyle/>
          <a:p>
            <a:r>
              <a:rPr lang="zh-CN" altLang="en-US" sz="1800" i="0" dirty="0">
                <a:effectLst/>
                <a:latin typeface="宋体" panose="02010600030101010101" pitchFamily="2" charset="-122"/>
                <a:ea typeface="宋体" panose="02010600030101010101" pitchFamily="2" charset="-122"/>
              </a:rPr>
              <a:t>基于</a:t>
            </a:r>
            <a:r>
              <a:rPr lang="en-US" altLang="zh-CN" sz="1800" i="0" dirty="0">
                <a:effectLst/>
                <a:latin typeface="宋体" panose="02010600030101010101" pitchFamily="2" charset="-122"/>
                <a:ea typeface="宋体" panose="02010600030101010101" pitchFamily="2" charset="-122"/>
              </a:rPr>
              <a:t>Q-learning</a:t>
            </a:r>
            <a:r>
              <a:rPr lang="zh-CN" altLang="en-US" sz="1800" i="0" dirty="0">
                <a:effectLst/>
                <a:latin typeface="宋体" panose="02010600030101010101" pitchFamily="2" charset="-122"/>
                <a:ea typeface="宋体" panose="02010600030101010101" pitchFamily="2" charset="-122"/>
              </a:rPr>
              <a:t>的迭代规则：</a:t>
            </a:r>
            <a:endParaRPr lang="en-US" altLang="zh-CN" sz="1800" i="0" dirty="0">
              <a:effectLst/>
              <a:latin typeface="宋体" panose="02010600030101010101" pitchFamily="2" charset="-122"/>
              <a:ea typeface="宋体" panose="02010600030101010101" pitchFamily="2" charset="-122"/>
            </a:endParaRPr>
          </a:p>
        </p:txBody>
      </p:sp>
      <p:sp>
        <p:nvSpPr>
          <p:cNvPr id="90" name="文本框 89">
            <a:extLst>
              <a:ext uri="{FF2B5EF4-FFF2-40B4-BE49-F238E27FC236}">
                <a16:creationId xmlns:a16="http://schemas.microsoft.com/office/drawing/2014/main" id="{134F2A42-936C-CF14-5DFC-F5127B292A7D}"/>
              </a:ext>
            </a:extLst>
          </p:cNvPr>
          <p:cNvSpPr txBox="1"/>
          <p:nvPr/>
        </p:nvSpPr>
        <p:spPr>
          <a:xfrm>
            <a:off x="9172605" y="4073978"/>
            <a:ext cx="1647885" cy="276999"/>
          </a:xfrm>
          <a:prstGeom prst="rect">
            <a:avLst/>
          </a:prstGeom>
          <a:noFill/>
        </p:spPr>
        <p:txBody>
          <a:bodyPr wrap="square" rtlCol="0">
            <a:spAutoFit/>
          </a:bodyPr>
          <a:lstStyle/>
          <a:p>
            <a:r>
              <a:rPr lang="zh-CN" altLang="en-US" sz="1200" dirty="0">
                <a:solidFill>
                  <a:srgbClr val="FF0000"/>
                </a:solidFill>
                <a:latin typeface="宋体" panose="02010600030101010101" pitchFamily="2" charset="-122"/>
                <a:ea typeface="宋体" panose="02010600030101010101" pitchFamily="2" charset="-122"/>
              </a:rPr>
              <a:t>转化为</a:t>
            </a:r>
            <a:r>
              <a:rPr lang="en-US" altLang="zh-CN" sz="1200" dirty="0">
                <a:solidFill>
                  <a:srgbClr val="FF0000"/>
                </a:solidFill>
                <a:latin typeface="宋体" panose="02010600030101010101" pitchFamily="2" charset="-122"/>
                <a:ea typeface="宋体" panose="02010600030101010101" pitchFamily="2" charset="-122"/>
              </a:rPr>
              <a:t>Q-learning</a:t>
            </a:r>
            <a:r>
              <a:rPr lang="zh-CN" altLang="en-US" sz="1200" dirty="0">
                <a:solidFill>
                  <a:srgbClr val="FF0000"/>
                </a:solidFill>
                <a:latin typeface="宋体" panose="02010600030101010101" pitchFamily="2" charset="-122"/>
                <a:ea typeface="宋体" panose="02010600030101010101" pitchFamily="2" charset="-122"/>
              </a:rPr>
              <a:t>：</a:t>
            </a:r>
          </a:p>
        </p:txBody>
      </p:sp>
      <p:cxnSp>
        <p:nvCxnSpPr>
          <p:cNvPr id="92" name="直接箭头连接符 91">
            <a:extLst>
              <a:ext uri="{FF2B5EF4-FFF2-40B4-BE49-F238E27FC236}">
                <a16:creationId xmlns:a16="http://schemas.microsoft.com/office/drawing/2014/main" id="{4122DDDC-9B7F-A63F-4F5C-F04CA8E21006}"/>
              </a:ext>
            </a:extLst>
          </p:cNvPr>
          <p:cNvCxnSpPr>
            <a:cxnSpLocks/>
          </p:cNvCxnSpPr>
          <p:nvPr/>
        </p:nvCxnSpPr>
        <p:spPr>
          <a:xfrm flipH="1">
            <a:off x="9137792" y="3930992"/>
            <a:ext cx="635" cy="56297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5" name="箭头: 右 94">
            <a:extLst>
              <a:ext uri="{FF2B5EF4-FFF2-40B4-BE49-F238E27FC236}">
                <a16:creationId xmlns:a16="http://schemas.microsoft.com/office/drawing/2014/main" id="{1B60C56B-F3A5-0A51-4A01-7FD837CD656C}"/>
              </a:ext>
            </a:extLst>
          </p:cNvPr>
          <p:cNvSpPr/>
          <p:nvPr/>
        </p:nvSpPr>
        <p:spPr>
          <a:xfrm>
            <a:off x="4945421" y="2813077"/>
            <a:ext cx="834670" cy="287985"/>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546961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107996"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云辅助</a:t>
            </a:r>
          </a:p>
        </p:txBody>
      </p:sp>
      <p:grpSp>
        <p:nvGrpSpPr>
          <p:cNvPr id="26" name="组合 25">
            <a:extLst>
              <a:ext uri="{FF2B5EF4-FFF2-40B4-BE49-F238E27FC236}">
                <a16:creationId xmlns:a16="http://schemas.microsoft.com/office/drawing/2014/main" id="{4EC97858-24D6-D8C8-588B-6730A82A4984}"/>
              </a:ext>
            </a:extLst>
          </p:cNvPr>
          <p:cNvGrpSpPr/>
          <p:nvPr/>
        </p:nvGrpSpPr>
        <p:grpSpPr>
          <a:xfrm>
            <a:off x="660400" y="979531"/>
            <a:ext cx="5699056" cy="4524315"/>
            <a:chOff x="617338" y="979531"/>
            <a:chExt cx="5699056" cy="4524315"/>
          </a:xfrm>
        </p:grpSpPr>
        <p:sp>
          <p:nvSpPr>
            <p:cNvPr id="20" name="文本框 19">
              <a:extLst>
                <a:ext uri="{FF2B5EF4-FFF2-40B4-BE49-F238E27FC236}">
                  <a16:creationId xmlns:a16="http://schemas.microsoft.com/office/drawing/2014/main" id="{CDD53131-24A5-F33C-5519-74522140B760}"/>
                </a:ext>
              </a:extLst>
            </p:cNvPr>
            <p:cNvSpPr txBox="1"/>
            <p:nvPr/>
          </p:nvSpPr>
          <p:spPr>
            <a:xfrm>
              <a:off x="617338" y="979531"/>
              <a:ext cx="5699056" cy="4524315"/>
            </a:xfrm>
            <a:prstGeom prst="rect">
              <a:avLst/>
            </a:prstGeom>
            <a:noFill/>
            <a:ln w="19050" cap="sq">
              <a:solidFill>
                <a:srgbClr val="7030A0"/>
              </a:solidFill>
            </a:ln>
          </p:spPr>
          <p:txBody>
            <a:bodyPr wrap="square">
              <a:spAutoFit/>
            </a:bodyPr>
            <a:lstStyle/>
            <a:p>
              <a:r>
                <a:rPr lang="zh-CN" altLang="en-US" sz="1800" dirty="0">
                  <a:latin typeface="宋体" panose="02010600030101010101" pitchFamily="2" charset="-122"/>
                  <a:ea typeface="宋体" panose="02010600030101010101" pitchFamily="2" charset="-122"/>
                </a:rPr>
                <a:t>由于作为奖励函数获得的网络容量取决于其它</a:t>
              </a:r>
              <a:r>
                <a:rPr lang="en-US" altLang="zh-CN" sz="1800" dirty="0">
                  <a:latin typeface="宋体" panose="02010600030101010101" pitchFamily="2" charset="-122"/>
                  <a:ea typeface="宋体" panose="02010600030101010101" pitchFamily="2" charset="-122"/>
                </a:rPr>
                <a:t>PBs</a:t>
              </a:r>
              <a:r>
                <a:rPr lang="zh-CN" altLang="en-US" sz="1800" dirty="0">
                  <a:latin typeface="宋体" panose="02010600030101010101" pitchFamily="2" charset="-122"/>
                  <a:ea typeface="宋体" panose="02010600030101010101" pitchFamily="2" charset="-122"/>
                </a:rPr>
                <a:t>的策略。然而，随着其它</a:t>
              </a:r>
              <a:r>
                <a:rPr lang="en-US" altLang="zh-CN" sz="1800" dirty="0">
                  <a:latin typeface="宋体" panose="02010600030101010101" pitchFamily="2" charset="-122"/>
                  <a:ea typeface="宋体" panose="02010600030101010101" pitchFamily="2" charset="-122"/>
                </a:rPr>
                <a:t>PBs</a:t>
              </a:r>
              <a:r>
                <a:rPr lang="zh-CN" altLang="en-US" sz="1800" dirty="0">
                  <a:latin typeface="宋体" panose="02010600030101010101" pitchFamily="2" charset="-122"/>
                  <a:ea typeface="宋体" panose="02010600030101010101" pitchFamily="2" charset="-122"/>
                </a:rPr>
                <a:t>合作的加入，参与</a:t>
              </a:r>
              <a:r>
                <a:rPr lang="en-US" altLang="zh-CN" sz="1800" dirty="0">
                  <a:latin typeface="宋体" panose="02010600030101010101" pitchFamily="2" charset="-122"/>
                  <a:ea typeface="宋体" panose="02010600030101010101" pitchFamily="2" charset="-122"/>
                </a:rPr>
                <a:t>PBs</a:t>
              </a:r>
              <a:r>
                <a:rPr lang="zh-CN" altLang="en-US" sz="1800" dirty="0">
                  <a:latin typeface="宋体" panose="02010600030101010101" pitchFamily="2" charset="-122"/>
                  <a:ea typeface="宋体" panose="02010600030101010101" pitchFamily="2" charset="-122"/>
                </a:rPr>
                <a:t>之间关于学习策略的信息交换增加了计算复杂性和开销。</a:t>
              </a:r>
              <a:r>
                <a:rPr lang="zh-CN" altLang="en-US" dirty="0">
                  <a:latin typeface="宋体" panose="02010600030101010101" pitchFamily="2" charset="-122"/>
                  <a:ea typeface="宋体" panose="02010600030101010101" pitchFamily="2" charset="-122"/>
                </a:rPr>
                <a:t>为了减小计算复杂度和开销</a:t>
              </a:r>
              <a:r>
                <a:rPr lang="zh-CN" altLang="en-US" sz="1800" dirty="0">
                  <a:latin typeface="宋体" panose="02010600030101010101" pitchFamily="2" charset="-122"/>
                  <a:ea typeface="宋体" panose="02010600030101010101" pitchFamily="2" charset="-122"/>
                </a:rPr>
                <a:t>，需要引入云层存储的其它</a:t>
              </a:r>
              <a:r>
                <a:rPr lang="en-US" altLang="zh-CN" sz="1800" dirty="0">
                  <a:latin typeface="宋体" panose="02010600030101010101" pitchFamily="2" charset="-122"/>
                  <a:ea typeface="宋体" panose="02010600030101010101" pitchFamily="2" charset="-122"/>
                </a:rPr>
                <a:t>PBs</a:t>
              </a:r>
              <a:r>
                <a:rPr lang="zh-CN" altLang="en-US" sz="1800" dirty="0">
                  <a:latin typeface="宋体" panose="02010600030101010101" pitchFamily="2" charset="-122"/>
                  <a:ea typeface="宋体" panose="02010600030101010101" pitchFamily="2" charset="-122"/>
                </a:rPr>
                <a:t>的策略作为历史信息。</a:t>
              </a:r>
              <a:endParaRPr lang="en-US" altLang="zh-CN" sz="1800"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在时隙</a:t>
              </a:r>
              <a:r>
                <a:rPr lang="en-US" altLang="zh-CN" sz="1800" dirty="0">
                  <a:latin typeface="宋体" panose="02010600030101010101" pitchFamily="2" charset="-122"/>
                  <a:ea typeface="宋体" panose="02010600030101010101" pitchFamily="2" charset="-122"/>
                </a:rPr>
                <a:t>t</a:t>
              </a:r>
              <a:r>
                <a:rPr lang="zh-CN" altLang="en-US" sz="1800" dirty="0">
                  <a:latin typeface="宋体" panose="02010600030101010101" pitchFamily="2" charset="-122"/>
                  <a:ea typeface="宋体" panose="02010600030101010101" pitchFamily="2" charset="-122"/>
                </a:rPr>
                <a:t>其它</a:t>
              </a:r>
              <a:r>
                <a:rPr lang="en-US" altLang="zh-CN" sz="1800" dirty="0">
                  <a:latin typeface="宋体" panose="02010600030101010101" pitchFamily="2" charset="-122"/>
                  <a:ea typeface="宋体" panose="02010600030101010101" pitchFamily="2" charset="-122"/>
                </a:rPr>
                <a:t>PBs</a:t>
              </a:r>
              <a:r>
                <a:rPr lang="zh-CN" altLang="en-US" sz="1800" dirty="0">
                  <a:latin typeface="宋体" panose="02010600030101010101" pitchFamily="2" charset="-122"/>
                  <a:ea typeface="宋体" panose="02010600030101010101" pitchFamily="2" charset="-122"/>
                </a:rPr>
                <a:t>的策略定义为</a:t>
              </a:r>
              <a:endParaRPr lang="en-US" altLang="zh-CN" sz="1800" dirty="0">
                <a:latin typeface="宋体" panose="02010600030101010101" pitchFamily="2" charset="-122"/>
                <a:ea typeface="宋体" panose="02010600030101010101" pitchFamily="2"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宋体" panose="02010600030101010101" pitchFamily="2" charset="-122"/>
                  <a:ea typeface="宋体" panose="02010600030101010101" pitchFamily="2" charset="-122"/>
                </a:rPr>
                <a:t>基于云辅助多智能体协同</a:t>
              </a:r>
              <a:r>
                <a:rPr lang="en-US" altLang="zh-CN" dirty="0">
                  <a:latin typeface="宋体" panose="02010600030101010101" pitchFamily="2" charset="-122"/>
                  <a:ea typeface="宋体" panose="02010600030101010101" pitchFamily="2" charset="-122"/>
                </a:rPr>
                <a:t>Q-learning</a:t>
              </a:r>
              <a:r>
                <a:rPr lang="zh-CN" altLang="en-US" dirty="0">
                  <a:latin typeface="宋体" panose="02010600030101010101" pitchFamily="2" charset="-122"/>
                  <a:ea typeface="宋体" panose="02010600030101010101" pitchFamily="2" charset="-122"/>
                </a:rPr>
                <a:t>范式</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pic>
          <p:nvPicPr>
            <p:cNvPr id="21" name="图片 20">
              <a:extLst>
                <a:ext uri="{FF2B5EF4-FFF2-40B4-BE49-F238E27FC236}">
                  <a16:creationId xmlns:a16="http://schemas.microsoft.com/office/drawing/2014/main" id="{5AB7AFBE-47C1-C8F2-66BF-7C6A5F05324A}"/>
                </a:ext>
              </a:extLst>
            </p:cNvPr>
            <p:cNvPicPr>
              <a:picLocks noChangeAspect="1"/>
            </p:cNvPicPr>
            <p:nvPr/>
          </p:nvPicPr>
          <p:blipFill>
            <a:blip r:embed="rId4"/>
            <a:stretch>
              <a:fillRect/>
            </a:stretch>
          </p:blipFill>
          <p:spPr>
            <a:xfrm>
              <a:off x="660400" y="2999476"/>
              <a:ext cx="5487182" cy="484423"/>
            </a:xfrm>
            <a:prstGeom prst="rect">
              <a:avLst/>
            </a:prstGeom>
          </p:spPr>
        </p:pic>
        <p:sp>
          <p:nvSpPr>
            <p:cNvPr id="22" name="矩形 21">
              <a:extLst>
                <a:ext uri="{FF2B5EF4-FFF2-40B4-BE49-F238E27FC236}">
                  <a16:creationId xmlns:a16="http://schemas.microsoft.com/office/drawing/2014/main" id="{A70CCED6-4258-3E8B-4FE9-C6019E2E7C0C}"/>
                </a:ext>
              </a:extLst>
            </p:cNvPr>
            <p:cNvSpPr/>
            <p:nvPr/>
          </p:nvSpPr>
          <p:spPr>
            <a:xfrm>
              <a:off x="3453877" y="3139204"/>
              <a:ext cx="253730" cy="25884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B8A66BE4-A879-0F6C-A878-DA23E58EE17D}"/>
                </a:ext>
              </a:extLst>
            </p:cNvPr>
            <p:cNvSpPr txBox="1"/>
            <p:nvPr/>
          </p:nvSpPr>
          <p:spPr>
            <a:xfrm>
              <a:off x="3160485" y="2877594"/>
              <a:ext cx="966221" cy="261610"/>
            </a:xfrm>
            <a:prstGeom prst="rect">
              <a:avLst/>
            </a:prstGeom>
            <a:noFill/>
          </p:spPr>
          <p:txBody>
            <a:bodyPr wrap="square" rtlCol="0">
              <a:spAutoFit/>
            </a:bodyPr>
            <a:lstStyle/>
            <a:p>
              <a:r>
                <a:rPr lang="zh-CN" altLang="en-US" sz="1100" dirty="0">
                  <a:solidFill>
                    <a:srgbClr val="FF0000"/>
                  </a:solidFill>
                  <a:latin typeface="宋体" panose="02010600030101010101" pitchFamily="2" charset="-122"/>
                  <a:ea typeface="宋体" panose="02010600030101010101" pitchFamily="2" charset="-122"/>
                </a:rPr>
                <a:t>正尺度系数</a:t>
              </a:r>
            </a:p>
          </p:txBody>
        </p:sp>
        <p:pic>
          <p:nvPicPr>
            <p:cNvPr id="24" name="图片 23">
              <a:extLst>
                <a:ext uri="{FF2B5EF4-FFF2-40B4-BE49-F238E27FC236}">
                  <a16:creationId xmlns:a16="http://schemas.microsoft.com/office/drawing/2014/main" id="{FCED46C0-9D58-D010-BA00-89416C11C196}"/>
                </a:ext>
              </a:extLst>
            </p:cNvPr>
            <p:cNvPicPr>
              <a:picLocks noChangeAspect="1"/>
            </p:cNvPicPr>
            <p:nvPr/>
          </p:nvPicPr>
          <p:blipFill>
            <a:blip r:embed="rId5"/>
            <a:stretch>
              <a:fillRect/>
            </a:stretch>
          </p:blipFill>
          <p:spPr>
            <a:xfrm>
              <a:off x="660400" y="4130948"/>
              <a:ext cx="5066667" cy="1180952"/>
            </a:xfrm>
            <a:prstGeom prst="rect">
              <a:avLst/>
            </a:prstGeom>
          </p:spPr>
        </p:pic>
      </p:grpSp>
      <p:grpSp>
        <p:nvGrpSpPr>
          <p:cNvPr id="39" name="组合 38">
            <a:extLst>
              <a:ext uri="{FF2B5EF4-FFF2-40B4-BE49-F238E27FC236}">
                <a16:creationId xmlns:a16="http://schemas.microsoft.com/office/drawing/2014/main" id="{11D099E3-B608-7459-7C26-8F1FD6C12428}"/>
              </a:ext>
            </a:extLst>
          </p:cNvPr>
          <p:cNvGrpSpPr/>
          <p:nvPr/>
        </p:nvGrpSpPr>
        <p:grpSpPr>
          <a:xfrm>
            <a:off x="6785537" y="909091"/>
            <a:ext cx="4792430" cy="4665197"/>
            <a:chOff x="6785537" y="1013792"/>
            <a:chExt cx="4792430" cy="4665197"/>
          </a:xfrm>
        </p:grpSpPr>
        <p:pic>
          <p:nvPicPr>
            <p:cNvPr id="25" name="图片 24">
              <a:extLst>
                <a:ext uri="{FF2B5EF4-FFF2-40B4-BE49-F238E27FC236}">
                  <a16:creationId xmlns:a16="http://schemas.microsoft.com/office/drawing/2014/main" id="{31DA7BDA-DC21-5DCA-DA5F-92C4D5029AAE}"/>
                </a:ext>
              </a:extLst>
            </p:cNvPr>
            <p:cNvPicPr>
              <a:picLocks noChangeAspect="1"/>
            </p:cNvPicPr>
            <p:nvPr/>
          </p:nvPicPr>
          <p:blipFill>
            <a:blip r:embed="rId6"/>
            <a:stretch>
              <a:fillRect/>
            </a:stretch>
          </p:blipFill>
          <p:spPr>
            <a:xfrm>
              <a:off x="6785537" y="1013792"/>
              <a:ext cx="4792430" cy="4665197"/>
            </a:xfrm>
            <a:prstGeom prst="rect">
              <a:avLst/>
            </a:prstGeom>
          </p:spPr>
        </p:pic>
        <p:sp>
          <p:nvSpPr>
            <p:cNvPr id="30" name="文本框 29">
              <a:extLst>
                <a:ext uri="{FF2B5EF4-FFF2-40B4-BE49-F238E27FC236}">
                  <a16:creationId xmlns:a16="http://schemas.microsoft.com/office/drawing/2014/main" id="{DA003E84-800E-669F-94D7-6BF73F2F0881}"/>
                </a:ext>
              </a:extLst>
            </p:cNvPr>
            <p:cNvSpPr txBox="1"/>
            <p:nvPr/>
          </p:nvSpPr>
          <p:spPr>
            <a:xfrm>
              <a:off x="9181752" y="3113516"/>
              <a:ext cx="2092793" cy="276999"/>
            </a:xfrm>
            <a:prstGeom prst="rect">
              <a:avLst/>
            </a:prstGeom>
            <a:noFill/>
          </p:spPr>
          <p:txBody>
            <a:bodyPr wrap="square">
              <a:spAutoFit/>
            </a:bodyPr>
            <a:lstStyle/>
            <a:p>
              <a:r>
                <a:rPr lang="zh-CN" altLang="en-US" sz="1200" b="0" i="0" dirty="0">
                  <a:solidFill>
                    <a:srgbClr val="FF0000"/>
                  </a:solidFill>
                  <a:effectLst/>
                  <a:latin typeface="宋体" panose="02010600030101010101" pitchFamily="2" charset="-122"/>
                  <a:ea typeface="宋体" panose="02010600030101010101" pitchFamily="2" charset="-122"/>
                </a:rPr>
                <a:t>使用</a:t>
              </a:r>
              <a:r>
                <a:rPr lang="en-US" altLang="zh-CN" sz="1200" b="0" i="0" dirty="0">
                  <a:solidFill>
                    <a:srgbClr val="FF0000"/>
                  </a:solidFill>
                  <a:effectLst/>
                  <a:latin typeface="宋体" panose="02010600030101010101" pitchFamily="2" charset="-122"/>
                  <a:ea typeface="宋体" panose="02010600030101010101" pitchFamily="2" charset="-122"/>
                </a:rPr>
                <a:t>Boltzmann</a:t>
              </a:r>
              <a:r>
                <a:rPr lang="zh-CN" altLang="en-US" sz="1200" b="0" i="0" dirty="0">
                  <a:solidFill>
                    <a:srgbClr val="FF0000"/>
                  </a:solidFill>
                  <a:effectLst/>
                  <a:latin typeface="宋体" panose="02010600030101010101" pitchFamily="2" charset="-122"/>
                  <a:ea typeface="宋体" panose="02010600030101010101" pitchFamily="2" charset="-122"/>
                </a:rPr>
                <a:t>分布进行探索</a:t>
              </a:r>
              <a:endParaRPr lang="zh-CN" altLang="en-US" sz="1200" dirty="0">
                <a:solidFill>
                  <a:srgbClr val="FF0000"/>
                </a:solidFill>
                <a:latin typeface="宋体" panose="02010600030101010101" pitchFamily="2" charset="-122"/>
                <a:ea typeface="宋体" panose="02010600030101010101" pitchFamily="2" charset="-122"/>
              </a:endParaRPr>
            </a:p>
          </p:txBody>
        </p:sp>
        <p:sp>
          <p:nvSpPr>
            <p:cNvPr id="32" name="文本框 31">
              <a:extLst>
                <a:ext uri="{FF2B5EF4-FFF2-40B4-BE49-F238E27FC236}">
                  <a16:creationId xmlns:a16="http://schemas.microsoft.com/office/drawing/2014/main" id="{BB88CA0F-1589-D3CF-437C-D042042899F1}"/>
                </a:ext>
              </a:extLst>
            </p:cNvPr>
            <p:cNvSpPr txBox="1"/>
            <p:nvPr/>
          </p:nvSpPr>
          <p:spPr>
            <a:xfrm>
              <a:off x="9728777" y="4468703"/>
              <a:ext cx="775615" cy="276999"/>
            </a:xfrm>
            <a:prstGeom prst="rect">
              <a:avLst/>
            </a:prstGeom>
            <a:noFill/>
          </p:spPr>
          <p:txBody>
            <a:bodyPr wrap="square">
              <a:spAutoFit/>
            </a:bodyPr>
            <a:lstStyle/>
            <a:p>
              <a:r>
                <a:rPr lang="zh-CN" altLang="en-US" sz="1200" dirty="0">
                  <a:solidFill>
                    <a:srgbClr val="FF0000"/>
                  </a:solidFill>
                  <a:latin typeface="宋体" panose="02010600030101010101" pitchFamily="2" charset="-122"/>
                  <a:ea typeface="宋体" panose="02010600030101010101" pitchFamily="2" charset="-122"/>
                </a:rPr>
                <a:t>更新</a:t>
              </a:r>
              <a:r>
                <a:rPr lang="en-US" altLang="zh-CN" sz="1200" dirty="0">
                  <a:solidFill>
                    <a:srgbClr val="FF0000"/>
                  </a:solidFill>
                  <a:latin typeface="宋体" panose="02010600030101010101" pitchFamily="2" charset="-122"/>
                  <a:ea typeface="宋体" panose="02010600030101010101" pitchFamily="2" charset="-122"/>
                </a:rPr>
                <a:t>Q</a:t>
              </a:r>
              <a:r>
                <a:rPr lang="zh-CN" altLang="en-US" sz="1200" dirty="0">
                  <a:solidFill>
                    <a:srgbClr val="FF0000"/>
                  </a:solidFill>
                  <a:latin typeface="宋体" panose="02010600030101010101" pitchFamily="2" charset="-122"/>
                  <a:ea typeface="宋体" panose="02010600030101010101" pitchFamily="2" charset="-122"/>
                </a:rPr>
                <a:t>表</a:t>
              </a:r>
            </a:p>
          </p:txBody>
        </p:sp>
        <p:sp>
          <p:nvSpPr>
            <p:cNvPr id="33" name="文本框 32">
              <a:extLst>
                <a:ext uri="{FF2B5EF4-FFF2-40B4-BE49-F238E27FC236}">
                  <a16:creationId xmlns:a16="http://schemas.microsoft.com/office/drawing/2014/main" id="{659E9797-F9CB-FDF5-ECE6-6E349832CA0A}"/>
                </a:ext>
              </a:extLst>
            </p:cNvPr>
            <p:cNvSpPr txBox="1"/>
            <p:nvPr/>
          </p:nvSpPr>
          <p:spPr>
            <a:xfrm>
              <a:off x="9728777" y="4888711"/>
              <a:ext cx="1849190" cy="276999"/>
            </a:xfrm>
            <a:prstGeom prst="rect">
              <a:avLst/>
            </a:prstGeom>
            <a:noFill/>
          </p:spPr>
          <p:txBody>
            <a:bodyPr wrap="square">
              <a:spAutoFit/>
            </a:bodyPr>
            <a:lstStyle/>
            <a:p>
              <a:r>
                <a:rPr lang="zh-CN" altLang="en-US" sz="1200" dirty="0">
                  <a:solidFill>
                    <a:srgbClr val="FF0000"/>
                  </a:solidFill>
                  <a:latin typeface="宋体" panose="02010600030101010101" pitchFamily="2" charset="-122"/>
                  <a:ea typeface="宋体" panose="02010600030101010101" pitchFamily="2" charset="-122"/>
                </a:rPr>
                <a:t>更新云层其它</a:t>
              </a:r>
              <a:r>
                <a:rPr lang="en-US" altLang="zh-CN" sz="1200" dirty="0">
                  <a:solidFill>
                    <a:srgbClr val="FF0000"/>
                  </a:solidFill>
                  <a:latin typeface="宋体" panose="02010600030101010101" pitchFamily="2" charset="-122"/>
                  <a:ea typeface="宋体" panose="02010600030101010101" pitchFamily="2" charset="-122"/>
                </a:rPr>
                <a:t>PBs</a:t>
              </a:r>
              <a:r>
                <a:rPr lang="zh-CN" altLang="en-US" sz="1200" dirty="0">
                  <a:solidFill>
                    <a:srgbClr val="FF0000"/>
                  </a:solidFill>
                  <a:latin typeface="宋体" panose="02010600030101010101" pitchFamily="2" charset="-122"/>
                  <a:ea typeface="宋体" panose="02010600030101010101" pitchFamily="2" charset="-122"/>
                </a:rPr>
                <a:t>策略</a:t>
              </a:r>
            </a:p>
          </p:txBody>
        </p:sp>
        <p:sp>
          <p:nvSpPr>
            <p:cNvPr id="38" name="文本框 37">
              <a:extLst>
                <a:ext uri="{FF2B5EF4-FFF2-40B4-BE49-F238E27FC236}">
                  <a16:creationId xmlns:a16="http://schemas.microsoft.com/office/drawing/2014/main" id="{AC5878F5-B861-D456-9FB4-9905C23E138A}"/>
                </a:ext>
              </a:extLst>
            </p:cNvPr>
            <p:cNvSpPr txBox="1"/>
            <p:nvPr/>
          </p:nvSpPr>
          <p:spPr>
            <a:xfrm>
              <a:off x="9728777" y="4687625"/>
              <a:ext cx="1040041" cy="276999"/>
            </a:xfrm>
            <a:prstGeom prst="rect">
              <a:avLst/>
            </a:prstGeom>
            <a:noFill/>
          </p:spPr>
          <p:txBody>
            <a:bodyPr wrap="square">
              <a:spAutoFit/>
            </a:bodyPr>
            <a:lstStyle/>
            <a:p>
              <a:r>
                <a:rPr lang="zh-CN" altLang="en-US" sz="1200" dirty="0">
                  <a:solidFill>
                    <a:srgbClr val="FF0000"/>
                  </a:solidFill>
                  <a:latin typeface="宋体" panose="02010600030101010101" pitchFamily="2" charset="-122"/>
                  <a:ea typeface="宋体" panose="02010600030101010101" pitchFamily="2" charset="-122"/>
                </a:rPr>
                <a:t>更新策略</a:t>
              </a:r>
            </a:p>
          </p:txBody>
        </p:sp>
      </p:grpSp>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E648496F-D145-18FF-44BF-BF6413B4D9FE}"/>
                  </a:ext>
                </a:extLst>
              </p:cNvPr>
              <p:cNvSpPr txBox="1"/>
              <p:nvPr/>
            </p:nvSpPr>
            <p:spPr>
              <a:xfrm>
                <a:off x="534586" y="5693803"/>
                <a:ext cx="9080682" cy="646331"/>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sym typeface="Wingdings 2" panose="05020102010507070707" pitchFamily="18" charset="2"/>
                  </a:rPr>
                  <a:t></a:t>
                </a:r>
                <a:r>
                  <a:rPr lang="en-US" altLang="zh-CN" sz="1800" i="1" dirty="0">
                    <a:latin typeface="宋体" panose="02010600030101010101" pitchFamily="2" charset="-122"/>
                    <a:ea typeface="宋体" panose="02010600030101010101" pitchFamily="2" charset="-122"/>
                  </a:rPr>
                  <a:t>CA-MARL</a:t>
                </a:r>
                <a:r>
                  <a:rPr lang="zh-CN" altLang="en-US" sz="1800" i="1" dirty="0">
                    <a:latin typeface="宋体" panose="02010600030101010101" pitchFamily="2" charset="-122"/>
                    <a:ea typeface="宋体" panose="02010600030101010101" pitchFamily="2" charset="-122"/>
                  </a:rPr>
                  <a:t>算法的收敛性证明</a:t>
                </a:r>
                <a:endParaRPr lang="en-US" altLang="zh-CN" sz="1800" i="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sym typeface="Wingdings 2" panose="05020102010507070707" pitchFamily="18" charset="2"/>
                  </a:rPr>
                  <a:t></a:t>
                </a:r>
                <a:r>
                  <a:rPr lang="zh-CN" altLang="en-US" dirty="0">
                    <a:latin typeface="宋体" panose="02010600030101010101" pitchFamily="2" charset="-122"/>
                    <a:ea typeface="宋体" panose="02010600030101010101" pitchFamily="2" charset="-122"/>
                    <a:sym typeface="Wingdings 2" panose="05020102010507070707" pitchFamily="18" charset="2"/>
                  </a:rPr>
                  <a:t>空间复杂度</a:t>
                </a:r>
                <a14:m>
                  <m:oMath xmlns:m="http://schemas.openxmlformats.org/officeDocument/2006/math">
                    <m:r>
                      <a:rPr lang="en-US" altLang="zh-CN" b="0" i="1" smtClean="0">
                        <a:latin typeface="Cambria Math" panose="02040503050406030204" pitchFamily="18" charset="0"/>
                        <a:ea typeface="宋体" panose="02010600030101010101" pitchFamily="2" charset="-122"/>
                        <a:sym typeface="Wingdings 2" panose="05020102010507070707" pitchFamily="18" charset="2"/>
                      </a:rPr>
                      <m:t>𝑂</m:t>
                    </m:r>
                    <m:r>
                      <a:rPr lang="en-US" altLang="zh-CN" b="0" i="1" smtClean="0">
                        <a:latin typeface="Cambria Math" panose="02040503050406030204" pitchFamily="18" charset="0"/>
                        <a:ea typeface="宋体" panose="02010600030101010101" pitchFamily="2" charset="-122"/>
                        <a:sym typeface="Wingdings 2" panose="05020102010507070707" pitchFamily="18" charset="2"/>
                      </a:rPr>
                      <m:t>(</m:t>
                    </m:r>
                    <m:r>
                      <a:rPr lang="en-US" altLang="zh-CN" b="0" i="1" smtClean="0">
                        <a:latin typeface="Cambria Math" panose="02040503050406030204" pitchFamily="18" charset="0"/>
                        <a:ea typeface="宋体" panose="02010600030101010101" pitchFamily="2" charset="-122"/>
                        <a:sym typeface="Wingdings 2" panose="05020102010507070707" pitchFamily="18" charset="2"/>
                      </a:rPr>
                      <m:t>𝑆</m:t>
                    </m:r>
                    <m:r>
                      <a:rPr lang="en-US" altLang="zh-CN" b="0" i="1" smtClean="0">
                        <a:latin typeface="Cambria Math" panose="02040503050406030204" pitchFamily="18" charset="0"/>
                        <a:ea typeface="Cambria Math" panose="02040503050406030204" pitchFamily="18" charset="0"/>
                        <a:sym typeface="Wingdings 2" panose="05020102010507070707" pitchFamily="18" charset="2"/>
                      </a:rPr>
                      <m:t>×</m:t>
                    </m:r>
                    <m:r>
                      <a:rPr lang="en-US" altLang="zh-CN" b="0" i="1" smtClean="0">
                        <a:latin typeface="Cambria Math" panose="02040503050406030204" pitchFamily="18" charset="0"/>
                        <a:ea typeface="Cambria Math" panose="02040503050406030204" pitchFamily="18" charset="0"/>
                        <a:sym typeface="Wingdings 2" panose="05020102010507070707" pitchFamily="18" charset="2"/>
                      </a:rPr>
                      <m:t>𝐴</m:t>
                    </m:r>
                    <m:r>
                      <a:rPr lang="en-US" altLang="zh-CN" b="0" i="1" smtClean="0">
                        <a:latin typeface="Cambria Math" panose="02040503050406030204" pitchFamily="18" charset="0"/>
                        <a:ea typeface="Cambria Math" panose="02040503050406030204" pitchFamily="18" charset="0"/>
                        <a:sym typeface="Wingdings 2" panose="05020102010507070707" pitchFamily="18" charset="2"/>
                      </a:rPr>
                      <m:t>×</m:t>
                    </m:r>
                    <m:r>
                      <a:rPr lang="en-US" altLang="zh-CN" b="0" i="1" smtClean="0">
                        <a:latin typeface="Cambria Math" panose="02040503050406030204" pitchFamily="18" charset="0"/>
                        <a:ea typeface="Cambria Math" panose="02040503050406030204" pitchFamily="18" charset="0"/>
                        <a:sym typeface="Wingdings 2" panose="05020102010507070707" pitchFamily="18" charset="2"/>
                      </a:rPr>
                      <m:t>𝑈</m:t>
                    </m:r>
                    <m:r>
                      <a:rPr lang="en-US" altLang="zh-CN" b="0" i="1" smtClean="0">
                        <a:latin typeface="Cambria Math" panose="02040503050406030204" pitchFamily="18" charset="0"/>
                        <a:ea typeface="宋体" panose="02010600030101010101" pitchFamily="2" charset="-122"/>
                        <a:sym typeface="Wingdings 2" panose="05020102010507070707" pitchFamily="18" charset="2"/>
                      </a:rPr>
                      <m:t>)</m:t>
                    </m:r>
                    <m:r>
                      <a:rPr lang="zh-CN" altLang="en-US" i="1">
                        <a:latin typeface="Cambria Math" panose="02040503050406030204" pitchFamily="18" charset="0"/>
                        <a:ea typeface="宋体" panose="02010600030101010101" pitchFamily="2" charset="-122"/>
                        <a:sym typeface="Wingdings 2" panose="05020102010507070707" pitchFamily="18" charset="2"/>
                      </a:rPr>
                      <m:t>，</m:t>
                    </m:r>
                  </m:oMath>
                </a14:m>
                <a:r>
                  <a:rPr lang="zh-CN" altLang="en-US" dirty="0">
                    <a:latin typeface="宋体" panose="02010600030101010101" pitchFamily="2" charset="-122"/>
                    <a:ea typeface="宋体" panose="02010600030101010101" pitchFamily="2" charset="-122"/>
                  </a:rPr>
                  <a:t>计算开销来自云层协作的所有可用策略</a:t>
                </a:r>
                <a14:m>
                  <m:oMath xmlns:m="http://schemas.openxmlformats.org/officeDocument/2006/math">
                    <m:r>
                      <a:rPr lang="en-US" altLang="zh-CN" i="1">
                        <a:latin typeface="Cambria Math" panose="02040503050406030204" pitchFamily="18" charset="0"/>
                        <a:ea typeface="Cambria Math" panose="02040503050406030204" pitchFamily="18" charset="0"/>
                        <a:sym typeface="Wingdings 2" panose="05020102010507070707" pitchFamily="18" charset="2"/>
                      </a:rPr>
                      <m:t>𝑈</m:t>
                    </m:r>
                    <m:r>
                      <a:rPr lang="en-US" altLang="zh-CN" i="1">
                        <a:latin typeface="Cambria Math" panose="02040503050406030204" pitchFamily="18" charset="0"/>
                        <a:ea typeface="Cambria Math" panose="02040503050406030204" pitchFamily="18" charset="0"/>
                        <a:sym typeface="Wingdings 2" panose="05020102010507070707" pitchFamily="18" charset="2"/>
                      </a:rPr>
                      <m:t>×</m:t>
                    </m:r>
                    <m:r>
                      <a:rPr lang="en-US" altLang="zh-CN" i="1">
                        <a:latin typeface="Cambria Math" panose="02040503050406030204" pitchFamily="18" charset="0"/>
                        <a:ea typeface="Cambria Math" panose="02040503050406030204" pitchFamily="18" charset="0"/>
                        <a:sym typeface="Wingdings 2" panose="05020102010507070707" pitchFamily="18" charset="2"/>
                      </a:rPr>
                      <m:t>𝐴</m:t>
                    </m:r>
                    <m:r>
                      <a:rPr lang="en-US" altLang="zh-CN" i="1">
                        <a:latin typeface="Cambria Math" panose="02040503050406030204" pitchFamily="18" charset="0"/>
                        <a:ea typeface="Cambria Math" panose="02040503050406030204" pitchFamily="18" charset="0"/>
                        <a:sym typeface="Wingdings 2" panose="05020102010507070707" pitchFamily="18" charset="2"/>
                      </a:rPr>
                      <m:t>×</m:t>
                    </m:r>
                    <m:r>
                      <a:rPr lang="en-US" altLang="zh-CN" b="0" i="1" smtClean="0">
                        <a:latin typeface="Cambria Math" panose="02040503050406030204" pitchFamily="18" charset="0"/>
                        <a:ea typeface="Cambria Math" panose="02040503050406030204" pitchFamily="18" charset="0"/>
                        <a:sym typeface="Wingdings 2" panose="05020102010507070707" pitchFamily="18" charset="2"/>
                      </a:rPr>
                      <m:t>𝑆</m:t>
                    </m:r>
                  </m:oMath>
                </a14:m>
                <a:endParaRPr lang="en-US" altLang="zh-CN" sz="1800" dirty="0">
                  <a:latin typeface="宋体" panose="02010600030101010101" pitchFamily="2" charset="-122"/>
                  <a:ea typeface="宋体" panose="02010600030101010101" pitchFamily="2" charset="-122"/>
                </a:endParaRPr>
              </a:p>
            </p:txBody>
          </p:sp>
        </mc:Choice>
        <mc:Fallback>
          <p:sp>
            <p:nvSpPr>
              <p:cNvPr id="41" name="文本框 40">
                <a:extLst>
                  <a:ext uri="{FF2B5EF4-FFF2-40B4-BE49-F238E27FC236}">
                    <a16:creationId xmlns:a16="http://schemas.microsoft.com/office/drawing/2014/main" id="{E648496F-D145-18FF-44BF-BF6413B4D9FE}"/>
                  </a:ext>
                </a:extLst>
              </p:cNvPr>
              <p:cNvSpPr txBox="1">
                <a:spLocks noRot="1" noChangeAspect="1" noMove="1" noResize="1" noEditPoints="1" noAdjustHandles="1" noChangeArrowheads="1" noChangeShapeType="1" noTextEdit="1"/>
              </p:cNvSpPr>
              <p:nvPr/>
            </p:nvSpPr>
            <p:spPr>
              <a:xfrm>
                <a:off x="534586" y="5693803"/>
                <a:ext cx="9080682" cy="646331"/>
              </a:xfrm>
              <a:prstGeom prst="rect">
                <a:avLst/>
              </a:prstGeom>
              <a:blipFill>
                <a:blip r:embed="rId7"/>
                <a:stretch>
                  <a:fillRect l="-604" t="-6604"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2236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实验环境</a:t>
            </a:r>
          </a:p>
        </p:txBody>
      </p:sp>
      <p:pic>
        <p:nvPicPr>
          <p:cNvPr id="2" name="图片 1">
            <a:extLst>
              <a:ext uri="{FF2B5EF4-FFF2-40B4-BE49-F238E27FC236}">
                <a16:creationId xmlns:a16="http://schemas.microsoft.com/office/drawing/2014/main" id="{EDA48EFB-E6CF-8994-E4C2-B5DF3207E1D8}"/>
              </a:ext>
            </a:extLst>
          </p:cNvPr>
          <p:cNvPicPr>
            <a:picLocks noChangeAspect="1"/>
          </p:cNvPicPr>
          <p:nvPr/>
        </p:nvPicPr>
        <p:blipFill>
          <a:blip r:embed="rId4"/>
          <a:stretch>
            <a:fillRect/>
          </a:stretch>
        </p:blipFill>
        <p:spPr>
          <a:xfrm>
            <a:off x="660400" y="1069806"/>
            <a:ext cx="5174785" cy="2480110"/>
          </a:xfrm>
          <a:prstGeom prst="rect">
            <a:avLst/>
          </a:prstGeom>
        </p:spPr>
      </p:pic>
      <p:pic>
        <p:nvPicPr>
          <p:cNvPr id="4" name="图片 3">
            <a:extLst>
              <a:ext uri="{FF2B5EF4-FFF2-40B4-BE49-F238E27FC236}">
                <a16:creationId xmlns:a16="http://schemas.microsoft.com/office/drawing/2014/main" id="{5C4D4146-7920-8369-4F3D-AD1FAFEF83EC}"/>
              </a:ext>
            </a:extLst>
          </p:cNvPr>
          <p:cNvPicPr>
            <a:picLocks noChangeAspect="1"/>
          </p:cNvPicPr>
          <p:nvPr/>
        </p:nvPicPr>
        <p:blipFill>
          <a:blip r:embed="rId5"/>
          <a:stretch>
            <a:fillRect/>
          </a:stretch>
        </p:blipFill>
        <p:spPr>
          <a:xfrm>
            <a:off x="6601241" y="1069223"/>
            <a:ext cx="4207364" cy="3621778"/>
          </a:xfrm>
          <a:prstGeom prst="rect">
            <a:avLst/>
          </a:prstGeom>
        </p:spPr>
      </p:pic>
      <p:sp>
        <p:nvSpPr>
          <p:cNvPr id="6" name="文本框 5">
            <a:extLst>
              <a:ext uri="{FF2B5EF4-FFF2-40B4-BE49-F238E27FC236}">
                <a16:creationId xmlns:a16="http://schemas.microsoft.com/office/drawing/2014/main" id="{90B40F5D-49F7-9564-FF52-A61D1BFBEA41}"/>
              </a:ext>
            </a:extLst>
          </p:cNvPr>
          <p:cNvSpPr txBox="1"/>
          <p:nvPr/>
        </p:nvSpPr>
        <p:spPr>
          <a:xfrm>
            <a:off x="6210886" y="4704650"/>
            <a:ext cx="5008441" cy="1754326"/>
          </a:xfrm>
          <a:prstGeom prst="rect">
            <a:avLst/>
          </a:prstGeom>
          <a:noFill/>
        </p:spPr>
        <p:txBody>
          <a:bodyPr wrap="square">
            <a:spAutoFit/>
          </a:bodyPr>
          <a:lstStyle/>
          <a:p>
            <a:pPr algn="just"/>
            <a:r>
              <a:rPr lang="en-US" altLang="zh-CN" sz="1800" dirty="0">
                <a:latin typeface="宋体" panose="02010600030101010101" pitchFamily="2" charset="-122"/>
                <a:ea typeface="宋体" panose="02010600030101010101" pitchFamily="2" charset="-122"/>
              </a:rPr>
              <a:t>USRP-2954R</a:t>
            </a:r>
            <a:r>
              <a:rPr lang="zh-CN" altLang="en-US" sz="1800" dirty="0">
                <a:latin typeface="宋体" panose="02010600030101010101" pitchFamily="2" charset="-122"/>
                <a:ea typeface="宋体" panose="02010600030101010101" pitchFamily="2" charset="-122"/>
              </a:rPr>
              <a:t>被用作硬件平台，可以在</a:t>
            </a:r>
            <a:r>
              <a:rPr lang="en-US" altLang="zh-CN" sz="1800" dirty="0">
                <a:latin typeface="宋体" panose="02010600030101010101" pitchFamily="2" charset="-122"/>
                <a:ea typeface="宋体" panose="02010600030101010101" pitchFamily="2" charset="-122"/>
              </a:rPr>
              <a:t>10 MHz</a:t>
            </a:r>
            <a:r>
              <a:rPr lang="zh-CN" altLang="en-US" sz="1800" dirty="0">
                <a:latin typeface="宋体" panose="02010600030101010101" pitchFamily="2" charset="-122"/>
                <a:ea typeface="宋体" panose="02010600030101010101" pitchFamily="2" charset="-122"/>
              </a:rPr>
              <a:t>至</a:t>
            </a:r>
            <a:r>
              <a:rPr lang="en-US" altLang="zh-CN" sz="1800" dirty="0">
                <a:latin typeface="宋体" panose="02010600030101010101" pitchFamily="2" charset="-122"/>
                <a:ea typeface="宋体" panose="02010600030101010101" pitchFamily="2" charset="-122"/>
              </a:rPr>
              <a:t>6 GHz</a:t>
            </a:r>
            <a:r>
              <a:rPr lang="zh-CN" altLang="en-US" sz="1800" dirty="0">
                <a:latin typeface="宋体" panose="02010600030101010101" pitchFamily="2" charset="-122"/>
                <a:ea typeface="宋体" panose="02010600030101010101" pitchFamily="2" charset="-122"/>
              </a:rPr>
              <a:t>的频率范围内工作。每个</a:t>
            </a:r>
            <a:r>
              <a:rPr lang="en-US" altLang="zh-CN" sz="1800" dirty="0">
                <a:latin typeface="宋体" panose="02010600030101010101" pitchFamily="2" charset="-122"/>
                <a:ea typeface="宋体" panose="02010600030101010101" pitchFamily="2" charset="-122"/>
              </a:rPr>
              <a:t>USRP-2954R</a:t>
            </a:r>
            <a:r>
              <a:rPr lang="zh-CN" altLang="en-US" sz="1800" dirty="0">
                <a:latin typeface="宋体" panose="02010600030101010101" pitchFamily="2" charset="-122"/>
                <a:ea typeface="宋体" panose="02010600030101010101" pitchFamily="2" charset="-122"/>
              </a:rPr>
              <a:t>都配备了</a:t>
            </a:r>
            <a:r>
              <a:rPr lang="en-US" altLang="zh-CN" sz="1800" dirty="0">
                <a:latin typeface="宋体" panose="02010600030101010101" pitchFamily="2" charset="-122"/>
                <a:ea typeface="宋体" panose="02010600030101010101" pitchFamily="2" charset="-122"/>
              </a:rPr>
              <a:t>Xilinx Kintex-7 FPGA</a:t>
            </a:r>
            <a:r>
              <a:rPr lang="zh-CN" altLang="en-US" sz="1800" dirty="0">
                <a:latin typeface="宋体" panose="02010600030101010101" pitchFamily="2" charset="-122"/>
                <a:ea typeface="宋体" panose="02010600030101010101" pitchFamily="2" charset="-122"/>
              </a:rPr>
              <a:t>，双高速数模转换器和模数转换器。每个</a:t>
            </a:r>
            <a:r>
              <a:rPr lang="en-US" altLang="zh-CN" sz="1800" dirty="0">
                <a:latin typeface="宋体" panose="02010600030101010101" pitchFamily="2" charset="-122"/>
                <a:ea typeface="宋体" panose="02010600030101010101" pitchFamily="2" charset="-122"/>
              </a:rPr>
              <a:t>USRP</a:t>
            </a:r>
            <a:r>
              <a:rPr lang="zh-CN" altLang="en-US" sz="1800" dirty="0">
                <a:latin typeface="宋体" panose="02010600030101010101" pitchFamily="2" charset="-122"/>
                <a:ea typeface="宋体" panose="02010600030101010101" pitchFamily="2" charset="-122"/>
              </a:rPr>
              <a:t>由两个射频收发器</a:t>
            </a:r>
            <a:r>
              <a:rPr lang="en-US" altLang="zh-CN" sz="1800" dirty="0">
                <a:latin typeface="宋体" panose="02010600030101010101" pitchFamily="2" charset="-122"/>
                <a:ea typeface="宋体" panose="02010600030101010101" pitchFamily="2" charset="-122"/>
              </a:rPr>
              <a:t>RF0</a:t>
            </a:r>
            <a:r>
              <a:rPr lang="zh-CN" altLang="en-US"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RF1</a:t>
            </a:r>
            <a:r>
              <a:rPr lang="zh-CN" altLang="en-US" sz="1800" dirty="0">
                <a:latin typeface="宋体" panose="02010600030101010101" pitchFamily="2" charset="-122"/>
                <a:ea typeface="宋体" panose="02010600030101010101" pitchFamily="2" charset="-122"/>
              </a:rPr>
              <a:t>组成，可通过</a:t>
            </a:r>
            <a:r>
              <a:rPr lang="en-US" altLang="zh-CN" sz="1800" dirty="0">
                <a:latin typeface="宋体" panose="02010600030101010101" pitchFamily="2" charset="-122"/>
                <a:ea typeface="宋体" panose="02010600030101010101" pitchFamily="2" charset="-122"/>
              </a:rPr>
              <a:t>LabVIEW</a:t>
            </a:r>
            <a:r>
              <a:rPr lang="zh-CN" altLang="en-US" sz="1800" dirty="0">
                <a:latin typeface="宋体" panose="02010600030101010101" pitchFamily="2" charset="-122"/>
                <a:ea typeface="宋体" panose="02010600030101010101" pitchFamily="2" charset="-122"/>
              </a:rPr>
              <a:t>通信系统设计套件</a:t>
            </a:r>
            <a:r>
              <a:rPr lang="en-US" altLang="zh-CN" sz="1800" dirty="0">
                <a:latin typeface="宋体" panose="02010600030101010101" pitchFamily="2" charset="-122"/>
                <a:ea typeface="宋体" panose="02010600030101010101" pitchFamily="2" charset="-122"/>
              </a:rPr>
              <a:t> (CSDS)</a:t>
            </a:r>
            <a:r>
              <a:rPr lang="zh-CN" altLang="en-US" sz="1800" dirty="0">
                <a:latin typeface="宋体" panose="02010600030101010101" pitchFamily="2" charset="-122"/>
                <a:ea typeface="宋体" panose="02010600030101010101" pitchFamily="2" charset="-122"/>
              </a:rPr>
              <a:t>软件进行编程。</a:t>
            </a:r>
            <a:endParaRPr lang="zh-CN" altLang="en-US" dirty="0">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E7B36182-19B8-9A6E-B54B-74AEA2F0BAE2}"/>
              </a:ext>
            </a:extLst>
          </p:cNvPr>
          <p:cNvPicPr>
            <a:picLocks noChangeAspect="1"/>
          </p:cNvPicPr>
          <p:nvPr/>
        </p:nvPicPr>
        <p:blipFill>
          <a:blip r:embed="rId6"/>
          <a:stretch>
            <a:fillRect/>
          </a:stretch>
        </p:blipFill>
        <p:spPr>
          <a:xfrm>
            <a:off x="700173" y="3953052"/>
            <a:ext cx="5095238" cy="2428571"/>
          </a:xfrm>
          <a:prstGeom prst="rect">
            <a:avLst/>
          </a:prstGeom>
        </p:spPr>
      </p:pic>
    </p:spTree>
    <p:extLst>
      <p:ext uri="{BB962C8B-B14F-4D97-AF65-F5344CB8AC3E}">
        <p14:creationId xmlns:p14="http://schemas.microsoft.com/office/powerpoint/2010/main" val="9895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5896"/>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实验结果</a:t>
            </a:r>
          </a:p>
        </p:txBody>
      </p:sp>
      <p:pic>
        <p:nvPicPr>
          <p:cNvPr id="5" name="图片 4">
            <a:extLst>
              <a:ext uri="{FF2B5EF4-FFF2-40B4-BE49-F238E27FC236}">
                <a16:creationId xmlns:a16="http://schemas.microsoft.com/office/drawing/2014/main" id="{76494D90-4B26-FA14-454C-A6BA16F79E11}"/>
              </a:ext>
            </a:extLst>
          </p:cNvPr>
          <p:cNvPicPr>
            <a:picLocks noChangeAspect="1"/>
          </p:cNvPicPr>
          <p:nvPr/>
        </p:nvPicPr>
        <p:blipFill>
          <a:blip r:embed="rId4"/>
          <a:stretch>
            <a:fillRect/>
          </a:stretch>
        </p:blipFill>
        <p:spPr>
          <a:xfrm>
            <a:off x="2753988" y="1038610"/>
            <a:ext cx="2894503" cy="2376000"/>
          </a:xfrm>
          <a:prstGeom prst="rect">
            <a:avLst/>
          </a:prstGeom>
        </p:spPr>
      </p:pic>
      <p:pic>
        <p:nvPicPr>
          <p:cNvPr id="8" name="图片 7">
            <a:extLst>
              <a:ext uri="{FF2B5EF4-FFF2-40B4-BE49-F238E27FC236}">
                <a16:creationId xmlns:a16="http://schemas.microsoft.com/office/drawing/2014/main" id="{2822AD58-5D69-3260-BDE3-713CC107383A}"/>
              </a:ext>
            </a:extLst>
          </p:cNvPr>
          <p:cNvPicPr>
            <a:picLocks noChangeAspect="1"/>
          </p:cNvPicPr>
          <p:nvPr/>
        </p:nvPicPr>
        <p:blipFill>
          <a:blip r:embed="rId5"/>
          <a:stretch>
            <a:fillRect/>
          </a:stretch>
        </p:blipFill>
        <p:spPr>
          <a:xfrm>
            <a:off x="2635934" y="3429000"/>
            <a:ext cx="2876212" cy="2376000"/>
          </a:xfrm>
          <a:prstGeom prst="rect">
            <a:avLst/>
          </a:prstGeom>
        </p:spPr>
      </p:pic>
      <p:pic>
        <p:nvPicPr>
          <p:cNvPr id="9" name="图片 8">
            <a:extLst>
              <a:ext uri="{FF2B5EF4-FFF2-40B4-BE49-F238E27FC236}">
                <a16:creationId xmlns:a16="http://schemas.microsoft.com/office/drawing/2014/main" id="{A0915031-D4C3-8963-EE99-C9B9F25AA47D}"/>
              </a:ext>
            </a:extLst>
          </p:cNvPr>
          <p:cNvPicPr>
            <a:picLocks noChangeAspect="1"/>
          </p:cNvPicPr>
          <p:nvPr/>
        </p:nvPicPr>
        <p:blipFill>
          <a:blip r:embed="rId6"/>
          <a:stretch>
            <a:fillRect/>
          </a:stretch>
        </p:blipFill>
        <p:spPr>
          <a:xfrm>
            <a:off x="5835595" y="1053000"/>
            <a:ext cx="2774809" cy="2376000"/>
          </a:xfrm>
          <a:prstGeom prst="rect">
            <a:avLst/>
          </a:prstGeom>
        </p:spPr>
      </p:pic>
      <p:pic>
        <p:nvPicPr>
          <p:cNvPr id="10" name="图片 9">
            <a:extLst>
              <a:ext uri="{FF2B5EF4-FFF2-40B4-BE49-F238E27FC236}">
                <a16:creationId xmlns:a16="http://schemas.microsoft.com/office/drawing/2014/main" id="{E1333DC9-552E-3060-CD4C-A2D98972DE94}"/>
              </a:ext>
            </a:extLst>
          </p:cNvPr>
          <p:cNvPicPr>
            <a:picLocks noChangeAspect="1"/>
          </p:cNvPicPr>
          <p:nvPr/>
        </p:nvPicPr>
        <p:blipFill>
          <a:blip r:embed="rId7"/>
          <a:stretch>
            <a:fillRect/>
          </a:stretch>
        </p:blipFill>
        <p:spPr>
          <a:xfrm>
            <a:off x="5768409" y="3429000"/>
            <a:ext cx="2841995" cy="2376000"/>
          </a:xfrm>
          <a:prstGeom prst="rect">
            <a:avLst/>
          </a:prstGeom>
        </p:spPr>
      </p:pic>
    </p:spTree>
    <p:extLst>
      <p:ext uri="{BB962C8B-B14F-4D97-AF65-F5344CB8AC3E}">
        <p14:creationId xmlns:p14="http://schemas.microsoft.com/office/powerpoint/2010/main" val="119583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5896"/>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3" name="文本框 2">
            <a:extLst>
              <a:ext uri="{FF2B5EF4-FFF2-40B4-BE49-F238E27FC236}">
                <a16:creationId xmlns:a16="http://schemas.microsoft.com/office/drawing/2014/main" id="{5ED805EE-D491-4137-8E13-C051CCBF5204}"/>
              </a:ext>
            </a:extLst>
          </p:cNvPr>
          <p:cNvSpPr txBox="1"/>
          <p:nvPr/>
        </p:nvSpPr>
        <p:spPr>
          <a:xfrm>
            <a:off x="796777" y="208926"/>
            <a:ext cx="1415772" cy="46166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仿真结果</a:t>
            </a:r>
          </a:p>
        </p:txBody>
      </p:sp>
      <p:pic>
        <p:nvPicPr>
          <p:cNvPr id="2" name="图片 1">
            <a:extLst>
              <a:ext uri="{FF2B5EF4-FFF2-40B4-BE49-F238E27FC236}">
                <a16:creationId xmlns:a16="http://schemas.microsoft.com/office/drawing/2014/main" id="{F44F8A80-E376-A5D3-DF2F-5225071F4A14}"/>
              </a:ext>
            </a:extLst>
          </p:cNvPr>
          <p:cNvPicPr>
            <a:picLocks noChangeAspect="1"/>
          </p:cNvPicPr>
          <p:nvPr/>
        </p:nvPicPr>
        <p:blipFill>
          <a:blip r:embed="rId4"/>
          <a:stretch>
            <a:fillRect/>
          </a:stretch>
        </p:blipFill>
        <p:spPr>
          <a:xfrm>
            <a:off x="1252472" y="979531"/>
            <a:ext cx="6204230" cy="2459174"/>
          </a:xfrm>
          <a:prstGeom prst="rect">
            <a:avLst/>
          </a:prstGeom>
        </p:spPr>
      </p:pic>
      <p:pic>
        <p:nvPicPr>
          <p:cNvPr id="4" name="图片 3">
            <a:extLst>
              <a:ext uri="{FF2B5EF4-FFF2-40B4-BE49-F238E27FC236}">
                <a16:creationId xmlns:a16="http://schemas.microsoft.com/office/drawing/2014/main" id="{930379AE-82AB-63A1-FF50-0D809D58DB4A}"/>
              </a:ext>
            </a:extLst>
          </p:cNvPr>
          <p:cNvPicPr>
            <a:picLocks noChangeAspect="1"/>
          </p:cNvPicPr>
          <p:nvPr/>
        </p:nvPicPr>
        <p:blipFill>
          <a:blip r:embed="rId5"/>
          <a:stretch>
            <a:fillRect/>
          </a:stretch>
        </p:blipFill>
        <p:spPr>
          <a:xfrm>
            <a:off x="1252472" y="3669144"/>
            <a:ext cx="2909266" cy="2376000"/>
          </a:xfrm>
          <a:prstGeom prst="rect">
            <a:avLst/>
          </a:prstGeom>
        </p:spPr>
      </p:pic>
      <p:pic>
        <p:nvPicPr>
          <p:cNvPr id="6" name="图片 5">
            <a:extLst>
              <a:ext uri="{FF2B5EF4-FFF2-40B4-BE49-F238E27FC236}">
                <a16:creationId xmlns:a16="http://schemas.microsoft.com/office/drawing/2014/main" id="{13C057BB-D1AE-EAFB-126F-7CAFAA47CAF0}"/>
              </a:ext>
            </a:extLst>
          </p:cNvPr>
          <p:cNvPicPr>
            <a:picLocks noChangeAspect="1"/>
          </p:cNvPicPr>
          <p:nvPr/>
        </p:nvPicPr>
        <p:blipFill>
          <a:blip r:embed="rId6"/>
          <a:stretch>
            <a:fillRect/>
          </a:stretch>
        </p:blipFill>
        <p:spPr>
          <a:xfrm>
            <a:off x="4553346" y="3669144"/>
            <a:ext cx="2903356" cy="2376000"/>
          </a:xfrm>
          <a:prstGeom prst="rect">
            <a:avLst/>
          </a:prstGeom>
        </p:spPr>
      </p:pic>
      <p:pic>
        <p:nvPicPr>
          <p:cNvPr id="7" name="图片 6">
            <a:extLst>
              <a:ext uri="{FF2B5EF4-FFF2-40B4-BE49-F238E27FC236}">
                <a16:creationId xmlns:a16="http://schemas.microsoft.com/office/drawing/2014/main" id="{98A3033D-07D2-8AAC-9F39-FD0FFDDA1BE8}"/>
              </a:ext>
            </a:extLst>
          </p:cNvPr>
          <p:cNvPicPr>
            <a:picLocks noChangeAspect="1"/>
          </p:cNvPicPr>
          <p:nvPr/>
        </p:nvPicPr>
        <p:blipFill>
          <a:blip r:embed="rId7"/>
          <a:stretch>
            <a:fillRect/>
          </a:stretch>
        </p:blipFill>
        <p:spPr>
          <a:xfrm>
            <a:off x="8332964" y="934341"/>
            <a:ext cx="2513226" cy="2566359"/>
          </a:xfrm>
          <a:prstGeom prst="rect">
            <a:avLst/>
          </a:prstGeom>
        </p:spPr>
      </p:pic>
    </p:spTree>
    <p:extLst>
      <p:ext uri="{BB962C8B-B14F-4D97-AF65-F5344CB8AC3E}">
        <p14:creationId xmlns:p14="http://schemas.microsoft.com/office/powerpoint/2010/main" val="16126146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2945</TotalTime>
  <Words>1473</Words>
  <Application>Microsoft Office PowerPoint</Application>
  <PresentationFormat>宽屏</PresentationFormat>
  <Paragraphs>154</Paragraphs>
  <Slides>10</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等线</vt:lpstr>
      <vt:lpstr>等线 Light</vt:lpstr>
      <vt:lpstr>黑体</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如意 方</cp:lastModifiedBy>
  <cp:revision>28</cp:revision>
  <dcterms:created xsi:type="dcterms:W3CDTF">2023-11-29T16:06:10Z</dcterms:created>
  <dcterms:modified xsi:type="dcterms:W3CDTF">2024-03-26T15:58:30Z</dcterms:modified>
</cp:coreProperties>
</file>