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543" r:id="rId4"/>
    <p:sldId id="3630" r:id="rId6"/>
    <p:sldId id="3768" r:id="rId7"/>
    <p:sldId id="3642" r:id="rId8"/>
    <p:sldId id="3748" r:id="rId9"/>
    <p:sldId id="3750" r:id="rId10"/>
    <p:sldId id="3701" r:id="rId11"/>
    <p:sldId id="3751" r:id="rId12"/>
    <p:sldId id="3752" r:id="rId13"/>
    <p:sldId id="3632" r:id="rId14"/>
    <p:sldId id="3653" r:id="rId15"/>
    <p:sldId id="3783" r:id="rId16"/>
    <p:sldId id="3784" r:id="rId17"/>
    <p:sldId id="3787" r:id="rId18"/>
    <p:sldId id="3789" r:id="rId19"/>
    <p:sldId id="3645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啸楠 王" initials="啸王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6299"/>
    <a:srgbClr val="072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56" autoAdjust="0"/>
    <p:restoredTop sz="86978"/>
  </p:normalViewPr>
  <p:slideViewPr>
    <p:cSldViewPr snapToGrid="0">
      <p:cViewPr varScale="1">
        <p:scale>
          <a:sx n="62" d="100"/>
          <a:sy n="62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5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EC4E-2C54-4268-ADB4-DAF232CBCB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FDBB5-9AD0-4915-9874-41713F8742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effectLst/>
                <a:latin typeface="-apple-system"/>
              </a:rPr>
              <a:t>比如BERT[8]和GPT[3]是两个突出的例子，它们分别基于Transformer的编码器和解码器。</a:t>
            </a: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5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7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9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6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90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0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7530" indent="0">
              <a:buNone/>
              <a:defRPr sz="2000"/>
            </a:lvl5pPr>
            <a:lvl6pPr marL="2284730" indent="0">
              <a:buNone/>
              <a:defRPr sz="2000"/>
            </a:lvl6pPr>
            <a:lvl7pPr marL="2741930" indent="0">
              <a:buNone/>
              <a:defRPr sz="2000"/>
            </a:lvl7pPr>
            <a:lvl8pPr marL="3198495" indent="0">
              <a:buNone/>
              <a:defRPr sz="2000"/>
            </a:lvl8pPr>
            <a:lvl9pPr marL="3655695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EF06-2174-4056-AE19-36684AA5D2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67732-9016-40D7-958B-C0E2D950DB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Click="0" advTm="1000">
    <p:randomBar dir="vert"/>
  </p:transition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file:////var/folders/6w/0ftrt2wj1sx03zt3_zycm4_c0000gn/T/com.microsoft.Powerpoint/converted_emf.emf" TargetMode="Externa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5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file:////var/folders/6w/0ftrt2wj1sx03zt3_zycm4_c0000gn/T/com.microsoft.Powerpoint/converted_emf.emf" TargetMode="Externa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tags" Target="../tags/tag2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tags" Target="../tags/tag3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1" Type="http://schemas.openxmlformats.org/officeDocument/2006/relationships/notesSlide" Target="../notesSlides/notesSlide4.xml"/><Relationship Id="rId10" Type="http://schemas.openxmlformats.org/officeDocument/2006/relationships/vmlDrawing" Target="../drawings/vmlDrawing2.v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tags" Target="../tags/tag4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33" name="圆角矩形 32"/>
          <p:cNvSpPr/>
          <p:nvPr/>
        </p:nvSpPr>
        <p:spPr>
          <a:xfrm>
            <a:off x="6726879" y="1134124"/>
            <a:ext cx="5458771" cy="1814651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-6350" y="1959963"/>
            <a:ext cx="12192000" cy="2207895"/>
          </a:xfrm>
          <a:prstGeom prst="rect">
            <a:avLst/>
          </a:prstGeom>
          <a:solidFill>
            <a:srgbClr val="1A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latin typeface="+mj-ea"/>
                <a:ea typeface="+mj-ea"/>
              </a:rPr>
              <a:t>                    </a:t>
            </a:r>
            <a:r>
              <a:rPr lang="en-GB" altLang="zh-CN" sz="3200" b="1" dirty="0">
                <a:latin typeface="+mj-ea"/>
                <a:ea typeface="+mj-ea"/>
              </a:rPr>
              <a:t>   </a:t>
            </a:r>
            <a:r>
              <a:rPr lang="en-US" altLang="en-GB" sz="3200" b="1" dirty="0">
                <a:latin typeface="+mj-ea"/>
                <a:ea typeface="+mj-ea"/>
              </a:rPr>
              <a:t>   Scale-Aware Modulation Meet Transformer</a:t>
            </a:r>
            <a:endParaRPr lang="en-US" altLang="en-GB" sz="3200" b="1" dirty="0">
              <a:latin typeface="+mj-ea"/>
              <a:ea typeface="+mj-ea"/>
            </a:endParaRPr>
          </a:p>
          <a:p>
            <a:pPr marL="3657600" lvl="8" indent="457200"/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7600" lvl="8" indent="457200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       -- </a:t>
            </a:r>
            <a:r>
              <a:rPr lang="en-US" altLang="zh-CN" sz="1600" b="1" dirty="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2023 </a:t>
            </a:r>
            <a:r>
              <a:rPr lang="en-US" altLang="zh-CN" sz="1600" b="1" dirty="0">
                <a:ea typeface="微软雅黑" panose="020B0503020204020204" pitchFamily="34" charset="-122"/>
              </a:rPr>
              <a:t>ICCV </a:t>
            </a:r>
            <a:endParaRPr lang="en-US" altLang="zh-CN" sz="1600" b="1" dirty="0">
              <a:ea typeface="微软雅黑" panose="020B0503020204020204" pitchFamily="34" charset="-122"/>
            </a:endParaRPr>
          </a:p>
          <a:p>
            <a:pPr algn="r"/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372027" y="4907953"/>
            <a:ext cx="214672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53D3A"/>
                </a:solidFill>
              </a:rPr>
              <a:t>汇报人：刘博</a:t>
            </a:r>
            <a:endParaRPr lang="en-US" altLang="zh-CN" b="1" dirty="0">
              <a:solidFill>
                <a:srgbClr val="453D3A"/>
              </a:solidFill>
            </a:endParaRPr>
          </a:p>
          <a:p>
            <a:endParaRPr lang="en-US" altLang="zh-CN" b="1" dirty="0">
              <a:solidFill>
                <a:srgbClr val="453D3A"/>
              </a:solidFill>
            </a:endParaRPr>
          </a:p>
          <a:p>
            <a:r>
              <a:rPr lang="zh-CN" altLang="en-US" b="1" dirty="0">
                <a:solidFill>
                  <a:srgbClr val="453D3A"/>
                </a:solidFill>
              </a:rPr>
              <a:t>日期：</a:t>
            </a:r>
            <a:r>
              <a:rPr lang="en-US" altLang="zh-CN" b="1" dirty="0">
                <a:solidFill>
                  <a:srgbClr val="453D3A"/>
                </a:solidFill>
              </a:rPr>
              <a:t>2024 4. 3</a:t>
            </a:r>
            <a:endParaRPr lang="en-US" altLang="zh-CN" b="1" dirty="0">
              <a:solidFill>
                <a:srgbClr val="453D3A"/>
              </a:solidFill>
            </a:endParaRPr>
          </a:p>
        </p:txBody>
      </p:sp>
      <p:pic>
        <p:nvPicPr>
          <p:cNvPr id="25" name="图片 24" descr="20159162251233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370" y="2062602"/>
            <a:ext cx="2466589" cy="200436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22195" y="701483"/>
            <a:ext cx="63500" cy="76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35" y="4779010"/>
            <a:ext cx="8934450" cy="1057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23924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Experiments</a:t>
            </a:r>
            <a:endParaRPr lang="en-US" altLang="en-GB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圆角矩形 12"/>
          <p:cNvSpPr>
            <a:spLocks noChangeArrowheads="1"/>
          </p:cNvSpPr>
          <p:nvPr/>
        </p:nvSpPr>
        <p:spPr bwMode="auto">
          <a:xfrm>
            <a:off x="660400" y="1223893"/>
            <a:ext cx="10734431" cy="496160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96365" y="141605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 indent="-28575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altLang="zh-CN" sz="2000">
                <a:ea typeface="宋体" panose="02010600030101010101" pitchFamily="2" charset="-122"/>
                <a:sym typeface="+mn-ea"/>
              </a:rPr>
              <a:t>Evolutionary Hybrid Network</a:t>
            </a:r>
            <a:endParaRPr lang="en-US" altLang="zh-CN" sz="200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75" y="1936115"/>
            <a:ext cx="8916035" cy="3610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GB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Experiments</a:t>
            </a:r>
            <a:endParaRPr lang="en-US" altLang="en-GB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圆角矩形 12"/>
          <p:cNvSpPr>
            <a:spLocks noChangeArrowheads="1"/>
          </p:cNvSpPr>
          <p:nvPr/>
        </p:nvSpPr>
        <p:spPr bwMode="auto">
          <a:xfrm>
            <a:off x="660400" y="1223893"/>
            <a:ext cx="10734431" cy="496160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0775" y="152908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 indent="-28575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altLang="zh-CN" sz="2000">
                <a:ea typeface="宋体" panose="02010600030101010101" pitchFamily="2" charset="-122"/>
                <a:sym typeface="+mn-ea"/>
              </a:rPr>
              <a:t>Evolutionary Hybrid Network</a:t>
            </a:r>
            <a:endParaRPr lang="en-US" altLang="zh-CN" sz="200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420" y="1927860"/>
            <a:ext cx="7876540" cy="422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GB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Experiments</a:t>
            </a:r>
            <a:endParaRPr lang="en-US" altLang="en-GB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圆角矩形 12"/>
          <p:cNvSpPr>
            <a:spLocks noChangeArrowheads="1"/>
          </p:cNvSpPr>
          <p:nvPr/>
        </p:nvSpPr>
        <p:spPr bwMode="auto">
          <a:xfrm>
            <a:off x="660400" y="1223893"/>
            <a:ext cx="10734431" cy="496160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0" y="1285240"/>
            <a:ext cx="3820160" cy="46272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755" y="1818005"/>
            <a:ext cx="3399155" cy="39077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240" y="1965325"/>
            <a:ext cx="3606800" cy="3371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GB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Experiments</a:t>
            </a:r>
            <a:endParaRPr lang="en-US" altLang="en-GB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圆角矩形 12"/>
          <p:cNvSpPr>
            <a:spLocks noChangeArrowheads="1"/>
          </p:cNvSpPr>
          <p:nvPr/>
        </p:nvSpPr>
        <p:spPr bwMode="auto">
          <a:xfrm>
            <a:off x="660400" y="1223893"/>
            <a:ext cx="10734431" cy="496160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710" y="1403985"/>
            <a:ext cx="8514080" cy="4479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GB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Experiments</a:t>
            </a:r>
            <a:endParaRPr lang="en-US" altLang="en-GB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圆角矩形 12"/>
          <p:cNvSpPr>
            <a:spLocks noChangeArrowheads="1"/>
          </p:cNvSpPr>
          <p:nvPr/>
        </p:nvSpPr>
        <p:spPr bwMode="auto">
          <a:xfrm>
            <a:off x="660400" y="1223893"/>
            <a:ext cx="10734431" cy="496160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600200"/>
            <a:ext cx="4924425" cy="38474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3365"/>
            <a:ext cx="5000625" cy="3924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GB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Experiments</a:t>
            </a:r>
            <a:endParaRPr lang="en-US" altLang="en-GB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圆角矩形 12"/>
          <p:cNvSpPr>
            <a:spLocks noChangeArrowheads="1"/>
          </p:cNvSpPr>
          <p:nvPr/>
        </p:nvSpPr>
        <p:spPr bwMode="auto">
          <a:xfrm>
            <a:off x="660400" y="1223893"/>
            <a:ext cx="10734431" cy="496160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480" y="1409065"/>
            <a:ext cx="7663180" cy="4591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78050"/>
            <a:ext cx="12192000" cy="2207895"/>
          </a:xfrm>
          <a:prstGeom prst="rect">
            <a:avLst/>
          </a:prstGeom>
          <a:solidFill>
            <a:srgbClr val="1A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88023" y="2963189"/>
            <a:ext cx="86117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buClrTx/>
              <a:buSzTx/>
              <a:buFontTx/>
              <a:defRPr/>
            </a:pPr>
            <a:r>
              <a:rPr lang="zh-CN" altLang="en-US" sz="3600" b="1" dirty="0">
                <a:solidFill>
                  <a:schemeClr val="bg1"/>
                </a:solidFill>
              </a:rPr>
              <a:t>谢谢您的聆听</a:t>
            </a:r>
            <a:r>
              <a:rPr lang="zh-CN" sz="3600" b="1" dirty="0">
                <a:solidFill>
                  <a:schemeClr val="bg1"/>
                </a:solidFill>
              </a:rPr>
              <a:t>！</a:t>
            </a:r>
            <a:endParaRPr lang="zh-CN" sz="3600" b="1" dirty="0">
              <a:solidFill>
                <a:schemeClr val="bg1"/>
              </a:solidFill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1210264" y="2962924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7" name="图片 16" descr="201591622512334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22580" y="2244090"/>
            <a:ext cx="2369820" cy="1927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rgbClr val="1A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77896" y="2560076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zh-CN" altLang="en-US" sz="6000" b="1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4033520" y="1953768"/>
            <a:ext cx="3591560" cy="828384"/>
            <a:chOff x="3909356" y="1685526"/>
            <a:chExt cx="3370054" cy="828000"/>
          </a:xfrm>
        </p:grpSpPr>
        <p:sp>
          <p:nvSpPr>
            <p:cNvPr id="19" name="文本框 18"/>
            <p:cNvSpPr txBox="1"/>
            <p:nvPr/>
          </p:nvSpPr>
          <p:spPr>
            <a:xfrm>
              <a:off x="4884552" y="1768466"/>
              <a:ext cx="2394858" cy="521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背景介绍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64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en-US" altLang="zh-CN" sz="40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3997640" y="3522935"/>
            <a:ext cx="3470452" cy="828000"/>
            <a:chOff x="3873413" y="3203903"/>
            <a:chExt cx="3470452" cy="828000"/>
          </a:xfrm>
        </p:grpSpPr>
        <p:sp>
          <p:nvSpPr>
            <p:cNvPr id="55" name="文本框 54"/>
            <p:cNvSpPr txBox="1"/>
            <p:nvPr/>
          </p:nvSpPr>
          <p:spPr>
            <a:xfrm>
              <a:off x="4949007" y="3282685"/>
              <a:ext cx="2394858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研究方法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8032062" y="3512901"/>
            <a:ext cx="3375077" cy="1105848"/>
            <a:chOff x="8098970" y="3203903"/>
            <a:chExt cx="3375077" cy="1105848"/>
          </a:xfrm>
        </p:grpSpPr>
        <p:sp>
          <p:nvSpPr>
            <p:cNvPr id="44" name="文本框 43"/>
            <p:cNvSpPr txBox="1"/>
            <p:nvPr/>
          </p:nvSpPr>
          <p:spPr>
            <a:xfrm>
              <a:off x="9079189" y="3356616"/>
              <a:ext cx="2394858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实验</a:t>
              </a:r>
              <a:endParaRPr lang="zh-CN" altLang="en-US" sz="2800" b="1" dirty="0">
                <a:latin typeface="微软雅黑" panose="020B0503020204020204" pitchFamily="34" charset="-122"/>
              </a:endParaRPr>
            </a:p>
            <a:p>
              <a:endParaRPr lang="zh-CN" altLang="en-US" sz="2800" b="1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8098970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8032062" y="1952937"/>
            <a:ext cx="3730625" cy="828000"/>
            <a:chOff x="8098970" y="1685526"/>
            <a:chExt cx="3730625" cy="828000"/>
          </a:xfrm>
        </p:grpSpPr>
        <p:sp>
          <p:nvSpPr>
            <p:cNvPr id="50" name="文本框 49"/>
            <p:cNvSpPr txBox="1"/>
            <p:nvPr/>
          </p:nvSpPr>
          <p:spPr>
            <a:xfrm>
              <a:off x="9044485" y="1769304"/>
              <a:ext cx="2785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相关工作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8098970" y="1714806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649888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 Introduction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圆角矩形 1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0400" y="1223893"/>
            <a:ext cx="10734431" cy="496160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6800" y="1410970"/>
            <a:ext cx="6530340" cy="6070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1" indent="-288925" algn="l" defTabSz="0" fontAlgn="base"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楷体_GB2312" charset="0"/>
              </a:rPr>
              <a:t>Motivation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  <a:sym typeface="楷体_GB231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345" y="1924685"/>
            <a:ext cx="7261860" cy="4077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 </a:t>
            </a:r>
            <a:r>
              <a:rPr lang="en-US" altLang="en-GB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Framework</a:t>
            </a:r>
            <a:endParaRPr lang="en-US" altLang="en-GB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圆角矩形 12"/>
          <p:cNvSpPr>
            <a:spLocks noChangeArrowheads="1"/>
          </p:cNvSpPr>
          <p:nvPr/>
        </p:nvSpPr>
        <p:spPr bwMode="auto">
          <a:xfrm>
            <a:off x="660400" y="1223893"/>
            <a:ext cx="10734431" cy="496160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114300" imgH="215900" progId="Equation.KSEE3">
                  <p:embed/>
                </p:oleObj>
              </mc:Choice>
              <mc:Fallback>
                <p:oleObj name="" r:id="rId2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354455" y="1416685"/>
            <a:ext cx="9900920" cy="482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2" indent="-28575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v"/>
            </a:pPr>
            <a:r>
              <a:rPr lang="zh-CN" altLang="en-US" sz="2000">
                <a:ea typeface="宋体" panose="02010600030101010101" pitchFamily="2" charset="-122"/>
              </a:rPr>
              <a:t>Architecture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4455" y="1898650"/>
            <a:ext cx="9385935" cy="3925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 </a:t>
            </a:r>
            <a:r>
              <a:rPr lang="en-US" altLang="en-GB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Framework</a:t>
            </a:r>
            <a:endParaRPr lang="en-US" altLang="en-GB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圆角矩形 12"/>
          <p:cNvSpPr>
            <a:spLocks noChangeArrowheads="1"/>
          </p:cNvSpPr>
          <p:nvPr/>
        </p:nvSpPr>
        <p:spPr bwMode="auto">
          <a:xfrm>
            <a:off x="660400" y="1223893"/>
            <a:ext cx="10734431" cy="496160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114300" imgH="215900" progId="Equation.KSEE3">
                  <p:embed/>
                </p:oleObj>
              </mc:Choice>
              <mc:Fallback>
                <p:oleObj name="" r:id="rId2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354455" y="1416685"/>
            <a:ext cx="9900920" cy="482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7150" lvl="2" indent="-34290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charset="0"/>
              <a:buChar char="n"/>
            </a:pPr>
            <a:r>
              <a:rPr lang="en-US" altLang="zh-CN" sz="2000">
                <a:ea typeface="宋体" panose="02010600030101010101" pitchFamily="2" charset="-122"/>
              </a:rPr>
              <a:t>SAM</a:t>
            </a:r>
            <a:r>
              <a:rPr lang="zh-CN" altLang="en-US" sz="2000">
                <a:ea typeface="宋体" panose="02010600030101010101" pitchFamily="2" charset="-122"/>
              </a:rPr>
              <a:t>（</a:t>
            </a:r>
            <a:r>
              <a:rPr lang="en-US" altLang="zh-CN" sz="2000">
                <a:ea typeface="宋体" panose="02010600030101010101" pitchFamily="2" charset="-122"/>
              </a:rPr>
              <a:t>Scale-Aware Modulation</a:t>
            </a:r>
            <a:r>
              <a:rPr lang="zh-CN" altLang="en-US" sz="2000">
                <a:ea typeface="宋体" panose="02010600030101010101" pitchFamily="2" charset="-122"/>
              </a:rPr>
              <a:t>）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rcRect l="9028"/>
          <a:stretch>
            <a:fillRect/>
          </a:stretch>
        </p:blipFill>
        <p:spPr>
          <a:xfrm>
            <a:off x="851535" y="2035810"/>
            <a:ext cx="5528310" cy="39338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52845" y="1223645"/>
            <a:ext cx="4884420" cy="4498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 sz="2000"/>
              <a:t>MHMC</a:t>
            </a:r>
            <a:r>
              <a:rPr lang="zh-CN" altLang="en-US" sz="2000"/>
              <a:t>（</a:t>
            </a:r>
            <a:r>
              <a:rPr lang="en-US" altLang="zh-CN" sz="2000"/>
              <a:t>Multi-Head Mixed Convolution</a:t>
            </a:r>
            <a:r>
              <a:rPr lang="zh-CN" altLang="en-US" sz="2000"/>
              <a:t>）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 sz="2000"/>
              <a:t>SAA</a:t>
            </a:r>
            <a:r>
              <a:rPr lang="zh-CN" altLang="en-US" sz="2000"/>
              <a:t>（</a:t>
            </a:r>
            <a:r>
              <a:rPr lang="en-US" altLang="zh-CN" sz="2000"/>
              <a:t>Scale-Aware Aggrgation</a:t>
            </a:r>
            <a:r>
              <a:rPr lang="zh-CN" altLang="en-US" sz="2000"/>
              <a:t>）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 sz="2000"/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 sz="2000"/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 sz="2000"/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 sz="2000"/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 sz="2000"/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 sz="2000"/>
          </a:p>
          <a:p>
            <a:pPr marL="285750" indent="-285750">
              <a:buFont typeface="Wingdings" panose="05000000000000000000" charset="0"/>
              <a:buChar char="u"/>
            </a:pPr>
            <a:endParaRPr lang="en-US" altLang="zh-CN" sz="2000"/>
          </a:p>
          <a:p>
            <a:pPr marL="285750" indent="-285750">
              <a:buFont typeface="Wingdings" panose="05000000000000000000" charset="0"/>
              <a:buChar char="u"/>
            </a:pPr>
            <a:r>
              <a:rPr lang="en-US" altLang="zh-CN" sz="2000"/>
              <a:t>SAM</a:t>
            </a:r>
            <a:r>
              <a:rPr lang="zh-CN" altLang="en-US" sz="2000"/>
              <a:t>（</a:t>
            </a:r>
            <a:r>
              <a:rPr lang="en-US" altLang="zh-CN" sz="2000"/>
              <a:t>Scale-Aware Modulation</a:t>
            </a:r>
            <a:r>
              <a:rPr lang="zh-CN" altLang="en-US" sz="2000"/>
              <a:t>）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 sz="20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845" y="1582420"/>
            <a:ext cx="5753100" cy="647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2845" y="2810510"/>
            <a:ext cx="4821555" cy="19348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2845" y="5207635"/>
            <a:ext cx="4884420" cy="936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 </a:t>
            </a:r>
            <a:r>
              <a:rPr lang="en-US" altLang="en-GB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Framework</a:t>
            </a:r>
            <a:endParaRPr lang="en-US" altLang="en-GB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圆角矩形 12"/>
          <p:cNvSpPr>
            <a:spLocks noChangeArrowheads="1"/>
          </p:cNvSpPr>
          <p:nvPr/>
        </p:nvSpPr>
        <p:spPr bwMode="auto">
          <a:xfrm>
            <a:off x="594360" y="1184523"/>
            <a:ext cx="10734431" cy="496160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114300" imgH="215900" progId="Equation.KSEE3">
                  <p:embed/>
                </p:oleObj>
              </mc:Choice>
              <mc:Fallback>
                <p:oleObj name="" r:id="rId2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354455" y="1416685"/>
            <a:ext cx="9900920" cy="482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7150" lvl="2" indent="-34290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charset="0"/>
              <a:buChar char="n"/>
            </a:pPr>
            <a:r>
              <a:rPr lang="en-US" altLang="zh-CN" sz="2000">
                <a:ea typeface="宋体" panose="02010600030101010101" pitchFamily="2" charset="-122"/>
              </a:rPr>
              <a:t>SAA</a:t>
            </a:r>
            <a:r>
              <a:rPr lang="zh-CN" altLang="en-US" sz="2000">
                <a:ea typeface="宋体" panose="02010600030101010101" pitchFamily="2" charset="-122"/>
              </a:rPr>
              <a:t>（</a:t>
            </a:r>
            <a:r>
              <a:rPr lang="en-US" altLang="zh-CN" sz="2000">
                <a:ea typeface="宋体" panose="02010600030101010101" pitchFamily="2" charset="-122"/>
              </a:rPr>
              <a:t>Scale-Aware Aggregation</a:t>
            </a:r>
            <a:r>
              <a:rPr lang="zh-CN" altLang="en-US" sz="2000">
                <a:ea typeface="宋体" panose="02010600030101010101" pitchFamily="2" charset="-122"/>
              </a:rPr>
              <a:t>）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pic>
        <p:nvPicPr>
          <p:cNvPr id="3" name="图片 2" descr="6a242237931a27d880373b757521d2b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310" y="1899285"/>
            <a:ext cx="8918575" cy="4003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 MHMC Visualization</a:t>
            </a:r>
            <a:endParaRPr lang="en-US" altLang="zh-CN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圆角矩形 12"/>
          <p:cNvSpPr>
            <a:spLocks noChangeArrowheads="1"/>
          </p:cNvSpPr>
          <p:nvPr/>
        </p:nvSpPr>
        <p:spPr bwMode="auto">
          <a:xfrm>
            <a:off x="660400" y="1115060"/>
            <a:ext cx="10734675" cy="50704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66900" y="1421765"/>
            <a:ext cx="10134600" cy="4374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1" algn="l" defTabSz="0" fontAlgn="base">
              <a:spcBef>
                <a:spcPct val="20000"/>
              </a:spcBef>
              <a:spcAft>
                <a:spcPct val="2000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None/>
            </a:pPr>
            <a:endParaRPr lang="zh-CN" sz="2000" dirty="0">
              <a:latin typeface="宋体" panose="02010600030101010101" pitchFamily="2" charset="-122"/>
              <a:ea typeface="宋体" panose="02010600030101010101" pitchFamily="2" charset="-122"/>
              <a:sym typeface="楷体_GB231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30" y="1317625"/>
            <a:ext cx="9395460" cy="4497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 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SAA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 Visualization</a:t>
            </a:r>
            <a:endParaRPr lang="en-US" altLang="zh-CN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圆角矩形 12"/>
          <p:cNvSpPr>
            <a:spLocks noChangeArrowheads="1"/>
          </p:cNvSpPr>
          <p:nvPr/>
        </p:nvSpPr>
        <p:spPr bwMode="auto">
          <a:xfrm>
            <a:off x="660400" y="1115060"/>
            <a:ext cx="10734675" cy="50704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05" y="1362075"/>
            <a:ext cx="9474200" cy="446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 M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ethod</a:t>
            </a:r>
            <a:endParaRPr lang="en-US" altLang="zh-CN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圆角矩形 12"/>
          <p:cNvSpPr>
            <a:spLocks noChangeArrowheads="1"/>
          </p:cNvSpPr>
          <p:nvPr/>
        </p:nvSpPr>
        <p:spPr bwMode="auto">
          <a:xfrm>
            <a:off x="660400" y="1115060"/>
            <a:ext cx="10734675" cy="50704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96365" y="141605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 indent="-28575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altLang="zh-CN" sz="2000">
                <a:ea typeface="宋体" panose="02010600030101010101" pitchFamily="2" charset="-122"/>
                <a:sym typeface="+mn-ea"/>
              </a:rPr>
              <a:t>Evolutionary Hybrid Network</a:t>
            </a:r>
            <a:endParaRPr lang="en-US" altLang="zh-CN" sz="200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15" y="2108200"/>
            <a:ext cx="3099435" cy="35521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915" y="1914525"/>
            <a:ext cx="6224905" cy="3745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MGQ1MWNkZmRmNmVjOTNmNjNmZWJiNTgwODBlYTA2MDEifQ=="/>
  <p:tag name="commondata" val="eyJoZGlkIjoiZTExODJlNGQ0MjBiZjEwMWYzNDQxOTY2NjM0NGUxOG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2319</Words>
  <Application>WPS 演示</Application>
  <PresentationFormat>宽屏</PresentationFormat>
  <Paragraphs>263</Paragraphs>
  <Slides>16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Arial</vt:lpstr>
      <vt:lpstr>Calibri</vt:lpstr>
      <vt:lpstr>Calibri</vt:lpstr>
      <vt:lpstr>Times New Roman</vt:lpstr>
      <vt:lpstr>楷体_GB2312</vt:lpstr>
      <vt:lpstr>新宋体</vt:lpstr>
      <vt:lpstr>Söhne</vt:lpstr>
      <vt:lpstr>-apple-system</vt:lpstr>
      <vt:lpstr>Wingdings</vt:lpstr>
      <vt:lpstr>Segoe Print</vt:lpstr>
      <vt:lpstr>等线</vt:lpstr>
      <vt:lpstr>等线 Light</vt:lpstr>
      <vt:lpstr>Arial Unicode MS</vt:lpstr>
      <vt:lpstr>Calibri Light</vt:lpstr>
      <vt:lpstr>Office 主题​​</vt:lpstr>
      <vt:lpstr>2_Office 主题​​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 晶晶</dc:creator>
  <cp:lastModifiedBy>XS</cp:lastModifiedBy>
  <cp:revision>1477</cp:revision>
  <dcterms:created xsi:type="dcterms:W3CDTF">2021-12-22T05:58:00Z</dcterms:created>
  <dcterms:modified xsi:type="dcterms:W3CDTF">2024-04-02T13:22:54Z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881C99C5FAA64FE696539BCAAA436A1D_13</vt:lpwstr>
  </property>
</Properties>
</file>