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65" r:id="rId3"/>
  </p:sldMasterIdLst>
  <p:notesMasterIdLst>
    <p:notesMasterId r:id="rId14"/>
  </p:notesMasterIdLst>
  <p:sldIdLst>
    <p:sldId id="3228" r:id="rId4"/>
    <p:sldId id="3281" r:id="rId5"/>
    <p:sldId id="3287" r:id="rId6"/>
    <p:sldId id="3278" r:id="rId7"/>
    <p:sldId id="3289" r:id="rId8"/>
    <p:sldId id="3286" r:id="rId9"/>
    <p:sldId id="3279" r:id="rId10"/>
    <p:sldId id="3285" r:id="rId11"/>
    <p:sldId id="3284" r:id="rId12"/>
    <p:sldId id="3288"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9AD"/>
    <a:srgbClr val="1A78C3"/>
    <a:srgbClr val="1A78C2"/>
    <a:srgbClr val="1B6299"/>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9054" autoAdjust="0"/>
  </p:normalViewPr>
  <p:slideViewPr>
    <p:cSldViewPr snapToGrid="0" showGuides="1">
      <p:cViewPr varScale="1">
        <p:scale>
          <a:sx n="122" d="100"/>
          <a:sy n="122" d="100"/>
        </p:scale>
        <p:origin x="1704" y="102"/>
      </p:cViewPr>
      <p:guideLst>
        <p:guide orient="horz" pos="2183"/>
        <p:guide pos="3839"/>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1</a:t>
            </a:fld>
            <a:endParaRPr lang="zh-CN" altLang="en-US"/>
          </a:p>
        </p:txBody>
      </p:sp>
    </p:spTree>
    <p:extLst>
      <p:ext uri="{BB962C8B-B14F-4D97-AF65-F5344CB8AC3E}">
        <p14:creationId xmlns:p14="http://schemas.microsoft.com/office/powerpoint/2010/main" val="1074450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120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r>
              <a:rPr lang="zh-CN" altLang="en-US" dirty="0"/>
              <a:t>我们知道</a:t>
            </a:r>
            <a:r>
              <a:rPr lang="en-US" altLang="zh-CN" dirty="0"/>
              <a:t>BERT</a:t>
            </a:r>
            <a:r>
              <a:rPr lang="zh-CN" altLang="en-US" dirty="0"/>
              <a:t>引领了预训练加微调的范式。先用海量的数据来对模型进行预训练，用户在使用时直接把预训练好的模型拿过来在具体的任务上进行微调训练就可以达到不错的效果。</a:t>
            </a:r>
            <a:endParaRPr lang="en-US" altLang="zh-CN" dirty="0"/>
          </a:p>
          <a:p>
            <a:r>
              <a:rPr lang="en-US" altLang="zh-CN" dirty="0"/>
              <a:t>1.</a:t>
            </a:r>
            <a:r>
              <a:rPr lang="zh-CN" altLang="en-US" dirty="0"/>
              <a:t>指令微调可以被视为一个特殊的有监督的训练过程，其优化过程与预训练有一些不同，比如训练目标 函数（如序列到序列的损失）和优化参数设置（如更小的批量 大小和学习率）。有监督训练使用带标记的数据对模型进行训练，指令微调使用（指令</a:t>
            </a:r>
            <a:r>
              <a:rPr lang="en-US" altLang="zh-CN" dirty="0"/>
              <a:t>+</a:t>
            </a:r>
            <a:r>
              <a:rPr lang="zh-CN" altLang="en-US" dirty="0"/>
              <a:t>输出）对的数据集上训练</a:t>
            </a:r>
            <a:r>
              <a:rPr lang="en-US" altLang="zh-CN" dirty="0" err="1"/>
              <a:t>llm</a:t>
            </a:r>
            <a:r>
              <a:rPr lang="zh-CN" altLang="en-US" dirty="0"/>
              <a:t>，让模型理解用户指令得到期望的输出。要注意的是，指令微调和</a:t>
            </a:r>
            <a:r>
              <a:rPr lang="en-US" altLang="zh-CN" dirty="0"/>
              <a:t>React</a:t>
            </a:r>
            <a:r>
              <a:rPr lang="zh-CN" altLang="en-US" dirty="0"/>
              <a:t>是不同的东西，</a:t>
            </a:r>
            <a:r>
              <a:rPr lang="en-US" altLang="zh-CN" dirty="0"/>
              <a:t>React</a:t>
            </a:r>
            <a:r>
              <a:rPr lang="zh-CN" altLang="en-US" dirty="0"/>
              <a:t>是一种结合观测、推理和动作的范式，而指令微调是一种通过指令来提高模型性能的训练方法。</a:t>
            </a:r>
            <a:endParaRPr lang="en-US" altLang="zh-CN" dirty="0"/>
          </a:p>
          <a:p>
            <a:r>
              <a:rPr lang="en-US" altLang="zh-CN" dirty="0"/>
              <a:t>2.</a:t>
            </a:r>
            <a:r>
              <a:rPr lang="zh-CN" altLang="en-US" dirty="0"/>
              <a:t>对齐的指标（即有用性、诚实性、无害性）</a:t>
            </a:r>
            <a:r>
              <a:rPr lang="en-US" altLang="zh-CN" dirty="0"/>
              <a:t>,</a:t>
            </a:r>
            <a:r>
              <a:rPr lang="zh-CN" altLang="en-US" dirty="0"/>
              <a:t>一个有前景的技术是红队攻防，它以对抗性的方式手动或自动地探测 </a:t>
            </a:r>
            <a:r>
              <a:rPr lang="en-US" altLang="zh-CN" dirty="0"/>
              <a:t>LLM</a:t>
            </a:r>
            <a:r>
              <a:rPr lang="zh-CN" altLang="en-US" dirty="0"/>
              <a:t>，使之生成有害输出，然后再更新模型防止此类输出。</a:t>
            </a:r>
            <a:r>
              <a:rPr lang="pt-BR" altLang="zh-CN" dirty="0"/>
              <a:t>InstructGPT</a:t>
            </a:r>
            <a:r>
              <a:rPr lang="zh-CN" altLang="en-US" dirty="0"/>
              <a:t>就是用了强化学习的策略。</a:t>
            </a:r>
            <a:endParaRPr lang="en-US" altLang="zh-CN" dirty="0"/>
          </a:p>
          <a:p>
            <a:r>
              <a:rPr lang="en-US" altLang="zh-CN" dirty="0"/>
              <a:t>3.</a:t>
            </a:r>
            <a:r>
              <a:rPr lang="zh-CN" altLang="en-US" dirty="0"/>
              <a:t>预训练的数据量都是千万级</a:t>
            </a:r>
            <a:r>
              <a:rPr lang="en-US" altLang="zh-CN" dirty="0"/>
              <a:t>token</a:t>
            </a:r>
            <a:r>
              <a:rPr lang="zh-CN" altLang="en-US" dirty="0"/>
              <a:t>，</a:t>
            </a:r>
            <a:r>
              <a:rPr lang="en-US" altLang="zh-CN" dirty="0"/>
              <a:t>gpt3</a:t>
            </a:r>
            <a:r>
              <a:rPr lang="zh-CN" altLang="en-US" dirty="0"/>
              <a:t>预训练一次上千亿美元</a:t>
            </a:r>
            <a:endParaRPr lang="en-US" altLang="zh-CN" dirty="0"/>
          </a:p>
          <a:p>
            <a:r>
              <a:rPr lang="en-US" altLang="zh-CN" dirty="0"/>
              <a:t>4.</a:t>
            </a:r>
            <a:r>
              <a:rPr lang="zh-CN" altLang="en-US" dirty="0"/>
              <a:t>旨在减少可训练参数的数量，同时尽可能保持良好的性能</a:t>
            </a:r>
            <a:endParaRPr lang="en-US" altLang="zh-CN" dirty="0"/>
          </a:p>
          <a:p>
            <a:endParaRPr lang="en-US" altLang="zh-CN" i="1"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076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r>
              <a:rPr lang="en-US" altLang="zh-CN" dirty="0"/>
              <a:t>1.</a:t>
            </a:r>
            <a:r>
              <a:rPr lang="zh-CN" altLang="en-US" dirty="0"/>
              <a:t>提示微调：通过包含一组软提示 </a:t>
            </a:r>
            <a:r>
              <a:rPr lang="en-US" altLang="zh-CN" dirty="0"/>
              <a:t>token</a:t>
            </a:r>
            <a:r>
              <a:rPr lang="zh-CN" altLang="en-US" dirty="0"/>
              <a:t>（以自由形式或前缀形式 ）来扩充输入文本，然后将扩充后的输入用于解决特 定的下游任务。其实任务特定的提示嵌入与输入文本 嵌入拼接输入到语言模型中。</a:t>
            </a:r>
            <a:endParaRPr lang="en-US" altLang="zh-CN" dirty="0"/>
          </a:p>
          <a:p>
            <a:r>
              <a:rPr lang="zh-CN" altLang="en-US" b="1" dirty="0"/>
              <a:t>硬提示 </a:t>
            </a:r>
            <a:r>
              <a:rPr lang="zh-CN" altLang="en-US" dirty="0"/>
              <a:t>人类可读的具体的文本串用于引导</a:t>
            </a:r>
            <a:r>
              <a:rPr lang="en-US" altLang="zh-CN" dirty="0" err="1"/>
              <a:t>llm</a:t>
            </a:r>
            <a:r>
              <a:rPr lang="zh-CN" altLang="en-US" dirty="0"/>
              <a:t>，类似于</a:t>
            </a:r>
            <a:r>
              <a:rPr lang="en-US" altLang="zh-CN" dirty="0"/>
              <a:t>React</a:t>
            </a:r>
            <a:r>
              <a:rPr lang="zh-CN" altLang="en-US" dirty="0"/>
              <a:t>，不同的内容对模型性能影响较大，</a:t>
            </a:r>
            <a:endParaRPr lang="en-US" altLang="zh-CN" dirty="0"/>
          </a:p>
          <a:p>
            <a:r>
              <a:rPr lang="zh-CN" altLang="en-US" dirty="0"/>
              <a:t>而软提示 其实就是</a:t>
            </a:r>
            <a:r>
              <a:rPr lang="en-US" altLang="zh-CN" dirty="0" err="1"/>
              <a:t>nlp</a:t>
            </a:r>
            <a:r>
              <a:rPr lang="zh-CN" altLang="en-US" dirty="0"/>
              <a:t>中的那种向量形式，是在模型的嵌入空间中描述的，可以通过梯度下降反向传播等训练优化的东西。</a:t>
            </a:r>
            <a:endParaRPr lang="en-US" altLang="zh-CN" dirty="0"/>
          </a:p>
          <a:p>
            <a:endParaRPr lang="en-US" altLang="zh-CN" dirty="0"/>
          </a:p>
          <a:p>
            <a:r>
              <a:rPr lang="zh-CN" altLang="en-US" dirty="0"/>
              <a:t>前缀微调 也可以 被视为提示方法，有些论文把它称为深度提示微调。然而，在本综述中，提示微调特指，在 </a:t>
            </a:r>
            <a:r>
              <a:rPr lang="en-US" altLang="zh-CN" dirty="0"/>
              <a:t>LLM </a:t>
            </a:r>
            <a:r>
              <a:rPr lang="zh-CN" altLang="en-US" dirty="0"/>
              <a:t>的语境 下只在输入层中包含提示 </a:t>
            </a:r>
            <a:r>
              <a:rPr lang="en-US" altLang="zh-CN" dirty="0"/>
              <a:t>token </a:t>
            </a:r>
            <a:r>
              <a:rPr lang="zh-CN" altLang="en-US" dirty="0"/>
              <a:t>的方法。</a:t>
            </a:r>
            <a:endParaRPr lang="en-US" altLang="zh-CN" dirty="0"/>
          </a:p>
          <a:p>
            <a:r>
              <a:rPr lang="zh-CN" altLang="en-US" dirty="0"/>
              <a:t>我们将 </a:t>
            </a:r>
            <a:r>
              <a:rPr lang="en-US" altLang="zh-CN" dirty="0"/>
              <a:t>p-tuning v2 </a:t>
            </a:r>
            <a:r>
              <a:rPr lang="zh-CN" altLang="en-US" dirty="0"/>
              <a:t>归类 为前缀微调的一种，因为它在语言模型中引入了逐层提示。</a:t>
            </a:r>
          </a:p>
          <a:p>
            <a:endParaRPr lang="en-US" altLang="zh-CN" dirty="0"/>
          </a:p>
          <a:p>
            <a:r>
              <a:rPr lang="en-US" altLang="zh-CN" dirty="0"/>
              <a:t>2.</a:t>
            </a:r>
            <a:r>
              <a:rPr lang="zh-CN" altLang="en-US" dirty="0"/>
              <a:t>适配器微调：适配器模块将被集成到每个 </a:t>
            </a:r>
            <a:r>
              <a:rPr lang="pt-BR" altLang="zh-CN" dirty="0"/>
              <a:t>Transformer </a:t>
            </a:r>
            <a:r>
              <a:rPr lang="zh-CN" altLang="en-US" dirty="0"/>
              <a:t>层中，通 常使用串行插入的方式，分别在 </a:t>
            </a:r>
            <a:r>
              <a:rPr lang="pt-BR" altLang="zh-CN" dirty="0"/>
              <a:t>Transformer </a:t>
            </a:r>
            <a:r>
              <a:rPr lang="zh-CN" altLang="en-US" dirty="0"/>
              <a:t>层的两个核心 部分（即注意力层和前馈层）之后。也能在一定程度上减少可训练参数的数量。</a:t>
            </a:r>
            <a:endParaRPr lang="en-US" altLang="zh-CN" dirty="0"/>
          </a:p>
          <a:p>
            <a:r>
              <a:rPr lang="en-US" altLang="zh-CN" dirty="0"/>
              <a:t>3.</a:t>
            </a:r>
            <a:r>
              <a:rPr lang="zh-CN" altLang="en-US" dirty="0"/>
              <a:t>低秩适配：低秩适配（</a:t>
            </a:r>
            <a:r>
              <a:rPr lang="en-US" altLang="zh-CN" dirty="0" err="1"/>
              <a:t>LoRA</a:t>
            </a:r>
            <a:r>
              <a:rPr lang="zh-CN" altLang="en-US" dirty="0"/>
              <a:t>）通过添加低秩约束来近 似每层的更新矩阵，以减少适配下游任务的可训练参数。</a:t>
            </a:r>
            <a:endParaRPr lang="en-US" altLang="zh-CN"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2024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这是这篇论文模型的主要架构。</a:t>
            </a:r>
            <a:r>
              <a:rPr lang="en-US" altLang="zh-CN" b="0" i="0" dirty="0">
                <a:solidFill>
                  <a:srgbClr val="191B1F"/>
                </a:solidFill>
                <a:effectLst/>
                <a:latin typeface="-apple-system"/>
              </a:rPr>
              <a:t>TIME-LLM</a:t>
            </a:r>
            <a:r>
              <a:rPr lang="zh-CN" altLang="en-US" b="0" i="0" dirty="0">
                <a:solidFill>
                  <a:srgbClr val="191B1F"/>
                </a:solidFill>
                <a:effectLst/>
                <a:latin typeface="-apple-system"/>
              </a:rPr>
              <a:t>的主要创新集中在输入变换部分，不需要从头开始训练模型，只需要少量的时间序列数据和几个训练周期对</a:t>
            </a:r>
            <a:r>
              <a:rPr lang="en-US" altLang="zh-CN" b="0" i="0" dirty="0">
                <a:solidFill>
                  <a:srgbClr val="191B1F"/>
                </a:solidFill>
                <a:effectLst/>
                <a:latin typeface="-apple-system"/>
              </a:rPr>
              <a:t>LLM</a:t>
            </a:r>
            <a:r>
              <a:rPr lang="zh-CN" altLang="en-US" b="0" i="0" dirty="0">
                <a:solidFill>
                  <a:srgbClr val="191B1F"/>
                </a:solidFill>
                <a:effectLst/>
                <a:latin typeface="-apple-system"/>
              </a:rPr>
              <a:t>进行适配就可以使用。</a:t>
            </a:r>
            <a:endParaRPr lang="en-US" altLang="zh-CN" b="0" i="0" dirty="0">
              <a:solidFill>
                <a:srgbClr val="191B1F"/>
              </a:solidFill>
              <a:effectLst/>
              <a:latin typeface="-apple-system"/>
            </a:endParaRPr>
          </a:p>
          <a:p>
            <a:r>
              <a:rPr lang="zh-CN" altLang="en-US" b="0" i="0" dirty="0">
                <a:solidFill>
                  <a:srgbClr val="191B1F"/>
                </a:solidFill>
                <a:effectLst/>
                <a:latin typeface="-apple-system"/>
              </a:rPr>
              <a:t>。</a:t>
            </a:r>
            <a:endParaRPr lang="en-US" altLang="zh-CN" b="0" i="0" dirty="0">
              <a:solidFill>
                <a:srgbClr val="191B1F"/>
              </a:solidFill>
              <a:effectLst/>
              <a:latin typeface="-apple-system"/>
            </a:endParaRPr>
          </a:p>
          <a:p>
            <a:r>
              <a:rPr lang="en-US" altLang="zh-CN" b="0" i="0" dirty="0">
                <a:solidFill>
                  <a:srgbClr val="191B1F"/>
                </a:solidFill>
                <a:effectLst/>
                <a:latin typeface="-apple-system"/>
              </a:rPr>
              <a:t>1</a:t>
            </a:r>
            <a:r>
              <a:rPr lang="zh-CN" altLang="en-US" b="0" i="0" dirty="0">
                <a:solidFill>
                  <a:srgbClr val="191B1F"/>
                </a:solidFill>
                <a:effectLst/>
                <a:latin typeface="-apple-system"/>
              </a:rPr>
              <a:t>）输入变换，多变量时间序列被分成</a:t>
            </a:r>
            <a:r>
              <a:rPr lang="en-US" altLang="zh-CN" b="0" i="0" dirty="0">
                <a:solidFill>
                  <a:srgbClr val="191B1F"/>
                </a:solidFill>
                <a:effectLst/>
                <a:latin typeface="-apple-system"/>
              </a:rPr>
              <a:t>N</a:t>
            </a:r>
            <a:r>
              <a:rPr lang="zh-CN" altLang="en-US" b="0" i="0" dirty="0">
                <a:solidFill>
                  <a:srgbClr val="191B1F"/>
                </a:solidFill>
                <a:effectLst/>
                <a:latin typeface="-apple-system"/>
              </a:rPr>
              <a:t>个单变量时间序列，经过标准化、分成</a:t>
            </a:r>
            <a:r>
              <a:rPr lang="en-US" altLang="zh-CN" b="0" i="0" dirty="0">
                <a:solidFill>
                  <a:srgbClr val="191B1F"/>
                </a:solidFill>
                <a:effectLst/>
                <a:latin typeface="-apple-system"/>
              </a:rPr>
              <a:t>patch</a:t>
            </a:r>
            <a:r>
              <a:rPr lang="zh-CN" altLang="en-US" b="0" i="0" dirty="0">
                <a:solidFill>
                  <a:srgbClr val="191B1F"/>
                </a:solidFill>
                <a:effectLst/>
                <a:latin typeface="-apple-system"/>
              </a:rPr>
              <a:t>，编码等处理后，为其补充上对应的提示词喂给</a:t>
            </a:r>
            <a:r>
              <a:rPr lang="en-US" altLang="zh-CN" b="0" i="0" dirty="0">
                <a:solidFill>
                  <a:srgbClr val="191B1F"/>
                </a:solidFill>
                <a:effectLst/>
                <a:latin typeface="-apple-system"/>
              </a:rPr>
              <a:t>LLM</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r>
              <a:rPr lang="en-US" altLang="zh-CN" b="0" i="0" dirty="0">
                <a:solidFill>
                  <a:srgbClr val="191B1F"/>
                </a:solidFill>
                <a:effectLst/>
                <a:latin typeface="-apple-system"/>
              </a:rPr>
              <a:t>2</a:t>
            </a:r>
            <a:r>
              <a:rPr lang="zh-CN" altLang="en-US" b="0" i="0" dirty="0">
                <a:solidFill>
                  <a:srgbClr val="191B1F"/>
                </a:solidFill>
                <a:effectLst/>
                <a:latin typeface="-apple-system"/>
              </a:rPr>
              <a:t>）</a:t>
            </a:r>
            <a:r>
              <a:rPr lang="en-US" altLang="zh-CN" b="0" i="0" dirty="0">
                <a:solidFill>
                  <a:srgbClr val="191B1F"/>
                </a:solidFill>
                <a:effectLst/>
                <a:latin typeface="-apple-system"/>
              </a:rPr>
              <a:t>LLM, </a:t>
            </a:r>
            <a:r>
              <a:rPr lang="zh-CN" altLang="en-US" b="0" i="0" dirty="0">
                <a:solidFill>
                  <a:srgbClr val="191B1F"/>
                </a:solidFill>
                <a:effectLst/>
                <a:latin typeface="-apple-system"/>
              </a:rPr>
              <a:t>语言模型本身则保持冻结，仅更新轻量级的输入转化和输出投影参数，</a:t>
            </a:r>
            <a:endParaRPr lang="en-US" altLang="zh-CN" b="0" i="0" dirty="0">
              <a:solidFill>
                <a:srgbClr val="191B1F"/>
              </a:solidFill>
              <a:effectLst/>
              <a:latin typeface="-apple-system"/>
            </a:endParaRPr>
          </a:p>
          <a:p>
            <a:pPr marL="228600" indent="-228600">
              <a:buAutoNum type="arabicParenR" startAt="3"/>
            </a:pPr>
            <a:r>
              <a:rPr lang="zh-CN" altLang="en-US" b="0" i="0" dirty="0">
                <a:solidFill>
                  <a:srgbClr val="191B1F"/>
                </a:solidFill>
                <a:effectLst/>
                <a:latin typeface="-apple-system"/>
              </a:rPr>
              <a:t>输出映射，将</a:t>
            </a:r>
            <a:r>
              <a:rPr lang="en-US" altLang="zh-CN" b="0" i="0" dirty="0">
                <a:solidFill>
                  <a:srgbClr val="191B1F"/>
                </a:solidFill>
                <a:effectLst/>
                <a:latin typeface="-apple-system"/>
              </a:rPr>
              <a:t>LLM</a:t>
            </a:r>
            <a:r>
              <a:rPr lang="zh-CN" altLang="en-US" b="0" i="0" dirty="0">
                <a:solidFill>
                  <a:srgbClr val="191B1F"/>
                </a:solidFill>
                <a:effectLst/>
                <a:latin typeface="-apple-system"/>
              </a:rPr>
              <a:t>输出的表示映射为最终的输出。</a:t>
            </a:r>
            <a:endParaRPr lang="en-US" altLang="zh-CN" b="0" i="0" dirty="0">
              <a:solidFill>
                <a:srgbClr val="191B1F"/>
              </a:solidFill>
              <a:effectLst/>
              <a:latin typeface="-apple-system"/>
            </a:endParaRPr>
          </a:p>
          <a:p>
            <a:pPr marL="228600" indent="-228600">
              <a:buAutoNum type="arabicParenR" startAt="3"/>
            </a:pPr>
            <a:endParaRPr lang="en-US" altLang="zh-CN" b="0" i="0" dirty="0">
              <a:solidFill>
                <a:srgbClr val="191B1F"/>
              </a:solidFill>
              <a:effectLst/>
              <a:latin typeface="-apple-system"/>
            </a:endParaRPr>
          </a:p>
          <a:p>
            <a:r>
              <a:rPr lang="en-US" altLang="zh-CN" b="0" i="0" dirty="0">
                <a:solidFill>
                  <a:srgbClr val="191B1F"/>
                </a:solidFill>
                <a:effectLst/>
                <a:latin typeface="-apple-system"/>
              </a:rPr>
              <a:t>1.Patch</a:t>
            </a:r>
            <a:r>
              <a:rPr lang="zh-CN" altLang="en-US" b="0" i="0" dirty="0">
                <a:solidFill>
                  <a:srgbClr val="191B1F"/>
                </a:solidFill>
                <a:effectLst/>
                <a:latin typeface="-apple-system"/>
              </a:rPr>
              <a:t>重编程，输入一段时序数据，</a:t>
            </a:r>
            <a:r>
              <a:rPr lang="en-US" altLang="zh-CN" b="0" i="0" dirty="0">
                <a:solidFill>
                  <a:srgbClr val="191B1F"/>
                </a:solidFill>
                <a:effectLst/>
                <a:latin typeface="-apple-system"/>
              </a:rPr>
              <a:t>Input Embedding </a:t>
            </a:r>
            <a:r>
              <a:rPr lang="zh-CN" altLang="en-US" b="0" i="0" dirty="0">
                <a:solidFill>
                  <a:srgbClr val="191B1F"/>
                </a:solidFill>
                <a:effectLst/>
                <a:latin typeface="-apple-system"/>
              </a:rPr>
              <a:t>对于每个通道的数据，首先利用</a:t>
            </a:r>
            <a:r>
              <a:rPr lang="en-US" altLang="zh-CN" b="0" i="0" dirty="0">
                <a:solidFill>
                  <a:srgbClr val="191B1F"/>
                </a:solidFill>
                <a:effectLst/>
                <a:latin typeface="-apple-system"/>
              </a:rPr>
              <a:t>RevIN</a:t>
            </a:r>
            <a:r>
              <a:rPr lang="zh-CN" altLang="en-US" dirty="0"/>
              <a:t>可逆实例归一化</a:t>
            </a:r>
            <a:r>
              <a:rPr lang="zh-CN" altLang="en-US" b="0" i="0" dirty="0">
                <a:solidFill>
                  <a:srgbClr val="191B1F"/>
                </a:solidFill>
                <a:effectLst/>
                <a:latin typeface="-apple-system"/>
              </a:rPr>
              <a:t>模块进行标准化（零均值</a:t>
            </a:r>
            <a:r>
              <a:rPr lang="en-US" altLang="zh-CN" b="0" i="0" dirty="0">
                <a:solidFill>
                  <a:srgbClr val="191B1F"/>
                </a:solidFill>
                <a:effectLst/>
                <a:latin typeface="-apple-system"/>
              </a:rPr>
              <a:t>+</a:t>
            </a:r>
            <a:r>
              <a:rPr lang="zh-CN" altLang="en-US" b="0" i="0" dirty="0">
                <a:solidFill>
                  <a:srgbClr val="191B1F"/>
                </a:solidFill>
                <a:effectLst/>
                <a:latin typeface="-apple-system"/>
              </a:rPr>
              <a:t>单位方差）以克服数据偏差。接着将标准化后的数据切分成存在一定重叠的</a:t>
            </a:r>
            <a:r>
              <a:rPr lang="en-US" altLang="zh-CN" b="0" i="0" dirty="0">
                <a:solidFill>
                  <a:srgbClr val="191B1F"/>
                </a:solidFill>
                <a:effectLst/>
                <a:latin typeface="-apple-system"/>
              </a:rPr>
              <a:t>patch</a:t>
            </a:r>
            <a:r>
              <a:rPr lang="zh-CN" altLang="en-US" b="0" i="0" dirty="0">
                <a:solidFill>
                  <a:srgbClr val="191B1F"/>
                </a:solidFill>
                <a:effectLst/>
                <a:latin typeface="-apple-system"/>
              </a:rPr>
              <a:t>。这个模块是为了让语言模型能够更好地理解时序数据，将时序数据与词进行对齐。</a:t>
            </a:r>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pPr algn="l"/>
            <a:r>
              <a:rPr lang="zh-CN" altLang="en-US" b="0" i="0" dirty="0">
                <a:solidFill>
                  <a:srgbClr val="191B1F"/>
                </a:solidFill>
                <a:effectLst/>
                <a:latin typeface="-apple-system"/>
              </a:rPr>
              <a:t>文章设计的前缀提示词包含三部分：</a:t>
            </a:r>
            <a:r>
              <a:rPr lang="en-US" altLang="zh-CN" b="0" i="0" dirty="0">
                <a:solidFill>
                  <a:srgbClr val="191B1F"/>
                </a:solidFill>
                <a:effectLst/>
                <a:latin typeface="-apple-system"/>
              </a:rPr>
              <a:t>1</a:t>
            </a:r>
            <a:r>
              <a:rPr lang="zh-CN" altLang="en-US" b="0" i="0" dirty="0">
                <a:solidFill>
                  <a:srgbClr val="191B1F"/>
                </a:solidFill>
                <a:effectLst/>
                <a:latin typeface="-apple-system"/>
              </a:rPr>
              <a:t>）数据集总体描述；</a:t>
            </a:r>
            <a:r>
              <a:rPr lang="en-US" altLang="zh-CN" b="0" i="0" dirty="0">
                <a:solidFill>
                  <a:srgbClr val="191B1F"/>
                </a:solidFill>
                <a:effectLst/>
                <a:latin typeface="-apple-system"/>
              </a:rPr>
              <a:t>2</a:t>
            </a:r>
            <a:r>
              <a:rPr lang="zh-CN" altLang="en-US" b="0" i="0" dirty="0">
                <a:solidFill>
                  <a:srgbClr val="191B1F"/>
                </a:solidFill>
                <a:effectLst/>
                <a:latin typeface="-apple-system"/>
              </a:rPr>
              <a:t>）任务说明，让</a:t>
            </a:r>
            <a:r>
              <a:rPr lang="en-US" altLang="zh-CN" b="0" i="0" dirty="0">
                <a:solidFill>
                  <a:srgbClr val="191B1F"/>
                </a:solidFill>
                <a:effectLst/>
                <a:latin typeface="-apple-system"/>
              </a:rPr>
              <a:t>LLM</a:t>
            </a:r>
            <a:r>
              <a:rPr lang="zh-CN" altLang="en-US" b="0" i="0" dirty="0">
                <a:solidFill>
                  <a:srgbClr val="191B1F"/>
                </a:solidFill>
                <a:effectLst/>
                <a:latin typeface="-apple-system"/>
              </a:rPr>
              <a:t>适配不同的下游任务；</a:t>
            </a:r>
            <a:r>
              <a:rPr lang="en-US" altLang="zh-CN" b="0" i="0" dirty="0">
                <a:solidFill>
                  <a:srgbClr val="191B1F"/>
                </a:solidFill>
                <a:effectLst/>
                <a:latin typeface="-apple-system"/>
              </a:rPr>
              <a:t>3</a:t>
            </a:r>
            <a:r>
              <a:rPr lang="zh-CN" altLang="en-US" b="0" i="0" dirty="0">
                <a:solidFill>
                  <a:srgbClr val="191B1F"/>
                </a:solidFill>
                <a:effectLst/>
                <a:latin typeface="-apple-system"/>
              </a:rPr>
              <a:t>）统计描述，例如趋势、时延等，让</a:t>
            </a:r>
            <a:r>
              <a:rPr lang="en-US" altLang="zh-CN" b="0" i="0" dirty="0">
                <a:solidFill>
                  <a:srgbClr val="191B1F"/>
                </a:solidFill>
                <a:effectLst/>
                <a:latin typeface="-apple-system"/>
              </a:rPr>
              <a:t>LLM</a:t>
            </a:r>
            <a:r>
              <a:rPr lang="zh-CN" altLang="en-US" b="0" i="0" dirty="0">
                <a:solidFill>
                  <a:srgbClr val="191B1F"/>
                </a:solidFill>
                <a:effectLst/>
                <a:latin typeface="-apple-system"/>
              </a:rPr>
              <a:t>更好地理解时序数据的特性。</a:t>
            </a:r>
          </a:p>
          <a:p>
            <a:pPr algn="l"/>
            <a:r>
              <a:rPr lang="zh-CN" altLang="en-US" b="0" i="0" dirty="0">
                <a:solidFill>
                  <a:srgbClr val="191B1F"/>
                </a:solidFill>
                <a:effectLst/>
                <a:latin typeface="-apple-system"/>
              </a:rPr>
              <a:t>接着将输入表征�</a:t>
            </a:r>
            <a:r>
              <a:rPr lang="en-US" altLang="zh-CN" b="0" i="0" dirty="0">
                <a:solidFill>
                  <a:srgbClr val="191B1F"/>
                </a:solidFill>
                <a:effectLst/>
                <a:latin typeface="-apple-system"/>
              </a:rPr>
              <a:t>(�)</a:t>
            </a:r>
            <a:r>
              <a:rPr lang="zh-CN" altLang="en-US" b="0" i="0" dirty="0">
                <a:solidFill>
                  <a:srgbClr val="191B1F"/>
                </a:solidFill>
                <a:effectLst/>
                <a:latin typeface="-apple-system"/>
              </a:rPr>
              <a:t>与前缀提示词拼接后输入预训练好的</a:t>
            </a:r>
            <a:r>
              <a:rPr lang="en-US" altLang="zh-CN" b="0" i="0" dirty="0">
                <a:solidFill>
                  <a:srgbClr val="191B1F"/>
                </a:solidFill>
                <a:effectLst/>
                <a:latin typeface="-apple-system"/>
              </a:rPr>
              <a:t>LLM</a:t>
            </a:r>
            <a:r>
              <a:rPr lang="zh-CN" altLang="en-US" b="0" i="0" dirty="0">
                <a:solidFill>
                  <a:srgbClr val="191B1F"/>
                </a:solidFill>
                <a:effectLst/>
                <a:latin typeface="-apple-system"/>
              </a:rPr>
              <a:t>（参数已冻结）输出相应的</a:t>
            </a:r>
            <a:r>
              <a:rPr lang="en-US" altLang="zh-CN" b="0" i="0" dirty="0" err="1">
                <a:solidFill>
                  <a:srgbClr val="191B1F"/>
                </a:solidFill>
                <a:effectLst/>
                <a:latin typeface="-apple-system"/>
              </a:rPr>
              <a:t>embeding</a:t>
            </a:r>
            <a:r>
              <a:rPr lang="zh-CN" altLang="en-US" b="0" i="0" dirty="0">
                <a:solidFill>
                  <a:srgbClr val="191B1F"/>
                </a:solidFill>
                <a:effectLst/>
                <a:latin typeface="-apple-system"/>
              </a:rPr>
              <a:t>，抛弃掉前缀提示词对应的部分，从而获取最终的输入数据表征，借助提示词让</a:t>
            </a:r>
            <a:r>
              <a:rPr lang="en-US" altLang="zh-CN" b="0" i="0" dirty="0">
                <a:solidFill>
                  <a:srgbClr val="191B1F"/>
                </a:solidFill>
                <a:effectLst/>
                <a:latin typeface="-apple-system"/>
              </a:rPr>
              <a:t>LLM</a:t>
            </a:r>
            <a:r>
              <a:rPr lang="zh-CN" altLang="en-US" b="0" i="0" dirty="0">
                <a:solidFill>
                  <a:srgbClr val="191B1F"/>
                </a:solidFill>
                <a:effectLst/>
                <a:latin typeface="-apple-system"/>
              </a:rPr>
              <a:t>更好的理解时序数据，获取高效的表征。最后将获取的表征通过一个线性层得到最终的预测值。</a:t>
            </a:r>
          </a:p>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5108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1.Patch</a:t>
            </a:r>
            <a:r>
              <a:rPr lang="zh-CN" altLang="en-US" b="0" i="0" dirty="0">
                <a:solidFill>
                  <a:srgbClr val="191B1F"/>
                </a:solidFill>
                <a:effectLst/>
                <a:latin typeface="-apple-system"/>
              </a:rPr>
              <a:t>重编程，输入一段时序数据，</a:t>
            </a:r>
            <a:r>
              <a:rPr lang="en-US" altLang="zh-CN" b="0" i="0" dirty="0">
                <a:solidFill>
                  <a:srgbClr val="191B1F"/>
                </a:solidFill>
                <a:effectLst/>
                <a:latin typeface="-apple-system"/>
              </a:rPr>
              <a:t>Input Embedding </a:t>
            </a:r>
            <a:r>
              <a:rPr lang="zh-CN" altLang="en-US" b="0" i="0" dirty="0">
                <a:solidFill>
                  <a:srgbClr val="191B1F"/>
                </a:solidFill>
                <a:effectLst/>
                <a:latin typeface="-apple-system"/>
              </a:rPr>
              <a:t>对于每个通道的数据，首先利用</a:t>
            </a:r>
            <a:r>
              <a:rPr lang="en-US" altLang="zh-CN" b="0" i="0" dirty="0">
                <a:solidFill>
                  <a:srgbClr val="191B1F"/>
                </a:solidFill>
                <a:effectLst/>
                <a:latin typeface="-apple-system"/>
              </a:rPr>
              <a:t>RevIN</a:t>
            </a:r>
            <a:r>
              <a:rPr lang="zh-CN" altLang="en-US" dirty="0"/>
              <a:t>可逆实例归一化</a:t>
            </a:r>
            <a:r>
              <a:rPr lang="zh-CN" altLang="en-US" b="0" i="0" dirty="0">
                <a:solidFill>
                  <a:srgbClr val="191B1F"/>
                </a:solidFill>
                <a:effectLst/>
                <a:latin typeface="-apple-system"/>
              </a:rPr>
              <a:t>模块进行标准化（零均值</a:t>
            </a:r>
            <a:r>
              <a:rPr lang="en-US" altLang="zh-CN" b="0" i="0" dirty="0">
                <a:solidFill>
                  <a:srgbClr val="191B1F"/>
                </a:solidFill>
                <a:effectLst/>
                <a:latin typeface="-apple-system"/>
              </a:rPr>
              <a:t>+</a:t>
            </a:r>
            <a:r>
              <a:rPr lang="zh-CN" altLang="en-US" b="0" i="0" dirty="0">
                <a:solidFill>
                  <a:srgbClr val="191B1F"/>
                </a:solidFill>
                <a:effectLst/>
                <a:latin typeface="-apple-system"/>
              </a:rPr>
              <a:t>单位方差）以克服数据偏差。接着将标准化后的数据切分成存在一定重叠的</a:t>
            </a:r>
            <a:r>
              <a:rPr lang="en-US" altLang="zh-CN" b="0" i="0" dirty="0">
                <a:solidFill>
                  <a:srgbClr val="191B1F"/>
                </a:solidFill>
                <a:effectLst/>
                <a:latin typeface="-apple-system"/>
              </a:rPr>
              <a:t>patch</a:t>
            </a:r>
            <a:r>
              <a:rPr lang="zh-CN" altLang="en-US" b="0" i="0" dirty="0">
                <a:solidFill>
                  <a:srgbClr val="191B1F"/>
                </a:solidFill>
                <a:effectLst/>
                <a:latin typeface="-apple-system"/>
              </a:rPr>
              <a:t>。这个模块是为了让语言模型能够更好地理解时序数据，将时序数据与词进行对齐。</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0788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4988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9545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9830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37C4-7B56-0D6F-4F45-106A04ABC7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843BE2-E81A-B72E-74F4-F37FF87CA3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C3A80A-4578-A792-66D6-C0E34202F53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82DAAD2-E6C8-52DD-CA86-10DF047078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0316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2024/4/3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2024/4/3</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2024/4/3</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3" name="矩形 12">
            <a:extLst>
              <a:ext uri="{FF2B5EF4-FFF2-40B4-BE49-F238E27FC236}">
                <a16:creationId xmlns:a16="http://schemas.microsoft.com/office/drawing/2014/main" id="{3C27484B-A4C8-997D-8AE3-5E1E34B6CBCD}"/>
              </a:ext>
            </a:extLst>
          </p:cNvPr>
          <p:cNvSpPr/>
          <p:nvPr/>
        </p:nvSpPr>
        <p:spPr>
          <a:xfrm>
            <a:off x="669" y="1590433"/>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765">
              <a:defRPr/>
            </a:pPr>
            <a:endParaRPr lang="en-US" altLang="zh-CN" sz="4800" dirty="0">
              <a:solidFill>
                <a:prstClr val="white"/>
              </a:solidFill>
              <a:latin typeface="Calibri" panose="020F0502020204030204"/>
              <a:ea typeface="等线" panose="02010600030101010101" pitchFamily="2" charset="-122"/>
            </a:endParaRPr>
          </a:p>
        </p:txBody>
      </p:sp>
      <p:sp>
        <p:nvSpPr>
          <p:cNvPr id="14" name="椭圆 13">
            <a:extLst>
              <a:ext uri="{FF2B5EF4-FFF2-40B4-BE49-F238E27FC236}">
                <a16:creationId xmlns:a16="http://schemas.microsoft.com/office/drawing/2014/main" id="{80498677-5A63-38DE-73A6-EB0B4C3A8CEF}"/>
              </a:ext>
            </a:extLst>
          </p:cNvPr>
          <p:cNvSpPr/>
          <p:nvPr/>
        </p:nvSpPr>
        <p:spPr>
          <a:xfrm>
            <a:off x="1525022" y="119758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15" name="图片 14">
            <a:extLst>
              <a:ext uri="{FF2B5EF4-FFF2-40B4-BE49-F238E27FC236}">
                <a16:creationId xmlns:a16="http://schemas.microsoft.com/office/drawing/2014/main" id="{D968AAD0-C84D-AF38-BE0F-A15BB3A39B3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850" y="1057922"/>
            <a:ext cx="3140616" cy="2903588"/>
          </a:xfrm>
          <a:prstGeom prst="rect">
            <a:avLst/>
          </a:prstGeom>
        </p:spPr>
      </p:pic>
      <p:sp>
        <p:nvSpPr>
          <p:cNvPr id="4" name="文本框 3">
            <a:extLst>
              <a:ext uri="{FF2B5EF4-FFF2-40B4-BE49-F238E27FC236}">
                <a16:creationId xmlns:a16="http://schemas.microsoft.com/office/drawing/2014/main" id="{02B5D536-E495-910D-82C2-A30BF008FB25}"/>
              </a:ext>
            </a:extLst>
          </p:cNvPr>
          <p:cNvSpPr txBox="1"/>
          <p:nvPr/>
        </p:nvSpPr>
        <p:spPr>
          <a:xfrm>
            <a:off x="4407466" y="2094217"/>
            <a:ext cx="7605630" cy="830997"/>
          </a:xfrm>
          <a:prstGeom prst="rect">
            <a:avLst/>
          </a:prstGeom>
          <a:noFill/>
        </p:spPr>
        <p:txBody>
          <a:bodyPr wrap="square">
            <a:spAutoFit/>
          </a:bodyPr>
          <a:lstStyle/>
          <a:p>
            <a:r>
              <a:rPr lang="zh-CN" altLang="en-US" sz="2400" dirty="0">
                <a:solidFill>
                  <a:schemeClr val="bg1"/>
                </a:solidFill>
                <a:latin typeface="Times New Roman" panose="02020603050405020304" pitchFamily="18" charset="0"/>
                <a:cs typeface="Times New Roman" panose="02020603050405020304" pitchFamily="18" charset="0"/>
              </a:rPr>
              <a:t>TIME-LLM: TIME SERIES FORECASTING BY REPROGRAMMING LARGE LANGUAGE MODELS</a:t>
            </a:r>
          </a:p>
        </p:txBody>
      </p:sp>
      <p:pic>
        <p:nvPicPr>
          <p:cNvPr id="6" name="图片 5">
            <a:extLst>
              <a:ext uri="{FF2B5EF4-FFF2-40B4-BE49-F238E27FC236}">
                <a16:creationId xmlns:a16="http://schemas.microsoft.com/office/drawing/2014/main" id="{94D03D89-34DF-66B4-F188-DF7F286838C3}"/>
              </a:ext>
            </a:extLst>
          </p:cNvPr>
          <p:cNvPicPr>
            <a:picLocks noChangeAspect="1"/>
          </p:cNvPicPr>
          <p:nvPr/>
        </p:nvPicPr>
        <p:blipFill>
          <a:blip r:embed="rId7"/>
          <a:stretch>
            <a:fillRect/>
          </a:stretch>
        </p:blipFill>
        <p:spPr>
          <a:xfrm>
            <a:off x="4407466" y="3437151"/>
            <a:ext cx="6822710" cy="1581229"/>
          </a:xfrm>
          <a:prstGeom prst="rect">
            <a:avLst/>
          </a:prstGeom>
        </p:spPr>
      </p:pic>
      <p:sp>
        <p:nvSpPr>
          <p:cNvPr id="8" name="文本框 7">
            <a:extLst>
              <a:ext uri="{FF2B5EF4-FFF2-40B4-BE49-F238E27FC236}">
                <a16:creationId xmlns:a16="http://schemas.microsoft.com/office/drawing/2014/main" id="{DFDA8540-149F-C5FC-92E7-46FB25CB6A15}"/>
              </a:ext>
            </a:extLst>
          </p:cNvPr>
          <p:cNvSpPr txBox="1"/>
          <p:nvPr/>
        </p:nvSpPr>
        <p:spPr>
          <a:xfrm>
            <a:off x="9413350" y="5267567"/>
            <a:ext cx="1960793" cy="369332"/>
          </a:xfrm>
          <a:prstGeom prst="rect">
            <a:avLst/>
          </a:prstGeom>
          <a:noFill/>
        </p:spPr>
        <p:txBody>
          <a:bodyPr wrap="none" rtlCol="0">
            <a:spAutoFit/>
          </a:bodyPr>
          <a:lstStyle/>
          <a:p>
            <a:r>
              <a:rPr lang="en-US" altLang="zh-CN" dirty="0"/>
              <a:t>ICLR2024    </a:t>
            </a:r>
            <a:r>
              <a:rPr lang="zh-CN" altLang="en-US" dirty="0"/>
              <a:t>左宏伟</a:t>
            </a:r>
          </a:p>
        </p:txBody>
      </p:sp>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176378"/>
            <a:ext cx="8483600"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Learned From This Paper</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1AE95791-B91A-D234-E3A2-89BCC0ABB001}"/>
              </a:ext>
            </a:extLst>
          </p:cNvPr>
          <p:cNvSpPr txBox="1"/>
          <p:nvPr/>
        </p:nvSpPr>
        <p:spPr>
          <a:xfrm>
            <a:off x="592554" y="1186778"/>
            <a:ext cx="10858500" cy="1200329"/>
          </a:xfrm>
          <a:prstGeom prst="rect">
            <a:avLst/>
          </a:prstGeom>
          <a:noFill/>
        </p:spPr>
        <p:txBody>
          <a:bodyPr wrap="square">
            <a:spAutoFit/>
          </a:bodyPr>
          <a:lstStyle/>
          <a:p>
            <a:r>
              <a:rPr lang="en-US" altLang="zh-CN" sz="1800" b="0" i="0" dirty="0">
                <a:solidFill>
                  <a:srgbClr val="191B1F"/>
                </a:solidFill>
                <a:effectLst/>
                <a:latin typeface="-apple-system"/>
              </a:rPr>
              <a:t>1.</a:t>
            </a:r>
            <a:r>
              <a:rPr lang="zh-CN" altLang="en-US" sz="1800" b="0" i="0" dirty="0">
                <a:solidFill>
                  <a:srgbClr val="191B1F"/>
                </a:solidFill>
                <a:effectLst/>
                <a:latin typeface="-apple-system"/>
              </a:rPr>
              <a:t>相比于直接</a:t>
            </a:r>
            <a:r>
              <a:rPr lang="zh-CN" altLang="en-US" b="0" i="0" dirty="0">
                <a:solidFill>
                  <a:srgbClr val="191B1F"/>
                </a:solidFill>
                <a:effectLst/>
                <a:latin typeface="-apple-system"/>
              </a:rPr>
              <a:t>将时序数据转变为文本，通过聚合不同的</a:t>
            </a:r>
            <a:r>
              <a:rPr lang="en-US" altLang="zh-CN" b="0" i="0" dirty="0">
                <a:solidFill>
                  <a:srgbClr val="191B1F"/>
                </a:solidFill>
                <a:effectLst/>
                <a:latin typeface="-apple-system"/>
              </a:rPr>
              <a:t>text prototype</a:t>
            </a:r>
            <a:r>
              <a:rPr lang="zh-CN" altLang="en-US" b="0" i="0" dirty="0">
                <a:solidFill>
                  <a:srgbClr val="191B1F"/>
                </a:solidFill>
                <a:effectLst/>
                <a:latin typeface="-apple-system"/>
              </a:rPr>
              <a:t>来获取时序数据的细粒度表征，学到了一种时序</a:t>
            </a:r>
            <a:r>
              <a:rPr lang="en-US" altLang="zh-CN" b="0" i="0" dirty="0">
                <a:solidFill>
                  <a:srgbClr val="191B1F"/>
                </a:solidFill>
                <a:effectLst/>
                <a:latin typeface="-apple-system"/>
              </a:rPr>
              <a:t>-</a:t>
            </a:r>
            <a:r>
              <a:rPr lang="zh-CN" altLang="en-US" b="0" i="0" dirty="0">
                <a:solidFill>
                  <a:srgbClr val="191B1F"/>
                </a:solidFill>
                <a:effectLst/>
                <a:latin typeface="-apple-system"/>
              </a:rPr>
              <a:t>文本对齐的新范式。</a:t>
            </a:r>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r>
              <a:rPr lang="en-US" altLang="zh-CN" dirty="0">
                <a:solidFill>
                  <a:srgbClr val="191B1F"/>
                </a:solidFill>
                <a:latin typeface="-apple-system"/>
              </a:rPr>
              <a:t>2.</a:t>
            </a:r>
            <a:r>
              <a:rPr lang="zh-CN" altLang="en-US" dirty="0">
                <a:solidFill>
                  <a:srgbClr val="191B1F"/>
                </a:solidFill>
                <a:latin typeface="-apple-system"/>
              </a:rPr>
              <a:t>调研了目前主流的大模型微调方法。</a:t>
            </a:r>
            <a:endParaRPr lang="zh-CN" altLang="en-US" dirty="0"/>
          </a:p>
        </p:txBody>
      </p:sp>
    </p:spTree>
    <p:extLst>
      <p:ext uri="{BB962C8B-B14F-4D97-AF65-F5344CB8AC3E}">
        <p14:creationId xmlns:p14="http://schemas.microsoft.com/office/powerpoint/2010/main" val="1649139713"/>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249548"/>
            <a:ext cx="8288348" cy="468001"/>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Introduction</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4CCD473C-3A00-F16A-BF68-B2F3DC91FA5E}"/>
              </a:ext>
            </a:extLst>
          </p:cNvPr>
          <p:cNvSpPr txBox="1"/>
          <p:nvPr/>
        </p:nvSpPr>
        <p:spPr>
          <a:xfrm>
            <a:off x="617338" y="760392"/>
            <a:ext cx="10914262" cy="1846659"/>
          </a:xfrm>
          <a:prstGeom prst="rect">
            <a:avLst/>
          </a:prstGeom>
          <a:noFill/>
        </p:spPr>
        <p:txBody>
          <a:bodyPr wrap="square">
            <a:spAutoFit/>
          </a:bodyPr>
          <a:lstStyle/>
          <a:p>
            <a:r>
              <a:rPr lang="en-US" altLang="zh-CN" sz="2400" dirty="0"/>
              <a:t>LLM</a:t>
            </a:r>
            <a:r>
              <a:rPr lang="zh-CN" altLang="en-US" sz="2400" dirty="0"/>
              <a:t>的适配微调</a:t>
            </a:r>
            <a:endParaRPr lang="en-US" altLang="zh-CN" sz="2400" dirty="0"/>
          </a:p>
          <a:p>
            <a:pPr marL="742950" lvl="1" indent="-285750">
              <a:buFont typeface="Wingdings" panose="05000000000000000000" pitchFamily="2" charset="2"/>
              <a:buChar char="p"/>
            </a:pPr>
            <a:r>
              <a:rPr lang="zh-CN" altLang="en-US" dirty="0"/>
              <a:t>指令微调（</a:t>
            </a:r>
            <a:r>
              <a:rPr lang="pt-BR" altLang="zh-CN" dirty="0"/>
              <a:t>Instruction Tuning</a:t>
            </a:r>
            <a:r>
              <a:rPr lang="zh-CN" altLang="en-US" dirty="0"/>
              <a:t>）：自然语言格式的实例集合 上微调预训练后的 </a:t>
            </a:r>
            <a:r>
              <a:rPr lang="en-US" altLang="zh-CN" dirty="0"/>
              <a:t>LLM</a:t>
            </a:r>
          </a:p>
          <a:p>
            <a:pPr marL="742950" lvl="1" indent="-285750">
              <a:buFont typeface="Wingdings" panose="05000000000000000000" pitchFamily="2" charset="2"/>
              <a:buChar char="p"/>
            </a:pPr>
            <a:r>
              <a:rPr lang="zh-CN" altLang="en-US" dirty="0"/>
              <a:t>对齐微调（</a:t>
            </a:r>
            <a:r>
              <a:rPr lang="pt-BR" altLang="zh-CN" dirty="0"/>
              <a:t>Alignment Tuning</a:t>
            </a:r>
            <a:r>
              <a:rPr lang="zh-CN" altLang="en-US" dirty="0"/>
              <a:t>）：人类对齐，使得 </a:t>
            </a:r>
            <a:r>
              <a:rPr lang="en-US" altLang="zh-CN" dirty="0"/>
              <a:t>LLM </a:t>
            </a:r>
            <a:r>
              <a:rPr lang="zh-CN" altLang="en-US" dirty="0"/>
              <a:t>的行为能够符合人类期望，就是</a:t>
            </a:r>
            <a:r>
              <a:rPr lang="en-US" altLang="zh-CN" dirty="0"/>
              <a:t>RLHF</a:t>
            </a:r>
          </a:p>
          <a:p>
            <a:pPr marL="742950" lvl="1" indent="-285750">
              <a:buFont typeface="Wingdings" panose="05000000000000000000" pitchFamily="2" charset="2"/>
              <a:buChar char="p"/>
            </a:pPr>
            <a:r>
              <a:rPr lang="zh-CN" altLang="en-US" dirty="0"/>
              <a:t>全量微调（</a:t>
            </a:r>
            <a:r>
              <a:rPr lang="en-US" altLang="zh-CN" dirty="0"/>
              <a:t>Full Fine-Tuning</a:t>
            </a:r>
            <a:r>
              <a:rPr lang="zh-CN" altLang="en-US" dirty="0"/>
              <a:t>）：全量调整所有参数以适应下游任务，可行性较差，对算力数据要求高</a:t>
            </a:r>
            <a:endParaRPr lang="en-US" altLang="zh-CN" dirty="0"/>
          </a:p>
          <a:p>
            <a:pPr marL="742950" lvl="1" indent="-285750">
              <a:buFont typeface="Wingdings" panose="05000000000000000000" pitchFamily="2" charset="2"/>
              <a:buChar char="p"/>
            </a:pPr>
            <a:r>
              <a:rPr lang="zh-CN" altLang="en-US" dirty="0">
                <a:solidFill>
                  <a:srgbClr val="FF0000"/>
                </a:solidFill>
              </a:rPr>
              <a:t>参数高效微调</a:t>
            </a:r>
            <a:r>
              <a:rPr lang="zh-CN" altLang="en-US" dirty="0"/>
              <a:t>（</a:t>
            </a:r>
            <a:r>
              <a:rPr lang="pt-BR" altLang="zh-CN" dirty="0"/>
              <a:t>PEFT</a:t>
            </a:r>
            <a:r>
              <a:rPr lang="zh-CN" altLang="en-US" dirty="0"/>
              <a:t>，</a:t>
            </a:r>
            <a:r>
              <a:rPr lang="pt-BR" altLang="zh-CN" dirty="0"/>
              <a:t>Parameter-Efficient Fine-Tuning</a:t>
            </a:r>
            <a:r>
              <a:rPr lang="zh-CN" altLang="pt-BR" dirty="0"/>
              <a:t>）</a:t>
            </a:r>
            <a:r>
              <a:rPr lang="zh-CN" altLang="en-US" dirty="0"/>
              <a:t>：仅优化部分参数以实现快速</a:t>
            </a:r>
            <a:r>
              <a:rPr lang="zh-CN" altLang="en-US" u="sng" dirty="0"/>
              <a:t>轻量化、低成本</a:t>
            </a:r>
            <a:r>
              <a:rPr lang="zh-CN" altLang="en-US" dirty="0"/>
              <a:t>的迁移学习</a:t>
            </a:r>
            <a:endParaRPr lang="zh-CN" altLang="en-US" dirty="0">
              <a:solidFill>
                <a:srgbClr val="FF0000"/>
              </a:solidFill>
            </a:endParaRPr>
          </a:p>
        </p:txBody>
      </p:sp>
      <p:pic>
        <p:nvPicPr>
          <p:cNvPr id="10" name="图片 9">
            <a:extLst>
              <a:ext uri="{FF2B5EF4-FFF2-40B4-BE49-F238E27FC236}">
                <a16:creationId xmlns:a16="http://schemas.microsoft.com/office/drawing/2014/main" id="{036CA274-6D1B-79E2-339A-0F5C1BB30CCD}"/>
              </a:ext>
            </a:extLst>
          </p:cNvPr>
          <p:cNvPicPr>
            <a:picLocks noChangeAspect="1"/>
          </p:cNvPicPr>
          <p:nvPr/>
        </p:nvPicPr>
        <p:blipFill>
          <a:blip r:embed="rId4"/>
          <a:stretch>
            <a:fillRect/>
          </a:stretch>
        </p:blipFill>
        <p:spPr>
          <a:xfrm>
            <a:off x="3041933" y="2914115"/>
            <a:ext cx="6396159" cy="3049192"/>
          </a:xfrm>
          <a:prstGeom prst="rect">
            <a:avLst/>
          </a:prstGeom>
        </p:spPr>
      </p:pic>
    </p:spTree>
    <p:extLst>
      <p:ext uri="{BB962C8B-B14F-4D97-AF65-F5344CB8AC3E}">
        <p14:creationId xmlns:p14="http://schemas.microsoft.com/office/powerpoint/2010/main" val="243917099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249548"/>
            <a:ext cx="8288348" cy="468001"/>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Introduction</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4CCD473C-3A00-F16A-BF68-B2F3DC91FA5E}"/>
              </a:ext>
            </a:extLst>
          </p:cNvPr>
          <p:cNvSpPr txBox="1"/>
          <p:nvPr/>
        </p:nvSpPr>
        <p:spPr>
          <a:xfrm>
            <a:off x="121682" y="778588"/>
            <a:ext cx="11211804" cy="369332"/>
          </a:xfrm>
          <a:prstGeom prst="rect">
            <a:avLst/>
          </a:prstGeom>
          <a:noFill/>
        </p:spPr>
        <p:txBody>
          <a:bodyPr wrap="square">
            <a:spAutoFit/>
          </a:bodyPr>
          <a:lstStyle/>
          <a:p>
            <a:pPr marL="742950" lvl="1" indent="-285750">
              <a:buFont typeface="Wingdings" panose="05000000000000000000" pitchFamily="2" charset="2"/>
              <a:buChar char="p"/>
            </a:pPr>
            <a:r>
              <a:rPr lang="pt-BR" altLang="zh-CN" dirty="0">
                <a:solidFill>
                  <a:srgbClr val="FF0000"/>
                </a:solidFill>
              </a:rPr>
              <a:t>PEFT</a:t>
            </a:r>
            <a:r>
              <a:rPr lang="zh-CN" altLang="pt-BR" dirty="0">
                <a:solidFill>
                  <a:srgbClr val="FF0000"/>
                </a:solidFill>
              </a:rPr>
              <a:t>（</a:t>
            </a:r>
            <a:r>
              <a:rPr lang="pt-BR" altLang="zh-CN" dirty="0">
                <a:solidFill>
                  <a:srgbClr val="FF0000"/>
                </a:solidFill>
              </a:rPr>
              <a:t>Parameter-Efficient Fine-Tuning</a:t>
            </a:r>
            <a:r>
              <a:rPr lang="zh-CN" altLang="pt-BR" dirty="0">
                <a:solidFill>
                  <a:srgbClr val="FF0000"/>
                </a:solidFill>
              </a:rPr>
              <a:t>）</a:t>
            </a:r>
            <a:r>
              <a:rPr lang="zh-CN" altLang="en-US" dirty="0">
                <a:solidFill>
                  <a:srgbClr val="FF0000"/>
                </a:solidFill>
              </a:rPr>
              <a:t>：仅优化部分参数以实现快速轻量化、低成本的迁移学习</a:t>
            </a:r>
          </a:p>
        </p:txBody>
      </p:sp>
      <p:pic>
        <p:nvPicPr>
          <p:cNvPr id="16" name="图片 15">
            <a:extLst>
              <a:ext uri="{FF2B5EF4-FFF2-40B4-BE49-F238E27FC236}">
                <a16:creationId xmlns:a16="http://schemas.microsoft.com/office/drawing/2014/main" id="{13E8C6BB-3673-9D48-EC77-F2340E045575}"/>
              </a:ext>
            </a:extLst>
          </p:cNvPr>
          <p:cNvPicPr>
            <a:picLocks noChangeAspect="1"/>
          </p:cNvPicPr>
          <p:nvPr/>
        </p:nvPicPr>
        <p:blipFill>
          <a:blip r:embed="rId4"/>
          <a:stretch>
            <a:fillRect/>
          </a:stretch>
        </p:blipFill>
        <p:spPr>
          <a:xfrm>
            <a:off x="660400" y="1399036"/>
            <a:ext cx="7423468" cy="2438252"/>
          </a:xfrm>
          <a:prstGeom prst="rect">
            <a:avLst/>
          </a:prstGeom>
        </p:spPr>
      </p:pic>
      <p:cxnSp>
        <p:nvCxnSpPr>
          <p:cNvPr id="18" name="直接连接符 17">
            <a:extLst>
              <a:ext uri="{FF2B5EF4-FFF2-40B4-BE49-F238E27FC236}">
                <a16:creationId xmlns:a16="http://schemas.microsoft.com/office/drawing/2014/main" id="{09A68EA6-8A14-74DC-CCB1-E16F335DE94A}"/>
              </a:ext>
            </a:extLst>
          </p:cNvPr>
          <p:cNvCxnSpPr>
            <a:cxnSpLocks/>
          </p:cNvCxnSpPr>
          <p:nvPr/>
        </p:nvCxnSpPr>
        <p:spPr>
          <a:xfrm flipV="1">
            <a:off x="594090" y="4088404"/>
            <a:ext cx="10858500" cy="5630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文本框 21">
            <a:extLst>
              <a:ext uri="{FF2B5EF4-FFF2-40B4-BE49-F238E27FC236}">
                <a16:creationId xmlns:a16="http://schemas.microsoft.com/office/drawing/2014/main" id="{2169EFA6-B472-EA33-33CE-B50662167757}"/>
              </a:ext>
            </a:extLst>
          </p:cNvPr>
          <p:cNvSpPr txBox="1"/>
          <p:nvPr/>
        </p:nvSpPr>
        <p:spPr>
          <a:xfrm>
            <a:off x="569232" y="4218469"/>
            <a:ext cx="11028677" cy="2554545"/>
          </a:xfrm>
          <a:prstGeom prst="rect">
            <a:avLst/>
          </a:prstGeom>
          <a:noFill/>
        </p:spPr>
        <p:txBody>
          <a:bodyPr wrap="square">
            <a:spAutoFit/>
          </a:bodyPr>
          <a:lstStyle/>
          <a:p>
            <a:pPr marL="285750" indent="-285750">
              <a:buFont typeface="Wingdings" panose="05000000000000000000" pitchFamily="2" charset="2"/>
              <a:buChar char="ü"/>
            </a:pPr>
            <a:r>
              <a:rPr lang="pt-BR" altLang="zh-CN" b="0" i="0" u="none" strike="noStrike" baseline="0" dirty="0">
                <a:solidFill>
                  <a:srgbClr val="0A3C54"/>
                </a:solidFill>
                <a:latin typeface="Segoe UI" panose="020B0502040204020203" pitchFamily="34" charset="0"/>
              </a:rPr>
              <a:t>Prompt-Tuning</a:t>
            </a:r>
            <a:r>
              <a:rPr lang="zh-CN" altLang="en-US" b="0" i="0" u="none" strike="noStrike" baseline="0" dirty="0">
                <a:solidFill>
                  <a:srgbClr val="0A3C54"/>
                </a:solidFill>
                <a:latin typeface="Segoe UI" panose="020B0502040204020203" pitchFamily="34" charset="0"/>
              </a:rPr>
              <a:t>：</a:t>
            </a:r>
            <a:r>
              <a:rPr lang="zh-CN" altLang="en-US" b="0" i="0" dirty="0">
                <a:solidFill>
                  <a:srgbClr val="191B1F"/>
                </a:solidFill>
                <a:effectLst/>
                <a:latin typeface="-apple-system"/>
              </a:rPr>
              <a:t>在输入层中加入可训练的提示向量。</a:t>
            </a:r>
            <a:r>
              <a:rPr lang="pt-BR" altLang="zh-CN" b="0" i="0" dirty="0">
                <a:solidFill>
                  <a:srgbClr val="FF0000"/>
                </a:solidFill>
                <a:effectLst/>
                <a:latin typeface="-apple-system"/>
              </a:rPr>
              <a:t>Hard Prompts</a:t>
            </a:r>
            <a:r>
              <a:rPr lang="zh-CN" altLang="en-US" b="0" i="0" dirty="0">
                <a:solidFill>
                  <a:srgbClr val="FF0000"/>
                </a:solidFill>
                <a:effectLst/>
                <a:latin typeface="-apple-system"/>
              </a:rPr>
              <a:t>、</a:t>
            </a:r>
            <a:r>
              <a:rPr lang="pt-BR" altLang="zh-CN" b="0" i="0" dirty="0">
                <a:solidFill>
                  <a:srgbClr val="FF0000"/>
                </a:solidFill>
                <a:effectLst/>
                <a:latin typeface="-apple-system"/>
              </a:rPr>
              <a:t> Soft Prompts</a:t>
            </a:r>
          </a:p>
          <a:p>
            <a:pPr marL="742950" lvl="1" indent="-285750">
              <a:buFont typeface="Wingdings" panose="05000000000000000000" pitchFamily="2" charset="2"/>
              <a:buChar char="ü"/>
            </a:pPr>
            <a:r>
              <a:rPr lang="pt-BR" altLang="zh-CN" dirty="0">
                <a:solidFill>
                  <a:srgbClr val="0A3C54"/>
                </a:solidFill>
                <a:latin typeface="Segoe UI" panose="020B0502040204020203" pitchFamily="34" charset="0"/>
              </a:rPr>
              <a:t>Prefix-Tuning</a:t>
            </a:r>
            <a:r>
              <a:rPr lang="zh-CN" altLang="en-US" dirty="0">
                <a:solidFill>
                  <a:srgbClr val="0A3C54"/>
                </a:solidFill>
                <a:latin typeface="Segoe UI" panose="020B0502040204020203" pitchFamily="34" charset="0"/>
              </a:rPr>
              <a:t>（</a:t>
            </a:r>
            <a:r>
              <a:rPr lang="zh-CN" altLang="en-US" dirty="0"/>
              <a:t>深度提示微调</a:t>
            </a:r>
            <a:r>
              <a:rPr lang="zh-CN" altLang="en-US" dirty="0">
                <a:solidFill>
                  <a:srgbClr val="0A3C54"/>
                </a:solidFill>
                <a:latin typeface="Segoe UI" panose="020B0502040204020203" pitchFamily="34" charset="0"/>
              </a:rPr>
              <a:t>）：</a:t>
            </a:r>
            <a:r>
              <a:rPr lang="zh-CN" altLang="en-US" b="0" i="0" dirty="0">
                <a:solidFill>
                  <a:srgbClr val="111111"/>
                </a:solidFill>
                <a:effectLst/>
                <a:latin typeface="-apple-system"/>
              </a:rPr>
              <a:t>在模型的输入或隐层添加额外可训练的前缀</a:t>
            </a:r>
            <a:r>
              <a:rPr lang="en-US" altLang="zh-CN" b="0" i="0" dirty="0">
                <a:solidFill>
                  <a:srgbClr val="111111"/>
                </a:solidFill>
                <a:effectLst/>
                <a:latin typeface="-apple-system"/>
              </a:rPr>
              <a:t>tokens</a:t>
            </a:r>
            <a:r>
              <a:rPr lang="zh-CN" altLang="en-US" b="0" i="0" dirty="0">
                <a:solidFill>
                  <a:srgbClr val="111111"/>
                </a:solidFill>
                <a:effectLst/>
                <a:latin typeface="-apple-system"/>
              </a:rPr>
              <a:t>，只训练这些前缀参数</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pPr marL="742950" lvl="1" indent="-285750">
              <a:buFont typeface="Wingdings" panose="05000000000000000000" pitchFamily="2" charset="2"/>
              <a:buChar char="ü"/>
            </a:pPr>
            <a:r>
              <a:rPr lang="pt-BR" altLang="zh-CN" dirty="0">
                <a:solidFill>
                  <a:srgbClr val="0A3C54"/>
                </a:solidFill>
                <a:latin typeface="Segoe UI" panose="020B0502040204020203" pitchFamily="34" charset="0"/>
              </a:rPr>
              <a:t>P-Tuning </a:t>
            </a:r>
            <a:r>
              <a:rPr lang="en-US" altLang="zh-CN" dirty="0">
                <a:solidFill>
                  <a:srgbClr val="0A3C54"/>
                </a:solidFill>
                <a:latin typeface="Segoe UI" panose="020B0502040204020203" pitchFamily="34" charset="0"/>
              </a:rPr>
              <a:t>&amp;</a:t>
            </a:r>
            <a:r>
              <a:rPr lang="pt-BR" altLang="zh-CN" dirty="0">
                <a:solidFill>
                  <a:srgbClr val="0A3C54"/>
                </a:solidFill>
                <a:latin typeface="Segoe UI" panose="020B0502040204020203" pitchFamily="34" charset="0"/>
              </a:rPr>
              <a:t> P-Tuning </a:t>
            </a:r>
            <a:r>
              <a:rPr lang="en-US" altLang="zh-CN" dirty="0">
                <a:solidFill>
                  <a:srgbClr val="0A3C54"/>
                </a:solidFill>
                <a:latin typeface="Segoe UI" panose="020B0502040204020203" pitchFamily="34" charset="0"/>
              </a:rPr>
              <a:t>v</a:t>
            </a:r>
            <a:r>
              <a:rPr lang="pt-BR" altLang="zh-CN" dirty="0">
                <a:solidFill>
                  <a:srgbClr val="0A3C54"/>
                </a:solidFill>
                <a:latin typeface="Segoe UI" panose="020B0502040204020203" pitchFamily="34" charset="0"/>
              </a:rPr>
              <a:t>2</a:t>
            </a:r>
            <a:r>
              <a:rPr lang="zh-CN" altLang="en-US" dirty="0">
                <a:solidFill>
                  <a:srgbClr val="0A3C54"/>
                </a:solidFill>
                <a:latin typeface="Segoe UI" panose="020B0502040204020203" pitchFamily="34" charset="0"/>
              </a:rPr>
              <a:t>：</a:t>
            </a:r>
            <a:r>
              <a:rPr lang="zh-CN" altLang="en-US" dirty="0">
                <a:solidFill>
                  <a:srgbClr val="111111"/>
                </a:solidFill>
                <a:latin typeface="-apple-system"/>
              </a:rPr>
              <a:t>将</a:t>
            </a:r>
            <a:r>
              <a:rPr lang="en-US" altLang="zh-CN" dirty="0">
                <a:solidFill>
                  <a:srgbClr val="111111"/>
                </a:solidFill>
                <a:latin typeface="-apple-system"/>
              </a:rPr>
              <a:t>Prompt</a:t>
            </a:r>
            <a:r>
              <a:rPr lang="zh-CN" altLang="en-US" dirty="0">
                <a:solidFill>
                  <a:srgbClr val="111111"/>
                </a:solidFill>
                <a:latin typeface="-apple-system"/>
              </a:rPr>
              <a:t>转换为可以学习的</a:t>
            </a:r>
            <a:r>
              <a:rPr lang="en-US" altLang="zh-CN" dirty="0">
                <a:solidFill>
                  <a:srgbClr val="111111"/>
                </a:solidFill>
                <a:latin typeface="-apple-system"/>
              </a:rPr>
              <a:t>Embedding</a:t>
            </a:r>
            <a:r>
              <a:rPr lang="zh-CN" altLang="en-US" dirty="0">
                <a:solidFill>
                  <a:srgbClr val="111111"/>
                </a:solidFill>
                <a:latin typeface="-apple-system"/>
              </a:rPr>
              <a:t>层。使用</a:t>
            </a:r>
            <a:r>
              <a:rPr lang="en-US" altLang="zh-CN" dirty="0">
                <a:solidFill>
                  <a:srgbClr val="111111"/>
                </a:solidFill>
                <a:latin typeface="-apple-system"/>
              </a:rPr>
              <a:t>MLP</a:t>
            </a:r>
            <a:r>
              <a:rPr lang="zh-CN" altLang="en-US" dirty="0">
                <a:solidFill>
                  <a:srgbClr val="111111"/>
                </a:solidFill>
                <a:latin typeface="-apple-system"/>
              </a:rPr>
              <a:t>和</a:t>
            </a:r>
            <a:r>
              <a:rPr lang="en-US" altLang="zh-CN" dirty="0">
                <a:solidFill>
                  <a:srgbClr val="111111"/>
                </a:solidFill>
                <a:latin typeface="-apple-system"/>
              </a:rPr>
              <a:t>LSTM</a:t>
            </a:r>
            <a:r>
              <a:rPr lang="zh-CN" altLang="en-US" dirty="0">
                <a:solidFill>
                  <a:srgbClr val="111111"/>
                </a:solidFill>
                <a:latin typeface="-apple-system"/>
              </a:rPr>
              <a:t>对</a:t>
            </a:r>
            <a:r>
              <a:rPr lang="en-US" altLang="zh-CN" dirty="0">
                <a:solidFill>
                  <a:srgbClr val="111111"/>
                </a:solidFill>
                <a:latin typeface="-apple-system"/>
              </a:rPr>
              <a:t>Prompt Embedding</a:t>
            </a:r>
            <a:r>
              <a:rPr lang="zh-CN" altLang="en-US" dirty="0">
                <a:solidFill>
                  <a:srgbClr val="111111"/>
                </a:solidFill>
                <a:latin typeface="-apple-system"/>
              </a:rPr>
              <a:t>进行处理。</a:t>
            </a:r>
            <a:r>
              <a:rPr lang="pt-BR" altLang="zh-CN" dirty="0">
                <a:solidFill>
                  <a:srgbClr val="111111"/>
                </a:solidFill>
                <a:latin typeface="-apple-system"/>
              </a:rPr>
              <a:t>P-Tuning v2</a:t>
            </a:r>
            <a:r>
              <a:rPr lang="zh-CN" altLang="en-US" dirty="0">
                <a:solidFill>
                  <a:srgbClr val="111111"/>
                </a:solidFill>
                <a:latin typeface="-apple-system"/>
              </a:rPr>
              <a:t>则在每一层都加入</a:t>
            </a:r>
            <a:r>
              <a:rPr lang="pt-BR" altLang="zh-CN" dirty="0">
                <a:solidFill>
                  <a:srgbClr val="111111"/>
                </a:solidFill>
                <a:latin typeface="-apple-system"/>
              </a:rPr>
              <a:t>Prompts tokens</a:t>
            </a:r>
            <a:r>
              <a:rPr lang="zh-CN" altLang="en-US" dirty="0">
                <a:solidFill>
                  <a:srgbClr val="111111"/>
                </a:solidFill>
                <a:latin typeface="-apple-system"/>
              </a:rPr>
              <a:t>作为输入。</a:t>
            </a:r>
            <a:endParaRPr lang="pt-BR" altLang="zh-CN" dirty="0">
              <a:solidFill>
                <a:srgbClr val="191B1F"/>
              </a:solidFill>
              <a:latin typeface="-apple-system"/>
            </a:endParaRPr>
          </a:p>
          <a:p>
            <a:pPr marL="285750" indent="-285750">
              <a:buFont typeface="Wingdings" panose="05000000000000000000" pitchFamily="2" charset="2"/>
              <a:buChar char="ü"/>
            </a:pPr>
            <a:r>
              <a:rPr lang="pt-BR" altLang="zh-CN" dirty="0">
                <a:solidFill>
                  <a:srgbClr val="0A3C54"/>
                </a:solidFill>
                <a:latin typeface="Segoe UI" panose="020B0502040204020203" pitchFamily="34" charset="0"/>
              </a:rPr>
              <a:t>Adapter-Tuning</a:t>
            </a:r>
            <a:r>
              <a:rPr lang="zh-CN" altLang="en-US" dirty="0">
                <a:solidFill>
                  <a:srgbClr val="0A3C54"/>
                </a:solidFill>
                <a:latin typeface="Segoe UI" panose="020B0502040204020203" pitchFamily="34" charset="0"/>
              </a:rPr>
              <a:t>：</a:t>
            </a:r>
            <a:r>
              <a:rPr lang="zh-CN" altLang="en-US" b="0" i="0" dirty="0">
                <a:solidFill>
                  <a:srgbClr val="111111"/>
                </a:solidFill>
                <a:effectLst/>
                <a:latin typeface="-apple-system"/>
              </a:rPr>
              <a:t>将较小的神经网络层或模块插入预训练模型的每一层，下游任务微调时也只训练这些适配器参数。</a:t>
            </a:r>
            <a:r>
              <a:rPr lang="zh-CN" altLang="en-US" b="0" i="0" dirty="0">
                <a:solidFill>
                  <a:srgbClr val="333333"/>
                </a:solidFill>
                <a:effectLst/>
                <a:latin typeface="system-ui"/>
              </a:rPr>
              <a:t>但是</a:t>
            </a:r>
            <a:r>
              <a:rPr lang="zh-CN" altLang="en-US" b="0" i="0" u="sng" dirty="0">
                <a:effectLst/>
                <a:latin typeface="-apple-system"/>
              </a:rPr>
              <a:t>增加了模型层数和推理延迟。</a:t>
            </a:r>
            <a:endParaRPr lang="pt-BR" altLang="zh-CN" dirty="0">
              <a:solidFill>
                <a:srgbClr val="0A3C54"/>
              </a:solidFill>
              <a:latin typeface="Segoe UI" panose="020B0502040204020203" pitchFamily="34" charset="0"/>
            </a:endParaRPr>
          </a:p>
          <a:p>
            <a:pPr marL="285750" indent="-285750">
              <a:buFont typeface="Wingdings" panose="05000000000000000000" pitchFamily="2" charset="2"/>
              <a:buChar char="ü"/>
            </a:pPr>
            <a:r>
              <a:rPr lang="pt-BR" altLang="zh-CN" dirty="0">
                <a:solidFill>
                  <a:srgbClr val="0A3C54"/>
                </a:solidFill>
                <a:latin typeface="Segoe UI" panose="020B0502040204020203" pitchFamily="34" charset="0"/>
              </a:rPr>
              <a:t>LoRA</a:t>
            </a:r>
            <a:r>
              <a:rPr lang="zh-CN" altLang="en-US" dirty="0">
                <a:solidFill>
                  <a:srgbClr val="0A3C54"/>
                </a:solidFill>
                <a:latin typeface="Segoe UI" panose="020B0502040204020203" pitchFamily="34" charset="0"/>
              </a:rPr>
              <a:t>：</a:t>
            </a:r>
            <a:r>
              <a:rPr lang="zh-CN" altLang="en-US" dirty="0">
                <a:solidFill>
                  <a:srgbClr val="111111"/>
                </a:solidFill>
                <a:latin typeface="-apple-system"/>
              </a:rPr>
              <a:t>在注意力计算模块引入低秩矩阵模拟</a:t>
            </a:r>
            <a:r>
              <a:rPr lang="en-US" altLang="zh-CN" dirty="0"/>
              <a:t>Full Fine-Tuning </a:t>
            </a:r>
            <a:r>
              <a:rPr lang="zh-CN" altLang="en-US" dirty="0"/>
              <a:t>，是一种轻量化训练的方法</a:t>
            </a:r>
            <a:r>
              <a:rPr lang="zh-CN" altLang="en-US" dirty="0">
                <a:solidFill>
                  <a:srgbClr val="111111"/>
                </a:solidFill>
                <a:latin typeface="-apple-system"/>
              </a:rPr>
              <a:t>。</a:t>
            </a:r>
            <a:endParaRPr lang="en-US" altLang="zh-CN" dirty="0">
              <a:solidFill>
                <a:srgbClr val="111111"/>
              </a:solidFill>
              <a:latin typeface="-apple-system"/>
            </a:endParaRPr>
          </a:p>
          <a:p>
            <a:pPr marL="285750" indent="-285750">
              <a:buFont typeface="Wingdings" panose="05000000000000000000" pitchFamily="2" charset="2"/>
              <a:buChar char="ü"/>
            </a:pPr>
            <a:endParaRPr lang="zh-CN" altLang="en-US" sz="1600" dirty="0"/>
          </a:p>
        </p:txBody>
      </p:sp>
      <p:pic>
        <p:nvPicPr>
          <p:cNvPr id="23" name="图片 22">
            <a:extLst>
              <a:ext uri="{FF2B5EF4-FFF2-40B4-BE49-F238E27FC236}">
                <a16:creationId xmlns:a16="http://schemas.microsoft.com/office/drawing/2014/main" id="{8DB7EE03-FFFD-8234-4965-B3F423E46122}"/>
              </a:ext>
            </a:extLst>
          </p:cNvPr>
          <p:cNvPicPr>
            <a:picLocks noChangeAspect="1"/>
          </p:cNvPicPr>
          <p:nvPr/>
        </p:nvPicPr>
        <p:blipFill>
          <a:blip r:embed="rId5"/>
          <a:stretch>
            <a:fillRect/>
          </a:stretch>
        </p:blipFill>
        <p:spPr>
          <a:xfrm>
            <a:off x="8759341" y="1456563"/>
            <a:ext cx="2693249" cy="2374400"/>
          </a:xfrm>
          <a:prstGeom prst="rect">
            <a:avLst/>
          </a:prstGeom>
        </p:spPr>
      </p:pic>
    </p:spTree>
    <p:extLst>
      <p:ext uri="{BB962C8B-B14F-4D97-AF65-F5344CB8AC3E}">
        <p14:creationId xmlns:p14="http://schemas.microsoft.com/office/powerpoint/2010/main" val="382714737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199" y="176378"/>
            <a:ext cx="8681947"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Model</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67C02EA3-CCE2-14B1-4783-4DC152DD2572}"/>
              </a:ext>
            </a:extLst>
          </p:cNvPr>
          <p:cNvSpPr txBox="1"/>
          <p:nvPr/>
        </p:nvSpPr>
        <p:spPr>
          <a:xfrm>
            <a:off x="2689833" y="1038361"/>
            <a:ext cx="374168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The model framework of TIME-LLM</a:t>
            </a:r>
          </a:p>
        </p:txBody>
      </p:sp>
      <p:sp>
        <p:nvSpPr>
          <p:cNvPr id="9" name="文本框 8">
            <a:extLst>
              <a:ext uri="{FF2B5EF4-FFF2-40B4-BE49-F238E27FC236}">
                <a16:creationId xmlns:a16="http://schemas.microsoft.com/office/drawing/2014/main" id="{614CF7F2-A8FB-9785-2C0C-D086BCFD1815}"/>
              </a:ext>
            </a:extLst>
          </p:cNvPr>
          <p:cNvSpPr txBox="1"/>
          <p:nvPr/>
        </p:nvSpPr>
        <p:spPr>
          <a:xfrm>
            <a:off x="8841947" y="1223027"/>
            <a:ext cx="2780820" cy="2246769"/>
          </a:xfrm>
          <a:prstGeom prst="rect">
            <a:avLst/>
          </a:prstGeom>
          <a:noFill/>
        </p:spPr>
        <p:txBody>
          <a:bodyPr wrap="square">
            <a:spAutoFit/>
          </a:bodyPr>
          <a:lstStyle/>
          <a:p>
            <a:r>
              <a:rPr lang="en-US" altLang="zh-CN" sz="1400" b="1" i="0" dirty="0">
                <a:solidFill>
                  <a:srgbClr val="191B1F"/>
                </a:solidFill>
                <a:effectLst/>
                <a:latin typeface="-apple-system"/>
              </a:rPr>
              <a:t>TIME-LLM,</a:t>
            </a:r>
            <a:r>
              <a:rPr lang="zh-CN" altLang="en-US" sz="1400" b="0" i="0" dirty="0">
                <a:solidFill>
                  <a:srgbClr val="191B1F"/>
                </a:solidFill>
                <a:effectLst/>
                <a:latin typeface="-apple-system"/>
              </a:rPr>
              <a:t>以</a:t>
            </a:r>
            <a:r>
              <a:rPr lang="zh-CN" altLang="en-US" sz="1400" b="1" i="0" dirty="0">
                <a:solidFill>
                  <a:srgbClr val="191B1F"/>
                </a:solidFill>
                <a:effectLst/>
                <a:latin typeface="-apple-system"/>
              </a:rPr>
              <a:t>语言模型为</a:t>
            </a:r>
            <a:r>
              <a:rPr lang="en-US" altLang="zh-CN" sz="1400" b="1" i="0" dirty="0">
                <a:solidFill>
                  <a:srgbClr val="191B1F"/>
                </a:solidFill>
                <a:effectLst/>
                <a:latin typeface="-apple-system"/>
              </a:rPr>
              <a:t>backbone</a:t>
            </a:r>
            <a:r>
              <a:rPr lang="zh-CN" altLang="en-US" sz="1400" b="0" i="0" dirty="0">
                <a:solidFill>
                  <a:srgbClr val="191B1F"/>
                </a:solidFill>
                <a:effectLst/>
                <a:latin typeface="-apple-system"/>
              </a:rPr>
              <a:t>的时序预测模型</a:t>
            </a:r>
            <a:endParaRPr lang="en-US" altLang="zh-CN" sz="1400" b="0" i="0" dirty="0">
              <a:solidFill>
                <a:srgbClr val="191B1F"/>
              </a:solidFill>
              <a:effectLst/>
              <a:latin typeface="-apple-system"/>
            </a:endParaRPr>
          </a:p>
          <a:p>
            <a:r>
              <a:rPr lang="en-US" altLang="zh-CN" sz="1400" dirty="0">
                <a:solidFill>
                  <a:srgbClr val="191B1F"/>
                </a:solidFill>
                <a:latin typeface="-apple-system"/>
              </a:rPr>
              <a:t>1.</a:t>
            </a:r>
            <a:r>
              <a:rPr lang="zh-CN" altLang="en-US" sz="1400" b="0" i="0" dirty="0">
                <a:solidFill>
                  <a:srgbClr val="191B1F"/>
                </a:solidFill>
                <a:effectLst/>
                <a:latin typeface="-apple-system"/>
              </a:rPr>
              <a:t>将输入的时间序列转换为文本原型表示</a:t>
            </a:r>
            <a:endParaRPr lang="en-US" altLang="zh-CN" sz="1400" b="0" i="0" dirty="0">
              <a:solidFill>
                <a:srgbClr val="191B1F"/>
              </a:solidFill>
              <a:effectLst/>
              <a:latin typeface="-apple-system"/>
            </a:endParaRPr>
          </a:p>
          <a:p>
            <a:r>
              <a:rPr lang="en-US" altLang="zh-CN" sz="1400" dirty="0">
                <a:solidFill>
                  <a:srgbClr val="191B1F"/>
                </a:solidFill>
                <a:latin typeface="-apple-system"/>
              </a:rPr>
              <a:t>2.</a:t>
            </a:r>
            <a:r>
              <a:rPr lang="zh-CN" altLang="en-US" sz="1400" b="0" i="0" dirty="0">
                <a:solidFill>
                  <a:srgbClr val="191B1F"/>
                </a:solidFill>
                <a:effectLst/>
                <a:latin typeface="-apple-system"/>
              </a:rPr>
              <a:t>提出了</a:t>
            </a:r>
            <a:r>
              <a:rPr lang="en-US" altLang="zh-CN" sz="1400" b="1" i="0" dirty="0">
                <a:solidFill>
                  <a:srgbClr val="191B1F"/>
                </a:solidFill>
                <a:effectLst/>
                <a:latin typeface="-apple-system"/>
              </a:rPr>
              <a:t>Prompt-as-Prefix</a:t>
            </a:r>
            <a:r>
              <a:rPr lang="zh-CN" altLang="en-US" sz="1400" b="1" i="0" dirty="0">
                <a:solidFill>
                  <a:srgbClr val="191B1F"/>
                </a:solidFill>
                <a:effectLst/>
                <a:latin typeface="-apple-system"/>
              </a:rPr>
              <a:t>（</a:t>
            </a:r>
            <a:r>
              <a:rPr lang="en-US" altLang="zh-CN" sz="1400" b="1" i="0" dirty="0">
                <a:solidFill>
                  <a:srgbClr val="191B1F"/>
                </a:solidFill>
                <a:effectLst/>
                <a:latin typeface="-apple-system"/>
              </a:rPr>
              <a:t>PaP</a:t>
            </a:r>
            <a:r>
              <a:rPr lang="zh-CN" altLang="en-US" sz="1400" b="1" i="0" dirty="0">
                <a:solidFill>
                  <a:srgbClr val="191B1F"/>
                </a:solidFill>
                <a:effectLst/>
                <a:latin typeface="-apple-system"/>
              </a:rPr>
              <a:t>）</a:t>
            </a:r>
            <a:r>
              <a:rPr lang="zh-CN" altLang="en-US" sz="1400" b="0" i="0" dirty="0">
                <a:solidFill>
                  <a:srgbClr val="191B1F"/>
                </a:solidFill>
                <a:effectLst/>
                <a:latin typeface="-apple-system"/>
              </a:rPr>
              <a:t>的概念，通过自然语言的提示来丰富输入上下文，并指导对输入序列数据片段的转换。</a:t>
            </a:r>
            <a:endParaRPr lang="en-US" altLang="zh-CN" sz="1400" b="0" i="0" dirty="0">
              <a:solidFill>
                <a:srgbClr val="191B1F"/>
              </a:solidFill>
              <a:effectLst/>
              <a:latin typeface="-apple-system"/>
            </a:endParaRPr>
          </a:p>
          <a:p>
            <a:r>
              <a:rPr lang="zh-CN" altLang="en-US" sz="1400" b="0" i="0" dirty="0">
                <a:solidFill>
                  <a:srgbClr val="191B1F"/>
                </a:solidFill>
                <a:effectLst/>
                <a:latin typeface="-apple-system"/>
              </a:rPr>
              <a:t>激活了</a:t>
            </a:r>
            <a:r>
              <a:rPr lang="en-US" altLang="zh-CN" sz="1400" b="0" i="0" dirty="0">
                <a:solidFill>
                  <a:srgbClr val="191B1F"/>
                </a:solidFill>
                <a:effectLst/>
                <a:latin typeface="-apple-system"/>
              </a:rPr>
              <a:t>LLM</a:t>
            </a:r>
            <a:r>
              <a:rPr lang="zh-CN" altLang="en-US" sz="1400" dirty="0">
                <a:solidFill>
                  <a:srgbClr val="191B1F"/>
                </a:solidFill>
                <a:latin typeface="-apple-system"/>
              </a:rPr>
              <a:t>对</a:t>
            </a:r>
            <a:r>
              <a:rPr lang="zh-CN" altLang="en-US" sz="1400" b="0" i="0" dirty="0">
                <a:solidFill>
                  <a:srgbClr val="191B1F"/>
                </a:solidFill>
                <a:effectLst/>
                <a:latin typeface="-apple-system"/>
              </a:rPr>
              <a:t>时序数据的理解和预测能力。</a:t>
            </a:r>
            <a:endParaRPr lang="zh-CN" altLang="en-US" sz="1400" dirty="0"/>
          </a:p>
        </p:txBody>
      </p:sp>
      <p:pic>
        <p:nvPicPr>
          <p:cNvPr id="13" name="图片 12">
            <a:extLst>
              <a:ext uri="{FF2B5EF4-FFF2-40B4-BE49-F238E27FC236}">
                <a16:creationId xmlns:a16="http://schemas.microsoft.com/office/drawing/2014/main" id="{CCF7D923-EAAB-4FDF-D613-EE5E7B48A421}"/>
              </a:ext>
            </a:extLst>
          </p:cNvPr>
          <p:cNvPicPr>
            <a:picLocks noChangeAspect="1"/>
          </p:cNvPicPr>
          <p:nvPr/>
        </p:nvPicPr>
        <p:blipFill>
          <a:blip r:embed="rId4"/>
          <a:stretch>
            <a:fillRect/>
          </a:stretch>
        </p:blipFill>
        <p:spPr>
          <a:xfrm>
            <a:off x="8841947" y="3713419"/>
            <a:ext cx="2891504" cy="2493838"/>
          </a:xfrm>
          <a:prstGeom prst="rect">
            <a:avLst/>
          </a:prstGeom>
        </p:spPr>
      </p:pic>
      <p:pic>
        <p:nvPicPr>
          <p:cNvPr id="2" name="图片 1">
            <a:extLst>
              <a:ext uri="{FF2B5EF4-FFF2-40B4-BE49-F238E27FC236}">
                <a16:creationId xmlns:a16="http://schemas.microsoft.com/office/drawing/2014/main" id="{A8193C31-750C-0464-3F62-2CBD2ED46788}"/>
              </a:ext>
            </a:extLst>
          </p:cNvPr>
          <p:cNvPicPr>
            <a:picLocks noChangeAspect="1"/>
          </p:cNvPicPr>
          <p:nvPr/>
        </p:nvPicPr>
        <p:blipFill>
          <a:blip r:embed="rId5"/>
          <a:stretch>
            <a:fillRect/>
          </a:stretch>
        </p:blipFill>
        <p:spPr>
          <a:xfrm>
            <a:off x="660400" y="1407693"/>
            <a:ext cx="8052859" cy="4851267"/>
          </a:xfrm>
          <a:prstGeom prst="rect">
            <a:avLst/>
          </a:prstGeom>
        </p:spPr>
      </p:pic>
    </p:spTree>
    <p:extLst>
      <p:ext uri="{BB962C8B-B14F-4D97-AF65-F5344CB8AC3E}">
        <p14:creationId xmlns:p14="http://schemas.microsoft.com/office/powerpoint/2010/main" val="3831285451"/>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199" y="176378"/>
            <a:ext cx="8681947"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Model</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CCF7D923-EAAB-4FDF-D613-EE5E7B48A421}"/>
              </a:ext>
            </a:extLst>
          </p:cNvPr>
          <p:cNvPicPr>
            <a:picLocks noChangeAspect="1"/>
          </p:cNvPicPr>
          <p:nvPr/>
        </p:nvPicPr>
        <p:blipFill>
          <a:blip r:embed="rId4"/>
          <a:stretch>
            <a:fillRect/>
          </a:stretch>
        </p:blipFill>
        <p:spPr>
          <a:xfrm>
            <a:off x="6940181" y="973778"/>
            <a:ext cx="3318451" cy="2862067"/>
          </a:xfrm>
          <a:prstGeom prst="rect">
            <a:avLst/>
          </a:prstGeom>
        </p:spPr>
      </p:pic>
      <p:pic>
        <p:nvPicPr>
          <p:cNvPr id="2" name="图片 1">
            <a:extLst>
              <a:ext uri="{FF2B5EF4-FFF2-40B4-BE49-F238E27FC236}">
                <a16:creationId xmlns:a16="http://schemas.microsoft.com/office/drawing/2014/main" id="{A8193C31-750C-0464-3F62-2CBD2ED46788}"/>
              </a:ext>
            </a:extLst>
          </p:cNvPr>
          <p:cNvPicPr>
            <a:picLocks noChangeAspect="1"/>
          </p:cNvPicPr>
          <p:nvPr/>
        </p:nvPicPr>
        <p:blipFill rotWithShape="1">
          <a:blip r:embed="rId5"/>
          <a:srcRect l="44541" t="44792"/>
          <a:stretch/>
        </p:blipFill>
        <p:spPr>
          <a:xfrm>
            <a:off x="1608594" y="788544"/>
            <a:ext cx="5229566" cy="3136185"/>
          </a:xfrm>
          <a:prstGeom prst="rect">
            <a:avLst/>
          </a:prstGeom>
        </p:spPr>
      </p:pic>
      <p:sp>
        <p:nvSpPr>
          <p:cNvPr id="8" name="矩形: 圆角 7">
            <a:extLst>
              <a:ext uri="{FF2B5EF4-FFF2-40B4-BE49-F238E27FC236}">
                <a16:creationId xmlns:a16="http://schemas.microsoft.com/office/drawing/2014/main" id="{EE35FC87-3EB3-044F-CCEC-595FC928BB4E}"/>
              </a:ext>
            </a:extLst>
          </p:cNvPr>
          <p:cNvSpPr/>
          <p:nvPr/>
        </p:nvSpPr>
        <p:spPr>
          <a:xfrm>
            <a:off x="660400" y="4691647"/>
            <a:ext cx="10858500" cy="1638661"/>
          </a:xfrm>
          <a:prstGeom prst="roundRect">
            <a:avLst/>
          </a:prstGeom>
          <a:ln w="19050">
            <a:prstDash val="dash"/>
          </a:ln>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b="1" i="0" dirty="0">
                <a:solidFill>
                  <a:srgbClr val="191B1F"/>
                </a:solidFill>
                <a:effectLst/>
                <a:latin typeface="-apple-system"/>
              </a:rPr>
              <a:t>这个模块是为了让语言模型能够更好地理解时序数据，将时序数据与词进行对齐。</a:t>
            </a:r>
            <a:endParaRPr lang="en-US" altLang="zh-CN" sz="1600" b="1" i="0" dirty="0">
              <a:solidFill>
                <a:srgbClr val="191B1F"/>
              </a:solidFill>
              <a:effectLst/>
              <a:latin typeface="-apple-system"/>
            </a:endParaRPr>
          </a:p>
          <a:p>
            <a:r>
              <a:rPr lang="zh-CN" altLang="en-US" sz="1600" b="0" i="0" dirty="0">
                <a:solidFill>
                  <a:srgbClr val="191B1F"/>
                </a:solidFill>
                <a:effectLst/>
                <a:latin typeface="-apple-system"/>
              </a:rPr>
              <a:t>对于预训练好的词表征</a:t>
            </a:r>
            <a:r>
              <a:rPr lang="en-US" altLang="zh-CN" sz="1600" dirty="0">
                <a:solidFill>
                  <a:srgbClr val="191B1F"/>
                </a:solidFill>
                <a:latin typeface="-apple-system"/>
              </a:rPr>
              <a:t>                    </a:t>
            </a:r>
            <a:r>
              <a:rPr lang="zh-CN" altLang="en-US" sz="1600" b="0" i="0" dirty="0">
                <a:solidFill>
                  <a:srgbClr val="191B1F"/>
                </a:solidFill>
                <a:effectLst/>
                <a:latin typeface="-apple-system"/>
              </a:rPr>
              <a:t>，</a:t>
            </a:r>
            <a:r>
              <a:rPr lang="en-US" altLang="zh-CN" sz="1600" b="0" i="0" dirty="0">
                <a:solidFill>
                  <a:srgbClr val="191B1F"/>
                </a:solidFill>
                <a:effectLst/>
                <a:latin typeface="-apple-system"/>
              </a:rPr>
              <a:t>V</a:t>
            </a:r>
            <a:r>
              <a:rPr lang="zh-CN" altLang="en-US" sz="1600" b="0" i="0" dirty="0">
                <a:solidFill>
                  <a:srgbClr val="191B1F"/>
                </a:solidFill>
                <a:effectLst/>
                <a:latin typeface="-apple-system"/>
              </a:rPr>
              <a:t>表示词汇量，一般来说并没有先验知识能够可以知道时间序列与哪些词比较接近，词汇量也非常大，文章对其进行了线性组合获取</a:t>
            </a:r>
            <a:r>
              <a:rPr lang="en-US" altLang="zh-CN" sz="1600" b="0" i="0" dirty="0">
                <a:solidFill>
                  <a:srgbClr val="191B1F"/>
                </a:solidFill>
                <a:effectLst/>
                <a:latin typeface="-apple-system"/>
              </a:rPr>
              <a:t>text prototypes</a:t>
            </a:r>
            <a:r>
              <a:rPr lang="zh-CN" altLang="en-US" sz="1600" b="0" i="0" dirty="0">
                <a:solidFill>
                  <a:srgbClr val="191B1F"/>
                </a:solidFill>
                <a:effectLst/>
                <a:latin typeface="-apple-system"/>
              </a:rPr>
              <a:t>，</a:t>
            </a:r>
            <a:r>
              <a:rPr lang="en-US" altLang="zh-CN" sz="1600" b="0" i="0" dirty="0">
                <a:solidFill>
                  <a:srgbClr val="191B1F"/>
                </a:solidFill>
                <a:effectLst/>
                <a:latin typeface="-apple-system"/>
              </a:rPr>
              <a:t>V’&lt;&lt;V</a:t>
            </a:r>
            <a:r>
              <a:rPr lang="zh-CN" altLang="en-US" sz="1600" b="0" i="0" dirty="0">
                <a:solidFill>
                  <a:srgbClr val="191B1F"/>
                </a:solidFill>
                <a:effectLst/>
                <a:latin typeface="-apple-system"/>
              </a:rPr>
              <a:t>，组合起来可以用于表示时序数据的变化特性，例如“短暂上升或缓慢下降”。</a:t>
            </a:r>
            <a:endParaRPr lang="en-US" altLang="zh-CN" sz="1600" b="0" i="0" dirty="0">
              <a:solidFill>
                <a:srgbClr val="191B1F"/>
              </a:solidFill>
              <a:effectLst/>
              <a:latin typeface="-apple-system"/>
            </a:endParaRPr>
          </a:p>
          <a:p>
            <a:r>
              <a:rPr lang="zh-CN" altLang="en-US" sz="1600" b="0" i="0" dirty="0">
                <a:solidFill>
                  <a:srgbClr val="191B1F"/>
                </a:solidFill>
                <a:effectLst/>
                <a:latin typeface="-apple-system"/>
              </a:rPr>
              <a:t>接下来文章通过</a:t>
            </a:r>
            <a:r>
              <a:rPr lang="pt-BR" altLang="zh-CN" sz="1600" b="1" i="0" dirty="0">
                <a:solidFill>
                  <a:srgbClr val="191B1F"/>
                </a:solidFill>
                <a:effectLst/>
                <a:latin typeface="-apple-system"/>
              </a:rPr>
              <a:t>multi-head cross-attention layer</a:t>
            </a:r>
            <a:r>
              <a:rPr lang="zh-CN" altLang="en-US" sz="1600" b="0" i="0" dirty="0">
                <a:solidFill>
                  <a:srgbClr val="191B1F"/>
                </a:solidFill>
                <a:effectLst/>
                <a:latin typeface="-apple-system"/>
              </a:rPr>
              <a:t>自适应地获取</a:t>
            </a:r>
            <a:r>
              <a:rPr lang="en-US" altLang="zh-CN" sz="1600" b="0" i="0" dirty="0">
                <a:solidFill>
                  <a:srgbClr val="191B1F"/>
                </a:solidFill>
                <a:effectLst/>
                <a:latin typeface="-apple-system"/>
              </a:rPr>
              <a:t>patch</a:t>
            </a:r>
            <a:r>
              <a:rPr lang="zh-CN" altLang="en-US" sz="1600" b="0" i="0" dirty="0">
                <a:solidFill>
                  <a:srgbClr val="191B1F"/>
                </a:solidFill>
                <a:effectLst/>
                <a:latin typeface="-apple-system"/>
              </a:rPr>
              <a:t>对应的文本描述，</a:t>
            </a:r>
            <a:r>
              <a:rPr lang="zh-CN" altLang="en-US" sz="1600" dirty="0"/>
              <a:t>聚合的是词表征而不是原始序列的embbedding，这样是为了更好地适配LLM，毕竟LLM是在语料数据上训练的而不是时序数据。</a:t>
            </a:r>
          </a:p>
        </p:txBody>
      </p:sp>
      <p:pic>
        <p:nvPicPr>
          <p:cNvPr id="11" name="图片 10">
            <a:extLst>
              <a:ext uri="{FF2B5EF4-FFF2-40B4-BE49-F238E27FC236}">
                <a16:creationId xmlns:a16="http://schemas.microsoft.com/office/drawing/2014/main" id="{2CFE756A-14BC-646E-63D7-A8280761E3AC}"/>
              </a:ext>
            </a:extLst>
          </p:cNvPr>
          <p:cNvPicPr>
            <a:picLocks noChangeAspect="1"/>
          </p:cNvPicPr>
          <p:nvPr/>
        </p:nvPicPr>
        <p:blipFill>
          <a:blip r:embed="rId6"/>
          <a:stretch>
            <a:fillRect/>
          </a:stretch>
        </p:blipFill>
        <p:spPr>
          <a:xfrm>
            <a:off x="714263" y="4021416"/>
            <a:ext cx="5660581" cy="614233"/>
          </a:xfrm>
          <a:prstGeom prst="rect">
            <a:avLst/>
          </a:prstGeom>
        </p:spPr>
      </p:pic>
      <p:pic>
        <p:nvPicPr>
          <p:cNvPr id="14" name="图片 13">
            <a:extLst>
              <a:ext uri="{FF2B5EF4-FFF2-40B4-BE49-F238E27FC236}">
                <a16:creationId xmlns:a16="http://schemas.microsoft.com/office/drawing/2014/main" id="{25747B79-D14F-F38E-4363-51726590DC66}"/>
              </a:ext>
            </a:extLst>
          </p:cNvPr>
          <p:cNvPicPr>
            <a:picLocks noChangeAspect="1"/>
          </p:cNvPicPr>
          <p:nvPr/>
        </p:nvPicPr>
        <p:blipFill>
          <a:blip r:embed="rId7"/>
          <a:stretch>
            <a:fillRect/>
          </a:stretch>
        </p:blipFill>
        <p:spPr>
          <a:xfrm>
            <a:off x="2883969" y="5023868"/>
            <a:ext cx="921963" cy="282012"/>
          </a:xfrm>
          <a:prstGeom prst="rect">
            <a:avLst/>
          </a:prstGeom>
        </p:spPr>
      </p:pic>
      <p:pic>
        <p:nvPicPr>
          <p:cNvPr id="15" name="图片 14">
            <a:extLst>
              <a:ext uri="{FF2B5EF4-FFF2-40B4-BE49-F238E27FC236}">
                <a16:creationId xmlns:a16="http://schemas.microsoft.com/office/drawing/2014/main" id="{92DCDA9B-E954-425A-4F3D-3250C6DEA0C4}"/>
              </a:ext>
            </a:extLst>
          </p:cNvPr>
          <p:cNvPicPr>
            <a:picLocks noChangeAspect="1"/>
          </p:cNvPicPr>
          <p:nvPr/>
        </p:nvPicPr>
        <p:blipFill rotWithShape="1">
          <a:blip r:embed="rId8"/>
          <a:srcRect t="10912" b="12034"/>
          <a:stretch/>
        </p:blipFill>
        <p:spPr>
          <a:xfrm>
            <a:off x="6515836" y="4138093"/>
            <a:ext cx="4679890" cy="375120"/>
          </a:xfrm>
          <a:prstGeom prst="rect">
            <a:avLst/>
          </a:prstGeom>
        </p:spPr>
      </p:pic>
    </p:spTree>
    <p:extLst>
      <p:ext uri="{BB962C8B-B14F-4D97-AF65-F5344CB8AC3E}">
        <p14:creationId xmlns:p14="http://schemas.microsoft.com/office/powerpoint/2010/main" val="146734269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199" y="176378"/>
            <a:ext cx="8681947"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Model</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614CF7F2-A8FB-9785-2C0C-D086BCFD1815}"/>
              </a:ext>
            </a:extLst>
          </p:cNvPr>
          <p:cNvSpPr txBox="1"/>
          <p:nvPr/>
        </p:nvSpPr>
        <p:spPr>
          <a:xfrm>
            <a:off x="7741774" y="2416857"/>
            <a:ext cx="3966278" cy="2308324"/>
          </a:xfrm>
          <a:prstGeom prst="rect">
            <a:avLst/>
          </a:prstGeom>
          <a:noFill/>
        </p:spPr>
        <p:txBody>
          <a:bodyPr wrap="square">
            <a:spAutoFit/>
          </a:bodyPr>
          <a:lstStyle/>
          <a:p>
            <a:r>
              <a:rPr lang="zh-CN" altLang="en-US" b="0" i="0" dirty="0">
                <a:solidFill>
                  <a:srgbClr val="191B1F"/>
                </a:solidFill>
                <a:effectLst/>
                <a:latin typeface="-apple-system"/>
              </a:rPr>
              <a:t>         通过不同</a:t>
            </a:r>
            <a:r>
              <a:rPr lang="en-US" altLang="zh-CN" b="0" i="0" dirty="0">
                <a:solidFill>
                  <a:srgbClr val="191B1F"/>
                </a:solidFill>
                <a:effectLst/>
                <a:latin typeface="-apple-system"/>
              </a:rPr>
              <a:t>epoch</a:t>
            </a:r>
            <a:r>
              <a:rPr lang="zh-CN" altLang="en-US" b="0" i="0" dirty="0">
                <a:solidFill>
                  <a:srgbClr val="191B1F"/>
                </a:solidFill>
                <a:effectLst/>
                <a:latin typeface="-apple-system"/>
              </a:rPr>
              <a:t>的优化结果来看，参与到构建</a:t>
            </a:r>
            <a:r>
              <a:rPr lang="en-US" altLang="zh-CN" b="0" i="0" dirty="0">
                <a:solidFill>
                  <a:srgbClr val="191B1F"/>
                </a:solidFill>
                <a:effectLst/>
                <a:latin typeface="-apple-system"/>
              </a:rPr>
              <a:t>embedding</a:t>
            </a:r>
            <a:r>
              <a:rPr lang="zh-CN" altLang="en-US" b="0" i="0" dirty="0">
                <a:solidFill>
                  <a:srgbClr val="191B1F"/>
                </a:solidFill>
                <a:effectLst/>
                <a:latin typeface="-apple-system"/>
              </a:rPr>
              <a:t>的</a:t>
            </a:r>
            <a:r>
              <a:rPr lang="en-US" altLang="zh-CN" b="0" i="0" dirty="0">
                <a:solidFill>
                  <a:srgbClr val="191B1F"/>
                </a:solidFill>
                <a:effectLst/>
                <a:latin typeface="-apple-system"/>
              </a:rPr>
              <a:t>text prototype</a:t>
            </a:r>
            <a:r>
              <a:rPr lang="zh-CN" altLang="en-US" b="0" i="0" dirty="0">
                <a:solidFill>
                  <a:srgbClr val="191B1F"/>
                </a:solidFill>
                <a:effectLst/>
                <a:latin typeface="-apple-system"/>
              </a:rPr>
              <a:t>其实只是整体词库里的很少的一部分，这说明描述时序数据并不需要训练数据中那么大词汇量。</a:t>
            </a:r>
            <a:endParaRPr lang="en-US" altLang="zh-CN" b="0" i="0" dirty="0">
              <a:solidFill>
                <a:srgbClr val="191B1F"/>
              </a:solidFill>
              <a:effectLst/>
              <a:latin typeface="-apple-system"/>
            </a:endParaRPr>
          </a:p>
          <a:p>
            <a:r>
              <a:rPr lang="zh-CN" altLang="en-US" b="0" i="0" dirty="0">
                <a:solidFill>
                  <a:srgbClr val="191B1F"/>
                </a:solidFill>
                <a:effectLst/>
                <a:latin typeface="-apple-system"/>
              </a:rPr>
              <a:t>         而不同</a:t>
            </a:r>
            <a:r>
              <a:rPr lang="en-US" altLang="zh-CN" b="0" i="0" dirty="0">
                <a:solidFill>
                  <a:srgbClr val="191B1F"/>
                </a:solidFill>
                <a:effectLst/>
                <a:latin typeface="-apple-system"/>
              </a:rPr>
              <a:t>patch</a:t>
            </a:r>
            <a:r>
              <a:rPr lang="zh-CN" altLang="en-US" b="0" i="0" dirty="0">
                <a:solidFill>
                  <a:srgbClr val="191B1F"/>
                </a:solidFill>
                <a:effectLst/>
                <a:latin typeface="-apple-system"/>
              </a:rPr>
              <a:t>相关的</a:t>
            </a:r>
            <a:r>
              <a:rPr lang="en-US" altLang="zh-CN" b="0" i="0" dirty="0">
                <a:solidFill>
                  <a:srgbClr val="191B1F"/>
                </a:solidFill>
                <a:effectLst/>
                <a:latin typeface="-apple-system"/>
              </a:rPr>
              <a:t>text prototype</a:t>
            </a:r>
            <a:r>
              <a:rPr lang="zh-CN" altLang="en-US" b="0" i="0" dirty="0">
                <a:solidFill>
                  <a:srgbClr val="191B1F"/>
                </a:solidFill>
                <a:effectLst/>
                <a:latin typeface="-apple-system"/>
              </a:rPr>
              <a:t>并不相同，这也对应着时序数据的复杂变化模式。</a:t>
            </a:r>
            <a:endParaRPr lang="zh-CN" altLang="en-US" dirty="0"/>
          </a:p>
        </p:txBody>
      </p:sp>
      <p:pic>
        <p:nvPicPr>
          <p:cNvPr id="2" name="图片 1">
            <a:extLst>
              <a:ext uri="{FF2B5EF4-FFF2-40B4-BE49-F238E27FC236}">
                <a16:creationId xmlns:a16="http://schemas.microsoft.com/office/drawing/2014/main" id="{1EEE08DC-2697-D44A-33E4-B3F80E8DC4D4}"/>
              </a:ext>
            </a:extLst>
          </p:cNvPr>
          <p:cNvPicPr>
            <a:picLocks noChangeAspect="1"/>
          </p:cNvPicPr>
          <p:nvPr/>
        </p:nvPicPr>
        <p:blipFill>
          <a:blip r:embed="rId4"/>
          <a:stretch>
            <a:fillRect/>
          </a:stretch>
        </p:blipFill>
        <p:spPr>
          <a:xfrm>
            <a:off x="539750" y="1409573"/>
            <a:ext cx="6457950" cy="4972050"/>
          </a:xfrm>
          <a:prstGeom prst="rect">
            <a:avLst/>
          </a:prstGeom>
        </p:spPr>
      </p:pic>
      <p:cxnSp>
        <p:nvCxnSpPr>
          <p:cNvPr id="5" name="直接箭头连接符 4">
            <a:extLst>
              <a:ext uri="{FF2B5EF4-FFF2-40B4-BE49-F238E27FC236}">
                <a16:creationId xmlns:a16="http://schemas.microsoft.com/office/drawing/2014/main" id="{05F6420D-CFBB-321E-D375-EAD67C54E242}"/>
              </a:ext>
            </a:extLst>
          </p:cNvPr>
          <p:cNvCxnSpPr>
            <a:cxnSpLocks/>
          </p:cNvCxnSpPr>
          <p:nvPr/>
        </p:nvCxnSpPr>
        <p:spPr>
          <a:xfrm>
            <a:off x="6997700" y="5397088"/>
            <a:ext cx="914400" cy="62640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7615324D-4FA7-8449-72DD-F743FC251ADC}"/>
              </a:ext>
            </a:extLst>
          </p:cNvPr>
          <p:cNvSpPr txBox="1"/>
          <p:nvPr/>
        </p:nvSpPr>
        <p:spPr>
          <a:xfrm>
            <a:off x="7912100" y="5838822"/>
            <a:ext cx="2198916" cy="646331"/>
          </a:xfrm>
          <a:prstGeom prst="rect">
            <a:avLst/>
          </a:prstGeom>
          <a:noFill/>
        </p:spPr>
        <p:txBody>
          <a:bodyPr wrap="square">
            <a:spAutoFit/>
          </a:bodyPr>
          <a:lstStyle/>
          <a:p>
            <a:r>
              <a:rPr lang="zh-CN" altLang="en-US" dirty="0"/>
              <a:t>前两个词集与时间序列关系更密切</a:t>
            </a:r>
          </a:p>
        </p:txBody>
      </p:sp>
      <p:sp>
        <p:nvSpPr>
          <p:cNvPr id="11" name="文本框 10">
            <a:extLst>
              <a:ext uri="{FF2B5EF4-FFF2-40B4-BE49-F238E27FC236}">
                <a16:creationId xmlns:a16="http://schemas.microsoft.com/office/drawing/2014/main" id="{75499752-F682-6488-EBA3-B20AD8F36D76}"/>
              </a:ext>
            </a:extLst>
          </p:cNvPr>
          <p:cNvSpPr txBox="1"/>
          <p:nvPr/>
        </p:nvSpPr>
        <p:spPr>
          <a:xfrm>
            <a:off x="539750" y="763242"/>
            <a:ext cx="6413500" cy="646331"/>
          </a:xfrm>
          <a:prstGeom prst="rect">
            <a:avLst/>
          </a:prstGeom>
          <a:noFill/>
        </p:spPr>
        <p:txBody>
          <a:bodyPr wrap="square">
            <a:spAutoFit/>
          </a:bodyPr>
          <a:lstStyle/>
          <a:p>
            <a:r>
              <a:rPr lang="zh-CN" altLang="en-US" b="1" dirty="0">
                <a:solidFill>
                  <a:srgbClr val="002060"/>
                </a:solidFill>
              </a:rPr>
              <a:t>We provide a case study on ETTh1 of reprogramming 48 time series patches with 100 text prototypes in Fig. 5.</a:t>
            </a:r>
          </a:p>
        </p:txBody>
      </p:sp>
      <p:cxnSp>
        <p:nvCxnSpPr>
          <p:cNvPr id="14" name="直接箭头连接符 13">
            <a:extLst>
              <a:ext uri="{FF2B5EF4-FFF2-40B4-BE49-F238E27FC236}">
                <a16:creationId xmlns:a16="http://schemas.microsoft.com/office/drawing/2014/main" id="{946B551D-ECC8-BAEC-483E-314DECA20292}"/>
              </a:ext>
            </a:extLst>
          </p:cNvPr>
          <p:cNvCxnSpPr>
            <a:cxnSpLocks/>
            <a:endCxn id="9" idx="1"/>
          </p:cNvCxnSpPr>
          <p:nvPr/>
        </p:nvCxnSpPr>
        <p:spPr>
          <a:xfrm flipV="1">
            <a:off x="6912537" y="3571019"/>
            <a:ext cx="829237" cy="194119"/>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017A88B4-07D5-5B58-5D40-0BBFC635A4E3}"/>
              </a:ext>
            </a:extLst>
          </p:cNvPr>
          <p:cNvCxnSpPr>
            <a:cxnSpLocks/>
          </p:cNvCxnSpPr>
          <p:nvPr/>
        </p:nvCxnSpPr>
        <p:spPr>
          <a:xfrm>
            <a:off x="6912537" y="2177096"/>
            <a:ext cx="829237" cy="1108568"/>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16533750"/>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176378"/>
            <a:ext cx="8483600"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Main Results</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a:extLst>
              <a:ext uri="{FF2B5EF4-FFF2-40B4-BE49-F238E27FC236}">
                <a16:creationId xmlns:a16="http://schemas.microsoft.com/office/drawing/2014/main" id="{77A5B1EF-F34A-BEE3-40B8-E992FFAFFE45}"/>
              </a:ext>
            </a:extLst>
          </p:cNvPr>
          <p:cNvSpPr txBox="1"/>
          <p:nvPr/>
        </p:nvSpPr>
        <p:spPr>
          <a:xfrm>
            <a:off x="594090" y="1331812"/>
            <a:ext cx="10260976" cy="1384995"/>
          </a:xfrm>
          <a:prstGeom prst="rect">
            <a:avLst/>
          </a:prstGeom>
          <a:noFill/>
        </p:spPr>
        <p:txBody>
          <a:bodyPr wrap="square">
            <a:spAutoFit/>
          </a:bodyPr>
          <a:lstStyle/>
          <a:p>
            <a:pPr marL="285750" indent="-285750">
              <a:buFont typeface="Wingdings" panose="05000000000000000000" pitchFamily="2" charset="2"/>
              <a:buChar char="Ø"/>
            </a:pPr>
            <a:r>
              <a:rPr lang="en-US" altLang="zh-CN" sz="1400" b="1" dirty="0">
                <a:solidFill>
                  <a:srgbClr val="FF0000"/>
                </a:solidFill>
              </a:rPr>
              <a:t>Baseline</a:t>
            </a:r>
            <a:r>
              <a:rPr lang="en-US" altLang="zh-CN" sz="1400" dirty="0">
                <a:solidFill>
                  <a:srgbClr val="FF0000"/>
                </a:solidFill>
              </a:rPr>
              <a:t>:</a:t>
            </a:r>
          </a:p>
          <a:p>
            <a:pPr marL="742950" lvl="1" indent="-285750">
              <a:buFont typeface="Wingdings" panose="05000000000000000000" pitchFamily="2" charset="2"/>
              <a:buChar char="Ø"/>
            </a:pPr>
            <a:r>
              <a:rPr lang="zh-CN" altLang="en-US" sz="1400" dirty="0"/>
              <a:t>包括一系列基于 Transformer 的方法：PatchTST （2023）、ESTformer （2022）、Non-Stationary Transformer （2022）、FEDformer （2022）、Autoformer （2021）、Informer （2021） 和 Reformer （2020）。</a:t>
            </a:r>
            <a:endParaRPr lang="en-US" altLang="zh-CN" sz="1400" dirty="0"/>
          </a:p>
          <a:p>
            <a:pPr marL="742950" lvl="1" indent="-285750">
              <a:buFont typeface="Wingdings" panose="05000000000000000000" pitchFamily="2" charset="2"/>
              <a:buChar char="Ø"/>
            </a:pPr>
            <a:r>
              <a:rPr lang="zh-CN" altLang="en-US" sz="1400" dirty="0"/>
              <a:t>还选择了一组最近的竞争模型，都是时序预测的基线，包括 </a:t>
            </a:r>
            <a:r>
              <a:rPr lang="zh-CN" altLang="en-US" sz="1400" dirty="0">
                <a:solidFill>
                  <a:srgbClr val="FF0000"/>
                </a:solidFill>
              </a:rPr>
              <a:t>GPT4TS （2023）</a:t>
            </a:r>
            <a:r>
              <a:rPr lang="zh-CN" altLang="en-US" sz="1400" dirty="0"/>
              <a:t>、LLMTime （2023）、DLinear （2023）、TimesNet （2023） 和 LightTS （2022a）。</a:t>
            </a:r>
            <a:r>
              <a:rPr lang="zh-CN" altLang="en-US" sz="1400" b="1" dirty="0"/>
              <a:t> </a:t>
            </a:r>
            <a:endParaRPr lang="en-US" altLang="zh-CN" sz="1400" b="1" dirty="0"/>
          </a:p>
          <a:p>
            <a:pPr marL="742950" lvl="1" indent="-285750">
              <a:buFont typeface="Wingdings" panose="05000000000000000000" pitchFamily="2" charset="2"/>
              <a:buChar char="Ø"/>
            </a:pPr>
            <a:r>
              <a:rPr lang="zh-CN" altLang="en-US" sz="1400" dirty="0"/>
              <a:t>在短期预测中，与 N-HiTS （2023b） 和 N-BEATS （2020） 进行了比较。</a:t>
            </a:r>
          </a:p>
        </p:txBody>
      </p:sp>
      <p:sp>
        <p:nvSpPr>
          <p:cNvPr id="42" name="文本框 41">
            <a:extLst>
              <a:ext uri="{FF2B5EF4-FFF2-40B4-BE49-F238E27FC236}">
                <a16:creationId xmlns:a16="http://schemas.microsoft.com/office/drawing/2014/main" id="{C8BEAD75-4003-6355-C62A-A2766311725F}"/>
              </a:ext>
            </a:extLst>
          </p:cNvPr>
          <p:cNvSpPr txBox="1"/>
          <p:nvPr/>
        </p:nvSpPr>
        <p:spPr>
          <a:xfrm>
            <a:off x="592554" y="2733230"/>
            <a:ext cx="5017287" cy="1384995"/>
          </a:xfrm>
          <a:prstGeom prst="rect">
            <a:avLst/>
          </a:prstGeom>
          <a:noFill/>
        </p:spPr>
        <p:txBody>
          <a:bodyPr wrap="square">
            <a:spAutoFit/>
          </a:bodyPr>
          <a:lstStyle/>
          <a:p>
            <a:pPr marL="285750" indent="-285750">
              <a:buFont typeface="Wingdings" panose="05000000000000000000" pitchFamily="2" charset="2"/>
              <a:buChar char="Ø"/>
            </a:pPr>
            <a:r>
              <a:rPr lang="zh-CN" altLang="en-US" sz="1400" b="1" dirty="0">
                <a:solidFill>
                  <a:srgbClr val="FF0000"/>
                </a:solidFill>
              </a:rPr>
              <a:t>评估指标</a:t>
            </a:r>
            <a:r>
              <a:rPr lang="en-US" altLang="zh-CN" sz="1400" b="1" dirty="0">
                <a:solidFill>
                  <a:srgbClr val="FF0000"/>
                </a:solidFill>
              </a:rPr>
              <a:t>:</a:t>
            </a:r>
          </a:p>
          <a:p>
            <a:pPr marL="742950" lvl="1" indent="-285750">
              <a:buFont typeface="Wingdings" panose="05000000000000000000" pitchFamily="2" charset="2"/>
              <a:buChar char="Ø"/>
            </a:pPr>
            <a:r>
              <a:rPr lang="zh-CN" altLang="en-US" sz="1400" dirty="0"/>
              <a:t>均方误差 （MSE） </a:t>
            </a:r>
            <a:endParaRPr lang="en-US" altLang="zh-CN" sz="1400" dirty="0"/>
          </a:p>
          <a:p>
            <a:pPr marL="742950" lvl="1" indent="-285750">
              <a:buFont typeface="Wingdings" panose="05000000000000000000" pitchFamily="2" charset="2"/>
              <a:buChar char="Ø"/>
            </a:pPr>
            <a:r>
              <a:rPr lang="zh-CN" altLang="en-US" sz="1400" dirty="0"/>
              <a:t>平均绝对误差 （MAE）</a:t>
            </a:r>
            <a:endParaRPr lang="en-US" altLang="zh-CN" sz="1400" b="1" dirty="0">
              <a:solidFill>
                <a:srgbClr val="FF0000"/>
              </a:solidFill>
            </a:endParaRPr>
          </a:p>
          <a:p>
            <a:pPr marL="742950" lvl="1" indent="-285750">
              <a:buFont typeface="Wingdings" panose="05000000000000000000" pitchFamily="2" charset="2"/>
              <a:buChar char="Ø"/>
            </a:pPr>
            <a:r>
              <a:rPr lang="zh-CN" altLang="en-US" sz="1400" dirty="0"/>
              <a:t>对称平均绝对百分比误差 (SMAPE)</a:t>
            </a:r>
            <a:endParaRPr lang="en-US" altLang="zh-CN" sz="1400" dirty="0"/>
          </a:p>
          <a:p>
            <a:pPr marL="742950" lvl="1" indent="-285750">
              <a:buFont typeface="Wingdings" panose="05000000000000000000" pitchFamily="2" charset="2"/>
              <a:buChar char="Ø"/>
            </a:pPr>
            <a:r>
              <a:rPr lang="zh-CN" altLang="en-US" sz="1400" dirty="0"/>
              <a:t>平均绝对比例误差 (MSAE) </a:t>
            </a:r>
            <a:endParaRPr lang="en-US" altLang="zh-CN" sz="1400" dirty="0"/>
          </a:p>
          <a:p>
            <a:pPr marL="742950" lvl="1" indent="-285750">
              <a:buFont typeface="Wingdings" panose="05000000000000000000" pitchFamily="2" charset="2"/>
              <a:buChar char="Ø"/>
            </a:pPr>
            <a:r>
              <a:rPr lang="zh-CN" altLang="en-US" sz="1400" dirty="0"/>
              <a:t>总体加权平均值 (OWA)</a:t>
            </a:r>
          </a:p>
        </p:txBody>
      </p:sp>
      <p:sp>
        <p:nvSpPr>
          <p:cNvPr id="3" name="文本框 2">
            <a:extLst>
              <a:ext uri="{FF2B5EF4-FFF2-40B4-BE49-F238E27FC236}">
                <a16:creationId xmlns:a16="http://schemas.microsoft.com/office/drawing/2014/main" id="{B83BBCDE-7CC5-F3D1-E9CD-4D2F4C3E2818}"/>
              </a:ext>
            </a:extLst>
          </p:cNvPr>
          <p:cNvSpPr txBox="1"/>
          <p:nvPr/>
        </p:nvSpPr>
        <p:spPr>
          <a:xfrm>
            <a:off x="592554" y="943861"/>
            <a:ext cx="6096000" cy="369332"/>
          </a:xfrm>
          <a:prstGeom prst="rect">
            <a:avLst/>
          </a:prstGeom>
          <a:noFill/>
        </p:spPr>
        <p:txBody>
          <a:bodyPr wrap="square">
            <a:spAutoFit/>
          </a:bodyPr>
          <a:lstStyle/>
          <a:p>
            <a:r>
              <a:rPr lang="en-US" altLang="zh-CN" dirty="0"/>
              <a:t>Backbone:</a:t>
            </a:r>
            <a:r>
              <a:rPr lang="zh-CN" altLang="en-US" dirty="0"/>
              <a:t>Llama-7B</a:t>
            </a:r>
          </a:p>
        </p:txBody>
      </p:sp>
      <p:pic>
        <p:nvPicPr>
          <p:cNvPr id="2" name="图片 1">
            <a:extLst>
              <a:ext uri="{FF2B5EF4-FFF2-40B4-BE49-F238E27FC236}">
                <a16:creationId xmlns:a16="http://schemas.microsoft.com/office/drawing/2014/main" id="{2C4F2A08-22EA-DEE4-B903-11641BBC4368}"/>
              </a:ext>
            </a:extLst>
          </p:cNvPr>
          <p:cNvPicPr>
            <a:picLocks noChangeAspect="1"/>
          </p:cNvPicPr>
          <p:nvPr/>
        </p:nvPicPr>
        <p:blipFill>
          <a:blip r:embed="rId4"/>
          <a:stretch>
            <a:fillRect/>
          </a:stretch>
        </p:blipFill>
        <p:spPr>
          <a:xfrm>
            <a:off x="6969567" y="2231022"/>
            <a:ext cx="4556087" cy="3866565"/>
          </a:xfrm>
          <a:prstGeom prst="rect">
            <a:avLst/>
          </a:prstGeom>
        </p:spPr>
      </p:pic>
      <p:pic>
        <p:nvPicPr>
          <p:cNvPr id="4" name="图片 3">
            <a:extLst>
              <a:ext uri="{FF2B5EF4-FFF2-40B4-BE49-F238E27FC236}">
                <a16:creationId xmlns:a16="http://schemas.microsoft.com/office/drawing/2014/main" id="{C455CC0D-E380-5237-7810-2881519C76EB}"/>
              </a:ext>
            </a:extLst>
          </p:cNvPr>
          <p:cNvPicPr>
            <a:picLocks noChangeAspect="1"/>
          </p:cNvPicPr>
          <p:nvPr/>
        </p:nvPicPr>
        <p:blipFill>
          <a:blip r:embed="rId5"/>
          <a:stretch>
            <a:fillRect/>
          </a:stretch>
        </p:blipFill>
        <p:spPr>
          <a:xfrm>
            <a:off x="965200" y="4150883"/>
            <a:ext cx="4644641" cy="2707117"/>
          </a:xfrm>
          <a:prstGeom prst="rect">
            <a:avLst/>
          </a:prstGeom>
        </p:spPr>
      </p:pic>
      <p:sp>
        <p:nvSpPr>
          <p:cNvPr id="8" name="文本框 7">
            <a:extLst>
              <a:ext uri="{FF2B5EF4-FFF2-40B4-BE49-F238E27FC236}">
                <a16:creationId xmlns:a16="http://schemas.microsoft.com/office/drawing/2014/main" id="{8A0426B3-3742-E922-16CE-90AD735726CA}"/>
              </a:ext>
            </a:extLst>
          </p:cNvPr>
          <p:cNvSpPr txBox="1"/>
          <p:nvPr/>
        </p:nvSpPr>
        <p:spPr>
          <a:xfrm>
            <a:off x="5700044" y="6097587"/>
            <a:ext cx="6272613" cy="461665"/>
          </a:xfrm>
          <a:prstGeom prst="rect">
            <a:avLst/>
          </a:prstGeom>
          <a:noFill/>
        </p:spPr>
        <p:txBody>
          <a:bodyPr wrap="square">
            <a:spAutoFit/>
          </a:bodyPr>
          <a:lstStyle/>
          <a:p>
            <a:r>
              <a:rPr lang="zh-CN" altLang="en-US" sz="1200" dirty="0">
                <a:solidFill>
                  <a:srgbClr val="FF0000"/>
                </a:solidFill>
              </a:rPr>
              <a:t>GPT4TS （2023） ：</a:t>
            </a:r>
            <a:r>
              <a:rPr lang="en-US" altLang="zh-CN" sz="1200" dirty="0"/>
              <a:t>Zhou, T., </a:t>
            </a:r>
            <a:r>
              <a:rPr lang="en-US" altLang="zh-CN" sz="1200" dirty="0" err="1"/>
              <a:t>Niu</a:t>
            </a:r>
            <a:r>
              <a:rPr lang="en-US" altLang="zh-CN" sz="1200" dirty="0"/>
              <a:t>, P., Sun, L., &amp; Jin, R. (2024). One fits all: Power general time series analysis by pretrained </a:t>
            </a:r>
            <a:r>
              <a:rPr lang="en-US" altLang="zh-CN" sz="1200" dirty="0" err="1"/>
              <a:t>lm</a:t>
            </a:r>
            <a:r>
              <a:rPr lang="en-US" altLang="zh-CN" sz="1200" dirty="0"/>
              <a:t>. Advances in neural information processing systems, 36.</a:t>
            </a:r>
            <a:endParaRPr lang="zh-CN" altLang="en-US" sz="1200" dirty="0"/>
          </a:p>
        </p:txBody>
      </p:sp>
      <p:cxnSp>
        <p:nvCxnSpPr>
          <p:cNvPr id="6" name="直接箭头连接符 5">
            <a:extLst>
              <a:ext uri="{FF2B5EF4-FFF2-40B4-BE49-F238E27FC236}">
                <a16:creationId xmlns:a16="http://schemas.microsoft.com/office/drawing/2014/main" id="{E90A10EE-B696-21CB-1D1C-6892A3AF904B}"/>
              </a:ext>
            </a:extLst>
          </p:cNvPr>
          <p:cNvCxnSpPr>
            <a:cxnSpLocks/>
            <a:endCxn id="4" idx="0"/>
          </p:cNvCxnSpPr>
          <p:nvPr/>
        </p:nvCxnSpPr>
        <p:spPr>
          <a:xfrm flipH="1">
            <a:off x="3287521" y="2179178"/>
            <a:ext cx="3591843" cy="1971705"/>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00260389"/>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176378"/>
            <a:ext cx="8483600"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Main Results</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1E736A8B-A85F-2616-874B-7671D4D37EE4}"/>
              </a:ext>
            </a:extLst>
          </p:cNvPr>
          <p:cNvPicPr>
            <a:picLocks noChangeAspect="1"/>
          </p:cNvPicPr>
          <p:nvPr/>
        </p:nvPicPr>
        <p:blipFill>
          <a:blip r:embed="rId4"/>
          <a:stretch>
            <a:fillRect/>
          </a:stretch>
        </p:blipFill>
        <p:spPr>
          <a:xfrm>
            <a:off x="965200" y="1283424"/>
            <a:ext cx="7417140" cy="2989172"/>
          </a:xfrm>
          <a:prstGeom prst="rect">
            <a:avLst/>
          </a:prstGeom>
        </p:spPr>
      </p:pic>
      <p:pic>
        <p:nvPicPr>
          <p:cNvPr id="14" name="图片 13">
            <a:extLst>
              <a:ext uri="{FF2B5EF4-FFF2-40B4-BE49-F238E27FC236}">
                <a16:creationId xmlns:a16="http://schemas.microsoft.com/office/drawing/2014/main" id="{617A44C9-1AC6-37F3-0185-69286C17717B}"/>
              </a:ext>
            </a:extLst>
          </p:cNvPr>
          <p:cNvPicPr>
            <a:picLocks noChangeAspect="1"/>
          </p:cNvPicPr>
          <p:nvPr/>
        </p:nvPicPr>
        <p:blipFill>
          <a:blip r:embed="rId5"/>
          <a:stretch>
            <a:fillRect/>
          </a:stretch>
        </p:blipFill>
        <p:spPr>
          <a:xfrm>
            <a:off x="1067600" y="4641928"/>
            <a:ext cx="7417139" cy="1760205"/>
          </a:xfrm>
          <a:prstGeom prst="rect">
            <a:avLst/>
          </a:prstGeom>
        </p:spPr>
      </p:pic>
      <p:sp>
        <p:nvSpPr>
          <p:cNvPr id="20" name="文本框 19">
            <a:extLst>
              <a:ext uri="{FF2B5EF4-FFF2-40B4-BE49-F238E27FC236}">
                <a16:creationId xmlns:a16="http://schemas.microsoft.com/office/drawing/2014/main" id="{9AB231C0-B44D-7CBD-A278-EA92CA26F112}"/>
              </a:ext>
            </a:extLst>
          </p:cNvPr>
          <p:cNvSpPr txBox="1"/>
          <p:nvPr/>
        </p:nvSpPr>
        <p:spPr>
          <a:xfrm>
            <a:off x="1926959" y="842552"/>
            <a:ext cx="6097162" cy="369332"/>
          </a:xfrm>
          <a:prstGeom prst="rect">
            <a:avLst/>
          </a:prstGeom>
          <a:noFill/>
        </p:spPr>
        <p:txBody>
          <a:bodyPr wrap="square">
            <a:spAutoFit/>
          </a:bodyPr>
          <a:lstStyle/>
          <a:p>
            <a:r>
              <a:rPr lang="zh-CN" altLang="en-US" b="0" i="0" dirty="0">
                <a:effectLst/>
                <a:latin typeface="system-ui"/>
              </a:rPr>
              <a:t>长程预测结果在</a:t>
            </a:r>
            <a:r>
              <a:rPr lang="en-US" altLang="zh-CN" b="0" i="0" dirty="0">
                <a:effectLst/>
                <a:latin typeface="system-ui"/>
              </a:rPr>
              <a:t>8</a:t>
            </a:r>
            <a:r>
              <a:rPr lang="zh-CN" altLang="en-US" b="0" i="0" dirty="0">
                <a:effectLst/>
                <a:latin typeface="system-ui"/>
              </a:rPr>
              <a:t>个基准数据集上的对比</a:t>
            </a:r>
            <a:endParaRPr lang="zh-CN" altLang="en-US" dirty="0"/>
          </a:p>
        </p:txBody>
      </p:sp>
      <p:sp>
        <p:nvSpPr>
          <p:cNvPr id="28" name="文本框 27">
            <a:extLst>
              <a:ext uri="{FF2B5EF4-FFF2-40B4-BE49-F238E27FC236}">
                <a16:creationId xmlns:a16="http://schemas.microsoft.com/office/drawing/2014/main" id="{6DFFCD22-C988-AFF0-EAC8-6265B15C14A0}"/>
              </a:ext>
            </a:extLst>
          </p:cNvPr>
          <p:cNvSpPr txBox="1"/>
          <p:nvPr/>
        </p:nvSpPr>
        <p:spPr>
          <a:xfrm>
            <a:off x="1926959" y="4272596"/>
            <a:ext cx="6097162" cy="369332"/>
          </a:xfrm>
          <a:prstGeom prst="rect">
            <a:avLst/>
          </a:prstGeom>
          <a:noFill/>
        </p:spPr>
        <p:txBody>
          <a:bodyPr wrap="square">
            <a:spAutoFit/>
          </a:bodyPr>
          <a:lstStyle/>
          <a:p>
            <a:r>
              <a:rPr lang="zh-CN" altLang="en-US" b="0" i="0" dirty="0">
                <a:effectLst/>
                <a:latin typeface="system-ui"/>
              </a:rPr>
              <a:t>标准短程预测在</a:t>
            </a:r>
            <a:r>
              <a:rPr lang="en-US" altLang="zh-CN" b="0" i="0" dirty="0">
                <a:effectLst/>
                <a:latin typeface="system-ui"/>
              </a:rPr>
              <a:t>M4</a:t>
            </a:r>
            <a:r>
              <a:rPr lang="zh-CN" altLang="en-US" b="0" i="0" dirty="0">
                <a:effectLst/>
                <a:latin typeface="system-ui"/>
              </a:rPr>
              <a:t>比赛数据集上的结果对比</a:t>
            </a:r>
            <a:endParaRPr lang="zh-CN" altLang="en-US" dirty="0"/>
          </a:p>
        </p:txBody>
      </p:sp>
    </p:spTree>
    <p:extLst>
      <p:ext uri="{BB962C8B-B14F-4D97-AF65-F5344CB8AC3E}">
        <p14:creationId xmlns:p14="http://schemas.microsoft.com/office/powerpoint/2010/main" val="58101292"/>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42C0-6CE8-B94A-BBBF-DD209114961F}"/>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1EC7F49D-8CDA-F74A-E632-EB6392B1222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F9D4B601-2BBC-2FE3-C5E5-28A7995B8999}"/>
              </a:ext>
            </a:extLst>
          </p:cNvPr>
          <p:cNvSpPr txBox="1"/>
          <p:nvPr/>
        </p:nvSpPr>
        <p:spPr>
          <a:xfrm>
            <a:off x="965200" y="176378"/>
            <a:ext cx="8483600" cy="54117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400" b="1" dirty="0">
                <a:solidFill>
                  <a:sysClr val="windowText" lastClr="000000"/>
                </a:solidFill>
                <a:latin typeface="Arial" panose="020B0604020202020204"/>
                <a:ea typeface="微软雅黑" panose="020B0503020204020204" pitchFamily="34" charset="-122"/>
              </a:rPr>
              <a:t>Main Results</a:t>
            </a:r>
          </a:p>
        </p:txBody>
      </p:sp>
      <p:grpSp>
        <p:nvGrpSpPr>
          <p:cNvPr id="54" name="组合 53">
            <a:extLst>
              <a:ext uri="{FF2B5EF4-FFF2-40B4-BE49-F238E27FC236}">
                <a16:creationId xmlns:a16="http://schemas.microsoft.com/office/drawing/2014/main" id="{645425BB-DD89-B4FB-6E47-C8CB1AEE1A59}"/>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34BB2207-04DB-4C68-22E1-031A84C8F24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E5CF7077-944A-EED9-5E04-C40206B19A0D}"/>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F4F778F9-92C1-4A96-6DD5-647D216DC7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3014E01C-07AE-DCCC-14A5-51B40C87E411}"/>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BA53EA9B-C9DE-5086-44EF-FB020FD8C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2131EA82-ACB5-C868-6F31-86279C8FD8E6}"/>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A7234F-9450-27D8-6A45-FB8DB8155647}"/>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CC636A91-8A11-902D-A88B-7A75585657B4}"/>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861BB4AB-A9C3-3EF8-19B0-4FF82FD68174}"/>
              </a:ext>
            </a:extLst>
          </p:cNvPr>
          <p:cNvSpPr txBox="1"/>
          <p:nvPr/>
        </p:nvSpPr>
        <p:spPr>
          <a:xfrm>
            <a:off x="3814248" y="893099"/>
            <a:ext cx="6097162" cy="369332"/>
          </a:xfrm>
          <a:prstGeom prst="rect">
            <a:avLst/>
          </a:prstGeom>
          <a:noFill/>
        </p:spPr>
        <p:txBody>
          <a:bodyPr wrap="square">
            <a:spAutoFit/>
          </a:bodyPr>
          <a:lstStyle/>
          <a:p>
            <a:r>
              <a:rPr lang="zh-CN" altLang="en-US" b="0" i="0" dirty="0">
                <a:effectLst/>
                <a:latin typeface="mp-quote"/>
              </a:rPr>
              <a:t>部分</a:t>
            </a:r>
            <a:r>
              <a:rPr lang="pt-BR" altLang="zh-CN" b="0" i="0" dirty="0">
                <a:effectLst/>
                <a:latin typeface="mp-quote"/>
              </a:rPr>
              <a:t>Few-shot</a:t>
            </a:r>
            <a:r>
              <a:rPr lang="zh-CN" altLang="en-US" b="0" i="0" dirty="0">
                <a:effectLst/>
                <a:latin typeface="mp-quote"/>
              </a:rPr>
              <a:t>和</a:t>
            </a:r>
            <a:r>
              <a:rPr lang="pt-BR" altLang="zh-CN" b="0" i="0" dirty="0">
                <a:effectLst/>
                <a:latin typeface="mp-quote"/>
              </a:rPr>
              <a:t>Zero-sho</a:t>
            </a:r>
            <a:r>
              <a:rPr lang="en-US" altLang="zh-CN" b="0" i="0" dirty="0">
                <a:effectLst/>
                <a:latin typeface="mp-quote"/>
              </a:rPr>
              <a:t>t</a:t>
            </a:r>
            <a:r>
              <a:rPr lang="zh-CN" altLang="en-US" b="0" i="0" dirty="0">
                <a:effectLst/>
                <a:latin typeface="mp-quote"/>
              </a:rPr>
              <a:t>的预测结果的对比</a:t>
            </a:r>
            <a:endParaRPr lang="zh-CN" altLang="en-US" dirty="0"/>
          </a:p>
        </p:txBody>
      </p:sp>
      <p:pic>
        <p:nvPicPr>
          <p:cNvPr id="6" name="图片 5">
            <a:extLst>
              <a:ext uri="{FF2B5EF4-FFF2-40B4-BE49-F238E27FC236}">
                <a16:creationId xmlns:a16="http://schemas.microsoft.com/office/drawing/2014/main" id="{09AA53F1-1D23-D6F0-558C-289B5E33F6AB}"/>
              </a:ext>
            </a:extLst>
          </p:cNvPr>
          <p:cNvPicPr>
            <a:picLocks noChangeAspect="1"/>
          </p:cNvPicPr>
          <p:nvPr/>
        </p:nvPicPr>
        <p:blipFill>
          <a:blip r:embed="rId4"/>
          <a:stretch>
            <a:fillRect/>
          </a:stretch>
        </p:blipFill>
        <p:spPr>
          <a:xfrm>
            <a:off x="2297618" y="1207005"/>
            <a:ext cx="8082661" cy="2946324"/>
          </a:xfrm>
          <a:prstGeom prst="rect">
            <a:avLst/>
          </a:prstGeom>
        </p:spPr>
      </p:pic>
      <p:pic>
        <p:nvPicPr>
          <p:cNvPr id="7" name="图片 6">
            <a:extLst>
              <a:ext uri="{FF2B5EF4-FFF2-40B4-BE49-F238E27FC236}">
                <a16:creationId xmlns:a16="http://schemas.microsoft.com/office/drawing/2014/main" id="{A3B39195-9BCA-317E-3087-EC60007E6063}"/>
              </a:ext>
            </a:extLst>
          </p:cNvPr>
          <p:cNvPicPr>
            <a:picLocks noChangeAspect="1"/>
          </p:cNvPicPr>
          <p:nvPr/>
        </p:nvPicPr>
        <p:blipFill>
          <a:blip r:embed="rId5"/>
          <a:stretch>
            <a:fillRect/>
          </a:stretch>
        </p:blipFill>
        <p:spPr>
          <a:xfrm>
            <a:off x="431969" y="4222404"/>
            <a:ext cx="3916665" cy="2280393"/>
          </a:xfrm>
          <a:prstGeom prst="rect">
            <a:avLst/>
          </a:prstGeom>
        </p:spPr>
      </p:pic>
      <p:pic>
        <p:nvPicPr>
          <p:cNvPr id="8" name="图片 7">
            <a:extLst>
              <a:ext uri="{FF2B5EF4-FFF2-40B4-BE49-F238E27FC236}">
                <a16:creationId xmlns:a16="http://schemas.microsoft.com/office/drawing/2014/main" id="{2797842F-BCAD-4D68-A8BE-7001EF54E3F9}"/>
              </a:ext>
            </a:extLst>
          </p:cNvPr>
          <p:cNvPicPr>
            <a:picLocks noChangeAspect="1"/>
          </p:cNvPicPr>
          <p:nvPr/>
        </p:nvPicPr>
        <p:blipFill>
          <a:blip r:embed="rId6"/>
          <a:stretch>
            <a:fillRect/>
          </a:stretch>
        </p:blipFill>
        <p:spPr>
          <a:xfrm>
            <a:off x="4404549" y="4220532"/>
            <a:ext cx="7440770" cy="2182547"/>
          </a:xfrm>
          <a:prstGeom prst="rect">
            <a:avLst/>
          </a:prstGeom>
        </p:spPr>
      </p:pic>
    </p:spTree>
    <p:extLst>
      <p:ext uri="{BB962C8B-B14F-4D97-AF65-F5344CB8AC3E}">
        <p14:creationId xmlns:p14="http://schemas.microsoft.com/office/powerpoint/2010/main" val="3451578944"/>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QwODQxYjUwNThkN2JmNGVmOTViODE0NWNlOWExNWQifQ=="/>
  <p:tag name="KSO_WPP_MARK_KEY" val="fbd7ee1d-2535-45e1-bc33-5102b755f3b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6659</TotalTime>
  <Words>1982</Words>
  <Application>Microsoft Office PowerPoint</Application>
  <PresentationFormat>宽屏</PresentationFormat>
  <Paragraphs>125</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10</vt:i4>
      </vt:variant>
    </vt:vector>
  </HeadingPairs>
  <TitlesOfParts>
    <vt:vector size="24" baseType="lpstr">
      <vt:lpstr>-apple-system</vt:lpstr>
      <vt:lpstr>mp-quote</vt:lpstr>
      <vt:lpstr>system-ui</vt:lpstr>
      <vt:lpstr>等线</vt:lpstr>
      <vt:lpstr>微软雅黑</vt:lpstr>
      <vt:lpstr>Arial</vt:lpstr>
      <vt:lpstr>Calibri</vt:lpstr>
      <vt:lpstr>Calibri Light</vt:lpstr>
      <vt:lpstr>Segoe UI</vt:lpstr>
      <vt:lpstr>Times New Roman</vt:lpstr>
      <vt:lpstr>Wingdings</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hongwei zuo</cp:lastModifiedBy>
  <cp:revision>186</cp:revision>
  <dcterms:created xsi:type="dcterms:W3CDTF">2019-03-09T08:01:00Z</dcterms:created>
  <dcterms:modified xsi:type="dcterms:W3CDTF">2024-04-03T04:28:30Z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E67438FDB3054C86A3619142681C97BF</vt:lpwstr>
  </property>
</Properties>
</file>