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4" r:id="rId3"/>
    <p:sldId id="285" r:id="rId4"/>
    <p:sldId id="288" r:id="rId5"/>
    <p:sldId id="275" r:id="rId6"/>
    <p:sldId id="280" r:id="rId7"/>
    <p:sldId id="279" r:id="rId8"/>
    <p:sldId id="286" r:id="rId9"/>
    <p:sldId id="287" r:id="rId10"/>
    <p:sldId id="276" r:id="rId11"/>
    <p:sldId id="28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57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62A13-BCA0-45A1-AF09-7F380D27FF6C}" type="datetimeFigureOut">
              <a:rPr lang="zh-CN" altLang="en-US" smtClean="0"/>
              <a:t>2024/2/28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C8EC7-7220-403A-A712-835EEF4689BB}" type="slidenum">
              <a:rPr lang="zh-CN" altLang="en-US" smtClean="0"/>
              <a:t>‹#›</a:t>
            </a:fld>
            <a:endParaRPr lang="zh-CN" altLang="en-US"/>
          </a:p>
        </p:txBody>
      </p:sp>
    </p:spTree>
    <p:extLst>
      <p:ext uri="{BB962C8B-B14F-4D97-AF65-F5344CB8AC3E}">
        <p14:creationId xmlns:p14="http://schemas.microsoft.com/office/powerpoint/2010/main" val="2385198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933A62-8780-4CAA-8D19-25292B7F5684}" type="slidenum">
              <a:rPr lang="zh-CN" altLang="en-US" smtClean="0"/>
              <a:t>1</a:t>
            </a:fld>
            <a:endParaRPr lang="zh-CN" altLang="en-US"/>
          </a:p>
        </p:txBody>
      </p:sp>
    </p:spTree>
    <p:extLst>
      <p:ext uri="{BB962C8B-B14F-4D97-AF65-F5344CB8AC3E}">
        <p14:creationId xmlns:p14="http://schemas.microsoft.com/office/powerpoint/2010/main" val="7242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63451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7341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2947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6702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4725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3780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0506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6540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73962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53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69B30-8043-445A-8455-6279A7D4F1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1E4EC2-8864-486D-BAD8-D39FA7BDE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93786C-3294-457A-A766-F859B9F3BBA0}"/>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2660AAA0-7DE4-4866-884B-2AF2A47495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B26A50-F8E9-4348-989F-1B589C20E690}"/>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122994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5B190-AAC1-4E10-8F14-DB132327F2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42ADB5-0BBE-4CA1-B574-0F617237FB6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06D9AE-97C0-4746-A0AA-9C2455DC4E2C}"/>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958ECC3C-D4C9-401F-B035-859E4614A8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2C0245-20B4-4FC0-8113-C2274E5CBF92}"/>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51801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C54D6B-B38E-4A81-AFA6-16EB9C5F77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AB4117-A7B6-4FAE-8E59-BC119A460B4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D0CAEA-156D-4FFC-9459-645716A944DA}"/>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BCECABAB-9CFB-4B48-BAA8-6683CB0747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2BAF1F-7A5B-4019-AEBE-FD43AAD728EF}"/>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369013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85E79-224F-491F-8E1C-78EE67A0D7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2503F5-06E1-4282-8309-4F75F0A80D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D16185-4E85-477F-BC27-367459C8F3AE}"/>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86724C7A-8399-425D-8863-F29386D89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8637C7-5B1F-408A-AD9F-A6E263FF46F2}"/>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112937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501E4-B7FF-43AE-A5C6-4D4D974008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94845F-817D-4CDE-A65F-75F8AE2258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92A1AE6-09C6-433A-B834-49A313A62170}"/>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8B833871-6969-45DA-BEA1-430AE45DCE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0337DE-6AD3-4889-8F5D-1F4648230535}"/>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412453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008AD-2BA2-4241-869F-A33A059AE9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301DE3-7AA5-4EC6-9DA5-078BD6F400F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1BC2E96-5D81-447B-AEE5-32E360EB2E7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B7E8D0F-BDF5-441B-8259-B8D1FFC0542D}"/>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DE32D588-232A-43A4-8E0B-BCA4AA9CDF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3425DD-BC77-47A2-963B-7FE0EA0184DB}"/>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139660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3B380-7766-4717-B3E2-584ED7102A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AC135E-B10B-4AE8-9177-60059CFA7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DE6EA6D-7121-41E5-B514-D4550CD2370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A9A6D2A-5A87-438C-985B-AEC0CCBB6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F1448A5-9BAA-4387-887F-0400EB98C0A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EF663FE-D2C1-40C6-8E2E-73483AE779AE}"/>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8" name="页脚占位符 7">
            <a:extLst>
              <a:ext uri="{FF2B5EF4-FFF2-40B4-BE49-F238E27FC236}">
                <a16:creationId xmlns:a16="http://schemas.microsoft.com/office/drawing/2014/main" id="{04A675C7-A846-44BD-9627-A07DBAD1EA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AE2624-BB84-4C5F-B3A3-76E2B1EB4696}"/>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212691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DFE2D-7EF4-4EDA-8715-7DD21A77A8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4CFD75-BC34-4811-966D-94F3E94003E8}"/>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4" name="页脚占位符 3">
            <a:extLst>
              <a:ext uri="{FF2B5EF4-FFF2-40B4-BE49-F238E27FC236}">
                <a16:creationId xmlns:a16="http://schemas.microsoft.com/office/drawing/2014/main" id="{62B0FAF9-8A93-479E-8801-28645AADCC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8F896F-4901-4484-B66E-974DCD259881}"/>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25564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FF4BA7-D007-4E24-B499-ED36416757DF}"/>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3" name="页脚占位符 2">
            <a:extLst>
              <a:ext uri="{FF2B5EF4-FFF2-40B4-BE49-F238E27FC236}">
                <a16:creationId xmlns:a16="http://schemas.microsoft.com/office/drawing/2014/main" id="{B9FAA551-8ED9-458B-90C0-3CB60D32B4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D2F2E6-F8B1-480C-A2E8-C6BAB0041E49}"/>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18062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B0077-8844-4FFF-A924-C65C46FCC8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D19F8F1-424D-473D-BD66-C56BC5A4F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3FD3D-6FC2-406D-8173-78305193C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A9E67D-F548-41A9-9777-E2D98384A05C}"/>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C8A8AE03-C915-4F0E-8A9E-2C5D7AC095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D31E5C-B7C6-4795-BCF2-922075D72CD5}"/>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267633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214CC-CFF0-4968-9238-4BE1086F0D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BF943B-5CE5-4CE8-A81B-03E922BD2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7761C2-D7D4-4BAB-9E52-B12D1184E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2973F57-7079-4F41-BC93-094A76FEDC58}"/>
              </a:ext>
            </a:extLst>
          </p:cNvPr>
          <p:cNvSpPr>
            <a:spLocks noGrp="1"/>
          </p:cNvSpPr>
          <p:nvPr>
            <p:ph type="dt" sz="half" idx="10"/>
          </p:nvPr>
        </p:nvSpPr>
        <p:spPr/>
        <p:txBody>
          <a:bodyPr/>
          <a:lstStyle/>
          <a:p>
            <a:fld id="{2993ADED-65A5-474E-9441-85EA90DB028F}"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D250CD18-0D2F-43B1-9C8F-D01FFDF294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1AA2E8-865F-48AE-AB4C-750D7CD443DE}"/>
              </a:ext>
            </a:extLst>
          </p:cNvPr>
          <p:cNvSpPr>
            <a:spLocks noGrp="1"/>
          </p:cNvSpPr>
          <p:nvPr>
            <p:ph type="sldNum" sz="quarter" idx="12"/>
          </p:nvPr>
        </p:nvSpPr>
        <p:spPr/>
        <p:txBody>
          <a:body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88905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8569AA-F420-44D3-8658-E7054ADC8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1594FD-F775-445A-8477-E2FE7E48C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C5B03B-66BB-4691-977C-415BF7227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3ADED-65A5-474E-9441-85EA90DB028F}"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7E2EE1FB-FB54-4B0F-97CD-6B666F6A1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1FCC50-A8CB-4476-807F-7F2539485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DE932-A75A-4656-97AD-5C56F539030F}" type="slidenum">
              <a:rPr lang="zh-CN" altLang="en-US" smtClean="0"/>
              <a:t>‹#›</a:t>
            </a:fld>
            <a:endParaRPr lang="zh-CN" altLang="en-US"/>
          </a:p>
        </p:txBody>
      </p:sp>
    </p:spTree>
    <p:extLst>
      <p:ext uri="{BB962C8B-B14F-4D97-AF65-F5344CB8AC3E}">
        <p14:creationId xmlns:p14="http://schemas.microsoft.com/office/powerpoint/2010/main" val="817896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237865"/>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36651" y="983112"/>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1521" y="843454"/>
            <a:ext cx="3140616" cy="2903588"/>
          </a:xfrm>
          <a:prstGeom prst="rect">
            <a:avLst/>
          </a:prstGeom>
        </p:spPr>
      </p:pic>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17" name="文本占位符 13"/>
          <p:cNvSpPr txBox="1"/>
          <p:nvPr/>
        </p:nvSpPr>
        <p:spPr>
          <a:xfrm>
            <a:off x="4585505" y="5763430"/>
            <a:ext cx="3925830" cy="3088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dirty="0">
              <a:solidFill>
                <a:sysClr val="windowText" lastClr="000000"/>
              </a:solidFill>
              <a:latin typeface="Arial" panose="020B0604020202020204"/>
              <a:ea typeface="微软雅黑" panose="020B0503020204020204" pitchFamily="34" charset="-122"/>
            </a:endParaRPr>
          </a:p>
        </p:txBody>
      </p:sp>
      <p:sp>
        <p:nvSpPr>
          <p:cNvPr id="2" name="圆角矩形 1"/>
          <p:cNvSpPr/>
          <p:nvPr/>
        </p:nvSpPr>
        <p:spPr>
          <a:xfrm>
            <a:off x="4903939" y="5155615"/>
            <a:ext cx="3275789" cy="607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31087" y="5063252"/>
            <a:ext cx="3110678" cy="688202"/>
          </a:xfrm>
          <a:prstGeom prst="rect">
            <a:avLst/>
          </a:prstGeom>
          <a:noFill/>
        </p:spPr>
        <p:txBody>
          <a:bodyPr wrap="square" rtlCol="0">
            <a:spAutoFit/>
          </a:bodyPr>
          <a:lstStyle/>
          <a:p>
            <a:pPr algn="ctr">
              <a:lnSpc>
                <a:spcPct val="150000"/>
              </a:lnSpc>
            </a:pPr>
            <a:r>
              <a:rPr lang="zh-CN" altLang="en-US" sz="1400" b="1" dirty="0">
                <a:solidFill>
                  <a:schemeClr val="bg1"/>
                </a:solidFill>
                <a:latin typeface="黑体" panose="02010609060101010101" pitchFamily="49" charset="-122"/>
                <a:ea typeface="黑体" panose="02010609060101010101" pitchFamily="49" charset="-122"/>
              </a:rPr>
              <a:t>汇报人：彭世松</a:t>
            </a:r>
            <a:endParaRPr lang="en-US" altLang="zh-CN" sz="1400" b="1"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1400" b="1" dirty="0">
                <a:solidFill>
                  <a:schemeClr val="bg1"/>
                </a:solidFill>
                <a:latin typeface="黑体" panose="02010609060101010101" pitchFamily="49" charset="-122"/>
                <a:ea typeface="黑体" panose="02010609060101010101" pitchFamily="49" charset="-122"/>
              </a:rPr>
              <a:t>时间：</a:t>
            </a:r>
            <a:r>
              <a:rPr lang="en-US" altLang="zh-CN" sz="1400" b="1" dirty="0">
                <a:solidFill>
                  <a:schemeClr val="bg1"/>
                </a:solidFill>
                <a:latin typeface="黑体" panose="02010609060101010101" pitchFamily="49" charset="-122"/>
                <a:ea typeface="黑体" panose="02010609060101010101" pitchFamily="49" charset="-122"/>
              </a:rPr>
              <a:t>2024</a:t>
            </a:r>
            <a:r>
              <a:rPr lang="zh-CN" altLang="en-US" sz="1400" b="1" dirty="0">
                <a:solidFill>
                  <a:schemeClr val="bg1"/>
                </a:solidFill>
                <a:latin typeface="黑体" panose="02010609060101010101" pitchFamily="49" charset="-122"/>
                <a:ea typeface="黑体" panose="02010609060101010101" pitchFamily="49" charset="-122"/>
              </a:rPr>
              <a:t>年</a:t>
            </a:r>
            <a:r>
              <a:rPr lang="en-US" altLang="zh-CN" sz="1400" b="1" dirty="0">
                <a:solidFill>
                  <a:schemeClr val="bg1"/>
                </a:solidFill>
                <a:latin typeface="黑体" panose="02010609060101010101" pitchFamily="49" charset="-122"/>
                <a:ea typeface="黑体" panose="02010609060101010101" pitchFamily="49" charset="-122"/>
              </a:rPr>
              <a:t>2</a:t>
            </a:r>
            <a:r>
              <a:rPr lang="zh-CN" altLang="en-US" sz="1400" b="1" dirty="0">
                <a:solidFill>
                  <a:schemeClr val="bg1"/>
                </a:solidFill>
                <a:latin typeface="黑体" panose="02010609060101010101" pitchFamily="49" charset="-122"/>
                <a:ea typeface="黑体" panose="02010609060101010101" pitchFamily="49" charset="-122"/>
              </a:rPr>
              <a:t>月</a:t>
            </a:r>
            <a:r>
              <a:rPr lang="en-US" altLang="zh-CN" sz="1400" b="1" dirty="0">
                <a:solidFill>
                  <a:schemeClr val="bg1"/>
                </a:solidFill>
                <a:latin typeface="黑体" panose="02010609060101010101" pitchFamily="49" charset="-122"/>
                <a:ea typeface="黑体" panose="02010609060101010101" pitchFamily="49" charset="-122"/>
              </a:rPr>
              <a:t>28</a:t>
            </a:r>
            <a:r>
              <a:rPr lang="zh-CN" altLang="en-US" sz="1400" b="1" dirty="0">
                <a:solidFill>
                  <a:schemeClr val="bg1"/>
                </a:solidFill>
                <a:latin typeface="黑体" panose="02010609060101010101" pitchFamily="49" charset="-122"/>
                <a:ea typeface="黑体" panose="02010609060101010101" pitchFamily="49" charset="-122"/>
              </a:rPr>
              <a:t>日</a:t>
            </a:r>
          </a:p>
        </p:txBody>
      </p:sp>
      <p:sp>
        <p:nvSpPr>
          <p:cNvPr id="11" name="矩形 7">
            <a:extLst>
              <a:ext uri="{FF2B5EF4-FFF2-40B4-BE49-F238E27FC236}">
                <a16:creationId xmlns:a16="http://schemas.microsoft.com/office/drawing/2014/main" id="{A93F94A2-68AB-47CA-9C27-E44D4F1E8C3C}"/>
              </a:ext>
            </a:extLst>
          </p:cNvPr>
          <p:cNvSpPr>
            <a:spLocks noChangeArrowheads="1"/>
          </p:cNvSpPr>
          <p:nvPr/>
        </p:nvSpPr>
        <p:spPr bwMode="auto">
          <a:xfrm>
            <a:off x="2760924" y="1541577"/>
            <a:ext cx="9294425" cy="1077218"/>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sz="3200" b="1" dirty="0">
                <a:solidFill>
                  <a:schemeClr val="bg1"/>
                </a:solidFill>
              </a:rPr>
              <a:t>FACTKG: Fact Verification via Reasoning on Knowledge Graphs</a:t>
            </a:r>
            <a:endParaRPr lang="zh-CN" altLang="en-US" sz="3200" b="1" dirty="0">
              <a:solidFill>
                <a:schemeClr val="bg1"/>
              </a:solidFill>
              <a:cs typeface="+mn-ea"/>
              <a:sym typeface="+mn-lt"/>
            </a:endParaRPr>
          </a:p>
        </p:txBody>
      </p:sp>
      <p:pic>
        <p:nvPicPr>
          <p:cNvPr id="6" name="图片 5">
            <a:extLst>
              <a:ext uri="{FF2B5EF4-FFF2-40B4-BE49-F238E27FC236}">
                <a16:creationId xmlns:a16="http://schemas.microsoft.com/office/drawing/2014/main" id="{1CBA321D-FD39-6046-3B26-A0DCC36321FD}"/>
              </a:ext>
            </a:extLst>
          </p:cNvPr>
          <p:cNvPicPr>
            <a:picLocks noChangeAspect="1"/>
          </p:cNvPicPr>
          <p:nvPr/>
        </p:nvPicPr>
        <p:blipFill>
          <a:blip r:embed="rId7"/>
          <a:stretch>
            <a:fillRect/>
          </a:stretch>
        </p:blipFill>
        <p:spPr>
          <a:xfrm>
            <a:off x="2010427" y="3619461"/>
            <a:ext cx="8476271" cy="1139883"/>
          </a:xfrm>
          <a:prstGeom prst="rect">
            <a:avLst/>
          </a:prstGeom>
        </p:spPr>
      </p:pic>
      <p:sp>
        <p:nvSpPr>
          <p:cNvPr id="7" name="文本框 6">
            <a:extLst>
              <a:ext uri="{FF2B5EF4-FFF2-40B4-BE49-F238E27FC236}">
                <a16:creationId xmlns:a16="http://schemas.microsoft.com/office/drawing/2014/main" id="{FFDE7DBA-0447-79F4-AEA1-A4BEED352417}"/>
              </a:ext>
            </a:extLst>
          </p:cNvPr>
          <p:cNvSpPr txBox="1"/>
          <p:nvPr/>
        </p:nvSpPr>
        <p:spPr>
          <a:xfrm>
            <a:off x="5847373" y="3244091"/>
            <a:ext cx="1172116" cy="369332"/>
          </a:xfrm>
          <a:prstGeom prst="rect">
            <a:avLst/>
          </a:prstGeom>
          <a:noFill/>
        </p:spPr>
        <p:txBody>
          <a:bodyPr wrap="none" rtlCol="0">
            <a:spAutoFit/>
          </a:bodyPr>
          <a:lstStyle/>
          <a:p>
            <a:r>
              <a:rPr lang="en-US" altLang="zh-CN" b="1" dirty="0"/>
              <a:t>2023 ACL</a:t>
            </a:r>
            <a:endParaRPr lang="zh-CN" altLang="en-US" b="1" dirty="0"/>
          </a:p>
        </p:txBody>
      </p:sp>
    </p:spTree>
    <p:extLst>
      <p:ext uri="{BB962C8B-B14F-4D97-AF65-F5344CB8AC3E}">
        <p14:creationId xmlns:p14="http://schemas.microsoft.com/office/powerpoint/2010/main" val="1290384143"/>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12" name="Rectangle 2">
            <a:extLst>
              <a:ext uri="{FF2B5EF4-FFF2-40B4-BE49-F238E27FC236}">
                <a16:creationId xmlns:a16="http://schemas.microsoft.com/office/drawing/2014/main" id="{025F3ADA-1FB0-41E9-80F9-6F436417F99A}"/>
              </a:ext>
            </a:extLst>
          </p:cNvPr>
          <p:cNvSpPr>
            <a:spLocks noChangeArrowheads="1"/>
          </p:cNvSpPr>
          <p:nvPr/>
        </p:nvSpPr>
        <p:spPr bwMode="auto">
          <a:xfrm>
            <a:off x="8134154" y="2086304"/>
            <a:ext cx="147175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9D27133F-92D5-F151-BBAA-060EF9062500}"/>
              </a:ext>
            </a:extLst>
          </p:cNvPr>
          <p:cNvPicPr>
            <a:picLocks noChangeAspect="1"/>
          </p:cNvPicPr>
          <p:nvPr/>
        </p:nvPicPr>
        <p:blipFill>
          <a:blip r:embed="rId4"/>
          <a:stretch>
            <a:fillRect/>
          </a:stretch>
        </p:blipFill>
        <p:spPr>
          <a:xfrm>
            <a:off x="965199" y="1343025"/>
            <a:ext cx="7594601" cy="2085975"/>
          </a:xfrm>
          <a:prstGeom prst="rect">
            <a:avLst/>
          </a:prstGeom>
        </p:spPr>
      </p:pic>
      <p:pic>
        <p:nvPicPr>
          <p:cNvPr id="9" name="图片 8">
            <a:extLst>
              <a:ext uri="{FF2B5EF4-FFF2-40B4-BE49-F238E27FC236}">
                <a16:creationId xmlns:a16="http://schemas.microsoft.com/office/drawing/2014/main" id="{A1C4541B-E3BC-25A7-3805-5449B80977CD}"/>
              </a:ext>
            </a:extLst>
          </p:cNvPr>
          <p:cNvPicPr>
            <a:picLocks noChangeAspect="1"/>
          </p:cNvPicPr>
          <p:nvPr/>
        </p:nvPicPr>
        <p:blipFill>
          <a:blip r:embed="rId5"/>
          <a:stretch>
            <a:fillRect/>
          </a:stretch>
        </p:blipFill>
        <p:spPr>
          <a:xfrm>
            <a:off x="851338" y="3858550"/>
            <a:ext cx="8018131" cy="1705400"/>
          </a:xfrm>
          <a:prstGeom prst="rect">
            <a:avLst/>
          </a:prstGeom>
        </p:spPr>
      </p:pic>
      <p:sp>
        <p:nvSpPr>
          <p:cNvPr id="6" name="矩形 7">
            <a:extLst>
              <a:ext uri="{FF2B5EF4-FFF2-40B4-BE49-F238E27FC236}">
                <a16:creationId xmlns:a16="http://schemas.microsoft.com/office/drawing/2014/main" id="{11B611FC-DB38-6D71-74D3-7CE316968359}"/>
              </a:ext>
            </a:extLst>
          </p:cNvPr>
          <p:cNvSpPr>
            <a:spLocks noChangeArrowheads="1"/>
          </p:cNvSpPr>
          <p:nvPr/>
        </p:nvSpPr>
        <p:spPr bwMode="auto">
          <a:xfrm>
            <a:off x="835011" y="93329"/>
            <a:ext cx="329336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4. </a:t>
            </a:r>
            <a:r>
              <a:rPr lang="zh-CN" altLang="en-US" sz="3200" b="1" dirty="0">
                <a:latin typeface="Times New Roman" pitchFamily="18" charset="0"/>
                <a:cs typeface="Times New Roman" pitchFamily="18" charset="0"/>
              </a:rPr>
              <a:t>实验结果</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25190484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12" name="Rectangle 2">
            <a:extLst>
              <a:ext uri="{FF2B5EF4-FFF2-40B4-BE49-F238E27FC236}">
                <a16:creationId xmlns:a16="http://schemas.microsoft.com/office/drawing/2014/main" id="{025F3ADA-1FB0-41E9-80F9-6F436417F99A}"/>
              </a:ext>
            </a:extLst>
          </p:cNvPr>
          <p:cNvSpPr>
            <a:spLocks noChangeArrowheads="1"/>
          </p:cNvSpPr>
          <p:nvPr/>
        </p:nvSpPr>
        <p:spPr bwMode="auto">
          <a:xfrm>
            <a:off x="8134154" y="2086304"/>
            <a:ext cx="147175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矩形 7">
            <a:extLst>
              <a:ext uri="{FF2B5EF4-FFF2-40B4-BE49-F238E27FC236}">
                <a16:creationId xmlns:a16="http://schemas.microsoft.com/office/drawing/2014/main" id="{11B611FC-DB38-6D71-74D3-7CE316968359}"/>
              </a:ext>
            </a:extLst>
          </p:cNvPr>
          <p:cNvSpPr>
            <a:spLocks noChangeArrowheads="1"/>
          </p:cNvSpPr>
          <p:nvPr/>
        </p:nvSpPr>
        <p:spPr bwMode="auto">
          <a:xfrm>
            <a:off x="835011" y="93329"/>
            <a:ext cx="329336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5</a:t>
            </a:r>
            <a:r>
              <a:rPr lang="zh-CN" altLang="en-US" sz="3200" b="1" dirty="0">
                <a:latin typeface="Times New Roman" pitchFamily="18" charset="0"/>
                <a:cs typeface="Times New Roman" pitchFamily="18" charset="0"/>
              </a:rPr>
              <a:t>、总结</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sp>
        <p:nvSpPr>
          <p:cNvPr id="2" name="文本框 1">
            <a:extLst>
              <a:ext uri="{FF2B5EF4-FFF2-40B4-BE49-F238E27FC236}">
                <a16:creationId xmlns:a16="http://schemas.microsoft.com/office/drawing/2014/main" id="{E1566D70-50DC-E774-0B8E-E03E8A18D809}"/>
              </a:ext>
            </a:extLst>
          </p:cNvPr>
          <p:cNvSpPr txBox="1"/>
          <p:nvPr/>
        </p:nvSpPr>
        <p:spPr>
          <a:xfrm>
            <a:off x="765948" y="1559490"/>
            <a:ext cx="9350637" cy="1754326"/>
          </a:xfrm>
          <a:prstGeom prst="rect">
            <a:avLst/>
          </a:prstGeom>
          <a:noFill/>
        </p:spPr>
        <p:txBody>
          <a:bodyPr wrap="none" rtlCol="0">
            <a:spAutoFit/>
          </a:bodyPr>
          <a:lstStyle/>
          <a:p>
            <a:r>
              <a:rPr lang="en-US" altLang="zh-CN" dirty="0"/>
              <a:t>1</a:t>
            </a:r>
            <a:r>
              <a:rPr lang="zh-CN" altLang="en-US" dirty="0"/>
              <a:t>、基于知识图谱推断的事实验证也可以应用于网络威胁评估的事实推断：</a:t>
            </a:r>
            <a:endParaRPr lang="en-US" altLang="zh-CN" dirty="0"/>
          </a:p>
          <a:p>
            <a:r>
              <a:rPr lang="zh-CN" altLang="en-US" b="0" i="0" dirty="0">
                <a:solidFill>
                  <a:srgbClr val="0D0D0D"/>
                </a:solidFill>
                <a:effectLst/>
                <a:latin typeface="Söhne"/>
              </a:rPr>
              <a:t>可以构建一个专注于网络安全的知识图谱，其中包含了网络威胁、漏洞、攻击模式、受</a:t>
            </a:r>
            <a:endParaRPr lang="en-US" altLang="zh-CN" b="0" i="0" dirty="0">
              <a:solidFill>
                <a:srgbClr val="0D0D0D"/>
              </a:solidFill>
              <a:effectLst/>
              <a:latin typeface="Söhne"/>
            </a:endParaRPr>
          </a:p>
          <a:p>
            <a:r>
              <a:rPr lang="zh-CN" altLang="en-US" b="0" i="0" dirty="0">
                <a:solidFill>
                  <a:srgbClr val="0D0D0D"/>
                </a:solidFill>
                <a:effectLst/>
                <a:latin typeface="Söhne"/>
              </a:rPr>
              <a:t>影响的系统和补丁信息等实体及它们之间的关系。利用该图谱对情报声明进行证据推理</a:t>
            </a:r>
            <a:endParaRPr lang="en-US" altLang="zh-CN" dirty="0"/>
          </a:p>
          <a:p>
            <a:endParaRPr lang="en-US" altLang="zh-CN" dirty="0"/>
          </a:p>
          <a:p>
            <a:r>
              <a:rPr lang="en-US" altLang="zh-CN" dirty="0"/>
              <a:t>2</a:t>
            </a:r>
            <a:r>
              <a:rPr lang="zh-CN" altLang="en-US" dirty="0"/>
              <a:t>、多跳推断用于分析间接关系，如通过多个步骤链接攻击者、漏洞、利用技术和</a:t>
            </a:r>
            <a:endParaRPr lang="en-US" altLang="zh-CN" dirty="0"/>
          </a:p>
          <a:p>
            <a:r>
              <a:rPr lang="zh-CN" altLang="en-US" dirty="0"/>
              <a:t>最终目标系统的路径。多跳推理有助于揭示复杂攻击活动和高级持续威胁（</a:t>
            </a:r>
            <a:r>
              <a:rPr lang="en-US" altLang="zh-CN" dirty="0"/>
              <a:t>APT</a:t>
            </a:r>
            <a:r>
              <a:rPr lang="zh-CN" altLang="en-US" dirty="0"/>
              <a:t>）的全貌。</a:t>
            </a:r>
          </a:p>
        </p:txBody>
      </p:sp>
    </p:spTree>
    <p:extLst>
      <p:ext uri="{BB962C8B-B14F-4D97-AF65-F5344CB8AC3E}">
        <p14:creationId xmlns:p14="http://schemas.microsoft.com/office/powerpoint/2010/main" val="28753093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2750161"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1. </a:t>
            </a:r>
            <a:r>
              <a:rPr lang="zh-CN" altLang="en-US" sz="3200" b="1" dirty="0">
                <a:latin typeface="Times New Roman" pitchFamily="18" charset="0"/>
                <a:cs typeface="Times New Roman" pitchFamily="18" charset="0"/>
              </a:rPr>
              <a:t>背景</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12" name="Rectangle 2">
            <a:extLst>
              <a:ext uri="{FF2B5EF4-FFF2-40B4-BE49-F238E27FC236}">
                <a16:creationId xmlns:a16="http://schemas.microsoft.com/office/drawing/2014/main" id="{025F3ADA-1FB0-41E9-80F9-6F436417F99A}"/>
              </a:ext>
            </a:extLst>
          </p:cNvPr>
          <p:cNvSpPr>
            <a:spLocks noChangeArrowheads="1"/>
          </p:cNvSpPr>
          <p:nvPr/>
        </p:nvSpPr>
        <p:spPr bwMode="auto">
          <a:xfrm>
            <a:off x="8134154" y="2086304"/>
            <a:ext cx="147175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1" name="iconfont-1191-801540">
            <a:extLst>
              <a:ext uri="{FF2B5EF4-FFF2-40B4-BE49-F238E27FC236}">
                <a16:creationId xmlns:a16="http://schemas.microsoft.com/office/drawing/2014/main" id="{E829058A-3C16-E008-47C3-5B1C620E9C13}"/>
              </a:ext>
            </a:extLst>
          </p:cNvPr>
          <p:cNvSpPr/>
          <p:nvPr/>
        </p:nvSpPr>
        <p:spPr>
          <a:xfrm>
            <a:off x="473376" y="1020151"/>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文本框 41">
            <a:extLst>
              <a:ext uri="{FF2B5EF4-FFF2-40B4-BE49-F238E27FC236}">
                <a16:creationId xmlns:a16="http://schemas.microsoft.com/office/drawing/2014/main" id="{FAB09840-E0F2-96B3-D745-9543B2AA0EF8}"/>
              </a:ext>
            </a:extLst>
          </p:cNvPr>
          <p:cNvSpPr txBox="1"/>
          <p:nvPr/>
        </p:nvSpPr>
        <p:spPr>
          <a:xfrm>
            <a:off x="881144" y="1308151"/>
            <a:ext cx="6674195" cy="1015663"/>
          </a:xfrm>
          <a:prstGeom prst="rect">
            <a:avLst/>
          </a:prstGeom>
          <a:noFill/>
        </p:spPr>
        <p:txBody>
          <a:bodyPr wrap="square" rtlCol="0">
            <a:spAutoFit/>
          </a:bodyPr>
          <a:lstStyle/>
          <a:p>
            <a:r>
              <a:rPr lang="zh-CN" altLang="en-US" sz="2000" b="0" i="0" dirty="0">
                <a:solidFill>
                  <a:srgbClr val="0D0D0D"/>
                </a:solidFill>
                <a:effectLst/>
                <a:latin typeface="Söhne"/>
              </a:rPr>
              <a:t>在当前信息泛滥的环境下，确保信息可信是至关重要的，这也是保障社会和科学发展的必要条件。事实验证技术是为了确认信息的真实性和准确性而采用的方法和工具。</a:t>
            </a:r>
            <a:endParaRPr lang="en-US" altLang="zh-CN"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21A6B4B-7654-DEED-3D40-7C71B2C2601D}"/>
              </a:ext>
            </a:extLst>
          </p:cNvPr>
          <p:cNvPicPr>
            <a:picLocks noChangeAspect="1"/>
          </p:cNvPicPr>
          <p:nvPr/>
        </p:nvPicPr>
        <p:blipFill>
          <a:blip r:embed="rId4"/>
          <a:stretch>
            <a:fillRect/>
          </a:stretch>
        </p:blipFill>
        <p:spPr>
          <a:xfrm>
            <a:off x="7797451" y="853089"/>
            <a:ext cx="2244319" cy="2244319"/>
          </a:xfrm>
          <a:prstGeom prst="rect">
            <a:avLst/>
          </a:prstGeom>
        </p:spPr>
      </p:pic>
      <p:sp>
        <p:nvSpPr>
          <p:cNvPr id="6" name="文本框 5">
            <a:extLst>
              <a:ext uri="{FF2B5EF4-FFF2-40B4-BE49-F238E27FC236}">
                <a16:creationId xmlns:a16="http://schemas.microsoft.com/office/drawing/2014/main" id="{8D36F1B2-0BEF-3FB5-C311-1BBF638829A8}"/>
              </a:ext>
            </a:extLst>
          </p:cNvPr>
          <p:cNvSpPr txBox="1"/>
          <p:nvPr/>
        </p:nvSpPr>
        <p:spPr>
          <a:xfrm>
            <a:off x="851338" y="3178144"/>
            <a:ext cx="2954655" cy="369332"/>
          </a:xfrm>
          <a:prstGeom prst="rect">
            <a:avLst/>
          </a:prstGeom>
          <a:noFill/>
        </p:spPr>
        <p:txBody>
          <a:bodyPr wrap="none" rtlCol="0">
            <a:spAutoFit/>
          </a:bodyPr>
          <a:lstStyle/>
          <a:p>
            <a:r>
              <a:rPr lang="zh-CN" altLang="en-US" dirty="0"/>
              <a:t>之前数据中的主要证据来源</a:t>
            </a:r>
          </a:p>
        </p:txBody>
      </p:sp>
      <p:pic>
        <p:nvPicPr>
          <p:cNvPr id="15" name="图片 14">
            <a:extLst>
              <a:ext uri="{FF2B5EF4-FFF2-40B4-BE49-F238E27FC236}">
                <a16:creationId xmlns:a16="http://schemas.microsoft.com/office/drawing/2014/main" id="{347F8B6A-F3FC-C126-40DA-73154A93ABD7}"/>
              </a:ext>
            </a:extLst>
          </p:cNvPr>
          <p:cNvPicPr>
            <a:picLocks noChangeAspect="1"/>
          </p:cNvPicPr>
          <p:nvPr/>
        </p:nvPicPr>
        <p:blipFill>
          <a:blip r:embed="rId5"/>
          <a:stretch>
            <a:fillRect/>
          </a:stretch>
        </p:blipFill>
        <p:spPr>
          <a:xfrm>
            <a:off x="5229617" y="3660810"/>
            <a:ext cx="2439126" cy="2229706"/>
          </a:xfrm>
          <a:prstGeom prst="rect">
            <a:avLst/>
          </a:prstGeom>
        </p:spPr>
      </p:pic>
      <p:pic>
        <p:nvPicPr>
          <p:cNvPr id="17" name="图片 16">
            <a:extLst>
              <a:ext uri="{FF2B5EF4-FFF2-40B4-BE49-F238E27FC236}">
                <a16:creationId xmlns:a16="http://schemas.microsoft.com/office/drawing/2014/main" id="{3C15D6CD-CD00-9DF4-ADCF-B7BDEA4E8ED0}"/>
              </a:ext>
            </a:extLst>
          </p:cNvPr>
          <p:cNvPicPr>
            <a:picLocks noChangeAspect="1"/>
          </p:cNvPicPr>
          <p:nvPr/>
        </p:nvPicPr>
        <p:blipFill>
          <a:blip r:embed="rId6"/>
          <a:stretch>
            <a:fillRect/>
          </a:stretch>
        </p:blipFill>
        <p:spPr>
          <a:xfrm>
            <a:off x="2444081" y="3700628"/>
            <a:ext cx="2377633" cy="2221438"/>
          </a:xfrm>
          <a:prstGeom prst="rect">
            <a:avLst/>
          </a:prstGeom>
        </p:spPr>
      </p:pic>
      <p:sp>
        <p:nvSpPr>
          <p:cNvPr id="19" name="文本框 18">
            <a:extLst>
              <a:ext uri="{FF2B5EF4-FFF2-40B4-BE49-F238E27FC236}">
                <a16:creationId xmlns:a16="http://schemas.microsoft.com/office/drawing/2014/main" id="{E0D542C8-9FBF-50B4-94A8-D4E271C1EBA9}"/>
              </a:ext>
            </a:extLst>
          </p:cNvPr>
          <p:cNvSpPr txBox="1"/>
          <p:nvPr/>
        </p:nvSpPr>
        <p:spPr>
          <a:xfrm>
            <a:off x="3400816" y="6053746"/>
            <a:ext cx="646331" cy="369332"/>
          </a:xfrm>
          <a:prstGeom prst="rect">
            <a:avLst/>
          </a:prstGeom>
          <a:noFill/>
        </p:spPr>
        <p:txBody>
          <a:bodyPr wrap="none" rtlCol="0">
            <a:spAutoFit/>
          </a:bodyPr>
          <a:lstStyle/>
          <a:p>
            <a:r>
              <a:rPr lang="zh-CN" altLang="en-US" dirty="0"/>
              <a:t>文本</a:t>
            </a:r>
          </a:p>
        </p:txBody>
      </p:sp>
      <p:sp>
        <p:nvSpPr>
          <p:cNvPr id="20" name="文本框 19">
            <a:extLst>
              <a:ext uri="{FF2B5EF4-FFF2-40B4-BE49-F238E27FC236}">
                <a16:creationId xmlns:a16="http://schemas.microsoft.com/office/drawing/2014/main" id="{B3FE9DEC-F805-D4CD-0653-BBC6C883E8FA}"/>
              </a:ext>
            </a:extLst>
          </p:cNvPr>
          <p:cNvSpPr txBox="1"/>
          <p:nvPr/>
        </p:nvSpPr>
        <p:spPr>
          <a:xfrm>
            <a:off x="6367761" y="6053746"/>
            <a:ext cx="646331" cy="369332"/>
          </a:xfrm>
          <a:prstGeom prst="rect">
            <a:avLst/>
          </a:prstGeom>
          <a:noFill/>
        </p:spPr>
        <p:txBody>
          <a:bodyPr wrap="none" rtlCol="0">
            <a:spAutoFit/>
          </a:bodyPr>
          <a:lstStyle/>
          <a:p>
            <a:r>
              <a:rPr lang="zh-CN" altLang="en-US" dirty="0"/>
              <a:t>表格</a:t>
            </a:r>
          </a:p>
        </p:txBody>
      </p:sp>
    </p:spTree>
    <p:extLst>
      <p:ext uri="{BB962C8B-B14F-4D97-AF65-F5344CB8AC3E}">
        <p14:creationId xmlns:p14="http://schemas.microsoft.com/office/powerpoint/2010/main" val="16869575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2750161"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1. </a:t>
            </a:r>
            <a:r>
              <a:rPr lang="zh-CN" altLang="en-US" sz="3200" b="1" dirty="0">
                <a:latin typeface="Times New Roman" pitchFamily="18" charset="0"/>
                <a:cs typeface="Times New Roman" pitchFamily="18" charset="0"/>
              </a:rPr>
              <a:t>背景</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12" name="Rectangle 2">
            <a:extLst>
              <a:ext uri="{FF2B5EF4-FFF2-40B4-BE49-F238E27FC236}">
                <a16:creationId xmlns:a16="http://schemas.microsoft.com/office/drawing/2014/main" id="{025F3ADA-1FB0-41E9-80F9-6F436417F99A}"/>
              </a:ext>
            </a:extLst>
          </p:cNvPr>
          <p:cNvSpPr>
            <a:spLocks noChangeArrowheads="1"/>
          </p:cNvSpPr>
          <p:nvPr/>
        </p:nvSpPr>
        <p:spPr bwMode="auto">
          <a:xfrm>
            <a:off x="8134154" y="2086304"/>
            <a:ext cx="147175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96B841A8-6AB3-C5E4-E8AA-2E7A45D09C60}"/>
              </a:ext>
            </a:extLst>
          </p:cNvPr>
          <p:cNvGrpSpPr/>
          <p:nvPr/>
        </p:nvGrpSpPr>
        <p:grpSpPr>
          <a:xfrm>
            <a:off x="473376" y="961729"/>
            <a:ext cx="9496534" cy="400110"/>
            <a:chOff x="473376" y="961729"/>
            <a:chExt cx="9496534" cy="400110"/>
          </a:xfrm>
        </p:grpSpPr>
        <p:sp>
          <p:nvSpPr>
            <p:cNvPr id="25" name="iconfont-1191-801540">
              <a:extLst>
                <a:ext uri="{FF2B5EF4-FFF2-40B4-BE49-F238E27FC236}">
                  <a16:creationId xmlns:a16="http://schemas.microsoft.com/office/drawing/2014/main" id="{789999C3-7DBD-0D0B-B135-EE267245176F}"/>
                </a:ext>
              </a:extLst>
            </p:cNvPr>
            <p:cNvSpPr/>
            <p:nvPr/>
          </p:nvSpPr>
          <p:spPr>
            <a:xfrm>
              <a:off x="473376" y="1020151"/>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文本框 25">
              <a:extLst>
                <a:ext uri="{FF2B5EF4-FFF2-40B4-BE49-F238E27FC236}">
                  <a16:creationId xmlns:a16="http://schemas.microsoft.com/office/drawing/2014/main" id="{2C1EBF53-E932-C045-70A7-2DD80959D450}"/>
                </a:ext>
              </a:extLst>
            </p:cNvPr>
            <p:cNvSpPr txBox="1"/>
            <p:nvPr/>
          </p:nvSpPr>
          <p:spPr>
            <a:xfrm>
              <a:off x="929104" y="961729"/>
              <a:ext cx="9040806"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知识图谱作为证据来源的优点</a:t>
              </a:r>
            </a:p>
          </p:txBody>
        </p:sp>
      </p:grpSp>
      <p:pic>
        <p:nvPicPr>
          <p:cNvPr id="5" name="图片 4">
            <a:extLst>
              <a:ext uri="{FF2B5EF4-FFF2-40B4-BE49-F238E27FC236}">
                <a16:creationId xmlns:a16="http://schemas.microsoft.com/office/drawing/2014/main" id="{E261854C-DE35-C6C3-A7E4-1F7F0DEC9D4E}"/>
              </a:ext>
            </a:extLst>
          </p:cNvPr>
          <p:cNvPicPr>
            <a:picLocks noChangeAspect="1"/>
          </p:cNvPicPr>
          <p:nvPr/>
        </p:nvPicPr>
        <p:blipFill>
          <a:blip r:embed="rId4"/>
          <a:stretch>
            <a:fillRect/>
          </a:stretch>
        </p:blipFill>
        <p:spPr>
          <a:xfrm>
            <a:off x="6089650" y="1181469"/>
            <a:ext cx="4148725" cy="2914394"/>
          </a:xfrm>
          <a:prstGeom prst="rect">
            <a:avLst/>
          </a:prstGeom>
        </p:spPr>
      </p:pic>
      <p:sp>
        <p:nvSpPr>
          <p:cNvPr id="6" name="文本框 5">
            <a:extLst>
              <a:ext uri="{FF2B5EF4-FFF2-40B4-BE49-F238E27FC236}">
                <a16:creationId xmlns:a16="http://schemas.microsoft.com/office/drawing/2014/main" id="{E43C9438-1D6A-F1C6-BC2E-C902AD4A2533}"/>
              </a:ext>
            </a:extLst>
          </p:cNvPr>
          <p:cNvSpPr txBox="1"/>
          <p:nvPr/>
        </p:nvSpPr>
        <p:spPr>
          <a:xfrm>
            <a:off x="732713" y="1754262"/>
            <a:ext cx="4776501"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mn-ea"/>
              </a:rPr>
              <a:t>更可靠的推理</a:t>
            </a:r>
            <a:r>
              <a:rPr lang="zh-CN" altLang="en-US" dirty="0">
                <a:latin typeface="+mn-ea"/>
              </a:rPr>
              <a:t>：相比与传统的文本证据，逻辑更加清晰，有助于准确判断信息的真实性和可靠性</a:t>
            </a:r>
            <a:endParaRPr lang="en-US" altLang="zh-CN" dirty="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b="1" dirty="0">
                <a:latin typeface="+mn-ea"/>
              </a:rPr>
              <a:t>广泛适用性</a:t>
            </a:r>
            <a:r>
              <a:rPr lang="zh-CN" altLang="en-US" dirty="0">
                <a:latin typeface="+mn-ea"/>
              </a:rPr>
              <a:t>：</a:t>
            </a:r>
            <a:r>
              <a:rPr lang="zh-CN" altLang="en-US" i="0" dirty="0">
                <a:solidFill>
                  <a:srgbClr val="000000"/>
                </a:solidFill>
                <a:effectLst/>
                <a:latin typeface="+mn-ea"/>
              </a:rPr>
              <a:t>基于</a:t>
            </a:r>
            <a:r>
              <a:rPr lang="en-US" altLang="zh-CN" i="0" dirty="0">
                <a:solidFill>
                  <a:srgbClr val="000000"/>
                </a:solidFill>
                <a:effectLst/>
                <a:latin typeface="+mn-ea"/>
              </a:rPr>
              <a:t>KG</a:t>
            </a:r>
            <a:r>
              <a:rPr lang="zh-CN" altLang="en-US" i="0" dirty="0">
                <a:solidFill>
                  <a:srgbClr val="000000"/>
                </a:solidFill>
                <a:effectLst/>
                <a:latin typeface="+mn-ea"/>
              </a:rPr>
              <a:t>的事实验证技术可以应用于需要检查图形和文本之间一致性的情况。如智能语音系统，搜索引擎优化等</a:t>
            </a:r>
            <a:endParaRPr lang="zh-CN" altLang="en-US" dirty="0">
              <a:latin typeface="+mn-ea"/>
            </a:endParaRPr>
          </a:p>
        </p:txBody>
      </p:sp>
      <p:sp>
        <p:nvSpPr>
          <p:cNvPr id="7" name="文本框 6">
            <a:extLst>
              <a:ext uri="{FF2B5EF4-FFF2-40B4-BE49-F238E27FC236}">
                <a16:creationId xmlns:a16="http://schemas.microsoft.com/office/drawing/2014/main" id="{108E9CD6-8434-D488-C437-A72C4D36855F}"/>
              </a:ext>
            </a:extLst>
          </p:cNvPr>
          <p:cNvSpPr txBox="1"/>
          <p:nvPr/>
        </p:nvSpPr>
        <p:spPr>
          <a:xfrm>
            <a:off x="877978" y="4615813"/>
            <a:ext cx="7877478" cy="646331"/>
          </a:xfrm>
          <a:prstGeom prst="rect">
            <a:avLst/>
          </a:prstGeom>
          <a:noFill/>
        </p:spPr>
        <p:txBody>
          <a:bodyPr wrap="none" rtlCol="0">
            <a:spAutoFit/>
          </a:bodyPr>
          <a:lstStyle/>
          <a:p>
            <a:r>
              <a:rPr lang="zh-CN" altLang="en-US" dirty="0"/>
              <a:t>之前的知识图谱作为证据来源的数据集：</a:t>
            </a:r>
            <a:endParaRPr lang="en-US" altLang="zh-CN" dirty="0"/>
          </a:p>
          <a:p>
            <a:r>
              <a:rPr lang="en-US" altLang="zh-CN" dirty="0"/>
              <a:t>FB15K</a:t>
            </a:r>
            <a:r>
              <a:rPr lang="zh-CN" altLang="en-US" dirty="0"/>
              <a:t>（</a:t>
            </a:r>
            <a:r>
              <a:rPr lang="en-US" altLang="zh-CN" dirty="0"/>
              <a:t>592k</a:t>
            </a:r>
            <a:r>
              <a:rPr lang="zh-CN" altLang="en-US" dirty="0"/>
              <a:t>）、</a:t>
            </a:r>
            <a:r>
              <a:rPr lang="en-US" altLang="zh-CN" dirty="0"/>
              <a:t>FB15K-237</a:t>
            </a:r>
            <a:r>
              <a:rPr lang="zh-CN" altLang="en-US" dirty="0"/>
              <a:t>（</a:t>
            </a:r>
            <a:r>
              <a:rPr lang="en-US" altLang="zh-CN" dirty="0"/>
              <a:t>310k</a:t>
            </a:r>
            <a:r>
              <a:rPr lang="zh-CN" altLang="en-US" dirty="0"/>
              <a:t>）、</a:t>
            </a:r>
            <a:r>
              <a:rPr lang="en-US" altLang="zh-CN" dirty="0"/>
              <a:t>WN18</a:t>
            </a:r>
            <a:r>
              <a:rPr lang="zh-CN" altLang="en-US" dirty="0"/>
              <a:t>（</a:t>
            </a:r>
            <a:r>
              <a:rPr lang="en-US" altLang="zh-CN" dirty="0"/>
              <a:t>150K</a:t>
            </a:r>
            <a:r>
              <a:rPr lang="zh-CN" altLang="en-US" dirty="0"/>
              <a:t>）都只包含一跳推理</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dirty="0"/>
          </a:p>
        </p:txBody>
      </p:sp>
    </p:spTree>
    <p:extLst>
      <p:ext uri="{BB962C8B-B14F-4D97-AF65-F5344CB8AC3E}">
        <p14:creationId xmlns:p14="http://schemas.microsoft.com/office/powerpoint/2010/main" val="39673104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2750161"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zh-CN" altLang="en-US" sz="3200" b="1" dirty="0">
                <a:latin typeface="Times New Roman" pitchFamily="18" charset="0"/>
                <a:cs typeface="Times New Roman" pitchFamily="18" charset="0"/>
              </a:rPr>
              <a:t>创新点</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12" name="Rectangle 2">
            <a:extLst>
              <a:ext uri="{FF2B5EF4-FFF2-40B4-BE49-F238E27FC236}">
                <a16:creationId xmlns:a16="http://schemas.microsoft.com/office/drawing/2014/main" id="{025F3ADA-1FB0-41E9-80F9-6F436417F99A}"/>
              </a:ext>
            </a:extLst>
          </p:cNvPr>
          <p:cNvSpPr>
            <a:spLocks noChangeArrowheads="1"/>
          </p:cNvSpPr>
          <p:nvPr/>
        </p:nvSpPr>
        <p:spPr bwMode="auto">
          <a:xfrm>
            <a:off x="8134154" y="2086304"/>
            <a:ext cx="147175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51121976-B4B6-38F1-4CA1-2E936B005333}"/>
              </a:ext>
            </a:extLst>
          </p:cNvPr>
          <p:cNvSpPr txBox="1"/>
          <p:nvPr/>
        </p:nvSpPr>
        <p:spPr>
          <a:xfrm>
            <a:off x="835011" y="1189973"/>
            <a:ext cx="10341293" cy="2862322"/>
          </a:xfrm>
          <a:prstGeom prst="rect">
            <a:avLst/>
          </a:prstGeom>
          <a:noFill/>
        </p:spPr>
        <p:txBody>
          <a:bodyPr wrap="none" rtlCol="0">
            <a:spAutoFit/>
          </a:bodyPr>
          <a:lstStyle/>
          <a:p>
            <a:r>
              <a:rPr lang="zh-CN" altLang="en-US" dirty="0"/>
              <a:t>构建了一个基于知识图谱</a:t>
            </a:r>
            <a:r>
              <a:rPr lang="en-US" altLang="zh-CN" dirty="0"/>
              <a:t>FACTKG</a:t>
            </a:r>
            <a:r>
              <a:rPr lang="zh-CN" altLang="en-US" dirty="0"/>
              <a:t>数据集：</a:t>
            </a:r>
            <a:endParaRPr lang="en-US" altLang="zh-CN" dirty="0"/>
          </a:p>
          <a:p>
            <a:endParaRPr lang="en-US" altLang="zh-CN" dirty="0"/>
          </a:p>
          <a:p>
            <a:pPr marL="285750" indent="-285750">
              <a:buFont typeface="Arial" panose="020B0604020202020204" pitchFamily="34" charset="0"/>
              <a:buChar char="•"/>
            </a:pPr>
            <a:r>
              <a:rPr lang="zh-CN" altLang="en-US" dirty="0"/>
              <a:t>包含</a:t>
            </a:r>
            <a:r>
              <a:rPr lang="en-US" altLang="zh-CN" dirty="0"/>
              <a:t>0.1B</a:t>
            </a:r>
            <a:r>
              <a:rPr lang="zh-CN" altLang="en-US" dirty="0"/>
              <a:t>（一亿）个三元组，远大于前面三个数据集</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五种推断声明（一跳、合取、存在、多跳、否定）</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为适应多种领域，如对话系统，包含口语化的声明</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b="0" i="0" dirty="0">
                <a:solidFill>
                  <a:srgbClr val="0D0D0D"/>
                </a:solidFill>
                <a:effectLst/>
                <a:latin typeface="Söhne"/>
              </a:rPr>
              <a:t>FACTKG </a:t>
            </a:r>
            <a:r>
              <a:rPr lang="zh-CN" altLang="en-US" b="0" i="0" dirty="0">
                <a:solidFill>
                  <a:srgbClr val="0D0D0D"/>
                </a:solidFill>
                <a:effectLst/>
                <a:latin typeface="Söhne"/>
              </a:rPr>
              <a:t>是第一个基于知识图谱的，包含需要进行复杂推理自然语言声明的事实验证数据集。</a:t>
            </a:r>
            <a:r>
              <a:rPr lang="en-US" altLang="zh-CN" dirty="0"/>
              <a:t>	</a:t>
            </a:r>
          </a:p>
        </p:txBody>
      </p:sp>
    </p:spTree>
    <p:extLst>
      <p:ext uri="{BB962C8B-B14F-4D97-AF65-F5344CB8AC3E}">
        <p14:creationId xmlns:p14="http://schemas.microsoft.com/office/powerpoint/2010/main" val="248205241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329336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2. </a:t>
            </a:r>
            <a:r>
              <a:rPr lang="en-US" altLang="zh-CN" sz="3200" b="1" dirty="0" err="1">
                <a:latin typeface="Times New Roman" pitchFamily="18" charset="0"/>
                <a:cs typeface="Times New Roman" pitchFamily="18" charset="0"/>
              </a:rPr>
              <a:t>FactKG</a:t>
            </a:r>
            <a:r>
              <a:rPr lang="zh-CN" altLang="en-US" sz="3200" b="1" dirty="0">
                <a:latin typeface="Times New Roman" pitchFamily="18" charset="0"/>
                <a:cs typeface="Times New Roman" pitchFamily="18" charset="0"/>
              </a:rPr>
              <a:t>的构造</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6750" y="760413"/>
            <a:ext cx="10858500" cy="0"/>
          </a:xfrm>
          <a:prstGeom prst="line">
            <a:avLst/>
          </a:prstGeom>
          <a:noFill/>
          <a:ln w="22225" cap="flat" cmpd="sng" algn="ctr">
            <a:solidFill>
              <a:srgbClr val="1C6299"/>
            </a:solidFill>
            <a:prstDash val="solid"/>
            <a:miter lim="800000"/>
          </a:ln>
          <a:effectLst/>
        </p:spPr>
      </p:cxnSp>
      <p:sp>
        <p:nvSpPr>
          <p:cNvPr id="12" name="Rectangle 2">
            <a:extLst>
              <a:ext uri="{FF2B5EF4-FFF2-40B4-BE49-F238E27FC236}">
                <a16:creationId xmlns:a16="http://schemas.microsoft.com/office/drawing/2014/main" id="{025F3ADA-1FB0-41E9-80F9-6F436417F99A}"/>
              </a:ext>
            </a:extLst>
          </p:cNvPr>
          <p:cNvSpPr>
            <a:spLocks noChangeArrowheads="1"/>
          </p:cNvSpPr>
          <p:nvPr/>
        </p:nvSpPr>
        <p:spPr bwMode="auto">
          <a:xfrm>
            <a:off x="8134154" y="2086304"/>
            <a:ext cx="147175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0" name="文本框 19">
            <a:extLst>
              <a:ext uri="{FF2B5EF4-FFF2-40B4-BE49-F238E27FC236}">
                <a16:creationId xmlns:a16="http://schemas.microsoft.com/office/drawing/2014/main" id="{816069AA-2BD8-78D9-E5FD-9756F93AA45D}"/>
              </a:ext>
            </a:extLst>
          </p:cNvPr>
          <p:cNvSpPr txBox="1"/>
          <p:nvPr/>
        </p:nvSpPr>
        <p:spPr>
          <a:xfrm>
            <a:off x="660399" y="876993"/>
            <a:ext cx="9604680" cy="646331"/>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知识图谱：</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WebNLG</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数据集。它被用作评估基于三元组的自然语言生成的数据集，包含</a:t>
            </a:r>
            <a:r>
              <a:rPr lang="en-US" altLang="zh-CN" dirty="0">
                <a:latin typeface="Times New Roman" panose="02020603050405020304" pitchFamily="18" charset="0"/>
                <a:cs typeface="Times New Roman" panose="02020603050405020304" pitchFamily="18" charset="0"/>
              </a:rPr>
              <a:t>25,298</a:t>
            </a:r>
            <a:r>
              <a:rPr lang="zh-CN" altLang="en-US" dirty="0">
                <a:latin typeface="Times New Roman" panose="02020603050405020304" pitchFamily="18" charset="0"/>
                <a:cs typeface="Times New Roman" panose="02020603050405020304" pitchFamily="18" charset="0"/>
              </a:rPr>
              <a:t>对高质量文本和来自</a:t>
            </a:r>
            <a:r>
              <a:rPr lang="en-US" altLang="zh-CN" dirty="0" err="1">
                <a:latin typeface="Times New Roman" panose="02020603050405020304" pitchFamily="18" charset="0"/>
                <a:cs typeface="Times New Roman" panose="02020603050405020304" pitchFamily="18" charset="0"/>
              </a:rPr>
              <a:t>DBpedia</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RDF</a:t>
            </a:r>
            <a:r>
              <a:rPr lang="zh-CN" altLang="en-US" dirty="0">
                <a:latin typeface="Times New Roman" panose="02020603050405020304" pitchFamily="18" charset="0"/>
                <a:cs typeface="Times New Roman" panose="02020603050405020304" pitchFamily="18" charset="0"/>
              </a:rPr>
              <a:t>三元组</a:t>
            </a:r>
            <a:endParaRPr lang="en-US" altLang="zh-CN"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908A42A-6F08-5CC3-0C8E-6AD49DFBA29E}"/>
              </a:ext>
            </a:extLst>
          </p:cNvPr>
          <p:cNvSpPr txBox="1"/>
          <p:nvPr/>
        </p:nvSpPr>
        <p:spPr>
          <a:xfrm>
            <a:off x="597958" y="1918386"/>
            <a:ext cx="7875900" cy="1200329"/>
          </a:xfrm>
          <a:prstGeom prst="rect">
            <a:avLst/>
          </a:prstGeom>
          <a:noFill/>
        </p:spPr>
        <p:txBody>
          <a:bodyPr wrap="square">
            <a:spAutoFit/>
          </a:bodyPr>
          <a:lstStyle/>
          <a:p>
            <a:pPr marL="285750" indent="-285750">
              <a:buFont typeface="Wingdings" panose="05000000000000000000" pitchFamily="2" charset="2"/>
              <a:buChar char="p"/>
            </a:pP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一跳声明（</a:t>
            </a:r>
            <a:r>
              <a:rPr lang="en-US" altLang="zh-CN" sz="1800" dirty="0">
                <a:latin typeface="Times New Roman" panose="02020603050405020304" pitchFamily="18" charset="0"/>
                <a:cs typeface="Times New Roman" panose="02020603050405020304" pitchFamily="18" charset="0"/>
              </a:rPr>
              <a:t>One-hop claim</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AIDAstella</a:t>
            </a:r>
            <a:r>
              <a:rPr lang="en-US" altLang="zh-CN" sz="1800" dirty="0">
                <a:latin typeface="Times New Roman" panose="02020603050405020304" pitchFamily="18" charset="0"/>
                <a:cs typeface="Times New Roman" panose="02020603050405020304" pitchFamily="18" charset="0"/>
              </a:rPr>
              <a:t> was built by Meyer </a:t>
            </a:r>
            <a:r>
              <a:rPr lang="en-US" altLang="zh-CN" sz="1800" dirty="0" err="1">
                <a:latin typeface="Times New Roman" panose="02020603050405020304" pitchFamily="18" charset="0"/>
                <a:cs typeface="Times New Roman" panose="02020603050405020304" pitchFamily="18" charset="0"/>
              </a:rPr>
              <a:t>Werft</a:t>
            </a:r>
            <a:r>
              <a:rPr lang="en-US" altLang="zh-CN" sz="1800"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SUPPORTED </a:t>
            </a:r>
            <a:r>
              <a:rPr lang="en-US" altLang="zh-CN" dirty="0">
                <a:latin typeface="Times New Roman" panose="02020603050405020304" pitchFamily="18" charset="0"/>
                <a:cs typeface="Times New Roman" panose="02020603050405020304" pitchFamily="18" charset="0"/>
              </a:rPr>
              <a:t>claim</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WebNLG</a:t>
            </a:r>
            <a:r>
              <a:rPr lang="zh-CN" altLang="en-US" sz="1800" dirty="0">
                <a:latin typeface="Times New Roman" panose="02020603050405020304" pitchFamily="18" charset="0"/>
                <a:cs typeface="Times New Roman" panose="02020603050405020304" pitchFamily="18" charset="0"/>
              </a:rPr>
              <a:t>中与三元组对应句子作</a:t>
            </a:r>
            <a:r>
              <a:rPr lang="zh-CN" altLang="en-US" dirty="0">
                <a:latin typeface="Times New Roman" panose="02020603050405020304" pitchFamily="18" charset="0"/>
                <a:cs typeface="Times New Roman" panose="02020603050405020304" pitchFamily="18" charset="0"/>
              </a:rPr>
              <a:t>支持声明</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REFUTED claim</a:t>
            </a:r>
            <a:r>
              <a:rPr lang="zh-CN" altLang="en-US" dirty="0">
                <a:latin typeface="Times New Roman" panose="02020603050405020304" pitchFamily="18" charset="0"/>
                <a:cs typeface="Times New Roman" panose="02020603050405020304" pitchFamily="18" charset="0"/>
              </a:rPr>
              <a:t>：将支持声明，通过实体替换和关系替换生成反驳声明</a:t>
            </a:r>
            <a:endParaRPr lang="en-US" altLang="zh-CN" dirty="0">
              <a:latin typeface="Times New Roman" panose="02020603050405020304" pitchFamily="18" charset="0"/>
              <a:cs typeface="Times New Roman" panose="02020603050405020304" pitchFamily="18" charset="0"/>
            </a:endParaRPr>
          </a:p>
          <a:p>
            <a:endParaRPr lang="zh-CN" altLang="en-US" sz="1800"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72802546-1238-C5ED-16CB-22A708D0302E}"/>
              </a:ext>
            </a:extLst>
          </p:cNvPr>
          <p:cNvPicPr>
            <a:picLocks noChangeAspect="1"/>
          </p:cNvPicPr>
          <p:nvPr/>
        </p:nvPicPr>
        <p:blipFill>
          <a:blip r:embed="rId4"/>
          <a:stretch>
            <a:fillRect/>
          </a:stretch>
        </p:blipFill>
        <p:spPr>
          <a:xfrm>
            <a:off x="1205840" y="2920905"/>
            <a:ext cx="8519073" cy="3103662"/>
          </a:xfrm>
          <a:prstGeom prst="rect">
            <a:avLst/>
          </a:prstGeom>
        </p:spPr>
      </p:pic>
      <p:sp>
        <p:nvSpPr>
          <p:cNvPr id="26" name="椭圆 25">
            <a:extLst>
              <a:ext uri="{FF2B5EF4-FFF2-40B4-BE49-F238E27FC236}">
                <a16:creationId xmlns:a16="http://schemas.microsoft.com/office/drawing/2014/main" id="{A8D60252-11E0-D1F0-60FA-BA92FFF0017B}"/>
              </a:ext>
            </a:extLst>
          </p:cNvPr>
          <p:cNvSpPr/>
          <p:nvPr/>
        </p:nvSpPr>
        <p:spPr>
          <a:xfrm>
            <a:off x="7886764" y="1918386"/>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p>
        </p:txBody>
      </p:sp>
      <p:sp>
        <p:nvSpPr>
          <p:cNvPr id="27" name="椭圆 26">
            <a:extLst>
              <a:ext uri="{FF2B5EF4-FFF2-40B4-BE49-F238E27FC236}">
                <a16:creationId xmlns:a16="http://schemas.microsoft.com/office/drawing/2014/main" id="{681B19C9-1203-39EA-05FF-D805EE70E0F3}"/>
              </a:ext>
            </a:extLst>
          </p:cNvPr>
          <p:cNvSpPr/>
          <p:nvPr/>
        </p:nvSpPr>
        <p:spPr>
          <a:xfrm>
            <a:off x="8547773" y="1913738"/>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t>
            </a:r>
          </a:p>
        </p:txBody>
      </p:sp>
      <p:cxnSp>
        <p:nvCxnSpPr>
          <p:cNvPr id="28" name="直接箭头连接符 27">
            <a:extLst>
              <a:ext uri="{FF2B5EF4-FFF2-40B4-BE49-F238E27FC236}">
                <a16:creationId xmlns:a16="http://schemas.microsoft.com/office/drawing/2014/main" id="{A65CBEEF-C3F6-319C-1533-23C7C64FD8D1}"/>
              </a:ext>
            </a:extLst>
          </p:cNvPr>
          <p:cNvCxnSpPr>
            <a:cxnSpLocks/>
            <a:stCxn id="26" idx="6"/>
            <a:endCxn id="27" idx="2"/>
          </p:cNvCxnSpPr>
          <p:nvPr/>
        </p:nvCxnSpPr>
        <p:spPr>
          <a:xfrm flipV="1">
            <a:off x="8256281" y="2098497"/>
            <a:ext cx="291492" cy="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D5E9A8A-72F5-C833-1E6F-0CF97CD23B04}"/>
              </a:ext>
            </a:extLst>
          </p:cNvPr>
          <p:cNvSpPr txBox="1"/>
          <p:nvPr/>
        </p:nvSpPr>
        <p:spPr>
          <a:xfrm>
            <a:off x="8231408" y="1798718"/>
            <a:ext cx="263214" cy="369332"/>
          </a:xfrm>
          <a:prstGeom prst="rect">
            <a:avLst/>
          </a:prstGeom>
          <a:noFill/>
        </p:spPr>
        <p:txBody>
          <a:bodyPr wrap="square" rtlCol="0">
            <a:spAutoFit/>
          </a:bodyPr>
          <a:lstStyle/>
          <a:p>
            <a:r>
              <a:rPr lang="en-US" altLang="zh-CN" dirty="0"/>
              <a:t>r</a:t>
            </a:r>
            <a:endParaRPr lang="zh-CN" altLang="en-US" dirty="0"/>
          </a:p>
        </p:txBody>
      </p:sp>
    </p:spTree>
    <p:extLst>
      <p:ext uri="{BB962C8B-B14F-4D97-AF65-F5344CB8AC3E}">
        <p14:creationId xmlns:p14="http://schemas.microsoft.com/office/powerpoint/2010/main" val="7730202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329336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2. </a:t>
            </a:r>
            <a:r>
              <a:rPr lang="en-US" altLang="zh-CN" sz="3200" b="1" dirty="0" err="1">
                <a:latin typeface="Times New Roman" pitchFamily="18" charset="0"/>
                <a:cs typeface="Times New Roman" pitchFamily="18" charset="0"/>
              </a:rPr>
              <a:t>FactKG</a:t>
            </a:r>
            <a:r>
              <a:rPr lang="zh-CN" altLang="en-US" sz="3200" b="1" dirty="0">
                <a:latin typeface="Times New Roman" pitchFamily="18" charset="0"/>
                <a:cs typeface="Times New Roman" pitchFamily="18" charset="0"/>
              </a:rPr>
              <a:t>的构造</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 name="文本框 1">
            <a:extLst>
              <a:ext uri="{FF2B5EF4-FFF2-40B4-BE49-F238E27FC236}">
                <a16:creationId xmlns:a16="http://schemas.microsoft.com/office/drawing/2014/main" id="{A9F59485-67F8-5DF5-ADE9-126284E32FB3}"/>
              </a:ext>
            </a:extLst>
          </p:cNvPr>
          <p:cNvSpPr txBox="1"/>
          <p:nvPr/>
        </p:nvSpPr>
        <p:spPr>
          <a:xfrm>
            <a:off x="467294" y="1044134"/>
            <a:ext cx="10925128" cy="4991110"/>
          </a:xfrm>
          <a:prstGeom prst="rect">
            <a:avLst/>
          </a:prstGeom>
          <a:noFill/>
        </p:spPr>
        <p:txBody>
          <a:bodyPr wrap="square" rtlCol="0">
            <a:spAutoFit/>
          </a:bodyPr>
          <a:lstStyle/>
          <a:p>
            <a:pPr marL="285750" indent="-285750">
              <a:lnSpc>
                <a:spcPts val="2900"/>
              </a:lnSpc>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合取声明（</a:t>
            </a:r>
            <a:r>
              <a:rPr lang="en-US" altLang="zh-CN" dirty="0">
                <a:latin typeface="Times New Roman" panose="02020603050405020304" pitchFamily="18" charset="0"/>
                <a:cs typeface="Times New Roman" panose="02020603050405020304" pitchFamily="18" charset="0"/>
              </a:rPr>
              <a:t>conjunction claim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AIDA Cruise line operated the </a:t>
            </a:r>
            <a:r>
              <a:rPr lang="en-US" altLang="zh-CN" dirty="0" err="1">
                <a:latin typeface="Times New Roman" panose="02020603050405020304" pitchFamily="18" charset="0"/>
                <a:cs typeface="Times New Roman" panose="02020603050405020304" pitchFamily="18" charset="0"/>
              </a:rPr>
              <a:t>AIDAstella</a:t>
            </a:r>
            <a:r>
              <a:rPr lang="en-US" altLang="zh-CN" dirty="0">
                <a:latin typeface="Times New Roman" panose="02020603050405020304" pitchFamily="18" charset="0"/>
                <a:cs typeface="Times New Roman" panose="02020603050405020304" pitchFamily="18" charset="0"/>
              </a:rPr>
              <a:t> which was built by Meyer </a:t>
            </a:r>
            <a:r>
              <a:rPr lang="en-US" altLang="zh-CN" dirty="0" err="1">
                <a:latin typeface="Times New Roman" panose="02020603050405020304" pitchFamily="18" charset="0"/>
                <a:cs typeface="Times New Roman" panose="02020603050405020304" pitchFamily="18" charset="0"/>
              </a:rPr>
              <a:t>Werft</a:t>
            </a:r>
            <a:r>
              <a:rPr lang="en-US" altLang="zh-CN" dirty="0">
                <a:latin typeface="Times New Roman" panose="02020603050405020304" pitchFamily="18" charset="0"/>
                <a:cs typeface="Times New Roman" panose="02020603050405020304" pitchFamily="18" charset="0"/>
              </a:rPr>
              <a:t>.</a:t>
            </a:r>
          </a:p>
          <a:p>
            <a:r>
              <a:rPr lang="en-US" altLang="zh-CN" sz="1800" dirty="0">
                <a:latin typeface="Times New Roman" panose="02020603050405020304" pitchFamily="18" charset="0"/>
                <a:cs typeface="Times New Roman" panose="02020603050405020304" pitchFamily="18" charset="0"/>
              </a:rPr>
              <a:t>SUPPORTED </a:t>
            </a:r>
            <a:r>
              <a:rPr lang="en-US" altLang="zh-CN" dirty="0">
                <a:latin typeface="Times New Roman" panose="02020603050405020304" pitchFamily="18" charset="0"/>
                <a:cs typeface="Times New Roman" panose="02020603050405020304" pitchFamily="18" charset="0"/>
              </a:rPr>
              <a:t>claim</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WebNLG</a:t>
            </a:r>
            <a:r>
              <a:rPr lang="zh-CN" altLang="en-US" sz="1800" dirty="0">
                <a:latin typeface="Times New Roman" panose="02020603050405020304" pitchFamily="18" charset="0"/>
                <a:cs typeface="Times New Roman" panose="02020603050405020304" pitchFamily="18" charset="0"/>
              </a:rPr>
              <a:t>中与一组以上三元组对应的句子作</a:t>
            </a:r>
            <a:r>
              <a:rPr lang="zh-CN" altLang="en-US" dirty="0">
                <a:latin typeface="Times New Roman" panose="02020603050405020304" pitchFamily="18" charset="0"/>
                <a:cs typeface="Times New Roman" panose="02020603050405020304" pitchFamily="18" charset="0"/>
              </a:rPr>
              <a:t>支持声明</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REFUTED claim</a:t>
            </a:r>
            <a:r>
              <a:rPr lang="zh-CN" altLang="en-US" dirty="0">
                <a:latin typeface="Times New Roman" panose="02020603050405020304" pitchFamily="18" charset="0"/>
                <a:cs typeface="Times New Roman" panose="02020603050405020304" pitchFamily="18" charset="0"/>
              </a:rPr>
              <a:t>：将支持声明，通过实体替换生成反驳声明</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lnSpc>
                <a:spcPts val="29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存在声明（</a:t>
            </a:r>
            <a:r>
              <a:rPr lang="en-US" altLang="zh-CN" dirty="0">
                <a:latin typeface="Times New Roman" panose="02020603050405020304" pitchFamily="18" charset="0"/>
                <a:cs typeface="Times New Roman" panose="02020603050405020304" pitchFamily="18" charset="0"/>
              </a:rPr>
              <a:t>existence claim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Meyer </a:t>
            </a:r>
            <a:r>
              <a:rPr lang="en-US" altLang="zh-CN" dirty="0" err="1">
                <a:latin typeface="Times New Roman" panose="02020603050405020304" pitchFamily="18" charset="0"/>
                <a:cs typeface="Times New Roman" panose="02020603050405020304" pitchFamily="18" charset="0"/>
              </a:rPr>
              <a:t>Werft</a:t>
            </a:r>
            <a:r>
              <a:rPr lang="en-US" altLang="zh-CN" dirty="0">
                <a:latin typeface="Times New Roman" panose="02020603050405020304" pitchFamily="18" charset="0"/>
                <a:cs typeface="Times New Roman" panose="02020603050405020304" pitchFamily="18" charset="0"/>
              </a:rPr>
              <a:t> had a parent company. </a:t>
            </a:r>
          </a:p>
          <a:p>
            <a:r>
              <a:rPr lang="en-US" altLang="zh-CN" sz="1800" dirty="0">
                <a:latin typeface="Times New Roman" panose="02020603050405020304" pitchFamily="18" charset="0"/>
                <a:cs typeface="Times New Roman" panose="02020603050405020304" pitchFamily="18" charset="0"/>
              </a:rPr>
              <a:t>SUPPORTED </a:t>
            </a:r>
            <a:r>
              <a:rPr lang="en-US" altLang="zh-CN" dirty="0">
                <a:latin typeface="Times New Roman" panose="02020603050405020304" pitchFamily="18" charset="0"/>
                <a:cs typeface="Times New Roman" panose="02020603050405020304" pitchFamily="18" charset="0"/>
              </a:rPr>
              <a:t>claim</a:t>
            </a:r>
            <a:r>
              <a:rPr lang="zh-CN" altLang="en-US" sz="1800" dirty="0">
                <a:latin typeface="Times New Roman" panose="02020603050405020304" pitchFamily="18" charset="0"/>
                <a:cs typeface="Times New Roman" panose="02020603050405020304" pitchFamily="18" charset="0"/>
              </a:rPr>
              <a:t>：随机提取三元组中的</a:t>
            </a:r>
            <a:r>
              <a:rPr lang="en-US" altLang="zh-CN" sz="1800" dirty="0">
                <a:latin typeface="Times New Roman" panose="02020603050405020304" pitchFamily="18" charset="0"/>
                <a:cs typeface="Times New Roman" panose="02020603050405020304" pitchFamily="18" charset="0"/>
              </a:rPr>
              <a:t>{head</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relation}</a:t>
            </a:r>
            <a:r>
              <a:rPr lang="zh-CN" altLang="en-US" sz="1800"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{tail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relation}</a:t>
            </a:r>
            <a:r>
              <a:rPr lang="zh-CN" altLang="en-US" dirty="0">
                <a:latin typeface="Times New Roman" panose="02020603050405020304" pitchFamily="18" charset="0"/>
                <a:cs typeface="Times New Roman" panose="02020603050405020304" pitchFamily="18" charset="0"/>
              </a:rPr>
              <a:t>部分进行构建</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REFUTED claim</a:t>
            </a:r>
            <a:r>
              <a:rPr lang="zh-CN" altLang="en-US" dirty="0">
                <a:latin typeface="Times New Roman" panose="02020603050405020304" pitchFamily="18" charset="0"/>
                <a:cs typeface="Times New Roman" panose="02020603050405020304" pitchFamily="18" charset="0"/>
              </a:rPr>
              <a:t>：使用相同类型的且不存在此关系的实体代换</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多跳声明（</a:t>
            </a:r>
            <a:r>
              <a:rPr lang="en-US" altLang="zh-CN" dirty="0">
                <a:latin typeface="Times New Roman" panose="02020603050405020304" pitchFamily="18" charset="0"/>
                <a:cs typeface="Times New Roman" panose="02020603050405020304" pitchFamily="18" charset="0"/>
              </a:rPr>
              <a:t>multi-hop claim</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AIDAstella</a:t>
            </a:r>
            <a:r>
              <a:rPr lang="en-US" altLang="zh-CN" dirty="0">
                <a:latin typeface="Times New Roman" panose="02020603050405020304" pitchFamily="18" charset="0"/>
                <a:cs typeface="Times New Roman" panose="02020603050405020304" pitchFamily="18" charset="0"/>
              </a:rPr>
              <a:t> was built by a company in </a:t>
            </a:r>
            <a:r>
              <a:rPr lang="en-US" altLang="zh-CN" dirty="0" err="1">
                <a:latin typeface="Times New Roman" panose="02020603050405020304" pitchFamily="18" charset="0"/>
                <a:cs typeface="Times New Roman" panose="02020603050405020304" pitchFamily="18" charset="0"/>
              </a:rPr>
              <a:t>Papenburg</a:t>
            </a:r>
            <a:endParaRPr lang="en-US" altLang="zh-CN"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SUPPORTED </a:t>
            </a:r>
            <a:r>
              <a:rPr lang="en-US" altLang="zh-CN" dirty="0">
                <a:latin typeface="Times New Roman" panose="02020603050405020304" pitchFamily="18" charset="0"/>
                <a:cs typeface="Times New Roman" panose="02020603050405020304" pitchFamily="18" charset="0"/>
              </a:rPr>
              <a:t>claim</a:t>
            </a:r>
            <a:r>
              <a:rPr lang="zh-CN" altLang="en-US" sz="1800" dirty="0">
                <a:latin typeface="Times New Roman" panose="02020603050405020304" pitchFamily="18" charset="0"/>
                <a:cs typeface="Times New Roman" panose="02020603050405020304" pitchFamily="18" charset="0"/>
              </a:rPr>
              <a:t>：基于合取声明，将实体替换成类型名称（通过</a:t>
            </a:r>
            <a:r>
              <a:rPr lang="en-US" altLang="zh-CN" sz="1800" dirty="0">
                <a:latin typeface="Times New Roman" panose="02020603050405020304" pitchFamily="18" charset="0"/>
                <a:cs typeface="Times New Roman" panose="02020603050405020304" pitchFamily="18" charset="0"/>
              </a:rPr>
              <a:t>GPT2-large</a:t>
            </a:r>
            <a:r>
              <a:rPr lang="zh-CN" altLang="en-US" sz="1800" dirty="0">
                <a:latin typeface="Times New Roman" panose="02020603050405020304" pitchFamily="18" charset="0"/>
                <a:cs typeface="Times New Roman" panose="02020603050405020304" pitchFamily="18" charset="0"/>
              </a:rPr>
              <a:t>计算困混得分）</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REFUTED claim</a:t>
            </a:r>
            <a:r>
              <a:rPr lang="zh-CN" altLang="en-US" dirty="0">
                <a:latin typeface="Times New Roman" panose="02020603050405020304" pitchFamily="18" charset="0"/>
                <a:cs typeface="Times New Roman" panose="02020603050405020304" pitchFamily="18" charset="0"/>
              </a:rPr>
              <a:t>：将支持声明，通过实体替换生成反驳声明</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否定声明：</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一跳：使用</a:t>
            </a:r>
            <a:r>
              <a:rPr lang="en-US" altLang="zh-CN" dirty="0">
                <a:latin typeface="Times New Roman" panose="02020603050405020304" pitchFamily="18" charset="0"/>
                <a:cs typeface="Times New Roman" panose="02020603050405020304" pitchFamily="18" charset="0"/>
              </a:rPr>
              <a:t>Negative Claim Generation Model </a:t>
            </a:r>
            <a:r>
              <a:rPr lang="zh-CN" altLang="en-US" dirty="0">
                <a:latin typeface="Times New Roman" panose="02020603050405020304" pitchFamily="18" charset="0"/>
                <a:cs typeface="Times New Roman" panose="02020603050405020304" pitchFamily="18" charset="0"/>
              </a:rPr>
              <a:t>生成</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合取：使用</a:t>
            </a:r>
            <a:r>
              <a:rPr lang="en-US" altLang="zh-CN" dirty="0">
                <a:latin typeface="Times New Roman" panose="02020603050405020304" pitchFamily="18" charset="0"/>
                <a:cs typeface="Times New Roman" panose="02020603050405020304" pitchFamily="18" charset="0"/>
              </a:rPr>
              <a:t>GPT-J 6B</a:t>
            </a:r>
            <a:r>
              <a:rPr lang="zh-CN" altLang="en-US" dirty="0">
                <a:latin typeface="Times New Roman" panose="02020603050405020304" pitchFamily="18" charset="0"/>
                <a:cs typeface="Times New Roman" panose="02020603050405020304" pitchFamily="18" charset="0"/>
              </a:rPr>
              <a:t>模型生成</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存在：直接添加否定</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多跳：使用</a:t>
            </a:r>
            <a:r>
              <a:rPr lang="en-US" altLang="zh-CN" dirty="0">
                <a:latin typeface="Times New Roman" panose="02020603050405020304" pitchFamily="18" charset="0"/>
                <a:cs typeface="Times New Roman" panose="02020603050405020304" pitchFamily="18" charset="0"/>
              </a:rPr>
              <a:t>GPT-J</a:t>
            </a:r>
            <a:r>
              <a:rPr lang="zh-CN" altLang="en-US" dirty="0">
                <a:latin typeface="Times New Roman" panose="02020603050405020304" pitchFamily="18" charset="0"/>
                <a:cs typeface="Times New Roman" panose="02020603050405020304" pitchFamily="18" charset="0"/>
              </a:rPr>
              <a:t>模型生成</a:t>
            </a:r>
            <a:endParaRPr lang="en-US" altLang="zh-CN" dirty="0">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31F84BDA-0A6B-26E8-FCDF-B171A510E2DB}"/>
              </a:ext>
            </a:extLst>
          </p:cNvPr>
          <p:cNvSpPr/>
          <p:nvPr/>
        </p:nvSpPr>
        <p:spPr>
          <a:xfrm>
            <a:off x="10361896" y="1542223"/>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p>
        </p:txBody>
      </p:sp>
      <p:sp>
        <p:nvSpPr>
          <p:cNvPr id="28" name="椭圆 27">
            <a:extLst>
              <a:ext uri="{FF2B5EF4-FFF2-40B4-BE49-F238E27FC236}">
                <a16:creationId xmlns:a16="http://schemas.microsoft.com/office/drawing/2014/main" id="{713EC122-0542-CCA6-DA46-CC89E85194AD}"/>
              </a:ext>
            </a:extLst>
          </p:cNvPr>
          <p:cNvSpPr/>
          <p:nvPr/>
        </p:nvSpPr>
        <p:spPr>
          <a:xfrm>
            <a:off x="11022905" y="1537575"/>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t>
            </a:r>
          </a:p>
        </p:txBody>
      </p:sp>
      <p:cxnSp>
        <p:nvCxnSpPr>
          <p:cNvPr id="29" name="直接箭头连接符 28">
            <a:extLst>
              <a:ext uri="{FF2B5EF4-FFF2-40B4-BE49-F238E27FC236}">
                <a16:creationId xmlns:a16="http://schemas.microsoft.com/office/drawing/2014/main" id="{CABE2983-9E64-6F1F-1D94-C3A4A50B6836}"/>
              </a:ext>
            </a:extLst>
          </p:cNvPr>
          <p:cNvCxnSpPr>
            <a:cxnSpLocks/>
            <a:stCxn id="12" idx="6"/>
            <a:endCxn id="28" idx="2"/>
          </p:cNvCxnSpPr>
          <p:nvPr/>
        </p:nvCxnSpPr>
        <p:spPr>
          <a:xfrm flipV="1">
            <a:off x="10731413" y="1722334"/>
            <a:ext cx="291492" cy="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492D223-C2EA-C871-1B46-FF55CA556842}"/>
              </a:ext>
            </a:extLst>
          </p:cNvPr>
          <p:cNvSpPr txBox="1"/>
          <p:nvPr/>
        </p:nvSpPr>
        <p:spPr>
          <a:xfrm>
            <a:off x="10706540" y="1422555"/>
            <a:ext cx="263214" cy="369332"/>
          </a:xfrm>
          <a:prstGeom prst="rect">
            <a:avLst/>
          </a:prstGeom>
          <a:noFill/>
        </p:spPr>
        <p:txBody>
          <a:bodyPr wrap="square" rtlCol="0">
            <a:spAutoFit/>
          </a:bodyPr>
          <a:lstStyle/>
          <a:p>
            <a:r>
              <a:rPr lang="en-US" altLang="zh-CN" dirty="0"/>
              <a:t>r</a:t>
            </a:r>
            <a:endParaRPr lang="zh-CN" altLang="en-US" dirty="0"/>
          </a:p>
        </p:txBody>
      </p:sp>
      <p:sp>
        <p:nvSpPr>
          <p:cNvPr id="42" name="椭圆 41">
            <a:extLst>
              <a:ext uri="{FF2B5EF4-FFF2-40B4-BE49-F238E27FC236}">
                <a16:creationId xmlns:a16="http://schemas.microsoft.com/office/drawing/2014/main" id="{2BA2A464-F686-E5E7-211C-EA795A661284}"/>
              </a:ext>
            </a:extLst>
          </p:cNvPr>
          <p:cNvSpPr/>
          <p:nvPr/>
        </p:nvSpPr>
        <p:spPr>
          <a:xfrm>
            <a:off x="9534022" y="1559365"/>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p>
        </p:txBody>
      </p:sp>
      <p:cxnSp>
        <p:nvCxnSpPr>
          <p:cNvPr id="49" name="直接箭头连接符 48">
            <a:extLst>
              <a:ext uri="{FF2B5EF4-FFF2-40B4-BE49-F238E27FC236}">
                <a16:creationId xmlns:a16="http://schemas.microsoft.com/office/drawing/2014/main" id="{5F619CBF-40DA-3108-0C06-D6F0FDD35D3E}"/>
              </a:ext>
            </a:extLst>
          </p:cNvPr>
          <p:cNvCxnSpPr>
            <a:stCxn id="12" idx="2"/>
            <a:endCxn id="42" idx="6"/>
          </p:cNvCxnSpPr>
          <p:nvPr/>
        </p:nvCxnSpPr>
        <p:spPr>
          <a:xfrm flipH="1">
            <a:off x="9903539" y="1726982"/>
            <a:ext cx="458357" cy="1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744467D-5638-E796-4241-08BFCE34B441}"/>
              </a:ext>
            </a:extLst>
          </p:cNvPr>
          <p:cNvSpPr txBox="1"/>
          <p:nvPr/>
        </p:nvSpPr>
        <p:spPr>
          <a:xfrm>
            <a:off x="9998075" y="1432105"/>
            <a:ext cx="311304" cy="369332"/>
          </a:xfrm>
          <a:prstGeom prst="rect">
            <a:avLst/>
          </a:prstGeom>
          <a:noFill/>
        </p:spPr>
        <p:txBody>
          <a:bodyPr wrap="none" rtlCol="0">
            <a:spAutoFit/>
          </a:bodyPr>
          <a:lstStyle/>
          <a:p>
            <a:r>
              <a:rPr lang="en-US" altLang="zh-CN" dirty="0"/>
              <a:t>h</a:t>
            </a:r>
            <a:endParaRPr lang="zh-CN" altLang="en-US" dirty="0"/>
          </a:p>
        </p:txBody>
      </p:sp>
      <p:sp>
        <p:nvSpPr>
          <p:cNvPr id="51" name="椭圆 50">
            <a:extLst>
              <a:ext uri="{FF2B5EF4-FFF2-40B4-BE49-F238E27FC236}">
                <a16:creationId xmlns:a16="http://schemas.microsoft.com/office/drawing/2014/main" id="{02A19CB4-571E-F959-BBF0-0B12641B52A1}"/>
              </a:ext>
            </a:extLst>
          </p:cNvPr>
          <p:cNvSpPr/>
          <p:nvPr/>
        </p:nvSpPr>
        <p:spPr>
          <a:xfrm>
            <a:off x="7293866" y="2339907"/>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p>
        </p:txBody>
      </p:sp>
      <p:cxnSp>
        <p:nvCxnSpPr>
          <p:cNvPr id="53" name="直接箭头连接符 52">
            <a:extLst>
              <a:ext uri="{FF2B5EF4-FFF2-40B4-BE49-F238E27FC236}">
                <a16:creationId xmlns:a16="http://schemas.microsoft.com/office/drawing/2014/main" id="{1063A576-638C-03F0-5340-020E4A914A2B}"/>
              </a:ext>
            </a:extLst>
          </p:cNvPr>
          <p:cNvCxnSpPr>
            <a:cxnSpLocks/>
            <a:stCxn id="51" idx="6"/>
          </p:cNvCxnSpPr>
          <p:nvPr/>
        </p:nvCxnSpPr>
        <p:spPr>
          <a:xfrm flipV="1">
            <a:off x="7663383" y="2520018"/>
            <a:ext cx="291492" cy="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F61BB2BA-291D-E1DD-1AD8-12D067048F53}"/>
              </a:ext>
            </a:extLst>
          </p:cNvPr>
          <p:cNvSpPr txBox="1"/>
          <p:nvPr/>
        </p:nvSpPr>
        <p:spPr>
          <a:xfrm>
            <a:off x="7638510" y="2220239"/>
            <a:ext cx="263214" cy="369332"/>
          </a:xfrm>
          <a:prstGeom prst="rect">
            <a:avLst/>
          </a:prstGeom>
          <a:noFill/>
        </p:spPr>
        <p:txBody>
          <a:bodyPr wrap="square" rtlCol="0">
            <a:spAutoFit/>
          </a:bodyPr>
          <a:lstStyle/>
          <a:p>
            <a:r>
              <a:rPr lang="en-US" altLang="zh-CN" dirty="0"/>
              <a:t>r</a:t>
            </a:r>
            <a:endParaRPr lang="zh-CN" altLang="en-US" dirty="0"/>
          </a:p>
        </p:txBody>
      </p:sp>
      <p:sp>
        <p:nvSpPr>
          <p:cNvPr id="66" name="椭圆 65">
            <a:extLst>
              <a:ext uri="{FF2B5EF4-FFF2-40B4-BE49-F238E27FC236}">
                <a16:creationId xmlns:a16="http://schemas.microsoft.com/office/drawing/2014/main" id="{E8B02D5A-9ED9-6146-A880-9D38D8A384C7}"/>
              </a:ext>
            </a:extLst>
          </p:cNvPr>
          <p:cNvSpPr/>
          <p:nvPr/>
        </p:nvSpPr>
        <p:spPr>
          <a:xfrm>
            <a:off x="9813316" y="3329474"/>
            <a:ext cx="369517" cy="369517"/>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p>
        </p:txBody>
      </p:sp>
      <p:sp>
        <p:nvSpPr>
          <p:cNvPr id="67" name="椭圆 66">
            <a:extLst>
              <a:ext uri="{FF2B5EF4-FFF2-40B4-BE49-F238E27FC236}">
                <a16:creationId xmlns:a16="http://schemas.microsoft.com/office/drawing/2014/main" id="{C2D26D7A-B818-DDF9-AF6F-C0AEE3531278}"/>
              </a:ext>
            </a:extLst>
          </p:cNvPr>
          <p:cNvSpPr/>
          <p:nvPr/>
        </p:nvSpPr>
        <p:spPr>
          <a:xfrm>
            <a:off x="10474325" y="3324826"/>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t>
            </a:r>
          </a:p>
        </p:txBody>
      </p:sp>
      <p:cxnSp>
        <p:nvCxnSpPr>
          <p:cNvPr id="68" name="直接箭头连接符 67">
            <a:extLst>
              <a:ext uri="{FF2B5EF4-FFF2-40B4-BE49-F238E27FC236}">
                <a16:creationId xmlns:a16="http://schemas.microsoft.com/office/drawing/2014/main" id="{AD731433-1C77-6F38-42FE-C0AEA95ED433}"/>
              </a:ext>
            </a:extLst>
          </p:cNvPr>
          <p:cNvCxnSpPr>
            <a:cxnSpLocks/>
            <a:stCxn id="66" idx="6"/>
            <a:endCxn id="67" idx="2"/>
          </p:cNvCxnSpPr>
          <p:nvPr/>
        </p:nvCxnSpPr>
        <p:spPr>
          <a:xfrm flipV="1">
            <a:off x="10182833" y="3509585"/>
            <a:ext cx="291492" cy="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8F5860E0-7342-793C-9C93-B5842744628D}"/>
              </a:ext>
            </a:extLst>
          </p:cNvPr>
          <p:cNvSpPr txBox="1"/>
          <p:nvPr/>
        </p:nvSpPr>
        <p:spPr>
          <a:xfrm>
            <a:off x="10169152" y="3229532"/>
            <a:ext cx="263214" cy="369332"/>
          </a:xfrm>
          <a:prstGeom prst="rect">
            <a:avLst/>
          </a:prstGeom>
          <a:noFill/>
        </p:spPr>
        <p:txBody>
          <a:bodyPr wrap="square" rtlCol="0">
            <a:spAutoFit/>
          </a:bodyPr>
          <a:lstStyle/>
          <a:p>
            <a:r>
              <a:rPr lang="en-US" altLang="zh-CN" dirty="0"/>
              <a:t>r</a:t>
            </a:r>
            <a:endParaRPr lang="zh-CN" altLang="en-US" dirty="0"/>
          </a:p>
        </p:txBody>
      </p:sp>
      <p:sp>
        <p:nvSpPr>
          <p:cNvPr id="70" name="椭圆 69">
            <a:extLst>
              <a:ext uri="{FF2B5EF4-FFF2-40B4-BE49-F238E27FC236}">
                <a16:creationId xmlns:a16="http://schemas.microsoft.com/office/drawing/2014/main" id="{1D413D79-5C25-17EB-FD24-0634C791ADFC}"/>
              </a:ext>
            </a:extLst>
          </p:cNvPr>
          <p:cNvSpPr/>
          <p:nvPr/>
        </p:nvSpPr>
        <p:spPr>
          <a:xfrm>
            <a:off x="8985442" y="3346616"/>
            <a:ext cx="369517" cy="369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p>
        </p:txBody>
      </p:sp>
      <p:sp>
        <p:nvSpPr>
          <p:cNvPr id="73" name="文本框 72">
            <a:extLst>
              <a:ext uri="{FF2B5EF4-FFF2-40B4-BE49-F238E27FC236}">
                <a16:creationId xmlns:a16="http://schemas.microsoft.com/office/drawing/2014/main" id="{4132F913-2443-8859-4171-43C17A368E97}"/>
              </a:ext>
            </a:extLst>
          </p:cNvPr>
          <p:cNvSpPr txBox="1"/>
          <p:nvPr/>
        </p:nvSpPr>
        <p:spPr>
          <a:xfrm>
            <a:off x="9410779" y="3275168"/>
            <a:ext cx="311304" cy="369332"/>
          </a:xfrm>
          <a:prstGeom prst="rect">
            <a:avLst/>
          </a:prstGeom>
          <a:noFill/>
        </p:spPr>
        <p:txBody>
          <a:bodyPr wrap="none" rtlCol="0">
            <a:spAutoFit/>
          </a:bodyPr>
          <a:lstStyle/>
          <a:p>
            <a:r>
              <a:rPr lang="en-US" altLang="zh-CN" dirty="0"/>
              <a:t>h</a:t>
            </a:r>
            <a:endParaRPr lang="zh-CN" altLang="en-US" dirty="0"/>
          </a:p>
        </p:txBody>
      </p:sp>
      <p:cxnSp>
        <p:nvCxnSpPr>
          <p:cNvPr id="75" name="直接箭头连接符 74">
            <a:extLst>
              <a:ext uri="{FF2B5EF4-FFF2-40B4-BE49-F238E27FC236}">
                <a16:creationId xmlns:a16="http://schemas.microsoft.com/office/drawing/2014/main" id="{7A15D587-FC92-1266-0596-34DB7772AC23}"/>
              </a:ext>
            </a:extLst>
          </p:cNvPr>
          <p:cNvCxnSpPr>
            <a:stCxn id="70" idx="6"/>
            <a:endCxn id="66" idx="2"/>
          </p:cNvCxnSpPr>
          <p:nvPr/>
        </p:nvCxnSpPr>
        <p:spPr>
          <a:xfrm flipV="1">
            <a:off x="9354959" y="3514233"/>
            <a:ext cx="458357" cy="1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6015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329336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2. </a:t>
            </a:r>
            <a:r>
              <a:rPr lang="en-US" altLang="zh-CN" sz="3200" b="1" dirty="0" err="1">
                <a:latin typeface="Times New Roman" pitchFamily="18" charset="0"/>
                <a:cs typeface="Times New Roman" pitchFamily="18" charset="0"/>
              </a:rPr>
              <a:t>FactKG</a:t>
            </a:r>
            <a:r>
              <a:rPr lang="zh-CN" altLang="en-US" sz="3200" b="1" dirty="0">
                <a:latin typeface="Times New Roman" pitchFamily="18" charset="0"/>
                <a:cs typeface="Times New Roman" pitchFamily="18" charset="0"/>
              </a:rPr>
              <a:t>的构造</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 name="文本框 3">
            <a:extLst>
              <a:ext uri="{FF2B5EF4-FFF2-40B4-BE49-F238E27FC236}">
                <a16:creationId xmlns:a16="http://schemas.microsoft.com/office/drawing/2014/main" id="{3071177B-BEC8-3A90-0F8A-B19CFEC696A9}"/>
              </a:ext>
            </a:extLst>
          </p:cNvPr>
          <p:cNvSpPr txBox="1"/>
          <p:nvPr/>
        </p:nvSpPr>
        <p:spPr>
          <a:xfrm>
            <a:off x="851337" y="1014608"/>
            <a:ext cx="8873575" cy="3416320"/>
          </a:xfrm>
          <a:prstGeom prst="rect">
            <a:avLst/>
          </a:prstGeom>
          <a:noFill/>
        </p:spPr>
        <p:txBody>
          <a:bodyPr wrap="square" rtlCol="0">
            <a:spAutoFit/>
          </a:bodyPr>
          <a:lstStyle/>
          <a:p>
            <a:r>
              <a:rPr lang="zh-CN" altLang="en-US" b="1" dirty="0"/>
              <a:t>口语化的声明生成</a:t>
            </a:r>
            <a:r>
              <a:rPr lang="zh-CN" altLang="en-US" dirty="0"/>
              <a:t>：</a:t>
            </a:r>
            <a:endParaRPr lang="en-US" altLang="zh-CN" dirty="0"/>
          </a:p>
          <a:p>
            <a:endParaRPr lang="en-US" altLang="zh-CN" dirty="0"/>
          </a:p>
          <a:p>
            <a:r>
              <a:rPr lang="en-US" altLang="zh-CN" dirty="0"/>
              <a:t>“Obama was president.”                  “Have you heard about Obama? He was president!”</a:t>
            </a:r>
          </a:p>
          <a:p>
            <a:endParaRPr lang="en-US" altLang="zh-CN" dirty="0"/>
          </a:p>
          <a:p>
            <a:endParaRPr lang="en-US" altLang="zh-CN" dirty="0"/>
          </a:p>
          <a:p>
            <a:r>
              <a:rPr lang="zh-CN" altLang="en-US" dirty="0"/>
              <a:t>文中使用了</a:t>
            </a:r>
            <a:r>
              <a:rPr lang="en-US" altLang="zh-CN" dirty="0"/>
              <a:t>FLAN T5-large</a:t>
            </a:r>
            <a:r>
              <a:rPr lang="zh-CN" altLang="en-US" dirty="0"/>
              <a:t>模型，生成口语风格的句子。</a:t>
            </a:r>
            <a:endParaRPr lang="en-US" altLang="zh-CN" dirty="0"/>
          </a:p>
          <a:p>
            <a:endParaRPr lang="en-US" altLang="zh-CN" dirty="0"/>
          </a:p>
          <a:p>
            <a:r>
              <a:rPr lang="zh-CN" altLang="en-US" dirty="0"/>
              <a:t>具体方法：</a:t>
            </a:r>
            <a:endParaRPr lang="en-US" altLang="zh-CN" dirty="0"/>
          </a:p>
          <a:p>
            <a:endParaRPr lang="en-US" altLang="zh-CN" dirty="0"/>
          </a:p>
          <a:p>
            <a:endParaRPr lang="en-US" altLang="zh-CN" dirty="0"/>
          </a:p>
          <a:p>
            <a:endParaRPr lang="en-US" altLang="zh-CN" dirty="0"/>
          </a:p>
          <a:p>
            <a:endParaRPr lang="zh-CN" altLang="en-US" dirty="0"/>
          </a:p>
        </p:txBody>
      </p:sp>
      <p:sp>
        <p:nvSpPr>
          <p:cNvPr id="10" name="箭头: 右 9">
            <a:extLst>
              <a:ext uri="{FF2B5EF4-FFF2-40B4-BE49-F238E27FC236}">
                <a16:creationId xmlns:a16="http://schemas.microsoft.com/office/drawing/2014/main" id="{70987D24-4A6E-91B4-4149-1C4F81B503C2}"/>
              </a:ext>
            </a:extLst>
          </p:cNvPr>
          <p:cNvSpPr/>
          <p:nvPr/>
        </p:nvSpPr>
        <p:spPr>
          <a:xfrm>
            <a:off x="3582444" y="1528319"/>
            <a:ext cx="62630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5292CF91-E4BC-350F-F5D6-C2A26371A817}"/>
              </a:ext>
            </a:extLst>
          </p:cNvPr>
          <p:cNvSpPr/>
          <p:nvPr/>
        </p:nvSpPr>
        <p:spPr>
          <a:xfrm>
            <a:off x="1329650" y="3928392"/>
            <a:ext cx="1137438" cy="495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FLAN T5-large</a:t>
            </a:r>
            <a:endParaRPr lang="zh-CN" altLang="en-US" sz="1200" dirty="0"/>
          </a:p>
        </p:txBody>
      </p:sp>
      <p:cxnSp>
        <p:nvCxnSpPr>
          <p:cNvPr id="5" name="直接箭头连接符 4">
            <a:extLst>
              <a:ext uri="{FF2B5EF4-FFF2-40B4-BE49-F238E27FC236}">
                <a16:creationId xmlns:a16="http://schemas.microsoft.com/office/drawing/2014/main" id="{35DFF3B6-5C8E-1CC8-46AF-A10A043469F7}"/>
              </a:ext>
            </a:extLst>
          </p:cNvPr>
          <p:cNvCxnSpPr>
            <a:cxnSpLocks/>
            <a:stCxn id="2" idx="6"/>
            <a:endCxn id="13" idx="2"/>
          </p:cNvCxnSpPr>
          <p:nvPr/>
        </p:nvCxnSpPr>
        <p:spPr>
          <a:xfrm>
            <a:off x="2467088" y="4176037"/>
            <a:ext cx="896986" cy="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C02DFA8-BCBD-45D3-B699-AE3BD7F8061C}"/>
              </a:ext>
            </a:extLst>
          </p:cNvPr>
          <p:cNvSpPr txBox="1"/>
          <p:nvPr/>
        </p:nvSpPr>
        <p:spPr>
          <a:xfrm>
            <a:off x="2437872" y="3654695"/>
            <a:ext cx="896986" cy="461665"/>
          </a:xfrm>
          <a:prstGeom prst="rect">
            <a:avLst/>
          </a:prstGeom>
          <a:noFill/>
        </p:spPr>
        <p:txBody>
          <a:bodyPr wrap="square" rtlCol="0">
            <a:spAutoFit/>
          </a:bodyPr>
          <a:lstStyle/>
          <a:p>
            <a:r>
              <a:rPr lang="zh-CN" altLang="en-US" sz="1200" dirty="0"/>
              <a:t>生成大量样本</a:t>
            </a:r>
          </a:p>
        </p:txBody>
      </p:sp>
      <p:sp>
        <p:nvSpPr>
          <p:cNvPr id="13" name="椭圆 12">
            <a:extLst>
              <a:ext uri="{FF2B5EF4-FFF2-40B4-BE49-F238E27FC236}">
                <a16:creationId xmlns:a16="http://schemas.microsoft.com/office/drawing/2014/main" id="{B0BAEE8C-9547-D1C6-36FC-6EE77F99C281}"/>
              </a:ext>
            </a:extLst>
          </p:cNvPr>
          <p:cNvSpPr/>
          <p:nvPr/>
        </p:nvSpPr>
        <p:spPr>
          <a:xfrm>
            <a:off x="3364074" y="3934941"/>
            <a:ext cx="1137438" cy="495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筛选：编辑距离大于</a:t>
            </a:r>
            <a:r>
              <a:rPr lang="en-US" altLang="zh-CN" sz="1000" dirty="0"/>
              <a:t>6</a:t>
            </a:r>
            <a:endParaRPr lang="zh-CN" altLang="en-US" sz="1000" dirty="0"/>
          </a:p>
        </p:txBody>
      </p:sp>
      <p:sp>
        <p:nvSpPr>
          <p:cNvPr id="14" name="椭圆 13">
            <a:extLst>
              <a:ext uri="{FF2B5EF4-FFF2-40B4-BE49-F238E27FC236}">
                <a16:creationId xmlns:a16="http://schemas.microsoft.com/office/drawing/2014/main" id="{B102BDAC-99B9-5D6D-E503-E37364EE4C90}"/>
              </a:ext>
            </a:extLst>
          </p:cNvPr>
          <p:cNvSpPr/>
          <p:nvPr/>
        </p:nvSpPr>
        <p:spPr>
          <a:xfrm>
            <a:off x="5355417" y="3905642"/>
            <a:ext cx="1304076" cy="540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筛选：动词和实体得到保留</a:t>
            </a:r>
          </a:p>
        </p:txBody>
      </p:sp>
      <p:cxnSp>
        <p:nvCxnSpPr>
          <p:cNvPr id="17" name="直接箭头连接符 16">
            <a:extLst>
              <a:ext uri="{FF2B5EF4-FFF2-40B4-BE49-F238E27FC236}">
                <a16:creationId xmlns:a16="http://schemas.microsoft.com/office/drawing/2014/main" id="{D4FFC0EE-BF21-942C-D83F-E917A234DADD}"/>
              </a:ext>
            </a:extLst>
          </p:cNvPr>
          <p:cNvCxnSpPr>
            <a:cxnSpLocks/>
            <a:stCxn id="13" idx="6"/>
            <a:endCxn id="14" idx="2"/>
          </p:cNvCxnSpPr>
          <p:nvPr/>
        </p:nvCxnSpPr>
        <p:spPr>
          <a:xfrm flipV="1">
            <a:off x="4501512" y="4176037"/>
            <a:ext cx="853905" cy="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4C055573-DEB0-DE8E-6A59-FA36C52128A2}"/>
              </a:ext>
            </a:extLst>
          </p:cNvPr>
          <p:cNvSpPr/>
          <p:nvPr/>
        </p:nvSpPr>
        <p:spPr>
          <a:xfrm>
            <a:off x="7233583" y="3903031"/>
            <a:ext cx="1220569" cy="518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NLI</a:t>
            </a:r>
            <a:r>
              <a:rPr lang="zh-CN" altLang="en-US" sz="1200" dirty="0"/>
              <a:t>：</a:t>
            </a:r>
            <a:endParaRPr lang="en-US" altLang="zh-CN" sz="1200" dirty="0"/>
          </a:p>
          <a:p>
            <a:pPr algn="ctr"/>
            <a:r>
              <a:rPr lang="zh-CN" altLang="en-US" sz="1200" dirty="0"/>
              <a:t>是否保留原始语义</a:t>
            </a:r>
          </a:p>
        </p:txBody>
      </p:sp>
      <p:cxnSp>
        <p:nvCxnSpPr>
          <p:cNvPr id="23" name="直接箭头连接符 22">
            <a:extLst>
              <a:ext uri="{FF2B5EF4-FFF2-40B4-BE49-F238E27FC236}">
                <a16:creationId xmlns:a16="http://schemas.microsoft.com/office/drawing/2014/main" id="{988FF85F-A12F-2B30-286D-AF17D1B0EC15}"/>
              </a:ext>
            </a:extLst>
          </p:cNvPr>
          <p:cNvCxnSpPr>
            <a:stCxn id="14" idx="6"/>
            <a:endCxn id="19" idx="2"/>
          </p:cNvCxnSpPr>
          <p:nvPr/>
        </p:nvCxnSpPr>
        <p:spPr>
          <a:xfrm flipV="1">
            <a:off x="6659493" y="4162051"/>
            <a:ext cx="574090" cy="1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D01773D8-13B8-B5A6-8C0E-8D85010C6B1E}"/>
              </a:ext>
            </a:extLst>
          </p:cNvPr>
          <p:cNvSpPr/>
          <p:nvPr/>
        </p:nvSpPr>
        <p:spPr>
          <a:xfrm>
            <a:off x="9223674" y="3900054"/>
            <a:ext cx="1220569" cy="518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AFLITE</a:t>
            </a:r>
            <a:r>
              <a:rPr lang="zh-CN" altLang="en-US" sz="1200" dirty="0"/>
              <a:t>方法：最具口语风格</a:t>
            </a:r>
          </a:p>
        </p:txBody>
      </p:sp>
      <p:cxnSp>
        <p:nvCxnSpPr>
          <p:cNvPr id="26" name="直接箭头连接符 25">
            <a:extLst>
              <a:ext uri="{FF2B5EF4-FFF2-40B4-BE49-F238E27FC236}">
                <a16:creationId xmlns:a16="http://schemas.microsoft.com/office/drawing/2014/main" id="{3C943CF2-65F5-C3E4-A87B-2CE1E298BA5C}"/>
              </a:ext>
            </a:extLst>
          </p:cNvPr>
          <p:cNvCxnSpPr>
            <a:stCxn id="19" idx="6"/>
            <a:endCxn id="24" idx="2"/>
          </p:cNvCxnSpPr>
          <p:nvPr/>
        </p:nvCxnSpPr>
        <p:spPr>
          <a:xfrm flipV="1">
            <a:off x="8454152" y="4159074"/>
            <a:ext cx="769522" cy="2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8491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329336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3. </a:t>
            </a:r>
            <a:r>
              <a:rPr lang="zh-CN" altLang="en-US" sz="3200" b="1" dirty="0">
                <a:latin typeface="Times New Roman" pitchFamily="18" charset="0"/>
                <a:cs typeface="Times New Roman" pitchFamily="18" charset="0"/>
              </a:rPr>
              <a:t>实验方法</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 name="文本框 3">
            <a:extLst>
              <a:ext uri="{FF2B5EF4-FFF2-40B4-BE49-F238E27FC236}">
                <a16:creationId xmlns:a16="http://schemas.microsoft.com/office/drawing/2014/main" id="{3071177B-BEC8-3A90-0F8A-B19CFEC696A9}"/>
              </a:ext>
            </a:extLst>
          </p:cNvPr>
          <p:cNvSpPr txBox="1"/>
          <p:nvPr/>
        </p:nvSpPr>
        <p:spPr>
          <a:xfrm>
            <a:off x="851338" y="1014608"/>
            <a:ext cx="1460656" cy="369332"/>
          </a:xfrm>
          <a:prstGeom prst="rect">
            <a:avLst/>
          </a:prstGeom>
          <a:noFill/>
        </p:spPr>
        <p:txBody>
          <a:bodyPr wrap="none" rtlCol="0">
            <a:spAutoFit/>
          </a:bodyPr>
          <a:lstStyle/>
          <a:p>
            <a:r>
              <a:rPr lang="en-US" altLang="zh-CN" dirty="0"/>
              <a:t>1</a:t>
            </a:r>
            <a:r>
              <a:rPr lang="zh-CN" altLang="en-US" dirty="0"/>
              <a:t>、子图检索</a:t>
            </a:r>
          </a:p>
        </p:txBody>
      </p:sp>
      <p:pic>
        <p:nvPicPr>
          <p:cNvPr id="9" name="图片 8">
            <a:extLst>
              <a:ext uri="{FF2B5EF4-FFF2-40B4-BE49-F238E27FC236}">
                <a16:creationId xmlns:a16="http://schemas.microsoft.com/office/drawing/2014/main" id="{F2FB7A22-558C-23C3-E69B-D9C832922C81}"/>
              </a:ext>
            </a:extLst>
          </p:cNvPr>
          <p:cNvPicPr>
            <a:picLocks noChangeAspect="1"/>
          </p:cNvPicPr>
          <p:nvPr/>
        </p:nvPicPr>
        <p:blipFill>
          <a:blip r:embed="rId4"/>
          <a:stretch>
            <a:fillRect/>
          </a:stretch>
        </p:blipFill>
        <p:spPr>
          <a:xfrm>
            <a:off x="724439" y="1595437"/>
            <a:ext cx="5962650" cy="3667125"/>
          </a:xfrm>
          <a:prstGeom prst="rect">
            <a:avLst/>
          </a:prstGeom>
        </p:spPr>
      </p:pic>
      <p:sp>
        <p:nvSpPr>
          <p:cNvPr id="3" name="文本框 2">
            <a:extLst>
              <a:ext uri="{FF2B5EF4-FFF2-40B4-BE49-F238E27FC236}">
                <a16:creationId xmlns:a16="http://schemas.microsoft.com/office/drawing/2014/main" id="{95BF35F7-3145-483A-EFBC-499739EF03CA}"/>
              </a:ext>
            </a:extLst>
          </p:cNvPr>
          <p:cNvSpPr txBox="1"/>
          <p:nvPr/>
        </p:nvSpPr>
        <p:spPr>
          <a:xfrm>
            <a:off x="7733241" y="1152209"/>
            <a:ext cx="3506088" cy="369332"/>
          </a:xfrm>
          <a:prstGeom prst="rect">
            <a:avLst/>
          </a:prstGeom>
          <a:noFill/>
        </p:spPr>
        <p:txBody>
          <a:bodyPr wrap="none" rtlCol="0">
            <a:spAutoFit/>
          </a:bodyPr>
          <a:lstStyle/>
          <a:p>
            <a:r>
              <a:rPr lang="zh-CN" altLang="en-US" dirty="0"/>
              <a:t>实验使用的是修改后的</a:t>
            </a:r>
            <a:r>
              <a:rPr lang="en-US" altLang="zh-CN" dirty="0"/>
              <a:t>GEAR</a:t>
            </a:r>
            <a:r>
              <a:rPr lang="zh-CN" altLang="en-US" dirty="0"/>
              <a:t>模型</a:t>
            </a:r>
          </a:p>
        </p:txBody>
      </p:sp>
      <p:sp>
        <p:nvSpPr>
          <p:cNvPr id="5" name="文本框 4">
            <a:extLst>
              <a:ext uri="{FF2B5EF4-FFF2-40B4-BE49-F238E27FC236}">
                <a16:creationId xmlns:a16="http://schemas.microsoft.com/office/drawing/2014/main" id="{01BE39E6-E96A-A884-4B71-17176B44D778}"/>
              </a:ext>
            </a:extLst>
          </p:cNvPr>
          <p:cNvSpPr txBox="1"/>
          <p:nvPr/>
        </p:nvSpPr>
        <p:spPr>
          <a:xfrm>
            <a:off x="7825574" y="1913336"/>
            <a:ext cx="3416320" cy="2031325"/>
          </a:xfrm>
          <a:prstGeom prst="rect">
            <a:avLst/>
          </a:prstGeom>
          <a:noFill/>
        </p:spPr>
        <p:txBody>
          <a:bodyPr wrap="none" rtlCol="0">
            <a:spAutoFit/>
          </a:bodyPr>
          <a:lstStyle/>
          <a:p>
            <a:r>
              <a:rPr lang="zh-CN" altLang="en-US" dirty="0"/>
              <a:t>分类器的训练</a:t>
            </a:r>
            <a:endParaRPr lang="en-US" altLang="zh-CN" dirty="0"/>
          </a:p>
          <a:p>
            <a:endParaRPr lang="en-US" altLang="zh-CN" dirty="0"/>
          </a:p>
          <a:p>
            <a:r>
              <a:rPr lang="zh-CN" altLang="en-US" dirty="0"/>
              <a:t>构建子图：包含所有预测关系，</a:t>
            </a:r>
            <a:endParaRPr lang="en-US" altLang="zh-CN" dirty="0"/>
          </a:p>
          <a:p>
            <a:r>
              <a:rPr lang="zh-CN" altLang="en-US" dirty="0"/>
              <a:t>并且终端节点是声明中的实体，</a:t>
            </a:r>
            <a:endParaRPr lang="en-US" altLang="zh-CN" dirty="0"/>
          </a:p>
          <a:p>
            <a:r>
              <a:rPr lang="zh-CN" altLang="en-US" dirty="0"/>
              <a:t>并且与起始节点不超过</a:t>
            </a:r>
            <a:r>
              <a:rPr lang="en-US" altLang="zh-CN" dirty="0"/>
              <a:t>n-hop</a:t>
            </a:r>
            <a:r>
              <a:rPr lang="zh-CN" altLang="en-US" dirty="0"/>
              <a:t>。</a:t>
            </a:r>
            <a:endParaRPr lang="en-US" altLang="zh-CN" dirty="0"/>
          </a:p>
          <a:p>
            <a:endParaRPr lang="en-US" altLang="zh-CN" dirty="0"/>
          </a:p>
          <a:p>
            <a:r>
              <a:rPr lang="zh-CN" altLang="en-US" dirty="0"/>
              <a:t>路径检索</a:t>
            </a:r>
          </a:p>
        </p:txBody>
      </p:sp>
    </p:spTree>
    <p:extLst>
      <p:ext uri="{BB962C8B-B14F-4D97-AF65-F5344CB8AC3E}">
        <p14:creationId xmlns:p14="http://schemas.microsoft.com/office/powerpoint/2010/main" val="8139712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1" name="矩形 7"/>
          <p:cNvSpPr>
            <a:spLocks noChangeArrowheads="1"/>
          </p:cNvSpPr>
          <p:nvPr/>
        </p:nvSpPr>
        <p:spPr bwMode="auto">
          <a:xfrm>
            <a:off x="835011" y="93329"/>
            <a:ext cx="329336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defRPr/>
            </a:pPr>
            <a:r>
              <a:rPr lang="en-US" altLang="zh-CN" sz="3200" b="1" dirty="0">
                <a:latin typeface="Times New Roman" pitchFamily="18" charset="0"/>
                <a:cs typeface="Times New Roman" pitchFamily="18" charset="0"/>
              </a:rPr>
              <a:t>3. </a:t>
            </a:r>
            <a:r>
              <a:rPr lang="zh-CN" altLang="en-US" sz="3200" b="1" dirty="0">
                <a:latin typeface="Times New Roman" pitchFamily="18" charset="0"/>
                <a:cs typeface="Times New Roman" pitchFamily="18" charset="0"/>
              </a:rPr>
              <a:t>实验方法</a:t>
            </a:r>
            <a:endParaRPr lang="zh-CN" altLang="en-US" sz="3200" b="1" kern="0" dirty="0">
              <a:solidFill>
                <a:srgbClr val="000000"/>
              </a:solidFill>
              <a:latin typeface="Times New Roman" pitchFamily="18" charset="0"/>
              <a:ea typeface="楷体_GB2312" pitchFamily="49" charset="-122"/>
              <a:cs typeface="Times New Roman" pitchFamily="18" charset="0"/>
            </a:endParaRPr>
          </a:p>
        </p:txBody>
      </p:sp>
      <p:cxnSp>
        <p:nvCxnSpPr>
          <p:cNvPr id="18" name="直接连接符 17">
            <a:extLst>
              <a:ext uri="{FF2B5EF4-FFF2-40B4-BE49-F238E27FC236}">
                <a16:creationId xmlns:a16="http://schemas.microsoft.com/office/drawing/2014/main" id="{174F0A0E-67C8-44F0-8888-BCFFEA8A648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 name="文本框 3">
            <a:extLst>
              <a:ext uri="{FF2B5EF4-FFF2-40B4-BE49-F238E27FC236}">
                <a16:creationId xmlns:a16="http://schemas.microsoft.com/office/drawing/2014/main" id="{3071177B-BEC8-3A90-0F8A-B19CFEC696A9}"/>
              </a:ext>
            </a:extLst>
          </p:cNvPr>
          <p:cNvSpPr txBox="1"/>
          <p:nvPr/>
        </p:nvSpPr>
        <p:spPr>
          <a:xfrm>
            <a:off x="851338" y="1014608"/>
            <a:ext cx="1460656" cy="369332"/>
          </a:xfrm>
          <a:prstGeom prst="rect">
            <a:avLst/>
          </a:prstGeom>
          <a:noFill/>
        </p:spPr>
        <p:txBody>
          <a:bodyPr wrap="none" rtlCol="0">
            <a:spAutoFit/>
          </a:bodyPr>
          <a:lstStyle/>
          <a:p>
            <a:r>
              <a:rPr lang="en-US" altLang="zh-CN" dirty="0"/>
              <a:t>2</a:t>
            </a:r>
            <a:r>
              <a:rPr lang="zh-CN" altLang="en-US" dirty="0"/>
              <a:t>、事实验证</a:t>
            </a:r>
          </a:p>
        </p:txBody>
      </p:sp>
      <p:pic>
        <p:nvPicPr>
          <p:cNvPr id="3" name="图片 2">
            <a:extLst>
              <a:ext uri="{FF2B5EF4-FFF2-40B4-BE49-F238E27FC236}">
                <a16:creationId xmlns:a16="http://schemas.microsoft.com/office/drawing/2014/main" id="{1CD0E074-1BE1-1A10-9BF8-E899DD66B8F3}"/>
              </a:ext>
            </a:extLst>
          </p:cNvPr>
          <p:cNvPicPr>
            <a:picLocks noChangeAspect="1"/>
          </p:cNvPicPr>
          <p:nvPr/>
        </p:nvPicPr>
        <p:blipFill>
          <a:blip r:embed="rId4"/>
          <a:stretch>
            <a:fillRect/>
          </a:stretch>
        </p:blipFill>
        <p:spPr>
          <a:xfrm>
            <a:off x="1048429" y="1638134"/>
            <a:ext cx="6435873" cy="4429887"/>
          </a:xfrm>
          <a:prstGeom prst="rect">
            <a:avLst/>
          </a:prstGeom>
        </p:spPr>
      </p:pic>
      <p:sp>
        <p:nvSpPr>
          <p:cNvPr id="5" name="文本框 4">
            <a:extLst>
              <a:ext uri="{FF2B5EF4-FFF2-40B4-BE49-F238E27FC236}">
                <a16:creationId xmlns:a16="http://schemas.microsoft.com/office/drawing/2014/main" id="{395654B8-7D13-BF6A-0B24-85B4B1B2C5DE}"/>
              </a:ext>
            </a:extLst>
          </p:cNvPr>
          <p:cNvSpPr txBox="1"/>
          <p:nvPr/>
        </p:nvSpPr>
        <p:spPr>
          <a:xfrm>
            <a:off x="7185160" y="1914183"/>
            <a:ext cx="4437607" cy="3416320"/>
          </a:xfrm>
          <a:prstGeom prst="rect">
            <a:avLst/>
          </a:prstGeom>
          <a:noFill/>
        </p:spPr>
        <p:txBody>
          <a:bodyPr wrap="square" rtlCol="0">
            <a:spAutoFit/>
          </a:bodyPr>
          <a:lstStyle/>
          <a:p>
            <a:r>
              <a:rPr lang="zh-CN" altLang="en-US" dirty="0"/>
              <a:t>使用的</a:t>
            </a:r>
            <a:r>
              <a:rPr lang="en-US" altLang="zh-CN" dirty="0"/>
              <a:t>GEAR</a:t>
            </a:r>
            <a:r>
              <a:rPr lang="zh-CN" altLang="en-US" dirty="0"/>
              <a:t>模型中的事实验证：</a:t>
            </a:r>
            <a:endParaRPr lang="en-US" altLang="zh-CN" dirty="0"/>
          </a:p>
          <a:p>
            <a:endParaRPr lang="en-US" altLang="zh-CN" dirty="0"/>
          </a:p>
          <a:p>
            <a:r>
              <a:rPr lang="en-US" altLang="zh-CN" dirty="0"/>
              <a:t>BERT</a:t>
            </a:r>
            <a:r>
              <a:rPr lang="zh-CN" altLang="en-US" dirty="0"/>
              <a:t>：句子编码器</a:t>
            </a:r>
            <a:endParaRPr lang="en-US" altLang="zh-CN" dirty="0"/>
          </a:p>
          <a:p>
            <a:endParaRPr lang="en-US" altLang="zh-CN" dirty="0"/>
          </a:p>
          <a:p>
            <a:r>
              <a:rPr lang="en-US" altLang="zh-CN" dirty="0"/>
              <a:t>TRM</a:t>
            </a:r>
            <a:r>
              <a:rPr lang="zh-CN" altLang="en-US" dirty="0"/>
              <a:t>：在</a:t>
            </a:r>
            <a:r>
              <a:rPr lang="en-US" altLang="zh-CN" dirty="0"/>
              <a:t>GEAR</a:t>
            </a:r>
            <a:r>
              <a:rPr lang="zh-CN" altLang="en-US" dirty="0"/>
              <a:t>模型中使用的</a:t>
            </a:r>
            <a:r>
              <a:rPr lang="en-US" altLang="zh-CN" dirty="0" err="1"/>
              <a:t>ERNet</a:t>
            </a:r>
            <a:r>
              <a:rPr lang="zh-CN" altLang="en-US" dirty="0"/>
              <a:t>（证据推理网络），通过归一化的注意力系数得到每层各节点的特征</a:t>
            </a:r>
            <a:endParaRPr lang="en-US" altLang="zh-CN" dirty="0"/>
          </a:p>
          <a:p>
            <a:endParaRPr lang="en-US" altLang="zh-CN" dirty="0"/>
          </a:p>
          <a:p>
            <a:r>
              <a:rPr lang="zh-CN" altLang="en-US" dirty="0"/>
              <a:t>证据聚和</a:t>
            </a:r>
            <a:endParaRPr lang="en-US" altLang="zh-CN" dirty="0"/>
          </a:p>
          <a:p>
            <a:endParaRPr lang="en-US" altLang="zh-CN" dirty="0"/>
          </a:p>
          <a:p>
            <a:r>
              <a:rPr lang="zh-CN" altLang="en-US" dirty="0"/>
              <a:t>最终预测</a:t>
            </a:r>
            <a:endParaRPr lang="en-US" altLang="zh-CN" dirty="0"/>
          </a:p>
          <a:p>
            <a:endParaRPr lang="zh-CN" altLang="en-US" dirty="0"/>
          </a:p>
        </p:txBody>
      </p:sp>
    </p:spTree>
    <p:extLst>
      <p:ext uri="{BB962C8B-B14F-4D97-AF65-F5344CB8AC3E}">
        <p14:creationId xmlns:p14="http://schemas.microsoft.com/office/powerpoint/2010/main" val="41381666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1065</Words>
  <Application>Microsoft Office PowerPoint</Application>
  <PresentationFormat>宽屏</PresentationFormat>
  <Paragraphs>174</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Söhne</vt:lpstr>
      <vt:lpstr>等线</vt:lpstr>
      <vt:lpstr>等线 Light</vt:lpstr>
      <vt:lpstr>黑体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彭 世松</cp:lastModifiedBy>
  <cp:revision>27</cp:revision>
  <dcterms:created xsi:type="dcterms:W3CDTF">2021-05-17T12:37:50Z</dcterms:created>
  <dcterms:modified xsi:type="dcterms:W3CDTF">2024-02-28T04:12:44Z</dcterms:modified>
</cp:coreProperties>
</file>