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1" r:id="rId4"/>
    <p:sldId id="3660" r:id="rId5"/>
    <p:sldId id="262" r:id="rId6"/>
    <p:sldId id="264" r:id="rId7"/>
    <p:sldId id="3647" r:id="rId8"/>
    <p:sldId id="3661" r:id="rId9"/>
    <p:sldId id="3653" r:id="rId10"/>
    <p:sldId id="3662" r:id="rId11"/>
    <p:sldId id="3654" r:id="rId12"/>
    <p:sldId id="3655" r:id="rId13"/>
    <p:sldId id="3663" r:id="rId14"/>
    <p:sldId id="3664" r:id="rId15"/>
    <p:sldId id="3658" r:id="rId16"/>
    <p:sldId id="42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59" autoAdjust="0"/>
  </p:normalViewPr>
  <p:slideViewPr>
    <p:cSldViewPr snapToGrid="0">
      <p:cViewPr varScale="1">
        <p:scale>
          <a:sx n="92" d="100"/>
          <a:sy n="92" d="100"/>
        </p:scale>
        <p:origin x="12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7F950-0C5A-44CE-9CE4-962CF46BF075}" type="datetimeFigureOut">
              <a:rPr lang="zh-CN" altLang="en-US" smtClean="0"/>
              <a:t>2024/2/28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D1C39-02BC-476D-81F2-429AF5C4CE57}" type="slidenum">
              <a:rPr lang="zh-CN" altLang="en-US" smtClean="0"/>
              <a:t>‹#›</a:t>
            </a:fld>
            <a:endParaRPr lang="zh-CN" altLang="en-US"/>
          </a:p>
        </p:txBody>
      </p:sp>
    </p:spTree>
    <p:extLst>
      <p:ext uri="{BB962C8B-B14F-4D97-AF65-F5344CB8AC3E}">
        <p14:creationId xmlns:p14="http://schemas.microsoft.com/office/powerpoint/2010/main" val="4293260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9D1C39-02BC-476D-81F2-429AF5C4CE57}" type="slidenum">
              <a:rPr lang="zh-CN" altLang="en-US" smtClean="0"/>
              <a:t>2</a:t>
            </a:fld>
            <a:endParaRPr lang="zh-CN" altLang="en-US"/>
          </a:p>
        </p:txBody>
      </p:sp>
    </p:spTree>
    <p:extLst>
      <p:ext uri="{BB962C8B-B14F-4D97-AF65-F5344CB8AC3E}">
        <p14:creationId xmlns:p14="http://schemas.microsoft.com/office/powerpoint/2010/main" val="677808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919435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15797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A921A-322E-2C83-967D-983835B4739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1FAD07B-430B-3434-ADDA-DE2BAFDC8A34}"/>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FE31BBA6-1452-D39B-02EE-E91E08E36A1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a:extLst>
              <a:ext uri="{FF2B5EF4-FFF2-40B4-BE49-F238E27FC236}">
                <a16:creationId xmlns:a16="http://schemas.microsoft.com/office/drawing/2014/main" id="{61A36C57-26D2-B89A-B21D-F3E743DCFFF5}"/>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44340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F153C-631C-79A5-18EB-CFD44DC39F4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A8BC9F3-16C7-B2AC-6973-999C4728F0D3}"/>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70D095A0-8D48-5656-0AD7-36CD969E009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a:extLst>
              <a:ext uri="{FF2B5EF4-FFF2-40B4-BE49-F238E27FC236}">
                <a16:creationId xmlns:a16="http://schemas.microsoft.com/office/drawing/2014/main" id="{4A0CFA59-F96F-99D3-C2D0-C07D487906F7}"/>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57118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426944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16</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9D1C39-02BC-476D-81F2-429AF5C4CE57}" type="slidenum">
              <a:rPr lang="zh-CN" altLang="en-US" smtClean="0"/>
              <a:t>3</a:t>
            </a:fld>
            <a:endParaRPr lang="zh-CN" altLang="en-US"/>
          </a:p>
        </p:txBody>
      </p:sp>
    </p:spTree>
    <p:extLst>
      <p:ext uri="{BB962C8B-B14F-4D97-AF65-F5344CB8AC3E}">
        <p14:creationId xmlns:p14="http://schemas.microsoft.com/office/powerpoint/2010/main" val="2304412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40ED2-0C3F-DE97-85C3-CF378F06818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2D0A7A3-E645-02F0-2D0A-65E55545830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5F058D3-39B7-285D-D048-57623724597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83E1BB5-AA26-54D9-0015-ABC28A01C8AF}"/>
              </a:ext>
            </a:extLst>
          </p:cNvPr>
          <p:cNvSpPr>
            <a:spLocks noGrp="1"/>
          </p:cNvSpPr>
          <p:nvPr>
            <p:ph type="sldNum" sz="quarter" idx="5"/>
          </p:nvPr>
        </p:nvSpPr>
        <p:spPr/>
        <p:txBody>
          <a:bodyPr/>
          <a:lstStyle/>
          <a:p>
            <a:fld id="{D59D1C39-02BC-476D-81F2-429AF5C4CE57}" type="slidenum">
              <a:rPr lang="zh-CN" altLang="en-US" smtClean="0"/>
              <a:t>4</a:t>
            </a:fld>
            <a:endParaRPr lang="zh-CN" altLang="en-US"/>
          </a:p>
        </p:txBody>
      </p:sp>
    </p:spTree>
    <p:extLst>
      <p:ext uri="{BB962C8B-B14F-4D97-AF65-F5344CB8AC3E}">
        <p14:creationId xmlns:p14="http://schemas.microsoft.com/office/powerpoint/2010/main" val="17754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9D1C39-02BC-476D-81F2-429AF5C4CE57}" type="slidenum">
              <a:rPr lang="zh-CN" altLang="en-US" smtClean="0"/>
              <a:t>5</a:t>
            </a:fld>
            <a:endParaRPr lang="zh-CN" altLang="en-US"/>
          </a:p>
        </p:txBody>
      </p:sp>
    </p:spTree>
    <p:extLst>
      <p:ext uri="{BB962C8B-B14F-4D97-AF65-F5344CB8AC3E}">
        <p14:creationId xmlns:p14="http://schemas.microsoft.com/office/powerpoint/2010/main" val="66074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a:t>基于这些考虑，构造</a:t>
                </a:r>
                <a:r>
                  <a:rPr lang="en-US" altLang="zh-CN" dirty="0"/>
                  <a:t>M</a:t>
                </a:r>
                <a:r>
                  <a:rPr lang="zh-CN" altLang="en-US" dirty="0"/>
                  <a:t>：利用帖子的词频向量之间的余弦相似性 </a:t>
                </a:r>
                <a:r>
                  <a:rPr lang="en-US" altLang="zh-CN" dirty="0"/>
                  <a:t>(</a:t>
                </a:r>
                <a:r>
                  <a:rPr lang="en-US" altLang="zh-CN" b="0" i="0">
                    <a:latin typeface="Cambria Math" panose="02040503050406030204" pitchFamily="18" charset="0"/>
                  </a:rPr>
                  <a:t>𝐴_𝑝𝑝</a:t>
                </a:r>
                <a:r>
                  <a:rPr lang="en-US" altLang="zh-CN" dirty="0"/>
                  <a:t>) </a:t>
                </a:r>
                <a:r>
                  <a:rPr lang="zh-CN" altLang="en-US" dirty="0"/>
                  <a:t>；用户之间的评论关系（</a:t>
                </a:r>
                <a:r>
                  <a:rPr lang="en-US" altLang="zh-CN" b="0" i="0">
                    <a:latin typeface="Cambria Math" panose="02040503050406030204" pitchFamily="18" charset="0"/>
                  </a:rPr>
                  <a:t>𝐴_𝑢𝑢</a:t>
                </a:r>
                <a:r>
                  <a:rPr lang="en-US" altLang="zh-CN" dirty="0"/>
                  <a:t>)</a:t>
                </a:r>
                <a:r>
                  <a:rPr lang="zh-CN" altLang="en-US" dirty="0"/>
                  <a:t>；关键词之间的共现关系（</a:t>
                </a:r>
                <a:r>
                  <a:rPr lang="en-US" altLang="zh-CN" b="0" i="0">
                    <a:latin typeface="Cambria Math" panose="02040503050406030204" pitchFamily="18" charset="0"/>
                  </a:rPr>
                  <a:t>𝐴_𝑘𝑘</a:t>
                </a:r>
                <a:r>
                  <a:rPr lang="en-US" altLang="zh-CN" dirty="0"/>
                  <a:t>​ </a:t>
                </a:r>
                <a:r>
                  <a:rPr lang="zh-CN" altLang="en-US" dirty="0"/>
                  <a:t>）；将关键字链接到所有帖子和提及它的用户的提及关系（</a:t>
                </a:r>
                <a:r>
                  <a:rPr lang="en-US" altLang="zh-CN" b="0" i="0">
                    <a:latin typeface="Cambria Math" panose="02040503050406030204" pitchFamily="18" charset="0"/>
                  </a:rPr>
                  <a:t>𝐴_𝑘𝑝</a:t>
                </a:r>
                <a:r>
                  <a:rPr lang="zh-CN" altLang="en-US" dirty="0"/>
                  <a:t>，</a:t>
                </a:r>
                <a:r>
                  <a:rPr lang="en-US" altLang="zh-CN" b="0" i="0">
                    <a:latin typeface="Cambria Math" panose="02040503050406030204" pitchFamily="18" charset="0"/>
                  </a:rPr>
                  <a:t>𝐴_𝑘𝑢</a:t>
                </a:r>
                <a:r>
                  <a:rPr lang="zh-CN" altLang="en-US" dirty="0"/>
                  <a:t>）；以及将用户链接到其发布的所有帖子的创作关系 （</a:t>
                </a:r>
                <a:r>
                  <a:rPr lang="en-US" altLang="zh-CN" b="0" i="0">
                    <a:latin typeface="Cambria Math" panose="02040503050406030204" pitchFamily="18" charset="0"/>
                  </a:rPr>
                  <a:t>𝐴_𝑢𝑝</a:t>
                </a:r>
                <a:r>
                  <a:rPr lang="zh-CN" altLang="en-US" dirty="0"/>
                  <a:t>）等 构造</a:t>
                </a:r>
                <a:r>
                  <a:rPr lang="en-US" altLang="zh-CN" dirty="0"/>
                  <a:t>M</a:t>
                </a:r>
                <a:r>
                  <a:rPr lang="zh-CN" altLang="en-US" dirty="0"/>
                  <a:t>。</a:t>
                </a:r>
              </a:p>
            </p:txBody>
          </p:sp>
        </mc:Fallback>
      </mc:AlternateContent>
      <p:sp>
        <p:nvSpPr>
          <p:cNvPr id="4" name="灯片编号占位符 3"/>
          <p:cNvSpPr>
            <a:spLocks noGrp="1"/>
          </p:cNvSpPr>
          <p:nvPr>
            <p:ph type="sldNum" sz="quarter" idx="5"/>
          </p:nvPr>
        </p:nvSpPr>
        <p:spPr/>
        <p:txBody>
          <a:bodyPr/>
          <a:lstStyle/>
          <a:p>
            <a:fld id="{D59D1C39-02BC-476D-81F2-429AF5C4CE57}" type="slidenum">
              <a:rPr lang="zh-CN" altLang="en-US" smtClean="0"/>
              <a:t>6</a:t>
            </a:fld>
            <a:endParaRPr lang="zh-CN" altLang="en-US"/>
          </a:p>
        </p:txBody>
      </p:sp>
    </p:spTree>
    <p:extLst>
      <p:ext uri="{BB962C8B-B14F-4D97-AF65-F5344CB8AC3E}">
        <p14:creationId xmlns:p14="http://schemas.microsoft.com/office/powerpoint/2010/main" val="4031485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endParaRPr lang="zh-CN" altLang="en-US" b="0" i="0" dirty="0">
              <a:solidFill>
                <a:srgbClr val="24292F"/>
              </a:solidFill>
              <a:effectLst/>
              <a:latin typeface="Noto Sans" panose="020B0502040504020204" pitchFamily="34" charset="0"/>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696373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96B6F-CCE6-555C-B46D-B8B5B5AB446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F5F27AF-4186-53FC-9936-4ECAD38558AA}"/>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05E2EB87-3C7C-0202-66E3-EB11E1997E15}"/>
              </a:ext>
            </a:extLst>
          </p:cNvPr>
          <p:cNvSpPr>
            <a:spLocks noGrp="1"/>
          </p:cNvSpPr>
          <p:nvPr>
            <p:ph type="body" idx="1"/>
          </p:nvPr>
        </p:nvSpPr>
        <p:spPr/>
        <p:txBody>
          <a:bodyPr/>
          <a:lstStyle/>
          <a:p>
            <a:pPr algn="l"/>
            <a:endParaRPr lang="zh-CN" altLang="en-US" b="0" i="0" dirty="0">
              <a:solidFill>
                <a:srgbClr val="24292F"/>
              </a:solidFill>
              <a:effectLst/>
              <a:latin typeface="Noto Sans" panose="020B0502040504020204" pitchFamily="34" charset="0"/>
            </a:endParaRPr>
          </a:p>
        </p:txBody>
      </p:sp>
      <p:sp>
        <p:nvSpPr>
          <p:cNvPr id="4" name="灯片编号占位符 3">
            <a:extLst>
              <a:ext uri="{FF2B5EF4-FFF2-40B4-BE49-F238E27FC236}">
                <a16:creationId xmlns:a16="http://schemas.microsoft.com/office/drawing/2014/main" id="{54F4E3E5-9F5A-D944-38FF-77E9B9493754}"/>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37356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654355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65435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E3FA8-EDAA-EACF-7E3F-7C5177978C9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A7A60E-B74F-E82D-801A-C8459CFC22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E6E505-77A8-44B9-81C9-B1BE8BF1A35C}"/>
              </a:ext>
            </a:extLst>
          </p:cNvPr>
          <p:cNvSpPr>
            <a:spLocks noGrp="1"/>
          </p:cNvSpPr>
          <p:nvPr>
            <p:ph type="dt" sz="half" idx="10"/>
          </p:nvPr>
        </p:nvSpPr>
        <p:spPr/>
        <p:txBody>
          <a:bodyPr/>
          <a:lstStyle/>
          <a:p>
            <a:fld id="{56E5BFA1-E275-4D8F-A33B-F756D7071783}"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3710FABA-B8CE-D848-D05F-2ED25C29BC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773D55-EB7C-7233-CF7E-83167E0C2D0D}"/>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331855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A2A46-EE04-0FEE-A72C-392DF396BFB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3DA6C5-C509-4A36-5749-6861AA9D7F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D684E1-E771-8B71-8AC7-4BA2439B815A}"/>
              </a:ext>
            </a:extLst>
          </p:cNvPr>
          <p:cNvSpPr>
            <a:spLocks noGrp="1"/>
          </p:cNvSpPr>
          <p:nvPr>
            <p:ph type="dt" sz="half" idx="10"/>
          </p:nvPr>
        </p:nvSpPr>
        <p:spPr/>
        <p:txBody>
          <a:bodyPr/>
          <a:lstStyle/>
          <a:p>
            <a:fld id="{56E5BFA1-E275-4D8F-A33B-F756D7071783}"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B1009A42-C7AA-A3E1-ED8B-A2F20ADEEB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0B8C20-72EF-B827-5941-054DF7A4B9AD}"/>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1582598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CE153E-867A-8902-139E-99C32A4C61E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E4965C9-9940-4EAB-F787-8D1A9798CCA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8364C3-A22F-429A-3B2B-4BC317A0EC64}"/>
              </a:ext>
            </a:extLst>
          </p:cNvPr>
          <p:cNvSpPr>
            <a:spLocks noGrp="1"/>
          </p:cNvSpPr>
          <p:nvPr>
            <p:ph type="dt" sz="half" idx="10"/>
          </p:nvPr>
        </p:nvSpPr>
        <p:spPr/>
        <p:txBody>
          <a:bodyPr/>
          <a:lstStyle/>
          <a:p>
            <a:fld id="{56E5BFA1-E275-4D8F-A33B-F756D7071783}"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37C572B2-64AA-1500-5F6D-C020568DA2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35AF12-16A0-AE09-3ED8-94D8A009CDAE}"/>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2623140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82619-5A02-3913-BA99-82346F3B19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A6CA08-F7C9-9E18-B085-0B9070B1F99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502D5D-F684-5B76-3DEA-6B8A84EC6B38}"/>
              </a:ext>
            </a:extLst>
          </p:cNvPr>
          <p:cNvSpPr>
            <a:spLocks noGrp="1"/>
          </p:cNvSpPr>
          <p:nvPr>
            <p:ph type="dt" sz="half" idx="10"/>
          </p:nvPr>
        </p:nvSpPr>
        <p:spPr/>
        <p:txBody>
          <a:bodyPr/>
          <a:lstStyle/>
          <a:p>
            <a:fld id="{56E5BFA1-E275-4D8F-A33B-F756D7071783}"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B9D1A603-E98F-1320-603F-C1163777C5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FE0245-1845-A509-E5CB-2039FF62EF41}"/>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327672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2754D-C35B-D983-F6E3-81D229C4491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493AE89-969E-C1C1-0277-E81BDEE19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D66DBD5-E23E-F9D5-F1C8-09609B0EAE48}"/>
              </a:ext>
            </a:extLst>
          </p:cNvPr>
          <p:cNvSpPr>
            <a:spLocks noGrp="1"/>
          </p:cNvSpPr>
          <p:nvPr>
            <p:ph type="dt" sz="half" idx="10"/>
          </p:nvPr>
        </p:nvSpPr>
        <p:spPr/>
        <p:txBody>
          <a:bodyPr/>
          <a:lstStyle/>
          <a:p>
            <a:fld id="{56E5BFA1-E275-4D8F-A33B-F756D7071783}"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899C08CC-F219-95C1-6FFB-7A546496A8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9A76E5-5A55-626F-50A7-367F17224424}"/>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384329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3647E-0279-1B06-1B79-5224B24267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C48E36-BB94-E348-61C6-2EE7504A0FB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984AF3-1971-7C8C-9805-387CA634C22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148552B-4A5D-D6DB-0067-3B93FB8D43FB}"/>
              </a:ext>
            </a:extLst>
          </p:cNvPr>
          <p:cNvSpPr>
            <a:spLocks noGrp="1"/>
          </p:cNvSpPr>
          <p:nvPr>
            <p:ph type="dt" sz="half" idx="10"/>
          </p:nvPr>
        </p:nvSpPr>
        <p:spPr/>
        <p:txBody>
          <a:bodyPr/>
          <a:lstStyle/>
          <a:p>
            <a:fld id="{56E5BFA1-E275-4D8F-A33B-F756D7071783}" type="datetimeFigureOut">
              <a:rPr lang="zh-CN" altLang="en-US" smtClean="0"/>
              <a:t>2024/2/28</a:t>
            </a:fld>
            <a:endParaRPr lang="zh-CN" altLang="en-US"/>
          </a:p>
        </p:txBody>
      </p:sp>
      <p:sp>
        <p:nvSpPr>
          <p:cNvPr id="6" name="页脚占位符 5">
            <a:extLst>
              <a:ext uri="{FF2B5EF4-FFF2-40B4-BE49-F238E27FC236}">
                <a16:creationId xmlns:a16="http://schemas.microsoft.com/office/drawing/2014/main" id="{035143EB-4725-6185-F71A-37F64B8106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F451B4-B7B2-6670-CA7A-8128874F184E}"/>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111778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0C62C-548E-7392-774B-B66342037D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647F8A-3450-AC46-F8BF-007750C35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D5D061-4250-E053-5152-411A9C65B0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1CCA852-56C9-7A70-F2A4-5D05036D1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FD6606-99E6-F429-63CB-D115704F58F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3BC131-6892-982D-121D-E210AB2A2E94}"/>
              </a:ext>
            </a:extLst>
          </p:cNvPr>
          <p:cNvSpPr>
            <a:spLocks noGrp="1"/>
          </p:cNvSpPr>
          <p:nvPr>
            <p:ph type="dt" sz="half" idx="10"/>
          </p:nvPr>
        </p:nvSpPr>
        <p:spPr/>
        <p:txBody>
          <a:bodyPr/>
          <a:lstStyle/>
          <a:p>
            <a:fld id="{56E5BFA1-E275-4D8F-A33B-F756D7071783}" type="datetimeFigureOut">
              <a:rPr lang="zh-CN" altLang="en-US" smtClean="0"/>
              <a:t>2024/2/28</a:t>
            </a:fld>
            <a:endParaRPr lang="zh-CN" altLang="en-US"/>
          </a:p>
        </p:txBody>
      </p:sp>
      <p:sp>
        <p:nvSpPr>
          <p:cNvPr id="8" name="页脚占位符 7">
            <a:extLst>
              <a:ext uri="{FF2B5EF4-FFF2-40B4-BE49-F238E27FC236}">
                <a16:creationId xmlns:a16="http://schemas.microsoft.com/office/drawing/2014/main" id="{73BCC74D-EB8F-723E-9B06-F0C120EE6E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2EC15A7-9DE5-B433-B2B4-CF54F7C5CE75}"/>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57032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5B78E-A56F-A914-B9DC-8D9D1767453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A06553-2C71-FECB-DB7B-46059F8D433A}"/>
              </a:ext>
            </a:extLst>
          </p:cNvPr>
          <p:cNvSpPr>
            <a:spLocks noGrp="1"/>
          </p:cNvSpPr>
          <p:nvPr>
            <p:ph type="dt" sz="half" idx="10"/>
          </p:nvPr>
        </p:nvSpPr>
        <p:spPr/>
        <p:txBody>
          <a:bodyPr/>
          <a:lstStyle/>
          <a:p>
            <a:fld id="{56E5BFA1-E275-4D8F-A33B-F756D7071783}" type="datetimeFigureOut">
              <a:rPr lang="zh-CN" altLang="en-US" smtClean="0"/>
              <a:t>2024/2/28</a:t>
            </a:fld>
            <a:endParaRPr lang="zh-CN" altLang="en-US"/>
          </a:p>
        </p:txBody>
      </p:sp>
      <p:sp>
        <p:nvSpPr>
          <p:cNvPr id="4" name="页脚占位符 3">
            <a:extLst>
              <a:ext uri="{FF2B5EF4-FFF2-40B4-BE49-F238E27FC236}">
                <a16:creationId xmlns:a16="http://schemas.microsoft.com/office/drawing/2014/main" id="{4D669D97-EE77-3BC4-80D8-B0AC255F9A1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366F384-F47D-BB91-01F5-4FA9DCFE8FB9}"/>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2849742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1114B7-2A82-7920-502F-CDFFCEF955FC}"/>
              </a:ext>
            </a:extLst>
          </p:cNvPr>
          <p:cNvSpPr>
            <a:spLocks noGrp="1"/>
          </p:cNvSpPr>
          <p:nvPr>
            <p:ph type="dt" sz="half" idx="10"/>
          </p:nvPr>
        </p:nvSpPr>
        <p:spPr/>
        <p:txBody>
          <a:bodyPr/>
          <a:lstStyle/>
          <a:p>
            <a:fld id="{56E5BFA1-E275-4D8F-A33B-F756D7071783}" type="datetimeFigureOut">
              <a:rPr lang="zh-CN" altLang="en-US" smtClean="0"/>
              <a:t>2024/2/28</a:t>
            </a:fld>
            <a:endParaRPr lang="zh-CN" altLang="en-US"/>
          </a:p>
        </p:txBody>
      </p:sp>
      <p:sp>
        <p:nvSpPr>
          <p:cNvPr id="3" name="页脚占位符 2">
            <a:extLst>
              <a:ext uri="{FF2B5EF4-FFF2-40B4-BE49-F238E27FC236}">
                <a16:creationId xmlns:a16="http://schemas.microsoft.com/office/drawing/2014/main" id="{DD9AE398-C7DE-8C21-6AC9-9A56260AD72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1443337-7B2F-48B7-A542-ED7A014269B7}"/>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44936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6287C-12C5-179C-8508-B0EC8EB47F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708206E-4996-D090-DB04-A6A8EE314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DDF9167-65B8-1511-3A2C-8D0E8635F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E56E49-22C2-A240-62A0-1FC321CF9AD8}"/>
              </a:ext>
            </a:extLst>
          </p:cNvPr>
          <p:cNvSpPr>
            <a:spLocks noGrp="1"/>
          </p:cNvSpPr>
          <p:nvPr>
            <p:ph type="dt" sz="half" idx="10"/>
          </p:nvPr>
        </p:nvSpPr>
        <p:spPr/>
        <p:txBody>
          <a:bodyPr/>
          <a:lstStyle/>
          <a:p>
            <a:fld id="{56E5BFA1-E275-4D8F-A33B-F756D7071783}" type="datetimeFigureOut">
              <a:rPr lang="zh-CN" altLang="en-US" smtClean="0"/>
              <a:t>2024/2/28</a:t>
            </a:fld>
            <a:endParaRPr lang="zh-CN" altLang="en-US"/>
          </a:p>
        </p:txBody>
      </p:sp>
      <p:sp>
        <p:nvSpPr>
          <p:cNvPr id="6" name="页脚占位符 5">
            <a:extLst>
              <a:ext uri="{FF2B5EF4-FFF2-40B4-BE49-F238E27FC236}">
                <a16:creationId xmlns:a16="http://schemas.microsoft.com/office/drawing/2014/main" id="{202E6625-734D-E2DD-9981-BBD8984514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08CF4C-9BBD-5FCF-4E2D-298B4FD72084}"/>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29582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0C82C-5CA3-3E9A-8E24-FCCC097202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E4ADB3-1339-1490-41FB-44EB62140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95DC81A-EC6D-4FC4-FBB5-813E03D55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D2A6EB-3D57-CAAE-D8FF-768128827E88}"/>
              </a:ext>
            </a:extLst>
          </p:cNvPr>
          <p:cNvSpPr>
            <a:spLocks noGrp="1"/>
          </p:cNvSpPr>
          <p:nvPr>
            <p:ph type="dt" sz="half" idx="10"/>
          </p:nvPr>
        </p:nvSpPr>
        <p:spPr/>
        <p:txBody>
          <a:bodyPr/>
          <a:lstStyle/>
          <a:p>
            <a:fld id="{56E5BFA1-E275-4D8F-A33B-F756D7071783}" type="datetimeFigureOut">
              <a:rPr lang="zh-CN" altLang="en-US" smtClean="0"/>
              <a:t>2024/2/28</a:t>
            </a:fld>
            <a:endParaRPr lang="zh-CN" altLang="en-US"/>
          </a:p>
        </p:txBody>
      </p:sp>
      <p:sp>
        <p:nvSpPr>
          <p:cNvPr id="6" name="页脚占位符 5">
            <a:extLst>
              <a:ext uri="{FF2B5EF4-FFF2-40B4-BE49-F238E27FC236}">
                <a16:creationId xmlns:a16="http://schemas.microsoft.com/office/drawing/2014/main" id="{3219940D-C26E-8E6D-F84A-4324FFD9D9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579495-9909-1B1B-D665-1321388AB469}"/>
              </a:ext>
            </a:extLst>
          </p:cNvPr>
          <p:cNvSpPr>
            <a:spLocks noGrp="1"/>
          </p:cNvSpPr>
          <p:nvPr>
            <p:ph type="sldNum" sz="quarter" idx="12"/>
          </p:nvPr>
        </p:nvSpPr>
        <p:spPr/>
        <p:txBody>
          <a:body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94070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A539BC6-B989-5DB4-664C-2373D7FA9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9D5873-3B80-0A89-A2D4-5E085A319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83F50C-C79B-0E03-8525-835BE7A89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5BFA1-E275-4D8F-A33B-F756D7071783}" type="datetimeFigureOut">
              <a:rPr lang="zh-CN" altLang="en-US" smtClean="0"/>
              <a:t>2024/2/28</a:t>
            </a:fld>
            <a:endParaRPr lang="zh-CN" altLang="en-US"/>
          </a:p>
        </p:txBody>
      </p:sp>
      <p:sp>
        <p:nvSpPr>
          <p:cNvPr id="5" name="页脚占位符 4">
            <a:extLst>
              <a:ext uri="{FF2B5EF4-FFF2-40B4-BE49-F238E27FC236}">
                <a16:creationId xmlns:a16="http://schemas.microsoft.com/office/drawing/2014/main" id="{3623AC23-6A53-C65D-C29E-796F53A84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4C39477-8707-5D8C-C4DF-2AFB52647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D9720-0D44-45A2-88C6-4FD48631289D}" type="slidenum">
              <a:rPr lang="zh-CN" altLang="en-US" smtClean="0"/>
              <a:t>‹#›</a:t>
            </a:fld>
            <a:endParaRPr lang="zh-CN" altLang="en-US"/>
          </a:p>
        </p:txBody>
      </p:sp>
    </p:spTree>
    <p:extLst>
      <p:ext uri="{BB962C8B-B14F-4D97-AF65-F5344CB8AC3E}">
        <p14:creationId xmlns:p14="http://schemas.microsoft.com/office/powerpoint/2010/main" val="2256811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file:////var/folders/6w/0ftrt2wj1sx03zt3_zycm4_c0000gn/T/com.microsoft.Powerpoint/converted_emf.emf"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D4833D0-2565-539E-4D51-0455328F09E2}"/>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5" name="文本框 4">
            <a:extLst>
              <a:ext uri="{FF2B5EF4-FFF2-40B4-BE49-F238E27FC236}">
                <a16:creationId xmlns:a16="http://schemas.microsoft.com/office/drawing/2014/main" id="{B4689292-5035-EF5D-4736-187CB6005AD3}"/>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a:extLst>
              <a:ext uri="{FF2B5EF4-FFF2-40B4-BE49-F238E27FC236}">
                <a16:creationId xmlns:a16="http://schemas.microsoft.com/office/drawing/2014/main" id="{4AC326F6-5AFC-DDB2-4F05-BCFE1206BBFA}"/>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7" name="矩形 6">
            <a:extLst>
              <a:ext uri="{FF2B5EF4-FFF2-40B4-BE49-F238E27FC236}">
                <a16:creationId xmlns:a16="http://schemas.microsoft.com/office/drawing/2014/main" id="{49F20F80-3D5D-3238-CE95-637B46EF4EDF}"/>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8" name="文本框 7">
            <a:extLst>
              <a:ext uri="{FF2B5EF4-FFF2-40B4-BE49-F238E27FC236}">
                <a16:creationId xmlns:a16="http://schemas.microsoft.com/office/drawing/2014/main" id="{738A2689-9137-7DA2-A1EC-FB41F377A924}"/>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9" name="文本框 8">
            <a:extLst>
              <a:ext uri="{FF2B5EF4-FFF2-40B4-BE49-F238E27FC236}">
                <a16:creationId xmlns:a16="http://schemas.microsoft.com/office/drawing/2014/main" id="{D0898088-65FD-8BFE-BFC5-9D0CA6C5AC73}"/>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标题占位符 1">
            <a:extLst>
              <a:ext uri="{FF2B5EF4-FFF2-40B4-BE49-F238E27FC236}">
                <a16:creationId xmlns:a16="http://schemas.microsoft.com/office/drawing/2014/main" id="{D5E7D68A-C97D-D2BD-B99E-99DDF1E145AD}"/>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11" name="直接连接符 10">
            <a:extLst>
              <a:ext uri="{FF2B5EF4-FFF2-40B4-BE49-F238E27FC236}">
                <a16:creationId xmlns:a16="http://schemas.microsoft.com/office/drawing/2014/main" id="{4FE7DEA1-BA13-F24B-4934-9B7BCCD287C1}"/>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12" name="图片 11">
            <a:extLst>
              <a:ext uri="{FF2B5EF4-FFF2-40B4-BE49-F238E27FC236}">
                <a16:creationId xmlns:a16="http://schemas.microsoft.com/office/drawing/2014/main" id="{F3CBC396-675B-F8E2-993A-2D3D6CAC87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3" name="圆角矩形 32">
            <a:extLst>
              <a:ext uri="{FF2B5EF4-FFF2-40B4-BE49-F238E27FC236}">
                <a16:creationId xmlns:a16="http://schemas.microsoft.com/office/drawing/2014/main" id="{A4C3B2F5-5852-97D1-21DD-AA025EDF1D34}"/>
              </a:ext>
            </a:extLst>
          </p:cNvPr>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矩形 17">
            <a:extLst>
              <a:ext uri="{FF2B5EF4-FFF2-40B4-BE49-F238E27FC236}">
                <a16:creationId xmlns:a16="http://schemas.microsoft.com/office/drawing/2014/main" id="{C311BA03-A0E0-6776-A1BF-04C048407D75}"/>
              </a:ext>
            </a:extLst>
          </p:cNvPr>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                  </a:t>
            </a:r>
            <a:r>
              <a:rPr lang="en-US" altLang="zh-CN" sz="3200" b="1" dirty="0">
                <a:latin typeface="+mj-ea"/>
                <a:ea typeface="+mj-ea"/>
              </a:rPr>
              <a:t>MUSER : A </a:t>
            </a:r>
            <a:r>
              <a:rPr lang="en-US" altLang="zh-CN" sz="3200" b="1" dirty="0" err="1">
                <a:latin typeface="+mj-ea"/>
                <a:ea typeface="+mj-ea"/>
              </a:rPr>
              <a:t>MUlti</a:t>
            </a:r>
            <a:r>
              <a:rPr lang="en-US" altLang="zh-CN" sz="3200" b="1" dirty="0">
                <a:latin typeface="+mj-ea"/>
                <a:ea typeface="+mj-ea"/>
              </a:rPr>
              <a:t>-Step Evidence Retrieval </a:t>
            </a:r>
            <a:br>
              <a:rPr lang="en-US" altLang="zh-CN" sz="3200" b="1" dirty="0">
                <a:latin typeface="+mj-ea"/>
                <a:ea typeface="+mj-ea"/>
              </a:rPr>
            </a:br>
            <a:r>
              <a:rPr lang="en-US" altLang="zh-CN" sz="3200" b="1" dirty="0">
                <a:latin typeface="+mj-ea"/>
                <a:ea typeface="+mj-ea"/>
              </a:rPr>
              <a:t>                  Enhancement Framework for Fake News Detection</a:t>
            </a:r>
            <a:endParaRPr lang="en-US" altLang="zh-CN" sz="1600" b="1" dirty="0">
              <a:latin typeface="Microsoft YaHei" panose="020B0503020204020204" pitchFamily="34" charset="-122"/>
              <a:ea typeface="Microsoft YaHei" panose="020B0503020204020204" pitchFamily="34" charset="-122"/>
            </a:endParaRPr>
          </a:p>
          <a:p>
            <a:pPr algn="r"/>
            <a:endParaRPr lang="en-US" altLang="zh-CN" sz="1600" b="1" dirty="0">
              <a:latin typeface="Microsoft YaHei" panose="020B0503020204020204" pitchFamily="34" charset="-122"/>
              <a:ea typeface="Microsoft YaHei" panose="020B0503020204020204" pitchFamily="34" charset="-122"/>
            </a:endParaRPr>
          </a:p>
          <a:p>
            <a:pPr algn="r"/>
            <a:r>
              <a:rPr lang="en-US" altLang="zh-CN" sz="1600" b="1" dirty="0">
                <a:latin typeface="Microsoft YaHei" panose="020B0503020204020204" pitchFamily="34" charset="-122"/>
                <a:ea typeface="Microsoft YaHei" panose="020B0503020204020204" pitchFamily="34" charset="-122"/>
              </a:rPr>
              <a:t>                            -- Published in  Proceedings of the KDD ,</a:t>
            </a:r>
            <a:r>
              <a:rPr lang="zh-CN" altLang="en-US" sz="1600" b="1" dirty="0">
                <a:latin typeface="Microsoft YaHei" panose="020B0503020204020204" pitchFamily="34" charset="-122"/>
                <a:ea typeface="Microsoft YaHei" panose="020B0503020204020204" pitchFamily="34" charset="-122"/>
              </a:rPr>
              <a:t> </a:t>
            </a:r>
            <a:r>
              <a:rPr lang="en-US" altLang="zh-CN" sz="1600" b="1" dirty="0">
                <a:latin typeface="Microsoft YaHei" panose="020B0503020204020204" pitchFamily="34" charset="-122"/>
                <a:ea typeface="Microsoft YaHei" panose="020B0503020204020204" pitchFamily="34" charset="-122"/>
              </a:rPr>
              <a:t>2023</a:t>
            </a:r>
          </a:p>
        </p:txBody>
      </p:sp>
      <p:sp>
        <p:nvSpPr>
          <p:cNvPr id="19" name="文本框 18">
            <a:extLst>
              <a:ext uri="{FF2B5EF4-FFF2-40B4-BE49-F238E27FC236}">
                <a16:creationId xmlns:a16="http://schemas.microsoft.com/office/drawing/2014/main" id="{7BF94877-B20E-D655-AA17-34D73949A198}"/>
              </a:ext>
            </a:extLst>
          </p:cNvPr>
          <p:cNvSpPr txBox="1"/>
          <p:nvPr/>
        </p:nvSpPr>
        <p:spPr>
          <a:xfrm>
            <a:off x="9026328" y="4576763"/>
            <a:ext cx="2146722" cy="923330"/>
          </a:xfrm>
          <a:prstGeom prst="rect">
            <a:avLst/>
          </a:prstGeom>
          <a:noFill/>
        </p:spPr>
        <p:txBody>
          <a:bodyPr wrap="square" rtlCol="0">
            <a:spAutoFit/>
          </a:bodyPr>
          <a:lstStyle/>
          <a:p>
            <a:r>
              <a:rPr lang="zh-CN" altLang="en-US" b="1" dirty="0">
                <a:solidFill>
                  <a:srgbClr val="453D3A"/>
                </a:solidFill>
              </a:rPr>
              <a:t>汇报人：李焕</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2024.02. 28</a:t>
            </a:r>
          </a:p>
        </p:txBody>
      </p:sp>
      <p:pic>
        <p:nvPicPr>
          <p:cNvPr id="20" name="图片 19" descr="2015916225123342.jpg">
            <a:extLst>
              <a:ext uri="{FF2B5EF4-FFF2-40B4-BE49-F238E27FC236}">
                <a16:creationId xmlns:a16="http://schemas.microsoft.com/office/drawing/2014/main" id="{FC22752C-24B4-EEA9-63AF-02CDDFA85B56}"/>
              </a:ext>
            </a:extLst>
          </p:cNvPr>
          <p:cNvPicPr>
            <a:picLocks noChangeAspect="1"/>
          </p:cNvPicPr>
          <p:nvPr/>
        </p:nvPicPr>
        <p:blipFill>
          <a:blip r:embed="rId3" cstate="print"/>
          <a:stretch>
            <a:fillRect/>
          </a:stretch>
        </p:blipFill>
        <p:spPr>
          <a:xfrm>
            <a:off x="-11100" y="2027687"/>
            <a:ext cx="2466589" cy="2004366"/>
          </a:xfrm>
          <a:prstGeom prst="rect">
            <a:avLst/>
          </a:prstGeom>
        </p:spPr>
      </p:pic>
      <p:pic>
        <p:nvPicPr>
          <p:cNvPr id="21" name="图片 20">
            <a:extLst>
              <a:ext uri="{FF2B5EF4-FFF2-40B4-BE49-F238E27FC236}">
                <a16:creationId xmlns:a16="http://schemas.microsoft.com/office/drawing/2014/main" id="{51C2B37A-F873-22C8-8F55-E8EBF2F78FDB}"/>
              </a:ext>
            </a:extLst>
          </p:cNvPr>
          <p:cNvPicPr>
            <a:picLocks noChangeAspect="1"/>
          </p:cNvPicPr>
          <p:nvPr/>
        </p:nvPicPr>
        <p:blipFill>
          <a:blip r:link="rId4"/>
          <a:stretch>
            <a:fillRect/>
          </a:stretch>
        </p:blipFill>
        <p:spPr>
          <a:xfrm>
            <a:off x="1222195" y="701483"/>
            <a:ext cx="63500" cy="76200"/>
          </a:xfrm>
          <a:prstGeom prst="rect">
            <a:avLst/>
          </a:prstGeom>
        </p:spPr>
      </p:pic>
      <p:pic>
        <p:nvPicPr>
          <p:cNvPr id="30" name="图片 29">
            <a:extLst>
              <a:ext uri="{FF2B5EF4-FFF2-40B4-BE49-F238E27FC236}">
                <a16:creationId xmlns:a16="http://schemas.microsoft.com/office/drawing/2014/main" id="{28C43977-88F4-9362-33A1-D6C6A698BC97}"/>
              </a:ext>
            </a:extLst>
          </p:cNvPr>
          <p:cNvPicPr>
            <a:picLocks noChangeAspect="1"/>
          </p:cNvPicPr>
          <p:nvPr/>
        </p:nvPicPr>
        <p:blipFill>
          <a:blip r:embed="rId5"/>
          <a:stretch>
            <a:fillRect/>
          </a:stretch>
        </p:blipFill>
        <p:spPr>
          <a:xfrm>
            <a:off x="1378949" y="4173998"/>
            <a:ext cx="6634780" cy="2325947"/>
          </a:xfrm>
          <a:prstGeom prst="rect">
            <a:avLst/>
          </a:prstGeom>
        </p:spPr>
      </p:pic>
    </p:spTree>
    <p:extLst>
      <p:ext uri="{BB962C8B-B14F-4D97-AF65-F5344CB8AC3E}">
        <p14:creationId xmlns:p14="http://schemas.microsoft.com/office/powerpoint/2010/main" val="65541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200" i="1" dirty="0">
                  <a:solidFill>
                    <a:prstClr val="white"/>
                  </a:solidFill>
                  <a:latin typeface="微软雅黑" panose="020B0503020204020204" pitchFamily="34" charset="-122"/>
                  <a:ea typeface="微软雅黑" panose="020B0503020204020204" pitchFamily="34" charset="-122"/>
                </a:rPr>
                <a:t>4</a:t>
              </a: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文本框 12">
            <a:extLst>
              <a:ext uri="{FF2B5EF4-FFF2-40B4-BE49-F238E27FC236}">
                <a16:creationId xmlns:a16="http://schemas.microsoft.com/office/drawing/2014/main" id="{A07B8D26-FCC2-E75A-F13C-9336D568095E}"/>
              </a:ext>
            </a:extLst>
          </p:cNvPr>
          <p:cNvSpPr txBox="1"/>
          <p:nvPr/>
        </p:nvSpPr>
        <p:spPr>
          <a:xfrm>
            <a:off x="1250879" y="1561679"/>
            <a:ext cx="6097712" cy="3881960"/>
          </a:xfrm>
          <a:prstGeom prst="rect">
            <a:avLst/>
          </a:prstGeom>
          <a:noFill/>
        </p:spPr>
        <p:txBody>
          <a:bodyPr wrap="square">
            <a:spAutoFit/>
          </a:bodyPr>
          <a:lstStyle/>
          <a:p>
            <a:pPr marL="285750" indent="-285750">
              <a:buFont typeface="Wingdings" panose="05000000000000000000" pitchFamily="2" charset="2"/>
              <a:buChar char="Ø"/>
            </a:pPr>
            <a:r>
              <a:rPr lang="en-US" altLang="zh-CN" sz="2400" b="1" dirty="0" err="1"/>
              <a:t>DataSets</a:t>
            </a:r>
            <a:endParaRPr lang="en-US" altLang="zh-CN" dirty="0"/>
          </a:p>
          <a:p>
            <a:pPr marL="742950" lvl="1" indent="-285750">
              <a:lnSpc>
                <a:spcPct val="150000"/>
              </a:lnSpc>
              <a:buFont typeface="Arial" panose="020B0604020202020204" pitchFamily="34" charset="0"/>
              <a:buChar char="•"/>
            </a:pPr>
            <a:r>
              <a:rPr lang="zh-CN" altLang="en-US" b="0" i="0" dirty="0">
                <a:solidFill>
                  <a:srgbClr val="4D4D4D"/>
                </a:solidFill>
                <a:effectLst/>
                <a:latin typeface="-apple-system"/>
              </a:rPr>
              <a:t>数据集</a:t>
            </a:r>
            <a:r>
              <a:rPr lang="en-US" altLang="zh-CN" b="0" i="0" dirty="0">
                <a:solidFill>
                  <a:srgbClr val="4D4D4D"/>
                </a:solidFill>
                <a:effectLst/>
                <a:latin typeface="-apple-system"/>
              </a:rPr>
              <a:t>PolitiFact</a:t>
            </a:r>
            <a:r>
              <a:rPr lang="zh-CN" altLang="en-US" b="0" i="0" dirty="0">
                <a:solidFill>
                  <a:srgbClr val="4D4D4D"/>
                </a:solidFill>
                <a:effectLst/>
                <a:latin typeface="-apple-system"/>
              </a:rPr>
              <a:t>和</a:t>
            </a:r>
            <a:r>
              <a:rPr lang="en-US" altLang="zh-CN" b="0" i="0" dirty="0" err="1">
                <a:solidFill>
                  <a:srgbClr val="4D4D4D"/>
                </a:solidFill>
                <a:effectLst/>
                <a:latin typeface="-apple-system"/>
              </a:rPr>
              <a:t>Gossippop</a:t>
            </a:r>
            <a:r>
              <a:rPr lang="zh-CN" altLang="en-US" b="0" i="0" dirty="0">
                <a:solidFill>
                  <a:srgbClr val="4D4D4D"/>
                </a:solidFill>
                <a:effectLst/>
                <a:latin typeface="-apple-system"/>
              </a:rPr>
              <a:t>（</a:t>
            </a:r>
            <a:r>
              <a:rPr lang="en-US" altLang="zh-CN" b="0" i="0" dirty="0">
                <a:solidFill>
                  <a:srgbClr val="4D4D4D"/>
                </a:solidFill>
                <a:effectLst/>
                <a:latin typeface="-apple-system"/>
              </a:rPr>
              <a:t>Shu et al.2020</a:t>
            </a:r>
            <a:r>
              <a:rPr lang="zh-CN" altLang="en-US" b="0" i="0" dirty="0">
                <a:solidFill>
                  <a:srgbClr val="4D4D4D"/>
                </a:solidFill>
                <a:effectLst/>
                <a:latin typeface="-apple-system"/>
              </a:rPr>
              <a:t>）</a:t>
            </a:r>
            <a:r>
              <a:rPr lang="zh-CN" altLang="en-US" dirty="0">
                <a:solidFill>
                  <a:srgbClr val="4D4D4D"/>
                </a:solidFill>
                <a:latin typeface="-apple-system"/>
              </a:rPr>
              <a:t>、</a:t>
            </a:r>
            <a:r>
              <a:rPr lang="en-US" altLang="zh-CN" b="0" i="0" dirty="0">
                <a:solidFill>
                  <a:srgbClr val="4D4D4D"/>
                </a:solidFill>
                <a:effectLst/>
                <a:latin typeface="-apple-system"/>
              </a:rPr>
              <a:t>Weibo(</a:t>
            </a:r>
            <a:r>
              <a:rPr lang="zh-CN" altLang="en-US" b="0" i="0" dirty="0">
                <a:solidFill>
                  <a:srgbClr val="4D4D4D"/>
                </a:solidFill>
                <a:effectLst/>
                <a:latin typeface="-apple-system"/>
              </a:rPr>
              <a:t>中文）。</a:t>
            </a:r>
            <a:endParaRPr lang="en-US" altLang="zh-CN" b="0" i="0" dirty="0">
              <a:solidFill>
                <a:srgbClr val="4D4D4D"/>
              </a:solidFill>
              <a:effectLst/>
              <a:latin typeface="-apple-system"/>
            </a:endParaRPr>
          </a:p>
          <a:p>
            <a:pPr marL="742950" lvl="1" indent="-285750">
              <a:lnSpc>
                <a:spcPct val="150000"/>
              </a:lnSpc>
              <a:buFont typeface="Arial" panose="020B0604020202020204" pitchFamily="34" charset="0"/>
              <a:buChar char="•"/>
            </a:pPr>
            <a:r>
              <a:rPr lang="zh-CN" altLang="en-US" dirty="0"/>
              <a:t>仅包含新闻文章</a:t>
            </a:r>
            <a:endParaRPr lang="en-US" altLang="zh-CN" dirty="0"/>
          </a:p>
          <a:p>
            <a:pPr marL="742950" lvl="1" indent="-285750">
              <a:lnSpc>
                <a:spcPct val="150000"/>
              </a:lnSpc>
              <a:buFont typeface="Arial" panose="020B0604020202020204" pitchFamily="34" charset="0"/>
              <a:buChar char="•"/>
            </a:pPr>
            <a:r>
              <a:rPr lang="zh-CN" altLang="en-US" dirty="0"/>
              <a:t>标签 假的(y=</a:t>
            </a:r>
            <a:r>
              <a:rPr lang="en-US" altLang="zh-CN" dirty="0"/>
              <a:t>1</a:t>
            </a:r>
            <a:r>
              <a:rPr lang="zh-CN" altLang="en-US" dirty="0"/>
              <a:t>)或真的(y=0)</a:t>
            </a:r>
            <a:endParaRPr lang="en-US" altLang="zh-CN" dirty="0"/>
          </a:p>
          <a:p>
            <a:pPr marL="285750" indent="-285750">
              <a:lnSpc>
                <a:spcPct val="150000"/>
              </a:lnSpc>
              <a:buFont typeface="Wingdings" panose="05000000000000000000" pitchFamily="2" charset="2"/>
              <a:buChar char="Ø"/>
            </a:pPr>
            <a:r>
              <a:rPr lang="zh-CN" altLang="en-US" sz="2400" b="1" dirty="0"/>
              <a:t>基线</a:t>
            </a:r>
            <a:endParaRPr lang="en-US" altLang="zh-CN" sz="2400" b="1" dirty="0"/>
          </a:p>
          <a:p>
            <a:pPr>
              <a:lnSpc>
                <a:spcPct val="150000"/>
              </a:lnSpc>
            </a:pPr>
            <a:r>
              <a:rPr lang="zh-CN" altLang="en-US" dirty="0"/>
              <a:t>将</a:t>
            </a:r>
            <a:r>
              <a:rPr lang="en-US" altLang="zh-CN" dirty="0"/>
              <a:t>MUSER</a:t>
            </a:r>
            <a:r>
              <a:rPr lang="zh-CN" altLang="en-US" dirty="0"/>
              <a:t>方法与八条基线进行比较，这</a:t>
            </a:r>
            <a:r>
              <a:rPr lang="en-US" altLang="zh-CN" dirty="0"/>
              <a:t>9</a:t>
            </a:r>
            <a:r>
              <a:rPr lang="zh-CN" altLang="en-US" dirty="0"/>
              <a:t>条基线可分为两组</a:t>
            </a:r>
            <a:endParaRPr lang="en-US" altLang="zh-CN" dirty="0"/>
          </a:p>
          <a:p>
            <a:pPr marL="742950" lvl="1" indent="-285750">
              <a:lnSpc>
                <a:spcPct val="150000"/>
              </a:lnSpc>
              <a:buFont typeface="Arial" panose="020B0604020202020204" pitchFamily="34" charset="0"/>
              <a:buChar char="•"/>
            </a:pPr>
            <a:r>
              <a:rPr lang="zh-CN" altLang="en-US" dirty="0"/>
              <a:t>基于内容的方法</a:t>
            </a:r>
            <a:r>
              <a:rPr lang="en-US" altLang="zh-CN" dirty="0"/>
              <a:t>G1</a:t>
            </a:r>
          </a:p>
          <a:p>
            <a:pPr marL="742950" lvl="1" indent="-285750">
              <a:lnSpc>
                <a:spcPct val="150000"/>
              </a:lnSpc>
              <a:buFont typeface="Arial" panose="020B0604020202020204" pitchFamily="34" charset="0"/>
              <a:buChar char="•"/>
            </a:pPr>
            <a:r>
              <a:rPr lang="zh-CN" altLang="en-US" dirty="0"/>
              <a:t>基于证据的方法</a:t>
            </a:r>
            <a:r>
              <a:rPr lang="en-US" altLang="zh-CN" dirty="0"/>
              <a:t>G2</a:t>
            </a:r>
          </a:p>
        </p:txBody>
      </p:sp>
      <p:pic>
        <p:nvPicPr>
          <p:cNvPr id="5" name="图片 4">
            <a:extLst>
              <a:ext uri="{FF2B5EF4-FFF2-40B4-BE49-F238E27FC236}">
                <a16:creationId xmlns:a16="http://schemas.microsoft.com/office/drawing/2014/main" id="{81FA65F6-DD7F-FE05-2494-E9C312F2CC10}"/>
              </a:ext>
            </a:extLst>
          </p:cNvPr>
          <p:cNvPicPr>
            <a:picLocks noChangeAspect="1"/>
          </p:cNvPicPr>
          <p:nvPr/>
        </p:nvPicPr>
        <p:blipFill>
          <a:blip r:embed="rId4"/>
          <a:stretch>
            <a:fillRect/>
          </a:stretch>
        </p:blipFill>
        <p:spPr>
          <a:xfrm>
            <a:off x="7604125" y="1941514"/>
            <a:ext cx="3914775" cy="1657350"/>
          </a:xfrm>
          <a:prstGeom prst="rect">
            <a:avLst/>
          </a:prstGeom>
        </p:spPr>
      </p:pic>
    </p:spTree>
    <p:extLst>
      <p:ext uri="{BB962C8B-B14F-4D97-AF65-F5344CB8AC3E}">
        <p14:creationId xmlns:p14="http://schemas.microsoft.com/office/powerpoint/2010/main" val="42609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200" i="1" dirty="0">
                  <a:solidFill>
                    <a:prstClr val="white"/>
                  </a:solidFill>
                  <a:latin typeface="微软雅黑" panose="020B0503020204020204" pitchFamily="34" charset="-122"/>
                  <a:ea typeface="微软雅黑" panose="020B0503020204020204" pitchFamily="34" charset="-122"/>
                </a:rPr>
                <a:t>4</a:t>
              </a: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文本框 6">
            <a:extLst>
              <a:ext uri="{FF2B5EF4-FFF2-40B4-BE49-F238E27FC236}">
                <a16:creationId xmlns:a16="http://schemas.microsoft.com/office/drawing/2014/main" id="{95EDF3D9-B531-3048-25F0-2D736E602409}"/>
              </a:ext>
            </a:extLst>
          </p:cNvPr>
          <p:cNvSpPr txBox="1"/>
          <p:nvPr/>
        </p:nvSpPr>
        <p:spPr>
          <a:xfrm>
            <a:off x="6676374" y="3837957"/>
            <a:ext cx="4647155" cy="2571796"/>
          </a:xfrm>
          <a:prstGeom prst="rect">
            <a:avLst/>
          </a:prstGeom>
          <a:noFill/>
        </p:spPr>
        <p:txBody>
          <a:bodyPr wrap="square">
            <a:spAutoFit/>
          </a:bodyPr>
          <a:lstStyle/>
          <a:p>
            <a:pPr>
              <a:lnSpc>
                <a:spcPct val="150000"/>
              </a:lnSpc>
            </a:pPr>
            <a:r>
              <a:rPr lang="en-US" altLang="zh-CN" b="1" dirty="0"/>
              <a:t>RQ1</a:t>
            </a:r>
            <a:r>
              <a:rPr lang="zh-CN" altLang="en-US" b="1" dirty="0"/>
              <a:t>：</a:t>
            </a:r>
            <a:br>
              <a:rPr lang="en-US" altLang="zh-CN" b="1" dirty="0"/>
            </a:br>
            <a:r>
              <a:rPr lang="zh-CN" altLang="en-US" dirty="0"/>
              <a:t>基于证据的方法比基于内容的方法更倾向于做出正确的预测</a:t>
            </a:r>
            <a:r>
              <a:rPr lang="en-US" altLang="zh-CN" dirty="0"/>
              <a:t>,</a:t>
            </a:r>
            <a:r>
              <a:rPr lang="zh-CN" altLang="en-US" dirty="0"/>
              <a:t>与目前的</a:t>
            </a:r>
            <a:r>
              <a:rPr lang="en-US" altLang="zh-CN" dirty="0"/>
              <a:t>SOTA</a:t>
            </a:r>
            <a:r>
              <a:rPr lang="zh-CN" altLang="en-US" dirty="0"/>
              <a:t>基线</a:t>
            </a:r>
            <a:r>
              <a:rPr lang="en-US" altLang="zh-CN" dirty="0"/>
              <a:t>GET</a:t>
            </a:r>
            <a:r>
              <a:rPr lang="zh-CN" altLang="en-US" dirty="0"/>
              <a:t>相比，</a:t>
            </a:r>
            <a:r>
              <a:rPr lang="en-US" altLang="zh-CN" dirty="0"/>
              <a:t>MUSER</a:t>
            </a:r>
            <a:r>
              <a:rPr lang="zh-CN" altLang="en-US" dirty="0"/>
              <a:t>在三个数据集上的</a:t>
            </a:r>
            <a:r>
              <a:rPr lang="en-US" altLang="zh-CN" dirty="0"/>
              <a:t>F1-Macro</a:t>
            </a:r>
            <a:r>
              <a:rPr lang="zh-CN" altLang="en-US" dirty="0"/>
              <a:t>和</a:t>
            </a:r>
            <a:r>
              <a:rPr lang="en-US" altLang="zh-CN" dirty="0"/>
              <a:t>F1-Micro</a:t>
            </a:r>
            <a:r>
              <a:rPr lang="zh-CN" altLang="en-US" dirty="0"/>
              <a:t>性能提高了</a:t>
            </a:r>
            <a:r>
              <a:rPr lang="en-US" altLang="zh-CN" dirty="0"/>
              <a:t>3%</a:t>
            </a:r>
            <a:br>
              <a:rPr lang="en-US" altLang="zh-CN" dirty="0"/>
            </a:br>
            <a:endParaRPr lang="zh-CN" altLang="en-US" dirty="0"/>
          </a:p>
        </p:txBody>
      </p:sp>
      <p:pic>
        <p:nvPicPr>
          <p:cNvPr id="4" name="图片 3">
            <a:extLst>
              <a:ext uri="{FF2B5EF4-FFF2-40B4-BE49-F238E27FC236}">
                <a16:creationId xmlns:a16="http://schemas.microsoft.com/office/drawing/2014/main" id="{3689E74F-279A-5341-A291-EF7FAF1633A8}"/>
              </a:ext>
            </a:extLst>
          </p:cNvPr>
          <p:cNvPicPr>
            <a:picLocks noChangeAspect="1"/>
          </p:cNvPicPr>
          <p:nvPr/>
        </p:nvPicPr>
        <p:blipFill rotWithShape="1">
          <a:blip r:embed="rId4"/>
          <a:srcRect l="6851" r="3571"/>
          <a:stretch/>
        </p:blipFill>
        <p:spPr>
          <a:xfrm>
            <a:off x="965198" y="1200595"/>
            <a:ext cx="5448823" cy="2665795"/>
          </a:xfrm>
          <a:prstGeom prst="rect">
            <a:avLst/>
          </a:prstGeom>
        </p:spPr>
      </p:pic>
      <p:pic>
        <p:nvPicPr>
          <p:cNvPr id="9" name="图片 8">
            <a:extLst>
              <a:ext uri="{FF2B5EF4-FFF2-40B4-BE49-F238E27FC236}">
                <a16:creationId xmlns:a16="http://schemas.microsoft.com/office/drawing/2014/main" id="{FB54D9A3-EF54-8D72-C145-A4E8B6E30DEE}"/>
              </a:ext>
            </a:extLst>
          </p:cNvPr>
          <p:cNvPicPr>
            <a:picLocks noChangeAspect="1"/>
          </p:cNvPicPr>
          <p:nvPr/>
        </p:nvPicPr>
        <p:blipFill rotWithShape="1">
          <a:blip r:embed="rId5"/>
          <a:srcRect l="4860" r="6608"/>
          <a:stretch/>
        </p:blipFill>
        <p:spPr>
          <a:xfrm>
            <a:off x="6518444" y="1223537"/>
            <a:ext cx="5238693" cy="2665795"/>
          </a:xfrm>
          <a:prstGeom prst="rect">
            <a:avLst/>
          </a:prstGeom>
        </p:spPr>
      </p:pic>
      <p:pic>
        <p:nvPicPr>
          <p:cNvPr id="11" name="图片 10">
            <a:extLst>
              <a:ext uri="{FF2B5EF4-FFF2-40B4-BE49-F238E27FC236}">
                <a16:creationId xmlns:a16="http://schemas.microsoft.com/office/drawing/2014/main" id="{89115280-BAE8-F26B-847D-8D49A6406968}"/>
              </a:ext>
            </a:extLst>
          </p:cNvPr>
          <p:cNvPicPr>
            <a:picLocks noChangeAspect="1"/>
          </p:cNvPicPr>
          <p:nvPr/>
        </p:nvPicPr>
        <p:blipFill>
          <a:blip r:embed="rId6"/>
          <a:stretch>
            <a:fillRect/>
          </a:stretch>
        </p:blipFill>
        <p:spPr>
          <a:xfrm>
            <a:off x="965199" y="3953001"/>
            <a:ext cx="5549055" cy="2351106"/>
          </a:xfrm>
          <a:prstGeom prst="rect">
            <a:avLst/>
          </a:prstGeom>
        </p:spPr>
      </p:pic>
      <p:sp>
        <p:nvSpPr>
          <p:cNvPr id="13" name="矩形 12">
            <a:extLst>
              <a:ext uri="{FF2B5EF4-FFF2-40B4-BE49-F238E27FC236}">
                <a16:creationId xmlns:a16="http://schemas.microsoft.com/office/drawing/2014/main" id="{F2E78023-B569-F075-9B07-7303D6EBC2D4}"/>
              </a:ext>
            </a:extLst>
          </p:cNvPr>
          <p:cNvSpPr/>
          <p:nvPr/>
        </p:nvSpPr>
        <p:spPr>
          <a:xfrm>
            <a:off x="965199" y="3429000"/>
            <a:ext cx="5448823" cy="191022"/>
          </a:xfrm>
          <a:prstGeom prst="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CCCE1A0-0400-7570-2DB2-FE184B4E1118}"/>
              </a:ext>
            </a:extLst>
          </p:cNvPr>
          <p:cNvSpPr/>
          <p:nvPr/>
        </p:nvSpPr>
        <p:spPr>
          <a:xfrm>
            <a:off x="6676373" y="3429000"/>
            <a:ext cx="4946394" cy="191022"/>
          </a:xfrm>
          <a:prstGeom prst="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53F29BB-D1FB-47E0-E9FC-228ECC84E80E}"/>
              </a:ext>
            </a:extLst>
          </p:cNvPr>
          <p:cNvSpPr/>
          <p:nvPr/>
        </p:nvSpPr>
        <p:spPr>
          <a:xfrm>
            <a:off x="1275561" y="5999966"/>
            <a:ext cx="4820439" cy="167279"/>
          </a:xfrm>
          <a:prstGeom prst="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599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200" i="1" dirty="0">
                  <a:solidFill>
                    <a:prstClr val="white"/>
                  </a:solidFill>
                  <a:latin typeface="微软雅黑" panose="020B0503020204020204" pitchFamily="34" charset="-122"/>
                  <a:ea typeface="微软雅黑" panose="020B0503020204020204" pitchFamily="34" charset="-122"/>
                </a:rPr>
                <a:t>4</a:t>
              </a: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文本框 6">
            <a:extLst>
              <a:ext uri="{FF2B5EF4-FFF2-40B4-BE49-F238E27FC236}">
                <a16:creationId xmlns:a16="http://schemas.microsoft.com/office/drawing/2014/main" id="{95EDF3D9-B531-3048-25F0-2D736E602409}"/>
              </a:ext>
            </a:extLst>
          </p:cNvPr>
          <p:cNvSpPr txBox="1"/>
          <p:nvPr/>
        </p:nvSpPr>
        <p:spPr>
          <a:xfrm>
            <a:off x="1942116" y="4729358"/>
            <a:ext cx="8879122" cy="1573636"/>
          </a:xfrm>
          <a:prstGeom prst="rect">
            <a:avLst/>
          </a:prstGeom>
          <a:noFill/>
        </p:spPr>
        <p:txBody>
          <a:bodyPr wrap="square">
            <a:spAutoFit/>
          </a:bodyPr>
          <a:lstStyle/>
          <a:p>
            <a:pPr algn="l"/>
            <a:r>
              <a:rPr lang="en-US" altLang="zh-CN" b="1" i="0" dirty="0">
                <a:solidFill>
                  <a:srgbClr val="24292F"/>
                </a:solidFill>
                <a:effectLst/>
                <a:latin typeface="Noto Sans" panose="020B0502040504020204" pitchFamily="34" charset="0"/>
              </a:rPr>
              <a:t>RQ2:</a:t>
            </a:r>
          </a:p>
          <a:p>
            <a:pPr algn="l">
              <a:lnSpc>
                <a:spcPct val="150000"/>
              </a:lnSpc>
            </a:pPr>
            <a:r>
              <a:rPr lang="zh-CN" altLang="en-US" b="0" i="0" dirty="0">
                <a:solidFill>
                  <a:srgbClr val="24292F"/>
                </a:solidFill>
                <a:effectLst/>
                <a:latin typeface="Noto Sans" panose="020B0502040504020204" pitchFamily="34" charset="0"/>
              </a:rPr>
              <a:t>与单步检索相比，多步检索步骤始终能够改善性能，即使在初始步骤中没有检索到相关证据段落，检索器也将继续在后续的迭代检索过程中进行。模型的性能在</a:t>
            </a:r>
            <a:r>
              <a:rPr lang="en-US" altLang="zh-CN" b="0" i="0" dirty="0">
                <a:solidFill>
                  <a:srgbClr val="24292F"/>
                </a:solidFill>
                <a:effectLst/>
                <a:latin typeface="Noto Sans" panose="020B0502040504020204" pitchFamily="34" charset="0"/>
              </a:rPr>
              <a:t>2</a:t>
            </a:r>
            <a:r>
              <a:rPr lang="zh-CN" altLang="en-US" b="0" i="0" dirty="0">
                <a:solidFill>
                  <a:srgbClr val="24292F"/>
                </a:solidFill>
                <a:effectLst/>
                <a:latin typeface="Noto Sans" panose="020B0502040504020204" pitchFamily="34" charset="0"/>
              </a:rPr>
              <a:t>到</a:t>
            </a:r>
            <a:r>
              <a:rPr lang="en-US" altLang="zh-CN" b="0" i="0" dirty="0">
                <a:solidFill>
                  <a:srgbClr val="24292F"/>
                </a:solidFill>
                <a:effectLst/>
                <a:latin typeface="Noto Sans" panose="020B0502040504020204" pitchFamily="34" charset="0"/>
              </a:rPr>
              <a:t>3</a:t>
            </a:r>
            <a:r>
              <a:rPr lang="zh-CN" altLang="en-US" b="0" i="0" dirty="0">
                <a:solidFill>
                  <a:srgbClr val="24292F"/>
                </a:solidFill>
                <a:effectLst/>
                <a:latin typeface="Noto Sans" panose="020B0502040504020204" pitchFamily="34" charset="0"/>
              </a:rPr>
              <a:t>个检索步骤左右达到顶峰</a:t>
            </a:r>
            <a:r>
              <a:rPr lang="zh-CN" altLang="en-US" dirty="0"/>
              <a:t>。</a:t>
            </a:r>
          </a:p>
        </p:txBody>
      </p:sp>
      <p:pic>
        <p:nvPicPr>
          <p:cNvPr id="5" name="图片 4">
            <a:extLst>
              <a:ext uri="{FF2B5EF4-FFF2-40B4-BE49-F238E27FC236}">
                <a16:creationId xmlns:a16="http://schemas.microsoft.com/office/drawing/2014/main" id="{5D6675D3-4124-F483-1001-6AE98386FCF5}"/>
              </a:ext>
            </a:extLst>
          </p:cNvPr>
          <p:cNvPicPr>
            <a:picLocks noChangeAspect="1"/>
          </p:cNvPicPr>
          <p:nvPr/>
        </p:nvPicPr>
        <p:blipFill>
          <a:blip r:embed="rId4"/>
          <a:stretch>
            <a:fillRect/>
          </a:stretch>
        </p:blipFill>
        <p:spPr>
          <a:xfrm>
            <a:off x="1636329" y="1290833"/>
            <a:ext cx="8743950" cy="3438525"/>
          </a:xfrm>
          <a:prstGeom prst="rect">
            <a:avLst/>
          </a:prstGeom>
        </p:spPr>
      </p:pic>
    </p:spTree>
    <p:extLst>
      <p:ext uri="{BB962C8B-B14F-4D97-AF65-F5344CB8AC3E}">
        <p14:creationId xmlns:p14="http://schemas.microsoft.com/office/powerpoint/2010/main" val="148324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8067E-25D8-F321-80DA-3EA1FF3B7FFE}"/>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9D5C92D5-EE78-D94F-8512-155AFE3672A0}"/>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96495BD1-7454-1A03-4D7A-3DACF082A930}"/>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a:extLst>
              <a:ext uri="{FF2B5EF4-FFF2-40B4-BE49-F238E27FC236}">
                <a16:creationId xmlns:a16="http://schemas.microsoft.com/office/drawing/2014/main" id="{36960209-3812-BEC4-7743-077FED05F213}"/>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AEFD64F6-20D7-57E3-042D-10DC1816CD2B}"/>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a:extLst>
              <a:ext uri="{FF2B5EF4-FFF2-40B4-BE49-F238E27FC236}">
                <a16:creationId xmlns:a16="http://schemas.microsoft.com/office/drawing/2014/main" id="{FF216752-962E-FADC-81E2-58AABA48A136}"/>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E231B299-6949-FEBD-AD81-BB2122F4B77A}"/>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a:extLst>
              <a:ext uri="{FF2B5EF4-FFF2-40B4-BE49-F238E27FC236}">
                <a16:creationId xmlns:a16="http://schemas.microsoft.com/office/drawing/2014/main" id="{6368A6DF-C86B-9C9F-AD1A-2DCE94106D3F}"/>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5C5B95F7-8C75-D31D-C24B-D0737859DCD8}"/>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a:extLst>
              <a:ext uri="{FF2B5EF4-FFF2-40B4-BE49-F238E27FC236}">
                <a16:creationId xmlns:a16="http://schemas.microsoft.com/office/drawing/2014/main" id="{2522E7B5-8EFD-3120-8C6E-B71E5E6A4B40}"/>
              </a:ext>
            </a:extLst>
          </p:cNvPr>
          <p:cNvGrpSpPr/>
          <p:nvPr/>
        </p:nvGrpSpPr>
        <p:grpSpPr>
          <a:xfrm>
            <a:off x="203760" y="159728"/>
            <a:ext cx="647578" cy="619478"/>
            <a:chOff x="178632" y="159728"/>
            <a:chExt cx="647578" cy="619478"/>
          </a:xfrm>
        </p:grpSpPr>
        <p:sp>
          <p:nvSpPr>
            <p:cNvPr id="35" name="椭圆 34">
              <a:extLst>
                <a:ext uri="{FF2B5EF4-FFF2-40B4-BE49-F238E27FC236}">
                  <a16:creationId xmlns:a16="http://schemas.microsoft.com/office/drawing/2014/main" id="{A5DD79EF-F955-1653-2CAF-CCB4B13C7222}"/>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200" i="1" dirty="0">
                  <a:solidFill>
                    <a:prstClr val="white"/>
                  </a:solidFill>
                  <a:latin typeface="微软雅黑" panose="020B0503020204020204" pitchFamily="34" charset="-122"/>
                  <a:ea typeface="微软雅黑" panose="020B0503020204020204" pitchFamily="34" charset="-122"/>
                </a:rPr>
                <a:t>4</a:t>
              </a: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D1268991-1322-D2C4-7EC8-ED548D303158}"/>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FDFB6C9B-65F4-CF9D-2D5A-DE59FE8C73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17EBF6B2-6D9F-8C70-A3D5-6CDC01D8A25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文本框 6">
            <a:extLst>
              <a:ext uri="{FF2B5EF4-FFF2-40B4-BE49-F238E27FC236}">
                <a16:creationId xmlns:a16="http://schemas.microsoft.com/office/drawing/2014/main" id="{6A204AA0-80E8-34DF-E07C-1F3B733FD9B4}"/>
              </a:ext>
            </a:extLst>
          </p:cNvPr>
          <p:cNvSpPr txBox="1"/>
          <p:nvPr/>
        </p:nvSpPr>
        <p:spPr>
          <a:xfrm>
            <a:off x="1942116" y="4451588"/>
            <a:ext cx="8879122" cy="1433662"/>
          </a:xfrm>
          <a:prstGeom prst="rect">
            <a:avLst/>
          </a:prstGeom>
          <a:noFill/>
        </p:spPr>
        <p:txBody>
          <a:bodyPr wrap="square">
            <a:spAutoFit/>
          </a:bodyPr>
          <a:lstStyle/>
          <a:p>
            <a:pPr algn="l">
              <a:lnSpc>
                <a:spcPct val="200000"/>
              </a:lnSpc>
            </a:pPr>
            <a:r>
              <a:rPr lang="en-US" altLang="zh-CN" b="1" i="0" dirty="0">
                <a:solidFill>
                  <a:srgbClr val="24292F"/>
                </a:solidFill>
                <a:effectLst/>
                <a:latin typeface="Noto Sans" panose="020B0502040504020204" pitchFamily="34" charset="0"/>
              </a:rPr>
              <a:t>RQ3:</a:t>
            </a:r>
          </a:p>
          <a:p>
            <a:pPr algn="l">
              <a:lnSpc>
                <a:spcPct val="150000"/>
              </a:lnSpc>
            </a:pPr>
            <a:r>
              <a:rPr lang="en-US" altLang="zh-CN" b="0" i="0" dirty="0">
                <a:solidFill>
                  <a:srgbClr val="000000"/>
                </a:solidFill>
                <a:effectLst/>
                <a:latin typeface="微软雅黑" panose="020B0503020204020204" pitchFamily="34" charset="-122"/>
                <a:ea typeface="微软雅黑" panose="020B0503020204020204" pitchFamily="34" charset="-122"/>
              </a:rPr>
              <a:t>MUSER</a:t>
            </a:r>
            <a:r>
              <a:rPr lang="zh-CN" altLang="en-US" b="0" i="0" dirty="0">
                <a:solidFill>
                  <a:srgbClr val="000000"/>
                </a:solidFill>
                <a:effectLst/>
                <a:latin typeface="微软雅黑" panose="020B0503020204020204" pitchFamily="34" charset="-122"/>
                <a:ea typeface="微软雅黑" panose="020B0503020204020204" pitchFamily="34" charset="-122"/>
              </a:rPr>
              <a:t>优于</a:t>
            </a:r>
            <a:r>
              <a:rPr lang="en-US" altLang="zh-CN" b="0" i="0" dirty="0">
                <a:solidFill>
                  <a:srgbClr val="000000"/>
                </a:solidFill>
                <a:effectLst/>
                <a:latin typeface="微软雅黑" panose="020B0503020204020204" pitchFamily="34" charset="-122"/>
                <a:ea typeface="微软雅黑" panose="020B0503020204020204" pitchFamily="34" charset="-122"/>
              </a:rPr>
              <a:t>MUSER- rm</a:t>
            </a:r>
            <a:r>
              <a:rPr lang="zh-CN" altLang="en-US" b="0" i="0" dirty="0">
                <a:solidFill>
                  <a:srgbClr val="000000"/>
                </a:solidFill>
                <a:effectLst/>
                <a:latin typeface="微软雅黑" panose="020B0503020204020204" pitchFamily="34" charset="-122"/>
                <a:ea typeface="微软雅黑" panose="020B0503020204020204" pitchFamily="34" charset="-122"/>
              </a:rPr>
              <a:t>，证明了多步骤迭代证据检索的关键作用</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删除它们中的任何一个都会导致性能下降</a:t>
            </a:r>
            <a:endParaRPr lang="zh-CN" altLang="en-US" dirty="0"/>
          </a:p>
        </p:txBody>
      </p:sp>
      <p:pic>
        <p:nvPicPr>
          <p:cNvPr id="4" name="图片 3">
            <a:extLst>
              <a:ext uri="{FF2B5EF4-FFF2-40B4-BE49-F238E27FC236}">
                <a16:creationId xmlns:a16="http://schemas.microsoft.com/office/drawing/2014/main" id="{00332298-3237-FE51-9EEE-59F1ED1959F0}"/>
              </a:ext>
            </a:extLst>
          </p:cNvPr>
          <p:cNvPicPr>
            <a:picLocks noChangeAspect="1"/>
          </p:cNvPicPr>
          <p:nvPr/>
        </p:nvPicPr>
        <p:blipFill>
          <a:blip r:embed="rId4"/>
          <a:stretch>
            <a:fillRect/>
          </a:stretch>
        </p:blipFill>
        <p:spPr>
          <a:xfrm>
            <a:off x="2238736" y="1038612"/>
            <a:ext cx="8141543" cy="3674367"/>
          </a:xfrm>
          <a:prstGeom prst="rect">
            <a:avLst/>
          </a:prstGeom>
        </p:spPr>
      </p:pic>
    </p:spTree>
    <p:extLst>
      <p:ext uri="{BB962C8B-B14F-4D97-AF65-F5344CB8AC3E}">
        <p14:creationId xmlns:p14="http://schemas.microsoft.com/office/powerpoint/2010/main" val="351861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47EF4-D891-BC38-95A5-CB9C202D6756}"/>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4D0119B1-A873-AC96-194F-149B1E492AFD}"/>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29523556-0533-AFF1-618A-BEEE7F45F1A5}"/>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a:extLst>
              <a:ext uri="{FF2B5EF4-FFF2-40B4-BE49-F238E27FC236}">
                <a16:creationId xmlns:a16="http://schemas.microsoft.com/office/drawing/2014/main" id="{F60B82E4-0817-BEDE-A0EA-993151ECCAF3}"/>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6F33DBC0-59B5-B631-E81A-6F74B885453E}"/>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a:extLst>
              <a:ext uri="{FF2B5EF4-FFF2-40B4-BE49-F238E27FC236}">
                <a16:creationId xmlns:a16="http://schemas.microsoft.com/office/drawing/2014/main" id="{2ED5478B-4CC1-DF3A-4627-DCCAE3D8C342}"/>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70841C28-F5BE-F898-6D2C-A9CAA04A5933}"/>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a:extLst>
              <a:ext uri="{FF2B5EF4-FFF2-40B4-BE49-F238E27FC236}">
                <a16:creationId xmlns:a16="http://schemas.microsoft.com/office/drawing/2014/main" id="{04ABC3A7-A4FD-993A-B31A-61B58772CEE6}"/>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9606DFB7-BA8C-3D7E-9BC0-1FA2CCCCB19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a:extLst>
              <a:ext uri="{FF2B5EF4-FFF2-40B4-BE49-F238E27FC236}">
                <a16:creationId xmlns:a16="http://schemas.microsoft.com/office/drawing/2014/main" id="{F2E3C454-02D5-706A-CE80-BECEA11B5B9A}"/>
              </a:ext>
            </a:extLst>
          </p:cNvPr>
          <p:cNvGrpSpPr/>
          <p:nvPr/>
        </p:nvGrpSpPr>
        <p:grpSpPr>
          <a:xfrm>
            <a:off x="203760" y="159728"/>
            <a:ext cx="647578" cy="619478"/>
            <a:chOff x="178632" y="159728"/>
            <a:chExt cx="647578" cy="619478"/>
          </a:xfrm>
        </p:grpSpPr>
        <p:sp>
          <p:nvSpPr>
            <p:cNvPr id="35" name="椭圆 34">
              <a:extLst>
                <a:ext uri="{FF2B5EF4-FFF2-40B4-BE49-F238E27FC236}">
                  <a16:creationId xmlns:a16="http://schemas.microsoft.com/office/drawing/2014/main" id="{6C1839C4-A35F-D8E9-AC00-F227B917176B}"/>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200" i="1" dirty="0">
                  <a:solidFill>
                    <a:prstClr val="white"/>
                  </a:solidFill>
                  <a:latin typeface="微软雅黑" panose="020B0503020204020204" pitchFamily="34" charset="-122"/>
                  <a:ea typeface="微软雅黑" panose="020B0503020204020204" pitchFamily="34" charset="-122"/>
                </a:rPr>
                <a:t>4</a:t>
              </a: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1B987497-2E4F-8547-D9BA-2C5924187466}"/>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CBA5CBD3-F03D-04D1-5234-939AF0732F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7D8A0BCD-E0B6-99C8-F2E3-9F272474D049}"/>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文本框 6">
            <a:extLst>
              <a:ext uri="{FF2B5EF4-FFF2-40B4-BE49-F238E27FC236}">
                <a16:creationId xmlns:a16="http://schemas.microsoft.com/office/drawing/2014/main" id="{ACDE006A-2BA0-2B0A-F4F7-BDA0B3695C30}"/>
              </a:ext>
            </a:extLst>
          </p:cNvPr>
          <p:cNvSpPr txBox="1"/>
          <p:nvPr/>
        </p:nvSpPr>
        <p:spPr>
          <a:xfrm>
            <a:off x="1942116" y="3866079"/>
            <a:ext cx="8879122" cy="1850635"/>
          </a:xfrm>
          <a:prstGeom prst="rect">
            <a:avLst/>
          </a:prstGeom>
          <a:noFill/>
        </p:spPr>
        <p:txBody>
          <a:bodyPr wrap="square">
            <a:spAutoFit/>
          </a:bodyPr>
          <a:lstStyle/>
          <a:p>
            <a:pPr algn="l">
              <a:lnSpc>
                <a:spcPct val="200000"/>
              </a:lnSpc>
            </a:pPr>
            <a:r>
              <a:rPr lang="en-US" altLang="zh-CN" b="1" i="0" dirty="0">
                <a:solidFill>
                  <a:srgbClr val="24292F"/>
                </a:solidFill>
                <a:effectLst/>
                <a:latin typeface="Noto Sans" panose="020B0502040504020204" pitchFamily="34" charset="0"/>
              </a:rPr>
              <a:t>RQ4:</a:t>
            </a:r>
          </a:p>
          <a:p>
            <a:pPr algn="l">
              <a:lnSpc>
                <a:spcPct val="150000"/>
              </a:lnSpc>
            </a:pPr>
            <a:r>
              <a:rPr lang="zh-CN" altLang="en-US" b="0" i="0" dirty="0">
                <a:solidFill>
                  <a:srgbClr val="24292F"/>
                </a:solidFill>
                <a:effectLst/>
                <a:latin typeface="Noto Sans" panose="020B0502040504020204" pitchFamily="34" charset="0"/>
              </a:rPr>
              <a:t>将</a:t>
            </a:r>
            <a:r>
              <a:rPr lang="en-US" altLang="zh-CN" b="0" i="0" dirty="0">
                <a:solidFill>
                  <a:srgbClr val="24292F"/>
                </a:solidFill>
                <a:effectLst/>
                <a:latin typeface="Noto Sans" panose="020B0502040504020204" pitchFamily="34" charset="0"/>
              </a:rPr>
              <a:t>MUSER</a:t>
            </a:r>
            <a:r>
              <a:rPr lang="zh-CN" altLang="en-US" b="0" i="0" dirty="0">
                <a:solidFill>
                  <a:srgbClr val="24292F"/>
                </a:solidFill>
                <a:effectLst/>
                <a:latin typeface="Noto Sans" panose="020B0502040504020204" pitchFamily="34" charset="0"/>
              </a:rPr>
              <a:t>检索到的证据与经过语义结构优化的</a:t>
            </a:r>
            <a:r>
              <a:rPr lang="en-US" altLang="zh-CN" b="0" i="0" dirty="0">
                <a:solidFill>
                  <a:srgbClr val="24292F"/>
                </a:solidFill>
                <a:effectLst/>
                <a:latin typeface="Noto Sans" panose="020B0502040504020204" pitchFamily="34" charset="0"/>
              </a:rPr>
              <a:t>GET</a:t>
            </a:r>
            <a:r>
              <a:rPr lang="zh-CN" altLang="en-US" b="0" i="0" dirty="0">
                <a:solidFill>
                  <a:srgbClr val="24292F"/>
                </a:solidFill>
                <a:effectLst/>
                <a:latin typeface="Noto Sans" panose="020B0502040504020204" pitchFamily="34" charset="0"/>
              </a:rPr>
              <a:t>模型检索到的证据进行对比，参与者的结论与</a:t>
            </a:r>
            <a:r>
              <a:rPr lang="en-US" altLang="zh-CN" b="0" i="0" dirty="0">
                <a:solidFill>
                  <a:srgbClr val="24292F"/>
                </a:solidFill>
                <a:effectLst/>
                <a:latin typeface="Noto Sans" panose="020B0502040504020204" pitchFamily="34" charset="0"/>
              </a:rPr>
              <a:t>MUSER</a:t>
            </a:r>
            <a:r>
              <a:rPr lang="zh-CN" altLang="en-US" b="0" i="0" dirty="0">
                <a:solidFill>
                  <a:srgbClr val="24292F"/>
                </a:solidFill>
                <a:effectLst/>
                <a:latin typeface="Noto Sans" panose="020B0502040504020204" pitchFamily="34" charset="0"/>
              </a:rPr>
              <a:t>模型预测的标签高度一致。这种一致性表明，</a:t>
            </a:r>
            <a:r>
              <a:rPr lang="en-US" altLang="zh-CN" b="0" i="0" dirty="0">
                <a:solidFill>
                  <a:srgbClr val="24292F"/>
                </a:solidFill>
                <a:effectLst/>
                <a:latin typeface="Noto Sans" panose="020B0502040504020204" pitchFamily="34" charset="0"/>
              </a:rPr>
              <a:t>MUSER</a:t>
            </a:r>
            <a:r>
              <a:rPr lang="zh-CN" altLang="en-US" b="0" i="0" dirty="0">
                <a:solidFill>
                  <a:srgbClr val="24292F"/>
                </a:solidFill>
                <a:effectLst/>
                <a:latin typeface="Noto Sans" panose="020B0502040504020204" pitchFamily="34" charset="0"/>
              </a:rPr>
              <a:t>采用的多步骤证据检索过程显著帮助人类参与者更准确地判断新闻文章的真伪。</a:t>
            </a:r>
            <a:endParaRPr lang="zh-CN" altLang="en-US" dirty="0"/>
          </a:p>
        </p:txBody>
      </p:sp>
      <p:pic>
        <p:nvPicPr>
          <p:cNvPr id="5" name="图片 4">
            <a:extLst>
              <a:ext uri="{FF2B5EF4-FFF2-40B4-BE49-F238E27FC236}">
                <a16:creationId xmlns:a16="http://schemas.microsoft.com/office/drawing/2014/main" id="{EFEE3284-A5F1-22B1-0A9E-EFF9DF3B520C}"/>
              </a:ext>
            </a:extLst>
          </p:cNvPr>
          <p:cNvPicPr>
            <a:picLocks noChangeAspect="1"/>
          </p:cNvPicPr>
          <p:nvPr/>
        </p:nvPicPr>
        <p:blipFill>
          <a:blip r:embed="rId4"/>
          <a:stretch>
            <a:fillRect/>
          </a:stretch>
        </p:blipFill>
        <p:spPr>
          <a:xfrm>
            <a:off x="2813418" y="1828041"/>
            <a:ext cx="6324374" cy="2341418"/>
          </a:xfrm>
          <a:prstGeom prst="rect">
            <a:avLst/>
          </a:prstGeom>
        </p:spPr>
      </p:pic>
    </p:spTree>
    <p:extLst>
      <p:ext uri="{BB962C8B-B14F-4D97-AF65-F5344CB8AC3E}">
        <p14:creationId xmlns:p14="http://schemas.microsoft.com/office/powerpoint/2010/main" val="1482627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Views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200" i="1" dirty="0">
                  <a:solidFill>
                    <a:prstClr val="white"/>
                  </a:solidFill>
                  <a:latin typeface="微软雅黑" panose="020B0503020204020204" pitchFamily="34" charset="-122"/>
                  <a:ea typeface="微软雅黑" panose="020B0503020204020204" pitchFamily="34" charset="-122"/>
                </a:rPr>
                <a:t>5</a:t>
              </a: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文本框 5">
            <a:extLst>
              <a:ext uri="{FF2B5EF4-FFF2-40B4-BE49-F238E27FC236}">
                <a16:creationId xmlns:a16="http://schemas.microsoft.com/office/drawing/2014/main" id="{16FF4283-15F1-FB34-FADC-4A7AE0385ACF}"/>
              </a:ext>
            </a:extLst>
          </p:cNvPr>
          <p:cNvSpPr txBox="1"/>
          <p:nvPr/>
        </p:nvSpPr>
        <p:spPr>
          <a:xfrm>
            <a:off x="1359294" y="1239440"/>
            <a:ext cx="9473412" cy="4447500"/>
          </a:xfrm>
          <a:prstGeom prst="rect">
            <a:avLst/>
          </a:prstGeom>
          <a:noFill/>
        </p:spPr>
        <p:txBody>
          <a:bodyPr wrap="square">
            <a:spAutoFit/>
          </a:bodyPr>
          <a:lstStyle/>
          <a:p>
            <a:pPr>
              <a:lnSpc>
                <a:spcPct val="200000"/>
              </a:lnSpc>
            </a:pPr>
            <a:r>
              <a:rPr lang="zh-CN" altLang="en-US" b="1" dirty="0"/>
              <a:t>总结：</a:t>
            </a:r>
            <a:endParaRPr lang="en-US" altLang="zh-CN" b="1" dirty="0"/>
          </a:p>
          <a:p>
            <a:pPr lvl="1">
              <a:lnSpc>
                <a:spcPct val="200000"/>
              </a:lnSpc>
            </a:pPr>
            <a:r>
              <a:rPr lang="zh-CN" altLang="en-US" dirty="0"/>
              <a:t>该算法从人类评估新闻信息真实性的三个步骤中得到启发，通过多步检索对新闻验证所需要的证据进行多步关联，解决了多个证据之间具有依赖关系的问题。虽然取得了一定的提升，但还面临着如下问题：在多步检索的过程中本文只进行了多个证据之间语义关联，忽略了它们之间的因果关系。可以通过多步证据检索和多步推理相结合方式解决。</a:t>
            </a:r>
            <a:endParaRPr lang="en-US" altLang="zh-CN" dirty="0"/>
          </a:p>
          <a:p>
            <a:pPr marL="285750" indent="-285750">
              <a:lnSpc>
                <a:spcPct val="200000"/>
              </a:lnSpc>
              <a:buFont typeface="Wingdings" panose="05000000000000000000" pitchFamily="2" charset="2"/>
              <a:buChar char="Ø"/>
            </a:pPr>
            <a:r>
              <a:rPr lang="en-US" altLang="zh-CN" dirty="0"/>
              <a:t>Claim</a:t>
            </a:r>
            <a:r>
              <a:rPr lang="zh-CN" altLang="en-US" dirty="0"/>
              <a:t>的生成可以使用论文中所用的</a:t>
            </a:r>
            <a:r>
              <a:rPr lang="en-US" altLang="zh-CN" dirty="0" err="1"/>
              <a:t>EasyNLP</a:t>
            </a:r>
            <a:r>
              <a:rPr lang="zh-CN" altLang="en-US" dirty="0"/>
              <a:t>框架中的</a:t>
            </a:r>
            <a:r>
              <a:rPr lang="en-US" altLang="zh-CN" dirty="0"/>
              <a:t>PEGASUS</a:t>
            </a:r>
            <a:r>
              <a:rPr lang="zh-CN" altLang="en-US" dirty="0"/>
              <a:t>或其他文本摘要模型</a:t>
            </a:r>
            <a:endParaRPr lang="en-US" altLang="zh-CN" dirty="0"/>
          </a:p>
          <a:p>
            <a:pPr marL="285750" indent="-285750">
              <a:lnSpc>
                <a:spcPct val="200000"/>
              </a:lnSpc>
              <a:buFont typeface="Wingdings" panose="05000000000000000000" pitchFamily="2" charset="2"/>
              <a:buChar char="Ø"/>
            </a:pPr>
            <a:r>
              <a:rPr lang="zh-CN" altLang="en-US" dirty="0"/>
              <a:t>构建证据条时可以尝试用论文多步检索的方式获取证据语句，解决人工阅读获取的困难</a:t>
            </a:r>
            <a:endParaRPr lang="en-US" altLang="zh-CN" dirty="0"/>
          </a:p>
          <a:p>
            <a:pPr>
              <a:lnSpc>
                <a:spcPct val="200000"/>
              </a:lnSpc>
            </a:pPr>
            <a:endParaRPr lang="zh-CN" altLang="en-US" dirty="0"/>
          </a:p>
        </p:txBody>
      </p:sp>
      <p:sp>
        <p:nvSpPr>
          <p:cNvPr id="10" name="矩形 9">
            <a:extLst>
              <a:ext uri="{FF2B5EF4-FFF2-40B4-BE49-F238E27FC236}">
                <a16:creationId xmlns:a16="http://schemas.microsoft.com/office/drawing/2014/main" id="{1B017414-F558-00DB-7319-6C0308618721}"/>
              </a:ext>
            </a:extLst>
          </p:cNvPr>
          <p:cNvSpPr/>
          <p:nvPr/>
        </p:nvSpPr>
        <p:spPr>
          <a:xfrm>
            <a:off x="1631177" y="4160175"/>
            <a:ext cx="8871921" cy="389646"/>
          </a:xfrm>
          <a:prstGeom prst="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F28C9B1-B606-238F-A014-D44A41616DB6}"/>
              </a:ext>
            </a:extLst>
          </p:cNvPr>
          <p:cNvSpPr/>
          <p:nvPr/>
        </p:nvSpPr>
        <p:spPr>
          <a:xfrm>
            <a:off x="1631178" y="4735059"/>
            <a:ext cx="8871921" cy="389646"/>
          </a:xfrm>
          <a:prstGeom prst="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8653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b="1" dirty="0">
                <a:solidFill>
                  <a:schemeClr val="bg1"/>
                </a:solidFill>
              </a:rPr>
              <a:t>Thanks</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ADC2EDE-235B-B2CB-B49F-B9A0DF3C1D37}"/>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5" name="文本框 4">
            <a:extLst>
              <a:ext uri="{FF2B5EF4-FFF2-40B4-BE49-F238E27FC236}">
                <a16:creationId xmlns:a16="http://schemas.microsoft.com/office/drawing/2014/main" id="{347F3A30-D6A8-52CB-90FE-5BB30E3F90EE}"/>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a:extLst>
              <a:ext uri="{FF2B5EF4-FFF2-40B4-BE49-F238E27FC236}">
                <a16:creationId xmlns:a16="http://schemas.microsoft.com/office/drawing/2014/main" id="{B5161BB1-FA6C-EE6B-7C03-72B344CB640C}"/>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7" name="矩形 6">
            <a:extLst>
              <a:ext uri="{FF2B5EF4-FFF2-40B4-BE49-F238E27FC236}">
                <a16:creationId xmlns:a16="http://schemas.microsoft.com/office/drawing/2014/main" id="{56464768-C4A7-08BD-0A50-3CA5338408E3}"/>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8" name="文本框 7">
            <a:extLst>
              <a:ext uri="{FF2B5EF4-FFF2-40B4-BE49-F238E27FC236}">
                <a16:creationId xmlns:a16="http://schemas.microsoft.com/office/drawing/2014/main" id="{5FA4B0A1-5FA8-2656-B51D-BAA1AD91F494}"/>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9" name="文本框 8">
            <a:extLst>
              <a:ext uri="{FF2B5EF4-FFF2-40B4-BE49-F238E27FC236}">
                <a16:creationId xmlns:a16="http://schemas.microsoft.com/office/drawing/2014/main" id="{85539991-F21E-9993-8722-E577E5A0BBE1}"/>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标题占位符 1">
            <a:extLst>
              <a:ext uri="{FF2B5EF4-FFF2-40B4-BE49-F238E27FC236}">
                <a16:creationId xmlns:a16="http://schemas.microsoft.com/office/drawing/2014/main" id="{25A648C8-1AE4-FA99-0FAE-7416820E952A}"/>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Background</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11" name="直接连接符 10">
            <a:extLst>
              <a:ext uri="{FF2B5EF4-FFF2-40B4-BE49-F238E27FC236}">
                <a16:creationId xmlns:a16="http://schemas.microsoft.com/office/drawing/2014/main" id="{D97AE015-4FA1-47BF-5BA2-1B0C78D1690C}"/>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12" name="组合 11">
            <a:extLst>
              <a:ext uri="{FF2B5EF4-FFF2-40B4-BE49-F238E27FC236}">
                <a16:creationId xmlns:a16="http://schemas.microsoft.com/office/drawing/2014/main" id="{2500EF49-4EE1-BAB7-40FE-ED2F23154106}"/>
              </a:ext>
            </a:extLst>
          </p:cNvPr>
          <p:cNvGrpSpPr/>
          <p:nvPr/>
        </p:nvGrpSpPr>
        <p:grpSpPr>
          <a:xfrm>
            <a:off x="203760" y="159728"/>
            <a:ext cx="725344" cy="619478"/>
            <a:chOff x="178632" y="159728"/>
            <a:chExt cx="725344" cy="619478"/>
          </a:xfrm>
        </p:grpSpPr>
        <p:sp>
          <p:nvSpPr>
            <p:cNvPr id="13" name="椭圆 12">
              <a:extLst>
                <a:ext uri="{FF2B5EF4-FFF2-40B4-BE49-F238E27FC236}">
                  <a16:creationId xmlns:a16="http://schemas.microsoft.com/office/drawing/2014/main" id="{CFC29F8A-24E3-E0E2-AB17-CA010A5AA8A2}"/>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14" name="文本框 60">
              <a:extLst>
                <a:ext uri="{FF2B5EF4-FFF2-40B4-BE49-F238E27FC236}">
                  <a16:creationId xmlns:a16="http://schemas.microsoft.com/office/drawing/2014/main" id="{94EAC602-C2F5-4BCA-D183-01D3D1FFE844}"/>
                </a:ext>
              </a:extLst>
            </p:cNvPr>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981A05FC-B934-D25E-6DB6-7D498486DEC5}"/>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16" name="图片 15">
            <a:extLst>
              <a:ext uri="{FF2B5EF4-FFF2-40B4-BE49-F238E27FC236}">
                <a16:creationId xmlns:a16="http://schemas.microsoft.com/office/drawing/2014/main" id="{AA154ED2-9A81-787D-36C4-CF9C55A2BE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7" name="文本框 16">
            <a:extLst>
              <a:ext uri="{FF2B5EF4-FFF2-40B4-BE49-F238E27FC236}">
                <a16:creationId xmlns:a16="http://schemas.microsoft.com/office/drawing/2014/main" id="{3C31DDF7-0DAB-069D-A895-5EC39BB19E1E}"/>
              </a:ext>
            </a:extLst>
          </p:cNvPr>
          <p:cNvSpPr txBox="1"/>
          <p:nvPr/>
        </p:nvSpPr>
        <p:spPr>
          <a:xfrm>
            <a:off x="291866" y="1574581"/>
            <a:ext cx="10296470" cy="4262834"/>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285750" indent="-285750">
              <a:lnSpc>
                <a:spcPct val="200000"/>
              </a:lnSpc>
              <a:buFont typeface="Arial" panose="020B0604020202020204" pitchFamily="34" charset="0"/>
              <a:buChar char="•"/>
            </a:pPr>
            <a:r>
              <a:rPr lang="zh-CN" altLang="en-US" b="1" dirty="0"/>
              <a:t>基于内容的方法：</a:t>
            </a:r>
            <a:r>
              <a:rPr lang="zh-CN" altLang="en-US" sz="1600" b="1" dirty="0">
                <a:solidFill>
                  <a:srgbClr val="FF0000"/>
                </a:solidFill>
              </a:rPr>
              <a:t>由于数据具有稀疏性，</a:t>
            </a:r>
            <a:r>
              <a:rPr lang="zh-CN" altLang="en-US" sz="1600" b="1" i="0" dirty="0">
                <a:solidFill>
                  <a:srgbClr val="FF0000"/>
                </a:solidFill>
                <a:effectLst/>
                <a:latin typeface="-apple-system"/>
              </a:rPr>
              <a:t>模型的泛化能力弱</a:t>
            </a:r>
            <a:endParaRPr lang="en-US" altLang="zh-CN" b="1" dirty="0">
              <a:solidFill>
                <a:srgbClr val="FF0000"/>
              </a:solidFill>
            </a:endParaRPr>
          </a:p>
          <a:p>
            <a:pPr lvl="1">
              <a:lnSpc>
                <a:spcPct val="200000"/>
              </a:lnSpc>
            </a:pPr>
            <a:r>
              <a:rPr lang="zh-CN" altLang="en-US" dirty="0"/>
              <a:t>利用新闻文本、写作风格或关于新闻实体的外部知识</a:t>
            </a:r>
            <a:endParaRPr lang="en-US" altLang="zh-CN" sz="1600" dirty="0"/>
          </a:p>
          <a:p>
            <a:pPr marL="285750" indent="-285750">
              <a:lnSpc>
                <a:spcPct val="200000"/>
              </a:lnSpc>
              <a:buFont typeface="Arial" panose="020B0604020202020204" pitchFamily="34" charset="0"/>
              <a:buChar char="•"/>
            </a:pPr>
            <a:r>
              <a:rPr lang="zh-CN" altLang="en-US" b="1" dirty="0"/>
              <a:t>基于社交环境的方法：</a:t>
            </a:r>
            <a:r>
              <a:rPr lang="zh-CN" altLang="en-US" sz="1600" b="1" dirty="0">
                <a:solidFill>
                  <a:srgbClr val="FF0000"/>
                </a:solidFill>
              </a:rPr>
              <a:t>可能有大量的水军评论数据质量不高，同时可能涉及伦理问题</a:t>
            </a:r>
            <a:endParaRPr lang="en-US" altLang="zh-CN" b="1" dirty="0"/>
          </a:p>
          <a:p>
            <a:pPr lvl="1">
              <a:lnSpc>
                <a:spcPct val="200000"/>
              </a:lnSpc>
            </a:pPr>
            <a:r>
              <a:rPr lang="zh-CN" altLang="en-US" dirty="0"/>
              <a:t>通过整合社交平台上的上下文信息，如用户特征、评论和立场</a:t>
            </a:r>
            <a:endParaRPr lang="en-US" altLang="zh-CN" sz="1600" dirty="0"/>
          </a:p>
          <a:p>
            <a:pPr marL="285750" indent="-285750">
              <a:lnSpc>
                <a:spcPct val="200000"/>
              </a:lnSpc>
              <a:buFont typeface="Arial" panose="020B0604020202020204" pitchFamily="34" charset="0"/>
              <a:buChar char="•"/>
            </a:pPr>
            <a:r>
              <a:rPr lang="zh-CN" altLang="en-US" b="1" dirty="0"/>
              <a:t>基于证据的方法：</a:t>
            </a:r>
            <a:r>
              <a:rPr lang="zh-CN" altLang="en-US" b="1" dirty="0">
                <a:solidFill>
                  <a:srgbClr val="FF0000"/>
                </a:solidFill>
              </a:rPr>
              <a:t>证据的收集和整理往往需要大量的手动操作</a:t>
            </a:r>
            <a:endParaRPr lang="en-US" altLang="zh-CN" b="1" dirty="0">
              <a:solidFill>
                <a:srgbClr val="FF0000"/>
              </a:solidFill>
            </a:endParaRPr>
          </a:p>
          <a:p>
            <a:pPr lvl="1">
              <a:lnSpc>
                <a:spcPct val="200000"/>
              </a:lnSpc>
            </a:pPr>
            <a:r>
              <a:rPr lang="zh-CN" altLang="en-US" dirty="0"/>
              <a:t>通过搜索维基百科或事实核查网站根据新闻中的声明，可以使用声明</a:t>
            </a:r>
            <a:r>
              <a:rPr lang="en-US" altLang="zh-CN" dirty="0"/>
              <a:t>-</a:t>
            </a:r>
            <a:r>
              <a:rPr lang="zh-CN" altLang="en-US" dirty="0"/>
              <a:t>证据对中的语义相似性</a:t>
            </a:r>
            <a:r>
              <a:rPr lang="en-US" altLang="zh-CN" dirty="0"/>
              <a:t>(</a:t>
            </a:r>
            <a:r>
              <a:rPr lang="zh-CN" altLang="en-US" dirty="0"/>
              <a:t>冲突</a:t>
            </a:r>
            <a:r>
              <a:rPr lang="en-US" altLang="zh-CN" dirty="0"/>
              <a:t>)</a:t>
            </a:r>
            <a:r>
              <a:rPr lang="zh-CN" altLang="en-US" dirty="0"/>
              <a:t>来确定新闻的真实性。</a:t>
            </a:r>
            <a:r>
              <a:rPr lang="en-US" altLang="zh-CN" dirty="0">
                <a:solidFill>
                  <a:srgbClr val="FF0000"/>
                </a:solidFill>
              </a:rPr>
              <a:t>GET</a:t>
            </a:r>
            <a:r>
              <a:rPr lang="zh-CN" altLang="en-US" dirty="0"/>
              <a:t>将声明和证据建模为图结构数据，首次提出了基于统一证据图的假新闻检测方法。</a:t>
            </a:r>
            <a:endParaRPr lang="en-US" altLang="zh-CN" dirty="0"/>
          </a:p>
        </p:txBody>
      </p:sp>
      <p:sp>
        <p:nvSpPr>
          <p:cNvPr id="2" name="矩形 1">
            <a:extLst>
              <a:ext uri="{FF2B5EF4-FFF2-40B4-BE49-F238E27FC236}">
                <a16:creationId xmlns:a16="http://schemas.microsoft.com/office/drawing/2014/main" id="{4F54BF6C-2B53-7E42-E393-8285D4322955}"/>
              </a:ext>
            </a:extLst>
          </p:cNvPr>
          <p:cNvSpPr/>
          <p:nvPr/>
        </p:nvSpPr>
        <p:spPr>
          <a:xfrm>
            <a:off x="459764" y="4364181"/>
            <a:ext cx="10296470" cy="1473233"/>
          </a:xfrm>
          <a:prstGeom prst="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352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0158305-A095-8FCA-D272-B9F33B356967}"/>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5" name="文本框 4">
            <a:extLst>
              <a:ext uri="{FF2B5EF4-FFF2-40B4-BE49-F238E27FC236}">
                <a16:creationId xmlns:a16="http://schemas.microsoft.com/office/drawing/2014/main" id="{EEEF21EB-047A-3E24-9274-02F692262D1C}"/>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a:extLst>
              <a:ext uri="{FF2B5EF4-FFF2-40B4-BE49-F238E27FC236}">
                <a16:creationId xmlns:a16="http://schemas.microsoft.com/office/drawing/2014/main" id="{4AE2AA4C-7ADE-400A-CAED-B148B6FF8119}"/>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7" name="矩形 6">
            <a:extLst>
              <a:ext uri="{FF2B5EF4-FFF2-40B4-BE49-F238E27FC236}">
                <a16:creationId xmlns:a16="http://schemas.microsoft.com/office/drawing/2014/main" id="{A679DDD4-C5A4-80D6-D56F-DC90DB088AC9}"/>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8" name="文本框 7">
            <a:extLst>
              <a:ext uri="{FF2B5EF4-FFF2-40B4-BE49-F238E27FC236}">
                <a16:creationId xmlns:a16="http://schemas.microsoft.com/office/drawing/2014/main" id="{1972AFC8-6FE6-3180-0CCC-28BD130E333F}"/>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9" name="文本框 8">
            <a:extLst>
              <a:ext uri="{FF2B5EF4-FFF2-40B4-BE49-F238E27FC236}">
                <a16:creationId xmlns:a16="http://schemas.microsoft.com/office/drawing/2014/main" id="{1EFC5CCE-8F31-2CD5-6F22-E9F20EBF53CE}"/>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标题占位符 1">
            <a:extLst>
              <a:ext uri="{FF2B5EF4-FFF2-40B4-BE49-F238E27FC236}">
                <a16:creationId xmlns:a16="http://schemas.microsoft.com/office/drawing/2014/main" id="{B4760FB4-37D9-77F7-D987-C490A5398DCB}"/>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Contributions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11" name="直接连接符 10">
            <a:extLst>
              <a:ext uri="{FF2B5EF4-FFF2-40B4-BE49-F238E27FC236}">
                <a16:creationId xmlns:a16="http://schemas.microsoft.com/office/drawing/2014/main" id="{85A27E1E-A379-AA0F-39B9-47474BC07585}"/>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12" name="组合 11">
            <a:extLst>
              <a:ext uri="{FF2B5EF4-FFF2-40B4-BE49-F238E27FC236}">
                <a16:creationId xmlns:a16="http://schemas.microsoft.com/office/drawing/2014/main" id="{85D75E41-F435-CEC6-68CC-A296F8F776A0}"/>
              </a:ext>
            </a:extLst>
          </p:cNvPr>
          <p:cNvGrpSpPr/>
          <p:nvPr/>
        </p:nvGrpSpPr>
        <p:grpSpPr>
          <a:xfrm>
            <a:off x="203760" y="159728"/>
            <a:ext cx="725344" cy="619478"/>
            <a:chOff x="178632" y="159728"/>
            <a:chExt cx="725344" cy="619478"/>
          </a:xfrm>
        </p:grpSpPr>
        <p:sp>
          <p:nvSpPr>
            <p:cNvPr id="13" name="椭圆 12">
              <a:extLst>
                <a:ext uri="{FF2B5EF4-FFF2-40B4-BE49-F238E27FC236}">
                  <a16:creationId xmlns:a16="http://schemas.microsoft.com/office/drawing/2014/main" id="{41FB7D97-2AB4-17F5-B2B5-7B0D83B37006}"/>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14" name="文本框 60">
              <a:extLst>
                <a:ext uri="{FF2B5EF4-FFF2-40B4-BE49-F238E27FC236}">
                  <a16:creationId xmlns:a16="http://schemas.microsoft.com/office/drawing/2014/main" id="{FDA2BA3E-85C1-9F14-D703-B1B55CF31EA4}"/>
                </a:ext>
              </a:extLst>
            </p:cNvPr>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5C48B29B-F6C4-C1EA-E264-1B4DC1AA542D}"/>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6" name="文本框 15">
            <a:extLst>
              <a:ext uri="{FF2B5EF4-FFF2-40B4-BE49-F238E27FC236}">
                <a16:creationId xmlns:a16="http://schemas.microsoft.com/office/drawing/2014/main" id="{8315ED01-8AC8-3E3B-1ABB-84BF405E9065}"/>
              </a:ext>
            </a:extLst>
          </p:cNvPr>
          <p:cNvSpPr txBox="1"/>
          <p:nvPr/>
        </p:nvSpPr>
        <p:spPr>
          <a:xfrm>
            <a:off x="929104" y="1412964"/>
            <a:ext cx="9850489" cy="4308359"/>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提出了一种</a:t>
            </a:r>
            <a:r>
              <a:rPr lang="zh-CN" altLang="en-US" sz="2000" b="1" dirty="0">
                <a:latin typeface="微软雅黑" panose="020B0503020204020204" pitchFamily="34" charset="-122"/>
                <a:ea typeface="微软雅黑" panose="020B0503020204020204" pitchFamily="34" charset="-122"/>
              </a:rPr>
              <a:t>基于知识多步检索的自动事实检验框架</a:t>
            </a:r>
            <a:r>
              <a:rPr lang="zh-CN" altLang="en-US" sz="2000" dirty="0">
                <a:latin typeface="微软雅黑" panose="020B0503020204020204" pitchFamily="34" charset="-122"/>
                <a:ea typeface="微软雅黑" panose="020B0503020204020204" pitchFamily="34" charset="-122"/>
              </a:rPr>
              <a:t>来做虚假新闻检测。通过多步检索的方式对新闻验证所需要的证据进行多步关联，解决了多个证据之间具有依赖关系的问题。</a:t>
            </a: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提出了一种该框架下的模型实现。主要包含</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个核心模块：</a:t>
            </a:r>
            <a:r>
              <a:rPr lang="zh-CN" altLang="en-US" sz="2000" b="1" dirty="0">
                <a:latin typeface="微软雅黑" panose="020B0503020204020204" pitchFamily="34" charset="-122"/>
                <a:ea typeface="微软雅黑" panose="020B0503020204020204" pitchFamily="34" charset="-122"/>
              </a:rPr>
              <a:t>文本总结模块、多步检索、文本推理</a:t>
            </a:r>
            <a:r>
              <a:rPr lang="zh-CN" altLang="en-US" sz="2000" dirty="0">
                <a:latin typeface="微软雅黑" panose="020B0503020204020204" pitchFamily="34" charset="-122"/>
                <a:ea typeface="微软雅黑" panose="020B0503020204020204" pitchFamily="34" charset="-122"/>
              </a:rPr>
              <a:t>。此外文中还通过关键证据选择来实现多步检索的跳数控制</a:t>
            </a:r>
            <a:r>
              <a:rPr lang="zh-CN" altLang="en-US" sz="2000" b="1" dirty="0">
                <a:latin typeface="微软雅黑" panose="020B0503020204020204" pitchFamily="34" charset="-122"/>
                <a:ea typeface="微软雅黑" panose="020B0503020204020204" pitchFamily="34" charset="-122"/>
              </a:rPr>
              <a:t>。</a:t>
            </a: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在真实世界上的三个数据集（一个中文，两个英文）进行了广泛的实验，实验结果表明与最先进的模型相比，</a:t>
            </a:r>
            <a:r>
              <a:rPr lang="en-US" altLang="zh-CN" sz="2000" dirty="0">
                <a:latin typeface="微软雅黑" panose="020B0503020204020204" pitchFamily="34" charset="-122"/>
                <a:ea typeface="微软雅黑" panose="020B0503020204020204" pitchFamily="34" charset="-122"/>
              </a:rPr>
              <a:t>MUSER</a:t>
            </a:r>
            <a:r>
              <a:rPr lang="zh-CN" altLang="en-US" sz="2000" dirty="0">
                <a:latin typeface="微软雅黑" panose="020B0503020204020204" pitchFamily="34" charset="-122"/>
                <a:ea typeface="微软雅黑" panose="020B0503020204020204" pitchFamily="34" charset="-122"/>
              </a:rPr>
              <a:t>模型具有良好的性能和更强的可解释性</a:t>
            </a:r>
            <a:endParaRPr lang="en-US" altLang="zh-CN" sz="2000"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F16B1417-BECF-F69A-5065-68894B2414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8" name="圆角矩形 12">
            <a:extLst>
              <a:ext uri="{FF2B5EF4-FFF2-40B4-BE49-F238E27FC236}">
                <a16:creationId xmlns:a16="http://schemas.microsoft.com/office/drawing/2014/main" id="{DDECDE51-AAD4-08A2-24C7-492B2A315942}"/>
              </a:ext>
            </a:extLst>
          </p:cNvPr>
          <p:cNvSpPr>
            <a:spLocks noChangeArrowheads="1"/>
          </p:cNvSpPr>
          <p:nvPr/>
        </p:nvSpPr>
        <p:spPr bwMode="auto">
          <a:xfrm>
            <a:off x="660400" y="948791"/>
            <a:ext cx="10858500" cy="5236706"/>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164223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F0D00-0CD1-ABEB-E843-EFCC1A374B8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A92A955-16DD-CAB8-36ED-FD30B5A84AB1}"/>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5" name="文本框 4">
            <a:extLst>
              <a:ext uri="{FF2B5EF4-FFF2-40B4-BE49-F238E27FC236}">
                <a16:creationId xmlns:a16="http://schemas.microsoft.com/office/drawing/2014/main" id="{4587F6EB-B03A-197D-72E3-D5E4CF2C19EA}"/>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a:extLst>
              <a:ext uri="{FF2B5EF4-FFF2-40B4-BE49-F238E27FC236}">
                <a16:creationId xmlns:a16="http://schemas.microsoft.com/office/drawing/2014/main" id="{AB0CB2AD-7E09-8362-BAC9-95F92D55B8D3}"/>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7" name="矩形 6">
            <a:extLst>
              <a:ext uri="{FF2B5EF4-FFF2-40B4-BE49-F238E27FC236}">
                <a16:creationId xmlns:a16="http://schemas.microsoft.com/office/drawing/2014/main" id="{30128EC4-9B7C-01AC-C41B-870D0D57C475}"/>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8" name="文本框 7">
            <a:extLst>
              <a:ext uri="{FF2B5EF4-FFF2-40B4-BE49-F238E27FC236}">
                <a16:creationId xmlns:a16="http://schemas.microsoft.com/office/drawing/2014/main" id="{3C8B0F78-738B-7A28-A50E-F181F56FACE4}"/>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9" name="文本框 8">
            <a:extLst>
              <a:ext uri="{FF2B5EF4-FFF2-40B4-BE49-F238E27FC236}">
                <a16:creationId xmlns:a16="http://schemas.microsoft.com/office/drawing/2014/main" id="{03345465-61AD-29DC-6294-14474C5D0125}"/>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标题占位符 1">
            <a:extLst>
              <a:ext uri="{FF2B5EF4-FFF2-40B4-BE49-F238E27FC236}">
                <a16:creationId xmlns:a16="http://schemas.microsoft.com/office/drawing/2014/main" id="{F322D54B-B638-6C71-CF05-B5339A1B1FE8}"/>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Problem Define</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11" name="直接连接符 10">
            <a:extLst>
              <a:ext uri="{FF2B5EF4-FFF2-40B4-BE49-F238E27FC236}">
                <a16:creationId xmlns:a16="http://schemas.microsoft.com/office/drawing/2014/main" id="{0D169A7E-8554-88C2-5525-271264A70231}"/>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12" name="组合 11">
            <a:extLst>
              <a:ext uri="{FF2B5EF4-FFF2-40B4-BE49-F238E27FC236}">
                <a16:creationId xmlns:a16="http://schemas.microsoft.com/office/drawing/2014/main" id="{CAB5C9D3-2B1E-4F63-FF5A-E5B85DA63AD2}"/>
              </a:ext>
            </a:extLst>
          </p:cNvPr>
          <p:cNvGrpSpPr/>
          <p:nvPr/>
        </p:nvGrpSpPr>
        <p:grpSpPr>
          <a:xfrm>
            <a:off x="203760" y="159728"/>
            <a:ext cx="725344" cy="619478"/>
            <a:chOff x="178632" y="159728"/>
            <a:chExt cx="725344" cy="619478"/>
          </a:xfrm>
        </p:grpSpPr>
        <p:sp>
          <p:nvSpPr>
            <p:cNvPr id="13" name="椭圆 12">
              <a:extLst>
                <a:ext uri="{FF2B5EF4-FFF2-40B4-BE49-F238E27FC236}">
                  <a16:creationId xmlns:a16="http://schemas.microsoft.com/office/drawing/2014/main" id="{D6E32817-1EF3-CE15-FBA5-8F5A92975857}"/>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14" name="文本框 60">
              <a:extLst>
                <a:ext uri="{FF2B5EF4-FFF2-40B4-BE49-F238E27FC236}">
                  <a16:creationId xmlns:a16="http://schemas.microsoft.com/office/drawing/2014/main" id="{BC6DD7B2-5009-C651-0F9A-5A16B87716C1}"/>
                </a:ext>
              </a:extLst>
            </p:cNvPr>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2.1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F9CF4B36-3B7F-04BA-CB8B-06352D65194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6" name="文本框 15">
            <a:extLst>
              <a:ext uri="{FF2B5EF4-FFF2-40B4-BE49-F238E27FC236}">
                <a16:creationId xmlns:a16="http://schemas.microsoft.com/office/drawing/2014/main" id="{215FF2E0-53FD-F286-CE09-FAB5927FE576}"/>
              </a:ext>
            </a:extLst>
          </p:cNvPr>
          <p:cNvSpPr txBox="1"/>
          <p:nvPr/>
        </p:nvSpPr>
        <p:spPr>
          <a:xfrm>
            <a:off x="925647" y="1051906"/>
            <a:ext cx="4181514" cy="1853136"/>
          </a:xfrm>
          <a:prstGeom prst="rect">
            <a:avLst/>
          </a:prstGeom>
          <a:noFill/>
        </p:spPr>
        <p:txBody>
          <a:bodyPr wrap="square">
            <a:spAutoFit/>
          </a:bodyPr>
          <a:lstStyle/>
          <a:p>
            <a:pPr>
              <a:lnSpc>
                <a:spcPct val="200000"/>
              </a:lnSpc>
            </a:pPr>
            <a:r>
              <a:rPr lang="zh-CN" altLang="en-US" sz="2000" dirty="0">
                <a:solidFill>
                  <a:srgbClr val="24292F"/>
                </a:solidFill>
                <a:latin typeface="Noto Sans" panose="020B0502040504020204" pitchFamily="34" charset="0"/>
              </a:rPr>
              <a:t>类比</a:t>
            </a:r>
            <a:r>
              <a:rPr lang="zh-CN" altLang="en-US" sz="2000" b="0" i="0" dirty="0">
                <a:solidFill>
                  <a:srgbClr val="24292F"/>
                </a:solidFill>
                <a:effectLst/>
                <a:latin typeface="Noto Sans" panose="020B0502040504020204" pitchFamily="34" charset="0"/>
              </a:rPr>
              <a:t>人类验证新闻文章真</a:t>
            </a:r>
            <a:r>
              <a:rPr lang="zh-CN" altLang="en-US" sz="2000" dirty="0">
                <a:solidFill>
                  <a:srgbClr val="24292F"/>
                </a:solidFill>
                <a:latin typeface="Noto Sans" panose="020B0502040504020204" pitchFamily="34" charset="0"/>
              </a:rPr>
              <a:t>假</a:t>
            </a:r>
            <a:r>
              <a:rPr lang="zh-CN" altLang="en-US" sz="2000" b="0" i="0" dirty="0">
                <a:solidFill>
                  <a:srgbClr val="24292F"/>
                </a:solidFill>
                <a:effectLst/>
                <a:latin typeface="Noto Sans" panose="020B0502040504020204" pitchFamily="34" charset="0"/>
              </a:rPr>
              <a:t>的过程</a:t>
            </a:r>
            <a:r>
              <a:rPr lang="en-US" altLang="zh-CN" sz="2000" b="0" i="0" dirty="0">
                <a:solidFill>
                  <a:srgbClr val="24292F"/>
                </a:solidFill>
                <a:effectLst/>
                <a:latin typeface="Noto Sans" panose="020B0502040504020204" pitchFamily="34" charset="0"/>
              </a:rPr>
              <a:t>:</a:t>
            </a:r>
          </a:p>
          <a:p>
            <a:pPr>
              <a:lnSpc>
                <a:spcPct val="200000"/>
              </a:lnSpc>
            </a:pPr>
            <a:r>
              <a:rPr lang="zh-CN" altLang="en-US" sz="2000" b="0" i="0" dirty="0">
                <a:solidFill>
                  <a:srgbClr val="24292F"/>
                </a:solidFill>
                <a:effectLst/>
                <a:latin typeface="Noto Sans" panose="020B0502040504020204" pitchFamily="34" charset="0"/>
              </a:rPr>
              <a:t>阅读新闻内容并总结新闻中表达的关键信息（内容摘要）</a:t>
            </a:r>
            <a:endParaRPr lang="en-US" altLang="zh-CN" sz="2000" b="0" i="0" dirty="0">
              <a:solidFill>
                <a:srgbClr val="24292F"/>
              </a:solidFill>
              <a:effectLst/>
              <a:latin typeface="Noto Sans" panose="020B0502040504020204" pitchFamily="34" charset="0"/>
            </a:endParaRPr>
          </a:p>
        </p:txBody>
      </p:sp>
      <p:pic>
        <p:nvPicPr>
          <p:cNvPr id="17" name="图片 16">
            <a:extLst>
              <a:ext uri="{FF2B5EF4-FFF2-40B4-BE49-F238E27FC236}">
                <a16:creationId xmlns:a16="http://schemas.microsoft.com/office/drawing/2014/main" id="{F29B903F-98E6-0080-5770-63FA35E4B3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8" name="圆角矩形 12">
            <a:extLst>
              <a:ext uri="{FF2B5EF4-FFF2-40B4-BE49-F238E27FC236}">
                <a16:creationId xmlns:a16="http://schemas.microsoft.com/office/drawing/2014/main" id="{0468BEBF-1D09-1949-817E-A230BF3434D9}"/>
              </a:ext>
            </a:extLst>
          </p:cNvPr>
          <p:cNvSpPr>
            <a:spLocks noChangeArrowheads="1"/>
          </p:cNvSpPr>
          <p:nvPr/>
        </p:nvSpPr>
        <p:spPr bwMode="auto">
          <a:xfrm>
            <a:off x="660400" y="948790"/>
            <a:ext cx="11439742" cy="5276619"/>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3" name="文本框 2">
            <a:extLst>
              <a:ext uri="{FF2B5EF4-FFF2-40B4-BE49-F238E27FC236}">
                <a16:creationId xmlns:a16="http://schemas.microsoft.com/office/drawing/2014/main" id="{D506639F-E309-04FC-4934-43520B1BB17B}"/>
              </a:ext>
            </a:extLst>
          </p:cNvPr>
          <p:cNvSpPr txBox="1"/>
          <p:nvPr/>
        </p:nvSpPr>
        <p:spPr>
          <a:xfrm>
            <a:off x="6206223" y="1725571"/>
            <a:ext cx="5533117" cy="1235916"/>
          </a:xfrm>
          <a:prstGeom prst="rect">
            <a:avLst/>
          </a:prstGeom>
          <a:noFill/>
          <a:ln>
            <a:solidFill>
              <a:srgbClr val="FF0000"/>
            </a:solidFill>
            <a:prstDash val="sysDot"/>
          </a:ln>
        </p:spPr>
        <p:txBody>
          <a:bodyPr wrap="square">
            <a:spAutoFit/>
          </a:bodyPr>
          <a:lstStyle/>
          <a:p>
            <a:pPr>
              <a:lnSpc>
                <a:spcPct val="200000"/>
              </a:lnSpc>
            </a:pPr>
            <a:r>
              <a:rPr lang="zh-CN" altLang="en-US" sz="2000" b="0" i="0" dirty="0">
                <a:solidFill>
                  <a:srgbClr val="24292F"/>
                </a:solidFill>
                <a:effectLst/>
                <a:latin typeface="Noto Sans" panose="020B0502040504020204" pitchFamily="34" charset="0"/>
              </a:rPr>
              <a:t>输入新闻文本𝐴，通过文本摘要获取新闻的关键声明𝐶</a:t>
            </a:r>
            <a:endParaRPr lang="en-US" altLang="zh-CN" sz="2000" b="0" i="0" dirty="0">
              <a:solidFill>
                <a:srgbClr val="24292F"/>
              </a:solidFill>
              <a:effectLst/>
              <a:latin typeface="Noto Sans" panose="020B0502040504020204" pitchFamily="34" charset="0"/>
            </a:endParaRPr>
          </a:p>
        </p:txBody>
      </p:sp>
      <p:sp>
        <p:nvSpPr>
          <p:cNvPr id="2" name="文本框 1">
            <a:extLst>
              <a:ext uri="{FF2B5EF4-FFF2-40B4-BE49-F238E27FC236}">
                <a16:creationId xmlns:a16="http://schemas.microsoft.com/office/drawing/2014/main" id="{416E0B73-0033-E5DE-4D0C-E0D1CD9A2D24}"/>
              </a:ext>
            </a:extLst>
          </p:cNvPr>
          <p:cNvSpPr txBox="1"/>
          <p:nvPr/>
        </p:nvSpPr>
        <p:spPr>
          <a:xfrm>
            <a:off x="925647" y="2911947"/>
            <a:ext cx="4181514" cy="1237583"/>
          </a:xfrm>
          <a:prstGeom prst="rect">
            <a:avLst/>
          </a:prstGeom>
          <a:noFill/>
        </p:spPr>
        <p:txBody>
          <a:bodyPr wrap="square">
            <a:spAutoFit/>
          </a:bodyPr>
          <a:lstStyle/>
          <a:p>
            <a:pPr>
              <a:lnSpc>
                <a:spcPct val="200000"/>
              </a:lnSpc>
            </a:pPr>
            <a:r>
              <a:rPr lang="zh-CN" altLang="en-US" sz="2000" b="0" i="0" dirty="0">
                <a:solidFill>
                  <a:srgbClr val="24292F"/>
                </a:solidFill>
                <a:effectLst/>
                <a:latin typeface="Noto Sans" panose="020B0502040504020204" pitchFamily="34" charset="0"/>
              </a:rPr>
              <a:t>基于摘要进行多步查询证据（多步检索）</a:t>
            </a:r>
            <a:endParaRPr lang="en-US" altLang="zh-CN" sz="2000" dirty="0">
              <a:solidFill>
                <a:srgbClr val="24292F"/>
              </a:solidFill>
              <a:latin typeface="Noto Sans" panose="020B0502040504020204" pitchFamily="34" charset="0"/>
            </a:endParaRPr>
          </a:p>
        </p:txBody>
      </p:sp>
      <p:sp>
        <p:nvSpPr>
          <p:cNvPr id="19" name="文本框 18">
            <a:extLst>
              <a:ext uri="{FF2B5EF4-FFF2-40B4-BE49-F238E27FC236}">
                <a16:creationId xmlns:a16="http://schemas.microsoft.com/office/drawing/2014/main" id="{C556AC50-4E31-CEFC-9565-FFE888C4EFEA}"/>
              </a:ext>
            </a:extLst>
          </p:cNvPr>
          <p:cNvSpPr txBox="1"/>
          <p:nvPr/>
        </p:nvSpPr>
        <p:spPr>
          <a:xfrm>
            <a:off x="925647" y="4211884"/>
            <a:ext cx="4181514" cy="1237583"/>
          </a:xfrm>
          <a:prstGeom prst="rect">
            <a:avLst/>
          </a:prstGeom>
          <a:noFill/>
        </p:spPr>
        <p:txBody>
          <a:bodyPr wrap="square">
            <a:spAutoFit/>
          </a:bodyPr>
          <a:lstStyle/>
          <a:p>
            <a:pPr>
              <a:lnSpc>
                <a:spcPct val="200000"/>
              </a:lnSpc>
            </a:pPr>
            <a:r>
              <a:rPr lang="zh-CN" altLang="en-US" sz="2000" b="0" i="0" dirty="0">
                <a:solidFill>
                  <a:srgbClr val="24292F"/>
                </a:solidFill>
                <a:effectLst/>
                <a:latin typeface="Noto Sans" panose="020B0502040504020204" pitchFamily="34" charset="0"/>
              </a:rPr>
              <a:t>推断新闻的真实性（即自然语言推理）</a:t>
            </a:r>
            <a:endParaRPr lang="en-US" altLang="zh-CN" sz="2000" b="0" i="0" dirty="0">
              <a:solidFill>
                <a:srgbClr val="24292F"/>
              </a:solidFill>
              <a:effectLst/>
              <a:latin typeface="Noto Sans" panose="020B0502040504020204" pitchFamily="34" charset="0"/>
            </a:endParaRPr>
          </a:p>
        </p:txBody>
      </p:sp>
      <p:sp>
        <p:nvSpPr>
          <p:cNvPr id="20" name="文本框 19">
            <a:extLst>
              <a:ext uri="{FF2B5EF4-FFF2-40B4-BE49-F238E27FC236}">
                <a16:creationId xmlns:a16="http://schemas.microsoft.com/office/drawing/2014/main" id="{0A2219FC-86DB-5680-177F-A49C0AC70A4A}"/>
              </a:ext>
            </a:extLst>
          </p:cNvPr>
          <p:cNvSpPr txBox="1"/>
          <p:nvPr/>
        </p:nvSpPr>
        <p:spPr>
          <a:xfrm>
            <a:off x="6218924" y="3192727"/>
            <a:ext cx="5533117" cy="1235916"/>
          </a:xfrm>
          <a:prstGeom prst="rect">
            <a:avLst/>
          </a:prstGeom>
          <a:noFill/>
          <a:ln>
            <a:solidFill>
              <a:srgbClr val="FF0000"/>
            </a:solidFill>
            <a:prstDash val="sysDot"/>
          </a:ln>
        </p:spPr>
        <p:txBody>
          <a:bodyPr wrap="square">
            <a:spAutoFit/>
          </a:bodyPr>
          <a:lstStyle/>
          <a:p>
            <a:pPr>
              <a:lnSpc>
                <a:spcPct val="200000"/>
              </a:lnSpc>
            </a:pPr>
            <a:r>
              <a:rPr lang="zh-CN" altLang="en-US" sz="2000" b="0" i="0" dirty="0">
                <a:solidFill>
                  <a:srgbClr val="24292F"/>
                </a:solidFill>
                <a:effectLst/>
                <a:latin typeface="Noto Sans" panose="020B0502040504020204" pitchFamily="34" charset="0"/>
              </a:rPr>
              <a:t>通过𝐶检索维基百科中的相关段落𝑃 </a:t>
            </a:r>
            <a:r>
              <a:rPr lang="en-US" altLang="zh-CN" sz="2000" b="0" i="0" dirty="0">
                <a:solidFill>
                  <a:srgbClr val="24292F"/>
                </a:solidFill>
                <a:effectLst/>
                <a:latin typeface="Noto Sans" panose="020B0502040504020204" pitchFamily="34" charset="0"/>
              </a:rPr>
              <a:t>= {</a:t>
            </a:r>
            <a:r>
              <a:rPr lang="zh-CN" altLang="en-US" sz="2000" b="0" i="0" dirty="0">
                <a:solidFill>
                  <a:srgbClr val="24292F"/>
                </a:solidFill>
                <a:effectLst/>
                <a:latin typeface="Noto Sans" panose="020B0502040504020204" pitchFamily="34" charset="0"/>
              </a:rPr>
              <a:t>𝑃</a:t>
            </a:r>
            <a:r>
              <a:rPr lang="en-US" altLang="zh-CN" sz="2000" b="0" i="0" dirty="0">
                <a:solidFill>
                  <a:srgbClr val="24292F"/>
                </a:solidFill>
                <a:effectLst/>
                <a:latin typeface="Noto Sans" panose="020B0502040504020204" pitchFamily="34" charset="0"/>
              </a:rPr>
              <a:t>1, </a:t>
            </a:r>
            <a:r>
              <a:rPr lang="zh-CN" altLang="en-US" sz="2000" b="0" i="0" dirty="0">
                <a:solidFill>
                  <a:srgbClr val="24292F"/>
                </a:solidFill>
                <a:effectLst/>
                <a:latin typeface="Noto Sans" panose="020B0502040504020204" pitchFamily="34" charset="0"/>
              </a:rPr>
              <a:t>𝑃</a:t>
            </a:r>
            <a:r>
              <a:rPr lang="en-US" altLang="zh-CN" sz="2000" b="0" i="0" dirty="0">
                <a:solidFill>
                  <a:srgbClr val="24292F"/>
                </a:solidFill>
                <a:effectLst/>
                <a:latin typeface="Noto Sans" panose="020B0502040504020204" pitchFamily="34" charset="0"/>
              </a:rPr>
              <a:t>2, </a:t>
            </a:r>
            <a:r>
              <a:rPr lang="zh-CN" altLang="en-US" sz="2000" b="0" i="0" dirty="0">
                <a:solidFill>
                  <a:srgbClr val="24292F"/>
                </a:solidFill>
                <a:effectLst/>
                <a:latin typeface="Noto Sans" panose="020B0502040504020204" pitchFamily="34" charset="0"/>
              </a:rPr>
              <a:t>𝑃</a:t>
            </a:r>
            <a:r>
              <a:rPr lang="en-US" altLang="zh-CN" sz="2000" b="0" i="0" dirty="0">
                <a:solidFill>
                  <a:srgbClr val="24292F"/>
                </a:solidFill>
                <a:effectLst/>
                <a:latin typeface="Noto Sans" panose="020B0502040504020204" pitchFamily="34" charset="0"/>
              </a:rPr>
              <a:t>3, ...}</a:t>
            </a:r>
            <a:r>
              <a:rPr lang="zh-CN" altLang="en-US" sz="2000" b="0" i="0" dirty="0">
                <a:solidFill>
                  <a:srgbClr val="24292F"/>
                </a:solidFill>
                <a:effectLst/>
                <a:latin typeface="Noto Sans" panose="020B0502040504020204" pitchFamily="34" charset="0"/>
              </a:rPr>
              <a:t> 证据提取</a:t>
            </a:r>
            <a:r>
              <a:rPr lang="en-US" altLang="zh-CN" sz="2000" b="0" i="0" dirty="0">
                <a:solidFill>
                  <a:srgbClr val="24292F"/>
                </a:solidFill>
                <a:effectLst/>
                <a:latin typeface="Noto Sans" panose="020B0502040504020204" pitchFamily="34" charset="0"/>
              </a:rPr>
              <a:t>:</a:t>
            </a:r>
            <a:r>
              <a:rPr lang="zh-CN" altLang="en-US" sz="2000" b="0" i="0" dirty="0">
                <a:solidFill>
                  <a:srgbClr val="24292F"/>
                </a:solidFill>
                <a:effectLst/>
                <a:latin typeface="Noto Sans" panose="020B0502040504020204" pitchFamily="34" charset="0"/>
              </a:rPr>
              <a:t>𝐸 </a:t>
            </a:r>
            <a:r>
              <a:rPr lang="en-US" altLang="zh-CN" sz="2000" b="0" i="0" dirty="0">
                <a:solidFill>
                  <a:srgbClr val="24292F"/>
                </a:solidFill>
                <a:effectLst/>
                <a:latin typeface="Noto Sans" panose="020B0502040504020204" pitchFamily="34" charset="0"/>
              </a:rPr>
              <a:t>= {</a:t>
            </a:r>
            <a:r>
              <a:rPr lang="zh-CN" altLang="en-US" sz="2000" b="0" i="0" dirty="0">
                <a:solidFill>
                  <a:srgbClr val="24292F"/>
                </a:solidFill>
                <a:effectLst/>
                <a:latin typeface="Noto Sans" panose="020B0502040504020204" pitchFamily="34" charset="0"/>
              </a:rPr>
              <a:t>𝑒</a:t>
            </a:r>
            <a:r>
              <a:rPr lang="en-US" altLang="zh-CN" sz="2000" b="0" i="0" dirty="0">
                <a:solidFill>
                  <a:srgbClr val="24292F"/>
                </a:solidFill>
                <a:effectLst/>
                <a:latin typeface="Noto Sans" panose="020B0502040504020204" pitchFamily="34" charset="0"/>
              </a:rPr>
              <a:t>1, </a:t>
            </a:r>
            <a:r>
              <a:rPr lang="zh-CN" altLang="en-US" sz="2000" b="0" i="0" dirty="0">
                <a:solidFill>
                  <a:srgbClr val="24292F"/>
                </a:solidFill>
                <a:effectLst/>
                <a:latin typeface="Noto Sans" panose="020B0502040504020204" pitchFamily="34" charset="0"/>
              </a:rPr>
              <a:t>𝑒</a:t>
            </a:r>
            <a:r>
              <a:rPr lang="en-US" altLang="zh-CN" sz="2000" b="0" i="0" dirty="0">
                <a:solidFill>
                  <a:srgbClr val="24292F"/>
                </a:solidFill>
                <a:effectLst/>
                <a:latin typeface="Noto Sans" panose="020B0502040504020204" pitchFamily="34" charset="0"/>
              </a:rPr>
              <a:t>2, </a:t>
            </a:r>
            <a:r>
              <a:rPr lang="zh-CN" altLang="en-US" sz="2000" b="0" i="0" dirty="0">
                <a:solidFill>
                  <a:srgbClr val="24292F"/>
                </a:solidFill>
                <a:effectLst/>
                <a:latin typeface="Noto Sans" panose="020B0502040504020204" pitchFamily="34" charset="0"/>
              </a:rPr>
              <a:t>𝑒</a:t>
            </a:r>
            <a:r>
              <a:rPr lang="en-US" altLang="zh-CN" sz="2000" b="0" i="0" dirty="0">
                <a:solidFill>
                  <a:srgbClr val="24292F"/>
                </a:solidFill>
                <a:effectLst/>
                <a:latin typeface="Noto Sans" panose="020B0502040504020204" pitchFamily="34" charset="0"/>
              </a:rPr>
              <a:t>3, ...}</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A91E750-33B8-E5D1-2F00-AC7C2045F07C}"/>
                  </a:ext>
                </a:extLst>
              </p:cNvPr>
              <p:cNvSpPr txBox="1"/>
              <p:nvPr/>
            </p:nvSpPr>
            <p:spPr>
              <a:xfrm>
                <a:off x="6218924" y="4805340"/>
                <a:ext cx="5533117" cy="620363"/>
              </a:xfrm>
              <a:prstGeom prst="rect">
                <a:avLst/>
              </a:prstGeom>
              <a:noFill/>
              <a:ln>
                <a:solidFill>
                  <a:srgbClr val="FF0000"/>
                </a:solidFill>
                <a:prstDash val="sysDot"/>
              </a:ln>
            </p:spPr>
            <p:txBody>
              <a:bodyPr wrap="square">
                <a:spAutoFit/>
              </a:bodyPr>
              <a:lstStyle/>
              <a:p>
                <a:pPr>
                  <a:lnSpc>
                    <a:spcPct val="200000"/>
                  </a:lnSpc>
                </a:pPr>
                <a:r>
                  <a:rPr lang="zh-CN" altLang="en-US" sz="2000" b="0" i="0" dirty="0">
                    <a:solidFill>
                      <a:srgbClr val="24292F"/>
                    </a:solidFill>
                    <a:effectLst/>
                    <a:latin typeface="Noto Sans" panose="020B0502040504020204" pitchFamily="34" charset="0"/>
                  </a:rPr>
                  <a:t>输出新闻真实性的预测概率</a:t>
                </a:r>
                <a14:m>
                  <m:oMath xmlns:m="http://schemas.openxmlformats.org/officeDocument/2006/math">
                    <m:acc>
                      <m:accPr>
                        <m:chr m:val="̂"/>
                        <m:ctrlPr>
                          <a:rPr lang="zh-CN" altLang="en-US" sz="2000" b="0" i="1" dirty="0" smtClean="0">
                            <a:solidFill>
                              <a:srgbClr val="24292F"/>
                            </a:solidFill>
                            <a:effectLst/>
                            <a:latin typeface="Cambria Math" panose="02040503050406030204" pitchFamily="18" charset="0"/>
                          </a:rPr>
                        </m:ctrlPr>
                      </m:accPr>
                      <m:e>
                        <m:r>
                          <m:rPr>
                            <m:sty m:val="p"/>
                          </m:rPr>
                          <a:rPr lang="en-US" altLang="zh-CN" sz="2000" i="1" dirty="0">
                            <a:solidFill>
                              <a:srgbClr val="24292F"/>
                            </a:solidFill>
                            <a:latin typeface="Cambria Math" panose="02040503050406030204" pitchFamily="18" charset="0"/>
                          </a:rPr>
                          <m:t>y</m:t>
                        </m:r>
                      </m:e>
                    </m:acc>
                  </m:oMath>
                </a14:m>
                <a:r>
                  <a:rPr lang="en-US" altLang="zh-CN" sz="2000" b="0" i="0" dirty="0">
                    <a:solidFill>
                      <a:srgbClr val="24292F"/>
                    </a:solidFill>
                    <a:effectLst/>
                    <a:latin typeface="Noto Sans" panose="020B0502040504020204" pitchFamily="34" charset="0"/>
                  </a:rPr>
                  <a:t>= </a:t>
                </a:r>
                <a:r>
                  <a:rPr lang="zh-CN" altLang="en-US" sz="2000" b="0" i="0" dirty="0">
                    <a:solidFill>
                      <a:srgbClr val="24292F"/>
                    </a:solidFill>
                    <a:effectLst/>
                    <a:latin typeface="Noto Sans" panose="020B0502040504020204" pitchFamily="34" charset="0"/>
                  </a:rPr>
                  <a:t>𝑓 </a:t>
                </a:r>
                <a:r>
                  <a:rPr lang="en-US" altLang="zh-CN" sz="2000" b="0" i="0" dirty="0">
                    <a:solidFill>
                      <a:srgbClr val="24292F"/>
                    </a:solidFill>
                    <a:effectLst/>
                    <a:latin typeface="Noto Sans" panose="020B0502040504020204" pitchFamily="34" charset="0"/>
                  </a:rPr>
                  <a:t>(</a:t>
                </a:r>
                <a:r>
                  <a:rPr lang="zh-CN" altLang="en-US" sz="2000" b="0" i="0" dirty="0">
                    <a:solidFill>
                      <a:srgbClr val="24292F"/>
                    </a:solidFill>
                    <a:effectLst/>
                    <a:latin typeface="Noto Sans" panose="020B0502040504020204" pitchFamily="34" charset="0"/>
                  </a:rPr>
                  <a:t>𝐶</a:t>
                </a:r>
                <a:r>
                  <a:rPr lang="en-US" altLang="zh-CN" sz="2000" b="0" i="0" dirty="0">
                    <a:solidFill>
                      <a:srgbClr val="24292F"/>
                    </a:solidFill>
                    <a:effectLst/>
                    <a:latin typeface="Noto Sans" panose="020B0502040504020204" pitchFamily="34" charset="0"/>
                  </a:rPr>
                  <a:t>, </a:t>
                </a:r>
                <a:r>
                  <a:rPr lang="zh-CN" altLang="en-US" sz="2000" b="0" i="0" dirty="0">
                    <a:solidFill>
                      <a:srgbClr val="24292F"/>
                    </a:solidFill>
                    <a:effectLst/>
                    <a:latin typeface="Noto Sans" panose="020B0502040504020204" pitchFamily="34" charset="0"/>
                  </a:rPr>
                  <a:t>𝐸</a:t>
                </a:r>
                <a:r>
                  <a:rPr lang="en-US" altLang="zh-CN" sz="2000" b="0" i="0" dirty="0">
                    <a:solidFill>
                      <a:srgbClr val="24292F"/>
                    </a:solidFill>
                    <a:effectLst/>
                    <a:latin typeface="Noto Sans" panose="020B0502040504020204" pitchFamily="34" charset="0"/>
                  </a:rPr>
                  <a:t>)</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21" name="文本框 20">
                <a:extLst>
                  <a:ext uri="{FF2B5EF4-FFF2-40B4-BE49-F238E27FC236}">
                    <a16:creationId xmlns:a16="http://schemas.microsoft.com/office/drawing/2014/main" id="{1A91E750-33B8-E5D1-2F00-AC7C2045F07C}"/>
                  </a:ext>
                </a:extLst>
              </p:cNvPr>
              <p:cNvSpPr txBox="1">
                <a:spLocks noRot="1" noChangeAspect="1" noMove="1" noResize="1" noEditPoints="1" noAdjustHandles="1" noChangeArrowheads="1" noChangeShapeType="1" noTextEdit="1"/>
              </p:cNvSpPr>
              <p:nvPr/>
            </p:nvSpPr>
            <p:spPr>
              <a:xfrm>
                <a:off x="6218924" y="4805340"/>
                <a:ext cx="5533117" cy="620363"/>
              </a:xfrm>
              <a:prstGeom prst="rect">
                <a:avLst/>
              </a:prstGeom>
              <a:blipFill>
                <a:blip r:embed="rId4"/>
                <a:stretch>
                  <a:fillRect l="-989" b="-15385"/>
                </a:stretch>
              </a:blipFill>
              <a:ln>
                <a:solidFill>
                  <a:srgbClr val="FF0000"/>
                </a:solidFill>
                <a:prstDash val="sysDot"/>
              </a:ln>
            </p:spPr>
            <p:txBody>
              <a:bodyPr/>
              <a:lstStyle/>
              <a:p>
                <a:r>
                  <a:rPr lang="zh-CN" altLang="en-US">
                    <a:noFill/>
                  </a:rPr>
                  <a:t> </a:t>
                </a:r>
              </a:p>
            </p:txBody>
          </p:sp>
        </mc:Fallback>
      </mc:AlternateContent>
      <p:sp>
        <p:nvSpPr>
          <p:cNvPr id="22" name="箭头: 右 21">
            <a:extLst>
              <a:ext uri="{FF2B5EF4-FFF2-40B4-BE49-F238E27FC236}">
                <a16:creationId xmlns:a16="http://schemas.microsoft.com/office/drawing/2014/main" id="{DDE09083-BE79-CDF2-FB82-E04E6EE1E70A}"/>
              </a:ext>
            </a:extLst>
          </p:cNvPr>
          <p:cNvSpPr/>
          <p:nvPr/>
        </p:nvSpPr>
        <p:spPr>
          <a:xfrm>
            <a:off x="4617956" y="2304789"/>
            <a:ext cx="1367823" cy="375780"/>
          </a:xfrm>
          <a:prstGeom prst="rightArrow">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BA38D1FA-EE6C-244C-DBFD-A45C1E378732}"/>
              </a:ext>
            </a:extLst>
          </p:cNvPr>
          <p:cNvSpPr/>
          <p:nvPr/>
        </p:nvSpPr>
        <p:spPr>
          <a:xfrm>
            <a:off x="4617955" y="3668967"/>
            <a:ext cx="1367823" cy="375780"/>
          </a:xfrm>
          <a:prstGeom prst="rightArrow">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A03C8688-81F4-3FF0-CE5F-CD4DF40CA896}"/>
              </a:ext>
            </a:extLst>
          </p:cNvPr>
          <p:cNvSpPr/>
          <p:nvPr/>
        </p:nvSpPr>
        <p:spPr>
          <a:xfrm>
            <a:off x="4617955" y="4913455"/>
            <a:ext cx="1367823" cy="385620"/>
          </a:xfrm>
          <a:prstGeom prst="rightArrow">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152837B-0535-2D33-DFA8-16770378C7CA}"/>
              </a:ext>
            </a:extLst>
          </p:cNvPr>
          <p:cNvSpPr txBox="1"/>
          <p:nvPr/>
        </p:nvSpPr>
        <p:spPr>
          <a:xfrm>
            <a:off x="6156959" y="1040884"/>
            <a:ext cx="4906889" cy="569067"/>
          </a:xfrm>
          <a:prstGeom prst="rect">
            <a:avLst/>
          </a:prstGeom>
          <a:noFill/>
        </p:spPr>
        <p:txBody>
          <a:bodyPr wrap="square">
            <a:spAutoFit/>
          </a:bodyPr>
          <a:lstStyle/>
          <a:p>
            <a:pPr>
              <a:lnSpc>
                <a:spcPct val="200000"/>
              </a:lnSpc>
            </a:pPr>
            <a:r>
              <a:rPr lang="zh-CN" altLang="en-US" sz="1800" b="0" i="0" dirty="0">
                <a:solidFill>
                  <a:srgbClr val="24292F"/>
                </a:solidFill>
                <a:effectLst/>
                <a:latin typeface="Noto Sans" panose="020B0502040504020204" pitchFamily="34" charset="0"/>
              </a:rPr>
              <a:t>问题定义如下：</a:t>
            </a:r>
            <a:endParaRPr lang="en-US" altLang="zh-CN" sz="1800" b="0" i="0" dirty="0">
              <a:solidFill>
                <a:srgbClr val="24292F"/>
              </a:solidFill>
              <a:effectLst/>
              <a:latin typeface="Noto Sans" panose="020B0502040504020204" pitchFamily="34" charset="0"/>
            </a:endParaRPr>
          </a:p>
        </p:txBody>
      </p:sp>
    </p:spTree>
    <p:extLst>
      <p:ext uri="{BB962C8B-B14F-4D97-AF65-F5344CB8AC3E}">
        <p14:creationId xmlns:p14="http://schemas.microsoft.com/office/powerpoint/2010/main" val="22412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EF9757-A56F-85D4-365A-4683ABBFADA4}"/>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5" name="文本框 4">
            <a:extLst>
              <a:ext uri="{FF2B5EF4-FFF2-40B4-BE49-F238E27FC236}">
                <a16:creationId xmlns:a16="http://schemas.microsoft.com/office/drawing/2014/main" id="{32CD9FB7-F9AF-6B4C-2450-0397BD49DED2}"/>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a:extLst>
              <a:ext uri="{FF2B5EF4-FFF2-40B4-BE49-F238E27FC236}">
                <a16:creationId xmlns:a16="http://schemas.microsoft.com/office/drawing/2014/main" id="{BC80A798-C81C-6BF4-2C50-E49725D5DD2C}"/>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7" name="矩形 6">
            <a:extLst>
              <a:ext uri="{FF2B5EF4-FFF2-40B4-BE49-F238E27FC236}">
                <a16:creationId xmlns:a16="http://schemas.microsoft.com/office/drawing/2014/main" id="{466A742B-B342-0277-854D-76D0A321451D}"/>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8" name="文本框 7">
            <a:extLst>
              <a:ext uri="{FF2B5EF4-FFF2-40B4-BE49-F238E27FC236}">
                <a16:creationId xmlns:a16="http://schemas.microsoft.com/office/drawing/2014/main" id="{4E4F091B-DD58-36F8-3D6A-FFC9358C133A}"/>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9" name="文本框 8">
            <a:extLst>
              <a:ext uri="{FF2B5EF4-FFF2-40B4-BE49-F238E27FC236}">
                <a16:creationId xmlns:a16="http://schemas.microsoft.com/office/drawing/2014/main" id="{02983B9B-085B-282F-42CB-D3E7DD293786}"/>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标题占位符 1">
            <a:extLst>
              <a:ext uri="{FF2B5EF4-FFF2-40B4-BE49-F238E27FC236}">
                <a16:creationId xmlns:a16="http://schemas.microsoft.com/office/drawing/2014/main" id="{786E4AD8-CE11-1A7F-ED7E-B92E91AE8366}"/>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b="1" dirty="0">
                <a:latin typeface="微软雅黑" panose="020B0503020204020204" pitchFamily="34" charset="-122"/>
                <a:ea typeface="微软雅黑" panose="020B0503020204020204" pitchFamily="34" charset="-122"/>
              </a:rPr>
              <a:t>MUSER</a:t>
            </a:r>
            <a:r>
              <a:rPr lang="zh-CN" altLang="en-US" sz="2600" b="1" dirty="0">
                <a:solidFill>
                  <a:sysClr val="windowText" lastClr="000000"/>
                </a:solidFill>
                <a:latin typeface="Arial" panose="020B0604020202090204"/>
                <a:ea typeface="微软雅黑" panose="020B0503020204020204" pitchFamily="34" charset="-122"/>
              </a:rPr>
              <a:t>框架</a:t>
            </a:r>
          </a:p>
        </p:txBody>
      </p:sp>
      <p:cxnSp>
        <p:nvCxnSpPr>
          <p:cNvPr id="11" name="直接连接符 10">
            <a:extLst>
              <a:ext uri="{FF2B5EF4-FFF2-40B4-BE49-F238E27FC236}">
                <a16:creationId xmlns:a16="http://schemas.microsoft.com/office/drawing/2014/main" id="{4EB00F19-56FC-0759-0D6A-BE46164F931C}"/>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12" name="组合 11">
            <a:extLst>
              <a:ext uri="{FF2B5EF4-FFF2-40B4-BE49-F238E27FC236}">
                <a16:creationId xmlns:a16="http://schemas.microsoft.com/office/drawing/2014/main" id="{AA185BE6-E95C-B375-0F00-DB88F485C991}"/>
              </a:ext>
            </a:extLst>
          </p:cNvPr>
          <p:cNvGrpSpPr/>
          <p:nvPr/>
        </p:nvGrpSpPr>
        <p:grpSpPr>
          <a:xfrm>
            <a:off x="203760" y="159728"/>
            <a:ext cx="725344" cy="619478"/>
            <a:chOff x="178632" y="159728"/>
            <a:chExt cx="725344" cy="619478"/>
          </a:xfrm>
        </p:grpSpPr>
        <p:sp>
          <p:nvSpPr>
            <p:cNvPr id="13" name="椭圆 12">
              <a:extLst>
                <a:ext uri="{FF2B5EF4-FFF2-40B4-BE49-F238E27FC236}">
                  <a16:creationId xmlns:a16="http://schemas.microsoft.com/office/drawing/2014/main" id="{EF1EB37F-E270-712A-1CA4-64216AB4C907}"/>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14" name="文本框 60">
              <a:extLst>
                <a:ext uri="{FF2B5EF4-FFF2-40B4-BE49-F238E27FC236}">
                  <a16:creationId xmlns:a16="http://schemas.microsoft.com/office/drawing/2014/main" id="{2B1A4387-C0AC-18B9-6B60-A62FA3845168}"/>
                </a:ext>
              </a:extLst>
            </p:cNvPr>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E99A047F-E32C-188F-B6CE-0DFF00333A6E}"/>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6" name="文本框 15">
            <a:extLst>
              <a:ext uri="{FF2B5EF4-FFF2-40B4-BE49-F238E27FC236}">
                <a16:creationId xmlns:a16="http://schemas.microsoft.com/office/drawing/2014/main" id="{ABCEACA4-5B71-C9BD-EBA8-350EE63825DA}"/>
              </a:ext>
            </a:extLst>
          </p:cNvPr>
          <p:cNvSpPr txBox="1"/>
          <p:nvPr/>
        </p:nvSpPr>
        <p:spPr>
          <a:xfrm>
            <a:off x="659392" y="5106684"/>
            <a:ext cx="5193374"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solidFill>
                  <a:schemeClr val="bg1"/>
                </a:solidFill>
                <a:effectLst/>
                <a:latin typeface="Times New Roman" panose="02020603050405020304" pitchFamily="18" charset="0"/>
                <a:ea typeface="宋体" panose="02010600030101010101" pitchFamily="2" charset="-122"/>
              </a:rPr>
              <a:t>随着物联网和通信技术的发展，</a:t>
            </a:r>
            <a:r>
              <a:rPr lang="zh-CN" altLang="zh-CN" sz="1600" b="1" kern="100" dirty="0">
                <a:solidFill>
                  <a:schemeClr val="bg1"/>
                </a:solidFill>
                <a:effectLst/>
                <a:latin typeface="Times New Roman" panose="02020603050405020304" pitchFamily="18" charset="0"/>
                <a:ea typeface="宋体" panose="02010600030101010101" pitchFamily="2" charset="-122"/>
              </a:rPr>
              <a:t>数字孪生技术</a:t>
            </a:r>
            <a:r>
              <a:rPr lang="zh-CN" altLang="zh-CN" sz="1600" kern="100" dirty="0">
                <a:solidFill>
                  <a:schemeClr val="bg1"/>
                </a:solidFill>
                <a:effectLst/>
                <a:latin typeface="Times New Roman" panose="02020603050405020304" pitchFamily="18" charset="0"/>
                <a:ea typeface="宋体" panose="02010600030101010101" pitchFamily="2" charset="-122"/>
              </a:rPr>
              <a:t>被</a:t>
            </a:r>
            <a:r>
              <a:rPr lang="zh-CN" altLang="en-US" sz="1600" kern="100" dirty="0">
                <a:solidFill>
                  <a:schemeClr val="bg1"/>
                </a:solidFill>
                <a:latin typeface="Times New Roman" panose="02020603050405020304" pitchFamily="18" charset="0"/>
                <a:ea typeface="宋体" panose="02010600030101010101" pitchFamily="2" charset="-122"/>
              </a:rPr>
              <a:t>广泛</a:t>
            </a:r>
            <a:r>
              <a:rPr lang="zh-CN" altLang="zh-CN" sz="1600" kern="100" dirty="0">
                <a:solidFill>
                  <a:schemeClr val="bg1"/>
                </a:solidFill>
                <a:effectLst/>
                <a:latin typeface="Times New Roman" panose="02020603050405020304" pitchFamily="18" charset="0"/>
                <a:ea typeface="宋体" panose="02010600030101010101" pitchFamily="2" charset="-122"/>
              </a:rPr>
              <a:t>关注。然而，目前研究</a:t>
            </a:r>
            <a:r>
              <a:rPr lang="zh-CN" altLang="en-US" sz="1600" kern="100" dirty="0">
                <a:solidFill>
                  <a:schemeClr val="bg1"/>
                </a:solidFill>
                <a:effectLst/>
                <a:latin typeface="Times New Roman" panose="02020603050405020304" pitchFamily="18" charset="0"/>
                <a:ea typeface="宋体" panose="02010600030101010101" pitchFamily="2" charset="-122"/>
              </a:rPr>
              <a:t>热</a:t>
            </a:r>
            <a:r>
              <a:rPr lang="zh-CN" altLang="zh-CN" sz="1600" kern="100" dirty="0">
                <a:solidFill>
                  <a:schemeClr val="bg1"/>
                </a:solidFill>
                <a:effectLst/>
                <a:latin typeface="Times New Roman" panose="02020603050405020304" pitchFamily="18" charset="0"/>
                <a:ea typeface="宋体" panose="02010600030101010101" pitchFamily="2" charset="-122"/>
              </a:rPr>
              <a:t>点</a:t>
            </a:r>
            <a:r>
              <a:rPr lang="zh-CN" altLang="en-US" sz="1600" kern="100" dirty="0">
                <a:solidFill>
                  <a:schemeClr val="bg1"/>
                </a:solidFill>
                <a:effectLst/>
                <a:latin typeface="Times New Roman" panose="02020603050405020304" pitchFamily="18" charset="0"/>
                <a:ea typeface="宋体" panose="02010600030101010101" pitchFamily="2" charset="-122"/>
              </a:rPr>
              <a:t>集中</a:t>
            </a:r>
            <a:r>
              <a:rPr lang="zh-CN" altLang="zh-CN" sz="1600" kern="100" dirty="0">
                <a:solidFill>
                  <a:schemeClr val="bg1"/>
                </a:solidFill>
                <a:effectLst/>
                <a:latin typeface="Times New Roman" panose="02020603050405020304" pitchFamily="18" charset="0"/>
                <a:ea typeface="宋体" panose="02010600030101010101" pitchFamily="2" charset="-122"/>
              </a:rPr>
              <a:t>在工业、航空等领域</a:t>
            </a:r>
            <a:r>
              <a:rPr lang="zh-CN" altLang="en-US" sz="1600" kern="100" dirty="0">
                <a:solidFill>
                  <a:schemeClr val="bg1"/>
                </a:solidFill>
                <a:latin typeface="Times New Roman" panose="02020603050405020304" pitchFamily="18" charset="0"/>
                <a:ea typeface="宋体" panose="02010600030101010101" pitchFamily="2" charset="-122"/>
              </a:rPr>
              <a:t>。</a:t>
            </a:r>
            <a:r>
              <a:rPr lang="zh-CN" altLang="zh-CN" sz="1600" kern="100" dirty="0">
                <a:solidFill>
                  <a:schemeClr val="bg1"/>
                </a:solidFill>
                <a:effectLst/>
                <a:latin typeface="Times New Roman" panose="02020603050405020304" pitchFamily="18" charset="0"/>
                <a:ea typeface="宋体" panose="02010600030101010101" pitchFamily="2" charset="-122"/>
              </a:rPr>
              <a:t>在高移动性</a:t>
            </a:r>
            <a:r>
              <a:rPr lang="zh-CN" altLang="en-US" sz="1600" kern="100" dirty="0">
                <a:solidFill>
                  <a:schemeClr val="bg1"/>
                </a:solidFill>
                <a:effectLst/>
                <a:latin typeface="Times New Roman" panose="02020603050405020304" pitchFamily="18" charset="0"/>
                <a:ea typeface="宋体" panose="02010600030101010101" pitchFamily="2" charset="-122"/>
              </a:rPr>
              <a:t>异构</a:t>
            </a:r>
            <a:r>
              <a:rPr lang="zh-CN" altLang="zh-CN" sz="1600" kern="100" dirty="0">
                <a:solidFill>
                  <a:schemeClr val="bg1"/>
                </a:solidFill>
                <a:effectLst/>
                <a:latin typeface="Times New Roman" panose="02020603050405020304" pitchFamily="18" charset="0"/>
                <a:ea typeface="宋体" panose="02010600030101010101" pitchFamily="2" charset="-122"/>
              </a:rPr>
              <a:t>网络</a:t>
            </a:r>
            <a:r>
              <a:rPr lang="zh-CN" altLang="en-US" sz="1600" kern="100" dirty="0">
                <a:solidFill>
                  <a:schemeClr val="bg1"/>
                </a:solidFill>
                <a:effectLst/>
                <a:latin typeface="Times New Roman" panose="02020603050405020304" pitchFamily="18" charset="0"/>
                <a:ea typeface="宋体" panose="02010600030101010101" pitchFamily="2" charset="-122"/>
              </a:rPr>
              <a:t>乃至</a:t>
            </a:r>
            <a:r>
              <a:rPr lang="zh-CN" altLang="zh-CN" sz="1600" kern="100" dirty="0">
                <a:solidFill>
                  <a:schemeClr val="bg1"/>
                </a:solidFill>
                <a:effectLst/>
                <a:latin typeface="Times New Roman" panose="02020603050405020304" pitchFamily="18" charset="0"/>
                <a:ea typeface="宋体" panose="02010600030101010101" pitchFamily="2" charset="-122"/>
              </a:rPr>
              <a:t>无线网络中。</a:t>
            </a:r>
          </a:p>
        </p:txBody>
      </p:sp>
      <p:sp>
        <p:nvSpPr>
          <p:cNvPr id="17" name="文本框 16">
            <a:extLst>
              <a:ext uri="{FF2B5EF4-FFF2-40B4-BE49-F238E27FC236}">
                <a16:creationId xmlns:a16="http://schemas.microsoft.com/office/drawing/2014/main" id="{4C9181C1-29DB-6B43-C73B-EE9176E0231D}"/>
              </a:ext>
            </a:extLst>
          </p:cNvPr>
          <p:cNvSpPr txBox="1"/>
          <p:nvPr/>
        </p:nvSpPr>
        <p:spPr>
          <a:xfrm>
            <a:off x="985051" y="4208344"/>
            <a:ext cx="10221898" cy="2167068"/>
          </a:xfrm>
          <a:prstGeom prst="rect">
            <a:avLst/>
          </a:prstGeom>
          <a:noFill/>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MUSER</a:t>
            </a:r>
            <a:r>
              <a:rPr lang="zh-CN" altLang="en-US" sz="2000" b="1" dirty="0">
                <a:latin typeface="微软雅黑" panose="020B0503020204020204" pitchFamily="34" charset="-122"/>
                <a:ea typeface="微软雅黑" panose="020B0503020204020204" pitchFamily="34" charset="-122"/>
              </a:rPr>
              <a:t>有三个模块</a:t>
            </a:r>
            <a:r>
              <a:rPr lang="en-US" altLang="zh-CN" sz="2000" b="1" dirty="0">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生成文本摘要，提取新闻中的关键信息，并过滤掉新闻中冗余或不重要的信息</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多步检索，避免最初检索到的段落可能不包含证据采用多步迭代检索</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将低于阈值的语句添加到</a:t>
            </a:r>
            <a:r>
              <a:rPr lang="en-US" altLang="zh-CN" dirty="0">
                <a:latin typeface="微软雅黑" panose="020B0503020204020204" pitchFamily="34" charset="-122"/>
                <a:ea typeface="微软雅黑" panose="020B0503020204020204" pitchFamily="34" charset="-122"/>
              </a:rPr>
              <a:t>claim</a:t>
            </a:r>
            <a:r>
              <a:rPr lang="zh-CN" altLang="en-US" dirty="0">
                <a:latin typeface="微软雅黑" panose="020B0503020204020204" pitchFamily="34" charset="-122"/>
                <a:ea typeface="微软雅黑" panose="020B0503020204020204" pitchFamily="34" charset="-122"/>
              </a:rPr>
              <a:t>中重复检索，直到检索到充分的证据。</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文本推理，提取新闻</a:t>
            </a:r>
            <a:r>
              <a:rPr lang="en-US" altLang="zh-CN" dirty="0">
                <a:latin typeface="微软雅黑" panose="020B0503020204020204" pitchFamily="34" charset="-122"/>
                <a:ea typeface="微软雅黑" panose="020B0503020204020204" pitchFamily="34" charset="-122"/>
              </a:rPr>
              <a:t>claim</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evidence</a:t>
            </a:r>
            <a:r>
              <a:rPr lang="zh-CN" altLang="en-US" dirty="0">
                <a:latin typeface="微软雅黑" panose="020B0503020204020204" pitchFamily="34" charset="-122"/>
                <a:ea typeface="微软雅黑" panose="020B0503020204020204" pitchFamily="34" charset="-122"/>
              </a:rPr>
              <a:t>之间的语义链接，将新闻分类为真和假两个类别。</a:t>
            </a:r>
          </a:p>
        </p:txBody>
      </p:sp>
      <p:pic>
        <p:nvPicPr>
          <p:cNvPr id="18" name="图片 17">
            <a:extLst>
              <a:ext uri="{FF2B5EF4-FFF2-40B4-BE49-F238E27FC236}">
                <a16:creationId xmlns:a16="http://schemas.microsoft.com/office/drawing/2014/main" id="{285E7D15-55E6-4CAC-7A77-74FAF51575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9" name="圆角矩形 12">
            <a:extLst>
              <a:ext uri="{FF2B5EF4-FFF2-40B4-BE49-F238E27FC236}">
                <a16:creationId xmlns:a16="http://schemas.microsoft.com/office/drawing/2014/main" id="{278BD5BE-E60A-2ACA-419F-C6D7E8F53A45}"/>
              </a:ext>
            </a:extLst>
          </p:cNvPr>
          <p:cNvSpPr>
            <a:spLocks noChangeArrowheads="1"/>
          </p:cNvSpPr>
          <p:nvPr/>
        </p:nvSpPr>
        <p:spPr bwMode="auto">
          <a:xfrm>
            <a:off x="594090" y="850236"/>
            <a:ext cx="10938518" cy="5559518"/>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22" name="图片 21">
            <a:extLst>
              <a:ext uri="{FF2B5EF4-FFF2-40B4-BE49-F238E27FC236}">
                <a16:creationId xmlns:a16="http://schemas.microsoft.com/office/drawing/2014/main" id="{33A9963D-108A-D211-EBDD-DF593A0722CB}"/>
              </a:ext>
            </a:extLst>
          </p:cNvPr>
          <p:cNvPicPr>
            <a:picLocks noChangeAspect="1"/>
          </p:cNvPicPr>
          <p:nvPr/>
        </p:nvPicPr>
        <p:blipFill>
          <a:blip r:embed="rId4"/>
          <a:stretch>
            <a:fillRect/>
          </a:stretch>
        </p:blipFill>
        <p:spPr>
          <a:xfrm>
            <a:off x="1523653" y="905927"/>
            <a:ext cx="8658225" cy="3390500"/>
          </a:xfrm>
          <a:prstGeom prst="rect">
            <a:avLst/>
          </a:prstGeom>
        </p:spPr>
      </p:pic>
    </p:spTree>
    <p:extLst>
      <p:ext uri="{BB962C8B-B14F-4D97-AF65-F5344CB8AC3E}">
        <p14:creationId xmlns:p14="http://schemas.microsoft.com/office/powerpoint/2010/main" val="416364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3F796A-B70D-20FC-EBD0-69000BE8D373}"/>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5" name="文本框 4">
            <a:extLst>
              <a:ext uri="{FF2B5EF4-FFF2-40B4-BE49-F238E27FC236}">
                <a16:creationId xmlns:a16="http://schemas.microsoft.com/office/drawing/2014/main" id="{9382A2C3-7BE5-5957-2660-151088A12E1D}"/>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6" name="文本框 5">
            <a:extLst>
              <a:ext uri="{FF2B5EF4-FFF2-40B4-BE49-F238E27FC236}">
                <a16:creationId xmlns:a16="http://schemas.microsoft.com/office/drawing/2014/main" id="{E68EC22D-A971-E7CA-7DA4-8E850814D71D}"/>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7" name="矩形 6">
            <a:extLst>
              <a:ext uri="{FF2B5EF4-FFF2-40B4-BE49-F238E27FC236}">
                <a16:creationId xmlns:a16="http://schemas.microsoft.com/office/drawing/2014/main" id="{002F0583-586D-FAC1-48BC-C3A4D05F79F8}"/>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8" name="文本框 7">
            <a:extLst>
              <a:ext uri="{FF2B5EF4-FFF2-40B4-BE49-F238E27FC236}">
                <a16:creationId xmlns:a16="http://schemas.microsoft.com/office/drawing/2014/main" id="{2A525FD7-77A4-0D8D-9F6F-33EEA3A9A043}"/>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9" name="文本框 8">
            <a:extLst>
              <a:ext uri="{FF2B5EF4-FFF2-40B4-BE49-F238E27FC236}">
                <a16:creationId xmlns:a16="http://schemas.microsoft.com/office/drawing/2014/main" id="{904F3F61-94C2-0CCC-9EEF-AF7B5F4A26CD}"/>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标题占位符 1">
            <a:extLst>
              <a:ext uri="{FF2B5EF4-FFF2-40B4-BE49-F238E27FC236}">
                <a16:creationId xmlns:a16="http://schemas.microsoft.com/office/drawing/2014/main" id="{7A99C917-B551-9A89-A392-F5F505B20EB6}"/>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MUSER</a:t>
            </a:r>
            <a:r>
              <a:rPr lang="zh-CN" altLang="en-US" sz="2600" b="1" dirty="0">
                <a:solidFill>
                  <a:sysClr val="windowText" lastClr="000000"/>
                </a:solidFill>
                <a:latin typeface="Arial" panose="020B0604020202090204"/>
                <a:ea typeface="微软雅黑" panose="020B0503020204020204" pitchFamily="34" charset="-122"/>
              </a:rPr>
              <a:t>框架</a:t>
            </a:r>
          </a:p>
        </p:txBody>
      </p:sp>
      <p:cxnSp>
        <p:nvCxnSpPr>
          <p:cNvPr id="11" name="直接连接符 10">
            <a:extLst>
              <a:ext uri="{FF2B5EF4-FFF2-40B4-BE49-F238E27FC236}">
                <a16:creationId xmlns:a16="http://schemas.microsoft.com/office/drawing/2014/main" id="{A54A1637-2744-AB13-BEE3-8FD5B8FB6DF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12" name="组合 11">
            <a:extLst>
              <a:ext uri="{FF2B5EF4-FFF2-40B4-BE49-F238E27FC236}">
                <a16:creationId xmlns:a16="http://schemas.microsoft.com/office/drawing/2014/main" id="{CFB7BF81-C893-97A0-EB59-AB8DF83A8A8B}"/>
              </a:ext>
            </a:extLst>
          </p:cNvPr>
          <p:cNvGrpSpPr/>
          <p:nvPr/>
        </p:nvGrpSpPr>
        <p:grpSpPr>
          <a:xfrm>
            <a:off x="203760" y="159728"/>
            <a:ext cx="725344" cy="619478"/>
            <a:chOff x="178632" y="159728"/>
            <a:chExt cx="725344" cy="619478"/>
          </a:xfrm>
        </p:grpSpPr>
        <p:sp>
          <p:nvSpPr>
            <p:cNvPr id="13" name="椭圆 12">
              <a:extLst>
                <a:ext uri="{FF2B5EF4-FFF2-40B4-BE49-F238E27FC236}">
                  <a16:creationId xmlns:a16="http://schemas.microsoft.com/office/drawing/2014/main" id="{3878B36D-7678-3EE7-6D3B-31AA8D79601C}"/>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14" name="文本框 60">
              <a:extLst>
                <a:ext uri="{FF2B5EF4-FFF2-40B4-BE49-F238E27FC236}">
                  <a16:creationId xmlns:a16="http://schemas.microsoft.com/office/drawing/2014/main" id="{6A1C3612-4F08-9647-7D98-EBCDE99F7A79}"/>
                </a:ext>
              </a:extLst>
            </p:cNvPr>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284CF80F-2FC1-B0F4-BBC7-21E0B4D623CE}"/>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6" name="文本框 15">
            <a:extLst>
              <a:ext uri="{FF2B5EF4-FFF2-40B4-BE49-F238E27FC236}">
                <a16:creationId xmlns:a16="http://schemas.microsoft.com/office/drawing/2014/main" id="{C2F5DD30-EDAF-2031-0A8A-E3115A8AF85E}"/>
              </a:ext>
            </a:extLst>
          </p:cNvPr>
          <p:cNvSpPr txBox="1"/>
          <p:nvPr/>
        </p:nvSpPr>
        <p:spPr>
          <a:xfrm>
            <a:off x="592554" y="4860776"/>
            <a:ext cx="5193374"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solidFill>
                  <a:schemeClr val="bg1"/>
                </a:solidFill>
                <a:effectLst/>
                <a:latin typeface="Times New Roman" panose="02020603050405020304" pitchFamily="18" charset="0"/>
                <a:ea typeface="宋体" panose="02010600030101010101" pitchFamily="2" charset="-122"/>
              </a:rPr>
              <a:t>随着物联网和通信技术的发展，</a:t>
            </a:r>
            <a:r>
              <a:rPr lang="zh-CN" altLang="zh-CN" sz="1600" b="1" kern="100" dirty="0">
                <a:solidFill>
                  <a:schemeClr val="bg1"/>
                </a:solidFill>
                <a:effectLst/>
                <a:latin typeface="Times New Roman" panose="02020603050405020304" pitchFamily="18" charset="0"/>
                <a:ea typeface="宋体" panose="02010600030101010101" pitchFamily="2" charset="-122"/>
              </a:rPr>
              <a:t>数字孪生技术</a:t>
            </a:r>
            <a:r>
              <a:rPr lang="zh-CN" altLang="zh-CN" sz="1600" kern="100" dirty="0">
                <a:solidFill>
                  <a:schemeClr val="bg1"/>
                </a:solidFill>
                <a:effectLst/>
                <a:latin typeface="Times New Roman" panose="02020603050405020304" pitchFamily="18" charset="0"/>
                <a:ea typeface="宋体" panose="02010600030101010101" pitchFamily="2" charset="-122"/>
              </a:rPr>
              <a:t>被</a:t>
            </a:r>
            <a:r>
              <a:rPr lang="zh-CN" altLang="en-US" sz="1600" kern="100" dirty="0">
                <a:solidFill>
                  <a:schemeClr val="bg1"/>
                </a:solidFill>
                <a:latin typeface="Times New Roman" panose="02020603050405020304" pitchFamily="18" charset="0"/>
                <a:ea typeface="宋体" panose="02010600030101010101" pitchFamily="2" charset="-122"/>
              </a:rPr>
              <a:t>广泛</a:t>
            </a:r>
            <a:r>
              <a:rPr lang="zh-CN" altLang="zh-CN" sz="1600" kern="100" dirty="0">
                <a:solidFill>
                  <a:schemeClr val="bg1"/>
                </a:solidFill>
                <a:effectLst/>
                <a:latin typeface="Times New Roman" panose="02020603050405020304" pitchFamily="18" charset="0"/>
                <a:ea typeface="宋体" panose="02010600030101010101" pitchFamily="2" charset="-122"/>
              </a:rPr>
              <a:t>关</a:t>
            </a:r>
          </a:p>
        </p:txBody>
      </p:sp>
      <p:pic>
        <p:nvPicPr>
          <p:cNvPr id="17" name="图片 16">
            <a:extLst>
              <a:ext uri="{FF2B5EF4-FFF2-40B4-BE49-F238E27FC236}">
                <a16:creationId xmlns:a16="http://schemas.microsoft.com/office/drawing/2014/main" id="{52030250-65E0-2934-4FBC-B0480232F9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8" name="圆角矩形 12">
            <a:extLst>
              <a:ext uri="{FF2B5EF4-FFF2-40B4-BE49-F238E27FC236}">
                <a16:creationId xmlns:a16="http://schemas.microsoft.com/office/drawing/2014/main" id="{B666E01F-2405-2114-7054-DC4B8379C18B}"/>
              </a:ext>
            </a:extLst>
          </p:cNvPr>
          <p:cNvSpPr>
            <a:spLocks noChangeArrowheads="1"/>
          </p:cNvSpPr>
          <p:nvPr/>
        </p:nvSpPr>
        <p:spPr bwMode="auto">
          <a:xfrm>
            <a:off x="660400" y="948790"/>
            <a:ext cx="10872208"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文本框 18">
            <a:extLst>
              <a:ext uri="{FF2B5EF4-FFF2-40B4-BE49-F238E27FC236}">
                <a16:creationId xmlns:a16="http://schemas.microsoft.com/office/drawing/2014/main" id="{EF291447-25FC-F4D8-D7DF-17690E3BC5C0}"/>
              </a:ext>
            </a:extLst>
          </p:cNvPr>
          <p:cNvSpPr txBox="1"/>
          <p:nvPr/>
        </p:nvSpPr>
        <p:spPr>
          <a:xfrm>
            <a:off x="929104" y="1265328"/>
            <a:ext cx="6280080" cy="523220"/>
          </a:xfrm>
          <a:prstGeom prst="rect">
            <a:avLst/>
          </a:prstGeom>
          <a:noFill/>
        </p:spPr>
        <p:txBody>
          <a:bodyPr wrap="square">
            <a:spAutoFit/>
          </a:bodyPr>
          <a:lstStyle/>
          <a:p>
            <a:r>
              <a:rPr lang="en-US" altLang="zh-CN" sz="2800" b="1" dirty="0"/>
              <a:t> Text Summarization</a:t>
            </a:r>
            <a:endParaRPr lang="zh-CN" altLang="en-US" sz="2800" b="1" dirty="0"/>
          </a:p>
        </p:txBody>
      </p:sp>
      <p:sp>
        <p:nvSpPr>
          <p:cNvPr id="21" name="文本框 20">
            <a:extLst>
              <a:ext uri="{FF2B5EF4-FFF2-40B4-BE49-F238E27FC236}">
                <a16:creationId xmlns:a16="http://schemas.microsoft.com/office/drawing/2014/main" id="{AF4C8FE6-71CD-2489-142F-5CE8CAB784FD}"/>
              </a:ext>
            </a:extLst>
          </p:cNvPr>
          <p:cNvSpPr txBox="1"/>
          <p:nvPr/>
        </p:nvSpPr>
        <p:spPr>
          <a:xfrm>
            <a:off x="1068811" y="1777759"/>
            <a:ext cx="5340699" cy="2127634"/>
          </a:xfrm>
          <a:prstGeom prst="rect">
            <a:avLst/>
          </a:prstGeom>
          <a:noFill/>
        </p:spPr>
        <p:txBody>
          <a:bodyPr wrap="square">
            <a:spAutoFit/>
          </a:bodyPr>
          <a:lstStyle/>
          <a:p>
            <a:pPr>
              <a:lnSpc>
                <a:spcPct val="150000"/>
              </a:lnSpc>
            </a:pPr>
            <a:r>
              <a:rPr lang="zh-CN" altLang="en-US" dirty="0"/>
              <a:t>文本摘要生成</a:t>
            </a:r>
            <a:endParaRPr lang="en-US" altLang="zh-CN" dirty="0"/>
          </a:p>
          <a:p>
            <a:pPr lvl="1">
              <a:lnSpc>
                <a:spcPct val="150000"/>
              </a:lnSpc>
            </a:pPr>
            <a:r>
              <a:rPr lang="zh-CN" altLang="en-US" dirty="0"/>
              <a:t>利用大型文本语料库进行自监督训练的</a:t>
            </a:r>
            <a:r>
              <a:rPr lang="en-US" altLang="zh-CN" dirty="0"/>
              <a:t>Transformers</a:t>
            </a:r>
            <a:r>
              <a:rPr lang="zh-CN" altLang="en-US" dirty="0"/>
              <a:t>预训练</a:t>
            </a:r>
            <a:endParaRPr lang="en-US" altLang="zh-CN" dirty="0"/>
          </a:p>
          <a:p>
            <a:pPr lvl="1">
              <a:lnSpc>
                <a:spcPct val="150000"/>
              </a:lnSpc>
            </a:pPr>
            <a:endParaRPr lang="en-US" altLang="zh-CN" dirty="0"/>
          </a:p>
          <a:p>
            <a:pPr lvl="1">
              <a:lnSpc>
                <a:spcPct val="150000"/>
              </a:lnSpc>
            </a:pPr>
            <a:endParaRPr lang="zh-CN" altLang="en-US" dirty="0"/>
          </a:p>
        </p:txBody>
      </p:sp>
      <p:cxnSp>
        <p:nvCxnSpPr>
          <p:cNvPr id="22" name="直接箭头连接符 21">
            <a:extLst>
              <a:ext uri="{FF2B5EF4-FFF2-40B4-BE49-F238E27FC236}">
                <a16:creationId xmlns:a16="http://schemas.microsoft.com/office/drawing/2014/main" id="{8820CD67-6054-9EFC-9033-290FEF688237}"/>
              </a:ext>
            </a:extLst>
          </p:cNvPr>
          <p:cNvCxnSpPr>
            <a:cxnSpLocks/>
          </p:cNvCxnSpPr>
          <p:nvPr/>
        </p:nvCxnSpPr>
        <p:spPr>
          <a:xfrm flipV="1">
            <a:off x="9137792" y="3041151"/>
            <a:ext cx="437723" cy="951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C47845DF-ED2E-587F-EFFE-C59D403B597B}"/>
              </a:ext>
            </a:extLst>
          </p:cNvPr>
          <p:cNvPicPr>
            <a:picLocks noChangeAspect="1"/>
          </p:cNvPicPr>
          <p:nvPr/>
        </p:nvPicPr>
        <p:blipFill rotWithShape="1">
          <a:blip r:embed="rId4"/>
          <a:srcRect l="2433" r="2177"/>
          <a:stretch/>
        </p:blipFill>
        <p:spPr>
          <a:xfrm>
            <a:off x="7277030" y="1176150"/>
            <a:ext cx="3707256" cy="3600450"/>
          </a:xfrm>
          <a:prstGeom prst="rect">
            <a:avLst/>
          </a:prstGeom>
        </p:spPr>
      </p:pic>
      <p:pic>
        <p:nvPicPr>
          <p:cNvPr id="1028" name="Picture 4">
            <a:extLst>
              <a:ext uri="{FF2B5EF4-FFF2-40B4-BE49-F238E27FC236}">
                <a16:creationId xmlns:a16="http://schemas.microsoft.com/office/drawing/2014/main" id="{E202328C-545C-DB39-5CC8-8E0F9B42EC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494" y="3014982"/>
            <a:ext cx="5829300" cy="3238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99A16B39-CF99-B89E-04D3-D414F1FB7035}"/>
                  </a:ext>
                </a:extLst>
              </p:cNvPr>
              <p:cNvSpPr txBox="1"/>
              <p:nvPr/>
            </p:nvSpPr>
            <p:spPr>
              <a:xfrm>
                <a:off x="6406074" y="5059085"/>
                <a:ext cx="6093912" cy="938462"/>
              </a:xfrm>
              <a:prstGeom prst="rect">
                <a:avLst/>
              </a:prstGeom>
              <a:noFill/>
            </p:spPr>
            <p:txBody>
              <a:bodyPr wrap="square">
                <a:spAutoFit/>
              </a:bodyPr>
              <a:lstStyle/>
              <a:p>
                <a:r>
                  <a:rPr lang="zh-CN" altLang="en-US" b="0" i="0" dirty="0">
                    <a:solidFill>
                      <a:srgbClr val="24292F"/>
                    </a:solidFill>
                    <a:effectLst/>
                    <a:latin typeface="Noto Sans" panose="020B0502040504020204" pitchFamily="34" charset="0"/>
                  </a:rPr>
                  <a:t>一条新闻𝐴包含</a:t>
                </a:r>
                <a:r>
                  <a:rPr lang="en-US" altLang="zh-CN" b="0" i="0" dirty="0">
                    <a:solidFill>
                      <a:srgbClr val="24292F"/>
                    </a:solidFill>
                    <a:effectLst/>
                    <a:latin typeface="Noto Sans" panose="020B0502040504020204" pitchFamily="34" charset="0"/>
                  </a:rPr>
                  <a:t>N</a:t>
                </a:r>
                <a:r>
                  <a:rPr lang="zh-CN" altLang="en-US" b="0" i="0" dirty="0">
                    <a:solidFill>
                      <a:srgbClr val="24292F"/>
                    </a:solidFill>
                    <a:effectLst/>
                    <a:latin typeface="Noto Sans" panose="020B0502040504020204" pitchFamily="34" charset="0"/>
                  </a:rPr>
                  <a:t>个句子，即𝐴 </a:t>
                </a:r>
                <a:r>
                  <a:rPr lang="en-US" altLang="zh-CN" b="0" i="0" dirty="0">
                    <a:solidFill>
                      <a:srgbClr val="24292F"/>
                    </a:solidFill>
                    <a:effectLst/>
                    <a:latin typeface="Noto Sans" panose="020B0502040504020204" pitchFamily="34" charset="0"/>
                  </a:rPr>
                  <a:t>= </a:t>
                </a:r>
                <a14:m>
                  <m:oMath xmlns:m="http://schemas.openxmlformats.org/officeDocument/2006/math">
                    <m:sSubSup>
                      <m:sSubSupPr>
                        <m:ctrlPr>
                          <a:rPr lang="en-US" altLang="zh-CN" b="0" i="1" dirty="0" smtClean="0">
                            <a:solidFill>
                              <a:srgbClr val="24292F"/>
                            </a:solidFill>
                            <a:effectLst/>
                            <a:latin typeface="Cambria Math" panose="02040503050406030204" pitchFamily="18" charset="0"/>
                          </a:rPr>
                        </m:ctrlPr>
                      </m:sSubSupPr>
                      <m:e>
                        <m:r>
                          <m:rPr>
                            <m:nor/>
                          </m:rPr>
                          <a:rPr lang="en-US" altLang="zh-CN" dirty="0">
                            <a:solidFill>
                              <a:srgbClr val="24292F"/>
                            </a:solidFill>
                            <a:latin typeface="Noto Sans" panose="020B0502040504020204" pitchFamily="34" charset="0"/>
                          </a:rPr>
                          <m:t>{</m:t>
                        </m:r>
                        <m:sSub>
                          <m:sSubPr>
                            <m:ctrlPr>
                              <a:rPr lang="en-US" altLang="zh-CN" i="1" dirty="0">
                                <a:solidFill>
                                  <a:srgbClr val="24292F"/>
                                </a:solidFill>
                                <a:latin typeface="Cambria Math" panose="02040503050406030204" pitchFamily="18" charset="0"/>
                              </a:rPr>
                            </m:ctrlPr>
                          </m:sSubPr>
                          <m:e>
                            <m:r>
                              <m:rPr>
                                <m:sty m:val="p"/>
                              </m:rPr>
                              <a:rPr lang="en-US" altLang="zh-CN" i="1" dirty="0">
                                <a:solidFill>
                                  <a:srgbClr val="24292F"/>
                                </a:solidFill>
                                <a:latin typeface="Cambria Math" panose="02040503050406030204" pitchFamily="18" charset="0"/>
                              </a:rPr>
                              <m:t>s</m:t>
                            </m:r>
                          </m:e>
                          <m:sub>
                            <m:r>
                              <a:rPr lang="en-US" altLang="zh-CN" i="1" dirty="0">
                                <a:solidFill>
                                  <a:srgbClr val="24292F"/>
                                </a:solidFill>
                                <a:latin typeface="Cambria Math" panose="02040503050406030204" pitchFamily="18" charset="0"/>
                              </a:rPr>
                              <m:t>𝑖</m:t>
                            </m:r>
                          </m:sub>
                        </m:sSub>
                        <m:r>
                          <m:rPr>
                            <m:nor/>
                          </m:rPr>
                          <a:rPr lang="en-US" altLang="zh-CN" dirty="0">
                            <a:solidFill>
                              <a:srgbClr val="24292F"/>
                            </a:solidFill>
                            <a:latin typeface="Noto Sans" panose="020B0502040504020204" pitchFamily="34" charset="0"/>
                          </a:rPr>
                          <m:t>}</m:t>
                        </m:r>
                      </m:e>
                      <m:sub>
                        <m:r>
                          <a:rPr lang="en-US" altLang="zh-CN" b="0" i="1" dirty="0" smtClean="0">
                            <a:solidFill>
                              <a:srgbClr val="24292F"/>
                            </a:solidFill>
                            <a:effectLst/>
                            <a:latin typeface="Cambria Math" panose="02040503050406030204" pitchFamily="18" charset="0"/>
                          </a:rPr>
                          <m:t>𝑖</m:t>
                        </m:r>
                      </m:sub>
                      <m:sup>
                        <m:r>
                          <a:rPr lang="en-US" altLang="zh-CN" b="0" i="1" dirty="0" smtClean="0">
                            <a:solidFill>
                              <a:srgbClr val="24292F"/>
                            </a:solidFill>
                            <a:effectLst/>
                            <a:latin typeface="Cambria Math" panose="02040503050406030204" pitchFamily="18" charset="0"/>
                          </a:rPr>
                          <m:t>𝑁</m:t>
                        </m:r>
                      </m:sup>
                    </m:sSubSup>
                  </m:oMath>
                </a14:m>
                <a:endParaRPr lang="en-US" altLang="zh-CN" b="0" i="0" dirty="0">
                  <a:solidFill>
                    <a:srgbClr val="24292F"/>
                  </a:solidFill>
                  <a:effectLst/>
                  <a:latin typeface="Noto Sans" panose="020B0502040504020204" pitchFamily="34" charset="0"/>
                </a:endParaRPr>
              </a:p>
              <a:p>
                <a:r>
                  <a:rPr lang="zh-CN" altLang="en-US" b="0" i="0" dirty="0">
                    <a:solidFill>
                      <a:srgbClr val="24292F"/>
                    </a:solidFill>
                    <a:effectLst/>
                    <a:latin typeface="Noto Sans" panose="020B0502040504020204" pitchFamily="34" charset="0"/>
                  </a:rPr>
                  <a:t>集合𝑆根据重要性评分选择得分最高的𝑚个句子</a:t>
                </a:r>
                <a:endParaRPr lang="en-US" altLang="zh-CN" b="0" i="0" dirty="0">
                  <a:solidFill>
                    <a:srgbClr val="24292F"/>
                  </a:solidFill>
                  <a:effectLst/>
                  <a:latin typeface="Noto Sans" panose="020B0502040504020204" pitchFamily="34" charset="0"/>
                </a:endParaRPr>
              </a:p>
              <a:p>
                <a:r>
                  <a:rPr lang="en-US" altLang="zh-CN" dirty="0">
                    <a:solidFill>
                      <a:srgbClr val="24292F"/>
                    </a:solidFill>
                    <a:latin typeface="Noto Sans" panose="020B0502040504020204" pitchFamily="34" charset="0"/>
                  </a:rPr>
                  <a:t>MSR30%</a:t>
                </a:r>
                <a:r>
                  <a:rPr lang="zh-CN" altLang="en-US" dirty="0">
                    <a:solidFill>
                      <a:srgbClr val="24292F"/>
                    </a:solidFill>
                    <a:latin typeface="Noto Sans" panose="020B0502040504020204" pitchFamily="34" charset="0"/>
                  </a:rPr>
                  <a:t>有效</a:t>
                </a:r>
                <a:endParaRPr lang="en-US" altLang="zh-CN" b="0" i="0" dirty="0">
                  <a:solidFill>
                    <a:srgbClr val="24292F"/>
                  </a:solidFill>
                  <a:effectLst/>
                  <a:latin typeface="Noto Sans" panose="020B0502040504020204" pitchFamily="34" charset="0"/>
                </a:endParaRPr>
              </a:p>
            </p:txBody>
          </p:sp>
        </mc:Choice>
        <mc:Fallback xmlns="">
          <p:sp>
            <p:nvSpPr>
              <p:cNvPr id="38" name="文本框 37">
                <a:extLst>
                  <a:ext uri="{FF2B5EF4-FFF2-40B4-BE49-F238E27FC236}">
                    <a16:creationId xmlns:a16="http://schemas.microsoft.com/office/drawing/2014/main" id="{99A16B39-CF99-B89E-04D3-D414F1FB7035}"/>
                  </a:ext>
                </a:extLst>
              </p:cNvPr>
              <p:cNvSpPr txBox="1">
                <a:spLocks noRot="1" noChangeAspect="1" noMove="1" noResize="1" noEditPoints="1" noAdjustHandles="1" noChangeArrowheads="1" noChangeShapeType="1" noTextEdit="1"/>
              </p:cNvSpPr>
              <p:nvPr/>
            </p:nvSpPr>
            <p:spPr>
              <a:xfrm>
                <a:off x="6406074" y="5059085"/>
                <a:ext cx="6093912" cy="938462"/>
              </a:xfrm>
              <a:prstGeom prst="rect">
                <a:avLst/>
              </a:prstGeom>
              <a:blipFill>
                <a:blip r:embed="rId6"/>
                <a:stretch>
                  <a:fillRect l="-900" t="-3247" b="-97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2445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MUSER</a:t>
            </a:r>
            <a:r>
              <a:rPr lang="zh-CN" altLang="en-US" sz="2600" b="1" dirty="0">
                <a:solidFill>
                  <a:sysClr val="windowText" lastClr="000000"/>
                </a:solidFill>
                <a:latin typeface="Arial" panose="020B0604020202090204"/>
                <a:ea typeface="微软雅黑" panose="020B0503020204020204" pitchFamily="34" charset="-122"/>
              </a:rPr>
              <a:t>框架</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400" y="948790"/>
            <a:ext cx="10872208"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文本框 10">
            <a:extLst>
              <a:ext uri="{FF2B5EF4-FFF2-40B4-BE49-F238E27FC236}">
                <a16:creationId xmlns:a16="http://schemas.microsoft.com/office/drawing/2014/main" id="{BE34B852-F368-CAA2-982B-ADBC5746F75C}"/>
              </a:ext>
            </a:extLst>
          </p:cNvPr>
          <p:cNvSpPr txBox="1"/>
          <p:nvPr/>
        </p:nvSpPr>
        <p:spPr>
          <a:xfrm>
            <a:off x="941630" y="1265328"/>
            <a:ext cx="6280080" cy="523220"/>
          </a:xfrm>
          <a:prstGeom prst="rect">
            <a:avLst/>
          </a:prstGeom>
          <a:noFill/>
        </p:spPr>
        <p:txBody>
          <a:bodyPr wrap="square">
            <a:spAutoFit/>
          </a:bodyPr>
          <a:lstStyle/>
          <a:p>
            <a:r>
              <a:rPr lang="en-US" altLang="zh-CN" sz="2800" b="1" dirty="0"/>
              <a:t> Multi-step Retrieval</a:t>
            </a:r>
            <a:endParaRPr lang="zh-CN" altLang="en-US" sz="2800" b="1" dirty="0"/>
          </a:p>
        </p:txBody>
      </p:sp>
      <p:sp>
        <p:nvSpPr>
          <p:cNvPr id="15" name="文本框 14">
            <a:extLst>
              <a:ext uri="{FF2B5EF4-FFF2-40B4-BE49-F238E27FC236}">
                <a16:creationId xmlns:a16="http://schemas.microsoft.com/office/drawing/2014/main" id="{F15FF685-28FC-EE94-BBA6-43E7DCB6DA3C}"/>
              </a:ext>
            </a:extLst>
          </p:cNvPr>
          <p:cNvSpPr txBox="1"/>
          <p:nvPr/>
        </p:nvSpPr>
        <p:spPr>
          <a:xfrm>
            <a:off x="523910" y="1702747"/>
            <a:ext cx="6524058" cy="2958630"/>
          </a:xfrm>
          <a:prstGeom prst="rect">
            <a:avLst/>
          </a:prstGeom>
          <a:noFill/>
        </p:spPr>
        <p:txBody>
          <a:bodyPr wrap="square">
            <a:spAutoFit/>
          </a:bodyPr>
          <a:lstStyle/>
          <a:p>
            <a:pPr lvl="1">
              <a:lnSpc>
                <a:spcPct val="150000"/>
              </a:lnSpc>
            </a:pPr>
            <a:r>
              <a:rPr lang="zh-CN" altLang="en-US" b="0" i="0" dirty="0">
                <a:solidFill>
                  <a:srgbClr val="24292F"/>
                </a:solidFill>
                <a:effectLst/>
                <a:latin typeface="Noto Sans" panose="020B0502040504020204" pitchFamily="34" charset="0"/>
              </a:rPr>
              <a:t>第一步，使用新闻声明𝐶检索维基百科语料库中相关的段落𝑃</a:t>
            </a:r>
            <a:endParaRPr lang="en-US" altLang="zh-CN" b="0" i="0" dirty="0">
              <a:solidFill>
                <a:srgbClr val="24292F"/>
              </a:solidFill>
              <a:effectLst/>
              <a:latin typeface="Noto Sans" panose="020B0502040504020204" pitchFamily="34" charset="0"/>
            </a:endParaRPr>
          </a:p>
          <a:p>
            <a:pPr lvl="1">
              <a:lnSpc>
                <a:spcPct val="150000"/>
              </a:lnSpc>
            </a:pPr>
            <a:r>
              <a:rPr lang="zh-CN" altLang="en-US" b="0" i="0" dirty="0">
                <a:solidFill>
                  <a:srgbClr val="24292F"/>
                </a:solidFill>
                <a:effectLst/>
                <a:latin typeface="Noto Sans" panose="020B0502040504020204" pitchFamily="34" charset="0"/>
              </a:rPr>
              <a:t>第二步是从检索到的长段落中提取证据，并提取段落的关键证据。</a:t>
            </a:r>
            <a:endParaRPr lang="en-US" altLang="zh-CN" b="0" i="0" dirty="0">
              <a:solidFill>
                <a:srgbClr val="24292F"/>
              </a:solidFill>
              <a:effectLst/>
              <a:latin typeface="Noto Sans" panose="020B0502040504020204" pitchFamily="34" charset="0"/>
            </a:endParaRPr>
          </a:p>
          <a:p>
            <a:pPr lvl="1">
              <a:lnSpc>
                <a:spcPct val="150000"/>
              </a:lnSpc>
            </a:pPr>
            <a:r>
              <a:rPr lang="zh-CN" altLang="en-US" b="0" i="0" dirty="0">
                <a:solidFill>
                  <a:srgbClr val="24292F"/>
                </a:solidFill>
                <a:effectLst/>
                <a:latin typeface="Noto Sans" panose="020B0502040504020204" pitchFamily="34" charset="0"/>
              </a:rPr>
              <a:t>第三步，如果在检索到的段落中未找到证据，则将此步骤中检索到的信息与声明𝐶融合，生成一个新的声明用于检索迭代。当在检索到的段落中找到证据时，搜索终止</a:t>
            </a:r>
            <a:endParaRPr lang="en-US" altLang="zh-CN" dirty="0"/>
          </a:p>
        </p:txBody>
      </p:sp>
      <p:pic>
        <p:nvPicPr>
          <p:cNvPr id="10" name="图片 9">
            <a:extLst>
              <a:ext uri="{FF2B5EF4-FFF2-40B4-BE49-F238E27FC236}">
                <a16:creationId xmlns:a16="http://schemas.microsoft.com/office/drawing/2014/main" id="{FEDD2F67-8F1B-0C00-A4D6-FF4FF5F79731}"/>
              </a:ext>
            </a:extLst>
          </p:cNvPr>
          <p:cNvPicPr>
            <a:picLocks noChangeAspect="1"/>
          </p:cNvPicPr>
          <p:nvPr/>
        </p:nvPicPr>
        <p:blipFill rotWithShape="1">
          <a:blip r:embed="rId4"/>
          <a:srcRect l="14045" t="16414" r="13937" b="11470"/>
          <a:stretch/>
        </p:blipFill>
        <p:spPr>
          <a:xfrm>
            <a:off x="9068698" y="3599464"/>
            <a:ext cx="2291137" cy="810559"/>
          </a:xfrm>
          <a:prstGeom prst="rect">
            <a:avLst/>
          </a:prstGeom>
        </p:spPr>
      </p:pic>
      <p:pic>
        <p:nvPicPr>
          <p:cNvPr id="9" name="图片 8">
            <a:extLst>
              <a:ext uri="{FF2B5EF4-FFF2-40B4-BE49-F238E27FC236}">
                <a16:creationId xmlns:a16="http://schemas.microsoft.com/office/drawing/2014/main" id="{0AC9FD11-6A20-A077-7E86-3679E9288514}"/>
              </a:ext>
            </a:extLst>
          </p:cNvPr>
          <p:cNvPicPr>
            <a:picLocks noChangeAspect="1"/>
          </p:cNvPicPr>
          <p:nvPr/>
        </p:nvPicPr>
        <p:blipFill>
          <a:blip r:embed="rId5"/>
          <a:stretch>
            <a:fillRect/>
          </a:stretch>
        </p:blipFill>
        <p:spPr>
          <a:xfrm>
            <a:off x="7047968" y="1320670"/>
            <a:ext cx="4152900" cy="3124200"/>
          </a:xfrm>
          <a:prstGeom prst="rect">
            <a:avLst/>
          </a:prstGeom>
        </p:spPr>
      </p:pic>
      <p:pic>
        <p:nvPicPr>
          <p:cNvPr id="13" name="图片 12">
            <a:extLst>
              <a:ext uri="{FF2B5EF4-FFF2-40B4-BE49-F238E27FC236}">
                <a16:creationId xmlns:a16="http://schemas.microsoft.com/office/drawing/2014/main" id="{6D02E732-BD83-2920-540B-D042AE2E1D62}"/>
              </a:ext>
            </a:extLst>
          </p:cNvPr>
          <p:cNvPicPr>
            <a:picLocks noChangeAspect="1"/>
          </p:cNvPicPr>
          <p:nvPr/>
        </p:nvPicPr>
        <p:blipFill>
          <a:blip r:embed="rId6"/>
          <a:stretch>
            <a:fillRect/>
          </a:stretch>
        </p:blipFill>
        <p:spPr>
          <a:xfrm>
            <a:off x="1378317" y="4860776"/>
            <a:ext cx="2124075" cy="571500"/>
          </a:xfrm>
          <a:prstGeom prst="rect">
            <a:avLst/>
          </a:prstGeom>
        </p:spPr>
      </p:pic>
      <p:pic>
        <p:nvPicPr>
          <p:cNvPr id="14" name="图片 13">
            <a:extLst>
              <a:ext uri="{FF2B5EF4-FFF2-40B4-BE49-F238E27FC236}">
                <a16:creationId xmlns:a16="http://schemas.microsoft.com/office/drawing/2014/main" id="{7AEE9F7F-3D21-BF03-2F6B-B496231DF7C4}"/>
              </a:ext>
            </a:extLst>
          </p:cNvPr>
          <p:cNvPicPr>
            <a:picLocks noChangeAspect="1"/>
          </p:cNvPicPr>
          <p:nvPr/>
        </p:nvPicPr>
        <p:blipFill>
          <a:blip r:embed="rId6"/>
          <a:stretch>
            <a:fillRect/>
          </a:stretch>
        </p:blipFill>
        <p:spPr>
          <a:xfrm>
            <a:off x="1530716" y="4764695"/>
            <a:ext cx="3325977" cy="894882"/>
          </a:xfrm>
          <a:prstGeom prst="rect">
            <a:avLst/>
          </a:prstGeom>
        </p:spPr>
      </p:pic>
      <p:sp>
        <p:nvSpPr>
          <p:cNvPr id="16" name="文本框 15">
            <a:extLst>
              <a:ext uri="{FF2B5EF4-FFF2-40B4-BE49-F238E27FC236}">
                <a16:creationId xmlns:a16="http://schemas.microsoft.com/office/drawing/2014/main" id="{AEF20FE5-39E3-1D02-8101-0BB05AC68AB4}"/>
              </a:ext>
            </a:extLst>
          </p:cNvPr>
          <p:cNvSpPr txBox="1"/>
          <p:nvPr/>
        </p:nvSpPr>
        <p:spPr>
          <a:xfrm>
            <a:off x="851338" y="4709673"/>
            <a:ext cx="2756765" cy="369332"/>
          </a:xfrm>
          <a:prstGeom prst="rect">
            <a:avLst/>
          </a:prstGeom>
          <a:noFill/>
        </p:spPr>
        <p:txBody>
          <a:bodyPr wrap="square" rtlCol="0">
            <a:spAutoFit/>
          </a:bodyPr>
          <a:lstStyle/>
          <a:p>
            <a:r>
              <a:rPr lang="zh-CN" altLang="en-US" dirty="0"/>
              <a:t>声明与段落相关性：</a:t>
            </a:r>
          </a:p>
        </p:txBody>
      </p:sp>
      <p:sp>
        <p:nvSpPr>
          <p:cNvPr id="23" name="文本框 22">
            <a:extLst>
              <a:ext uri="{FF2B5EF4-FFF2-40B4-BE49-F238E27FC236}">
                <a16:creationId xmlns:a16="http://schemas.microsoft.com/office/drawing/2014/main" id="{084D5A38-30C2-FFC5-5087-C57D462D8336}"/>
              </a:ext>
            </a:extLst>
          </p:cNvPr>
          <p:cNvSpPr txBox="1"/>
          <p:nvPr/>
        </p:nvSpPr>
        <p:spPr>
          <a:xfrm>
            <a:off x="5541231" y="5904297"/>
            <a:ext cx="6093912" cy="369332"/>
          </a:xfrm>
          <a:prstGeom prst="rect">
            <a:avLst/>
          </a:prstGeom>
          <a:noFill/>
        </p:spPr>
        <p:txBody>
          <a:bodyPr wrap="square">
            <a:spAutoFit/>
          </a:bodyPr>
          <a:lstStyle/>
          <a:p>
            <a:r>
              <a:rPr lang="en-US" altLang="zh-CN" b="0" i="0" dirty="0">
                <a:solidFill>
                  <a:srgbClr val="24292F"/>
                </a:solidFill>
                <a:effectLst/>
                <a:latin typeface="Noto Sans" panose="020B0502040504020204" pitchFamily="34" charset="0"/>
              </a:rPr>
              <a:t>"snippet"</a:t>
            </a:r>
            <a:r>
              <a:rPr lang="zh-CN" altLang="en-US" b="0" i="0" dirty="0">
                <a:solidFill>
                  <a:srgbClr val="24292F"/>
                </a:solidFill>
                <a:effectLst/>
                <a:latin typeface="Noto Sans" panose="020B0502040504020204" pitchFamily="34" charset="0"/>
              </a:rPr>
              <a:t>实际上是从段落中选出的一个高得分片段</a:t>
            </a:r>
            <a:endParaRPr lang="zh-CN" altLang="en-US" dirty="0"/>
          </a:p>
        </p:txBody>
      </p:sp>
      <p:pic>
        <p:nvPicPr>
          <p:cNvPr id="25" name="图片 24">
            <a:extLst>
              <a:ext uri="{FF2B5EF4-FFF2-40B4-BE49-F238E27FC236}">
                <a16:creationId xmlns:a16="http://schemas.microsoft.com/office/drawing/2014/main" id="{7871E29B-FFD7-7910-D82B-49F6BCFE5D61}"/>
              </a:ext>
            </a:extLst>
          </p:cNvPr>
          <p:cNvPicPr>
            <a:picLocks noChangeAspect="1"/>
          </p:cNvPicPr>
          <p:nvPr/>
        </p:nvPicPr>
        <p:blipFill>
          <a:blip r:embed="rId7"/>
          <a:stretch>
            <a:fillRect/>
          </a:stretch>
        </p:blipFill>
        <p:spPr>
          <a:xfrm>
            <a:off x="7405504" y="5097854"/>
            <a:ext cx="3009900" cy="466725"/>
          </a:xfrm>
          <a:prstGeom prst="rect">
            <a:avLst/>
          </a:prstGeom>
        </p:spPr>
      </p:pic>
      <p:cxnSp>
        <p:nvCxnSpPr>
          <p:cNvPr id="26" name="直接箭头连接符 25">
            <a:extLst>
              <a:ext uri="{FF2B5EF4-FFF2-40B4-BE49-F238E27FC236}">
                <a16:creationId xmlns:a16="http://schemas.microsoft.com/office/drawing/2014/main" id="{C8A443DC-E43C-D797-2B9C-9865E7570338}"/>
              </a:ext>
            </a:extLst>
          </p:cNvPr>
          <p:cNvCxnSpPr>
            <a:cxnSpLocks/>
            <a:stCxn id="23" idx="0"/>
          </p:cNvCxnSpPr>
          <p:nvPr/>
        </p:nvCxnSpPr>
        <p:spPr>
          <a:xfrm flipV="1">
            <a:off x="8588187" y="5394709"/>
            <a:ext cx="1382531" cy="509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F6F7340-9C6D-C7E1-D143-8382C3C11A55}"/>
              </a:ext>
            </a:extLst>
          </p:cNvPr>
          <p:cNvPicPr>
            <a:picLocks noChangeAspect="1"/>
          </p:cNvPicPr>
          <p:nvPr/>
        </p:nvPicPr>
        <p:blipFill>
          <a:blip r:embed="rId8"/>
          <a:stretch>
            <a:fillRect/>
          </a:stretch>
        </p:blipFill>
        <p:spPr>
          <a:xfrm>
            <a:off x="4563512" y="4909903"/>
            <a:ext cx="2397306" cy="673810"/>
          </a:xfrm>
          <a:prstGeom prst="rect">
            <a:avLst/>
          </a:prstGeom>
        </p:spPr>
      </p:pic>
      <p:sp>
        <p:nvSpPr>
          <p:cNvPr id="4" name="文本框 3">
            <a:extLst>
              <a:ext uri="{FF2B5EF4-FFF2-40B4-BE49-F238E27FC236}">
                <a16:creationId xmlns:a16="http://schemas.microsoft.com/office/drawing/2014/main" id="{BC62ECB7-BDCF-995C-6DD6-D84F2E31EEB5}"/>
              </a:ext>
            </a:extLst>
          </p:cNvPr>
          <p:cNvSpPr txBox="1"/>
          <p:nvPr/>
        </p:nvSpPr>
        <p:spPr>
          <a:xfrm>
            <a:off x="4530373" y="4676110"/>
            <a:ext cx="2756765" cy="369332"/>
          </a:xfrm>
          <a:prstGeom prst="rect">
            <a:avLst/>
          </a:prstGeom>
          <a:noFill/>
        </p:spPr>
        <p:txBody>
          <a:bodyPr wrap="square" rtlCol="0">
            <a:spAutoFit/>
          </a:bodyPr>
          <a:lstStyle/>
          <a:p>
            <a:r>
              <a:rPr lang="zh-CN" altLang="en-US" dirty="0"/>
              <a:t>嵌入函数：</a:t>
            </a:r>
          </a:p>
        </p:txBody>
      </p:sp>
    </p:spTree>
    <p:extLst>
      <p:ext uri="{BB962C8B-B14F-4D97-AF65-F5344CB8AC3E}">
        <p14:creationId xmlns:p14="http://schemas.microsoft.com/office/powerpoint/2010/main" val="372344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EB437-ADC5-799B-BC80-7886279F48C3}"/>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F27EA4E9-C765-AD16-21F9-7340B27C290C}"/>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53961000-3E05-19FB-F095-4F786EED3C0C}"/>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a:extLst>
              <a:ext uri="{FF2B5EF4-FFF2-40B4-BE49-F238E27FC236}">
                <a16:creationId xmlns:a16="http://schemas.microsoft.com/office/drawing/2014/main" id="{CADA7E0C-6506-1B7E-E131-146BFA730EA8}"/>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C3982E0A-9CB7-8834-69E5-1F11F410C083}"/>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a:extLst>
              <a:ext uri="{FF2B5EF4-FFF2-40B4-BE49-F238E27FC236}">
                <a16:creationId xmlns:a16="http://schemas.microsoft.com/office/drawing/2014/main" id="{01EC337C-0DCE-882F-2990-531F56D36E65}"/>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2032AF11-1933-346C-C6AE-B5AE6D69D423}"/>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a:extLst>
              <a:ext uri="{FF2B5EF4-FFF2-40B4-BE49-F238E27FC236}">
                <a16:creationId xmlns:a16="http://schemas.microsoft.com/office/drawing/2014/main" id="{0E0C76A7-7C35-C2FD-CBD8-D15F7E9DFE82}"/>
              </a:ext>
            </a:extLst>
          </p:cNvPr>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MUSER</a:t>
            </a:r>
            <a:r>
              <a:rPr lang="zh-CN" altLang="en-US" sz="2600" b="1" dirty="0">
                <a:solidFill>
                  <a:sysClr val="windowText" lastClr="000000"/>
                </a:solidFill>
                <a:latin typeface="Arial" panose="020B0604020202090204"/>
                <a:ea typeface="微软雅黑" panose="020B0503020204020204" pitchFamily="34" charset="-122"/>
              </a:rPr>
              <a:t>框架</a:t>
            </a:r>
          </a:p>
        </p:txBody>
      </p:sp>
      <p:cxnSp>
        <p:nvCxnSpPr>
          <p:cNvPr id="58" name="直接连接符 57">
            <a:extLst>
              <a:ext uri="{FF2B5EF4-FFF2-40B4-BE49-F238E27FC236}">
                <a16:creationId xmlns:a16="http://schemas.microsoft.com/office/drawing/2014/main" id="{B0775BFB-6A21-30BF-5D64-790DE9958D8E}"/>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a:extLst>
              <a:ext uri="{FF2B5EF4-FFF2-40B4-BE49-F238E27FC236}">
                <a16:creationId xmlns:a16="http://schemas.microsoft.com/office/drawing/2014/main" id="{0FE224ED-CEAC-0ECD-B249-5B669A196362}"/>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EB49D1F1-429E-755D-3E17-78CABE0A3E5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A5E4F534-51C1-1E53-3448-C1EC839440C0}"/>
                </a:ext>
              </a:extLst>
            </p:cNvPr>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1D704C83-185D-9C9F-50C8-2B717F02131F}"/>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34984843-180E-4A25-2A5F-529462F4E2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676FB9B9-1EA7-739C-5D37-E2A68DFE6666}"/>
              </a:ext>
            </a:extLst>
          </p:cNvPr>
          <p:cNvSpPr>
            <a:spLocks noChangeArrowheads="1"/>
          </p:cNvSpPr>
          <p:nvPr/>
        </p:nvSpPr>
        <p:spPr bwMode="auto">
          <a:xfrm>
            <a:off x="660400" y="948790"/>
            <a:ext cx="10872208"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文本框 10">
            <a:extLst>
              <a:ext uri="{FF2B5EF4-FFF2-40B4-BE49-F238E27FC236}">
                <a16:creationId xmlns:a16="http://schemas.microsoft.com/office/drawing/2014/main" id="{64B0C10D-10B1-B965-3BD3-0E3DDC239500}"/>
              </a:ext>
            </a:extLst>
          </p:cNvPr>
          <p:cNvSpPr txBox="1"/>
          <p:nvPr/>
        </p:nvSpPr>
        <p:spPr>
          <a:xfrm>
            <a:off x="941630" y="1265328"/>
            <a:ext cx="6280080" cy="523220"/>
          </a:xfrm>
          <a:prstGeom prst="rect">
            <a:avLst/>
          </a:prstGeom>
          <a:noFill/>
        </p:spPr>
        <p:txBody>
          <a:bodyPr wrap="square">
            <a:spAutoFit/>
          </a:bodyPr>
          <a:lstStyle/>
          <a:p>
            <a:r>
              <a:rPr lang="en-US" altLang="zh-CN" sz="2800" b="1" dirty="0"/>
              <a:t>  Text Reasoning</a:t>
            </a:r>
            <a:endParaRPr lang="zh-CN" altLang="en-US" sz="2800" b="1" dirty="0"/>
          </a:p>
        </p:txBody>
      </p:sp>
      <p:sp>
        <p:nvSpPr>
          <p:cNvPr id="15" name="文本框 14">
            <a:extLst>
              <a:ext uri="{FF2B5EF4-FFF2-40B4-BE49-F238E27FC236}">
                <a16:creationId xmlns:a16="http://schemas.microsoft.com/office/drawing/2014/main" id="{A3E465BA-82D5-7892-1C5A-015C2ACC4B07}"/>
              </a:ext>
            </a:extLst>
          </p:cNvPr>
          <p:cNvSpPr txBox="1"/>
          <p:nvPr/>
        </p:nvSpPr>
        <p:spPr>
          <a:xfrm>
            <a:off x="523910" y="1702747"/>
            <a:ext cx="6524058" cy="1712135"/>
          </a:xfrm>
          <a:prstGeom prst="rect">
            <a:avLst/>
          </a:prstGeom>
          <a:noFill/>
        </p:spPr>
        <p:txBody>
          <a:bodyPr wrap="square">
            <a:spAutoFit/>
          </a:bodyPr>
          <a:lstStyle/>
          <a:p>
            <a:pPr lvl="2">
              <a:lnSpc>
                <a:spcPct val="150000"/>
              </a:lnSpc>
            </a:pPr>
            <a:r>
              <a:rPr lang="zh-CN" altLang="en-US" b="0" i="0" dirty="0">
                <a:solidFill>
                  <a:srgbClr val="24292F"/>
                </a:solidFill>
                <a:effectLst/>
                <a:latin typeface="Noto Sans" panose="020B0502040504020204" pitchFamily="34" charset="0"/>
              </a:rPr>
              <a:t>文本推理模型的训练任务可以被视为一个二分类任务，目标是最小化每个新闻项目及其相关证据的二元交叉熵损失函数</a:t>
            </a:r>
            <a:r>
              <a:rPr lang="en-US" altLang="zh-CN" b="0" i="0" dirty="0">
                <a:solidFill>
                  <a:srgbClr val="24292F"/>
                </a:solidFill>
                <a:effectLst/>
                <a:latin typeface="Noto Sans" panose="020B0502040504020204" pitchFamily="34" charset="0"/>
              </a:rPr>
              <a:t>:</a:t>
            </a:r>
          </a:p>
          <a:p>
            <a:pPr lvl="2">
              <a:lnSpc>
                <a:spcPct val="150000"/>
              </a:lnSpc>
            </a:pPr>
            <a:endParaRPr lang="en-US" altLang="zh-CN" dirty="0"/>
          </a:p>
        </p:txBody>
      </p:sp>
      <p:pic>
        <p:nvPicPr>
          <p:cNvPr id="4" name="图片 3">
            <a:extLst>
              <a:ext uri="{FF2B5EF4-FFF2-40B4-BE49-F238E27FC236}">
                <a16:creationId xmlns:a16="http://schemas.microsoft.com/office/drawing/2014/main" id="{653766D8-C7B2-26BF-D33D-EC9581B5FE0B}"/>
              </a:ext>
            </a:extLst>
          </p:cNvPr>
          <p:cNvPicPr>
            <a:picLocks noChangeAspect="1"/>
          </p:cNvPicPr>
          <p:nvPr/>
        </p:nvPicPr>
        <p:blipFill>
          <a:blip r:embed="rId4"/>
          <a:stretch>
            <a:fillRect/>
          </a:stretch>
        </p:blipFill>
        <p:spPr>
          <a:xfrm>
            <a:off x="8402346" y="1944332"/>
            <a:ext cx="2152650" cy="2181225"/>
          </a:xfrm>
          <a:prstGeom prst="rect">
            <a:avLst/>
          </a:prstGeom>
        </p:spPr>
      </p:pic>
      <p:pic>
        <p:nvPicPr>
          <p:cNvPr id="6" name="图片 5">
            <a:extLst>
              <a:ext uri="{FF2B5EF4-FFF2-40B4-BE49-F238E27FC236}">
                <a16:creationId xmlns:a16="http://schemas.microsoft.com/office/drawing/2014/main" id="{EA026189-AFCA-F75A-EAF7-6906477C1E5B}"/>
              </a:ext>
            </a:extLst>
          </p:cNvPr>
          <p:cNvPicPr>
            <a:picLocks noChangeAspect="1"/>
          </p:cNvPicPr>
          <p:nvPr/>
        </p:nvPicPr>
        <p:blipFill>
          <a:blip r:embed="rId5"/>
          <a:stretch>
            <a:fillRect/>
          </a:stretch>
        </p:blipFill>
        <p:spPr>
          <a:xfrm>
            <a:off x="1470960" y="3181181"/>
            <a:ext cx="4314825" cy="523875"/>
          </a:xfrm>
          <a:prstGeom prst="rect">
            <a:avLst/>
          </a:prstGeom>
        </p:spPr>
      </p:pic>
      <p:sp>
        <p:nvSpPr>
          <p:cNvPr id="12" name="文本框 11">
            <a:extLst>
              <a:ext uri="{FF2B5EF4-FFF2-40B4-BE49-F238E27FC236}">
                <a16:creationId xmlns:a16="http://schemas.microsoft.com/office/drawing/2014/main" id="{0A9BFE20-3086-2EE2-25A4-20F92D6414A1}"/>
              </a:ext>
            </a:extLst>
          </p:cNvPr>
          <p:cNvSpPr txBox="1"/>
          <p:nvPr/>
        </p:nvSpPr>
        <p:spPr>
          <a:xfrm>
            <a:off x="1330822" y="3976778"/>
            <a:ext cx="6093912" cy="1754326"/>
          </a:xfrm>
          <a:prstGeom prst="rect">
            <a:avLst/>
          </a:prstGeom>
          <a:noFill/>
        </p:spPr>
        <p:txBody>
          <a:bodyPr wrap="square">
            <a:spAutoFit/>
          </a:bodyPr>
          <a:lstStyle/>
          <a:p>
            <a:r>
              <a:rPr lang="en-US" altLang="zh-CN" dirty="0"/>
              <a:t>N</a:t>
            </a:r>
            <a:r>
              <a:rPr lang="zh-CN" altLang="en-US" dirty="0"/>
              <a:t>是当前批次中的样品数量，y=1表示主张C和证据E在逻辑上是一致的，y=0意味着C和E是矛盾的</a:t>
            </a:r>
            <a:endParaRPr lang="en-US" altLang="zh-CN" dirty="0"/>
          </a:p>
          <a:p>
            <a:endParaRPr lang="en-US" altLang="zh-CN" dirty="0"/>
          </a:p>
          <a:p>
            <a:r>
              <a:rPr lang="zh-CN" altLang="en-US" dirty="0"/>
              <a:t>选择BERT作为判别器:声明C和证据E作为判别器的输入，输入为【CLS】C【SEP】E【SEP】，</a:t>
            </a:r>
            <a:endParaRPr lang="en-US" altLang="zh-CN" dirty="0"/>
          </a:p>
          <a:p>
            <a:endParaRPr lang="zh-CN" altLang="en-US" dirty="0"/>
          </a:p>
        </p:txBody>
      </p:sp>
    </p:spTree>
    <p:extLst>
      <p:ext uri="{BB962C8B-B14F-4D97-AF65-F5344CB8AC3E}">
        <p14:creationId xmlns:p14="http://schemas.microsoft.com/office/powerpoint/2010/main" val="294321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EXPERIMENTS</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1200" i="1" dirty="0">
                  <a:solidFill>
                    <a:prstClr val="white"/>
                  </a:solidFill>
                  <a:latin typeface="微软雅黑" panose="020B0503020204020204" pitchFamily="34" charset="-122"/>
                  <a:ea typeface="微软雅黑" panose="020B0503020204020204" pitchFamily="34" charset="-122"/>
                </a:rPr>
                <a:t>4</a:t>
              </a: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8" name="圆角矩形 12">
            <a:extLst>
              <a:ext uri="{FF2B5EF4-FFF2-40B4-BE49-F238E27FC236}">
                <a16:creationId xmlns:a16="http://schemas.microsoft.com/office/drawing/2014/main" id="{25F75287-26FC-2F9A-8E88-A07DACEF6C9F}"/>
              </a:ext>
            </a:extLst>
          </p:cNvPr>
          <p:cNvSpPr>
            <a:spLocks noChangeArrowheads="1"/>
          </p:cNvSpPr>
          <p:nvPr/>
        </p:nvSpPr>
        <p:spPr bwMode="auto">
          <a:xfrm>
            <a:off x="660399" y="948790"/>
            <a:ext cx="11442557" cy="546096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 name="文本框 4">
            <a:extLst>
              <a:ext uri="{FF2B5EF4-FFF2-40B4-BE49-F238E27FC236}">
                <a16:creationId xmlns:a16="http://schemas.microsoft.com/office/drawing/2014/main" id="{E4EA41BF-493D-2906-4037-C5C588664715}"/>
              </a:ext>
            </a:extLst>
          </p:cNvPr>
          <p:cNvSpPr txBox="1"/>
          <p:nvPr/>
        </p:nvSpPr>
        <p:spPr>
          <a:xfrm>
            <a:off x="1399435" y="1903615"/>
            <a:ext cx="8480469" cy="2785058"/>
          </a:xfrm>
          <a:prstGeom prst="rect">
            <a:avLst/>
          </a:prstGeom>
          <a:noFill/>
        </p:spPr>
        <p:txBody>
          <a:bodyPr wrap="square">
            <a:spAutoFit/>
          </a:bodyPr>
          <a:lstStyle/>
          <a:p>
            <a:pPr marL="285750" indent="-285750" algn="l">
              <a:lnSpc>
                <a:spcPct val="200000"/>
              </a:lnSpc>
              <a:buFont typeface="Wingdings" panose="05000000000000000000" pitchFamily="2" charset="2"/>
              <a:buChar char="Ø"/>
            </a:pPr>
            <a:r>
              <a:rPr lang="en-US" altLang="zh-CN" b="0" i="0" dirty="0">
                <a:solidFill>
                  <a:srgbClr val="24292F"/>
                </a:solidFill>
                <a:effectLst/>
                <a:latin typeface="Noto Sans" panose="020B0502040504020204" pitchFamily="34" charset="0"/>
              </a:rPr>
              <a:t>RQ1</a:t>
            </a:r>
            <a:r>
              <a:rPr lang="zh-CN" altLang="en-US" b="0" i="0" dirty="0">
                <a:solidFill>
                  <a:srgbClr val="24292F"/>
                </a:solidFill>
                <a:effectLst/>
                <a:latin typeface="Noto Sans" panose="020B0502040504020204" pitchFamily="34" charset="0"/>
              </a:rPr>
              <a:t>：我们的</a:t>
            </a:r>
            <a:r>
              <a:rPr lang="en-US" altLang="zh-CN" b="0" i="0" dirty="0">
                <a:solidFill>
                  <a:srgbClr val="24292F"/>
                </a:solidFill>
                <a:effectLst/>
                <a:latin typeface="Noto Sans" panose="020B0502040504020204" pitchFamily="34" charset="0"/>
              </a:rPr>
              <a:t>MUSER</a:t>
            </a:r>
            <a:r>
              <a:rPr lang="zh-CN" altLang="en-US" b="0" i="0" dirty="0">
                <a:solidFill>
                  <a:srgbClr val="24292F"/>
                </a:solidFill>
                <a:effectLst/>
                <a:latin typeface="Noto Sans" panose="020B0502040504020204" pitchFamily="34" charset="0"/>
              </a:rPr>
              <a:t>模型是否能够与之前的假新闻检测基线方法相比，实现提升的假新闻检测性能？</a:t>
            </a:r>
          </a:p>
          <a:p>
            <a:pPr marL="285750" indent="-285750" algn="l">
              <a:lnSpc>
                <a:spcPct val="200000"/>
              </a:lnSpc>
              <a:buFont typeface="Wingdings" panose="05000000000000000000" pitchFamily="2" charset="2"/>
              <a:buChar char="Ø"/>
            </a:pPr>
            <a:r>
              <a:rPr lang="en-US" altLang="zh-CN" b="0" i="0" dirty="0">
                <a:solidFill>
                  <a:srgbClr val="24292F"/>
                </a:solidFill>
                <a:effectLst/>
                <a:latin typeface="Noto Sans" panose="020B0502040504020204" pitchFamily="34" charset="0"/>
              </a:rPr>
              <a:t>RQ2</a:t>
            </a:r>
            <a:r>
              <a:rPr lang="zh-CN" altLang="en-US" b="0" i="0" dirty="0">
                <a:solidFill>
                  <a:srgbClr val="24292F"/>
                </a:solidFill>
                <a:effectLst/>
                <a:latin typeface="Noto Sans" panose="020B0502040504020204" pitchFamily="34" charset="0"/>
              </a:rPr>
              <a:t>：多步骤检索中步数的数量对模型性能的影响如何？</a:t>
            </a:r>
          </a:p>
          <a:p>
            <a:pPr marL="285750" indent="-285750" algn="l">
              <a:lnSpc>
                <a:spcPct val="200000"/>
              </a:lnSpc>
              <a:buFont typeface="Wingdings" panose="05000000000000000000" pitchFamily="2" charset="2"/>
              <a:buChar char="Ø"/>
            </a:pPr>
            <a:r>
              <a:rPr lang="en-US" altLang="zh-CN" b="0" i="0" dirty="0">
                <a:solidFill>
                  <a:srgbClr val="24292F"/>
                </a:solidFill>
                <a:effectLst/>
                <a:latin typeface="Noto Sans" panose="020B0502040504020204" pitchFamily="34" charset="0"/>
              </a:rPr>
              <a:t>RQ3</a:t>
            </a:r>
            <a:r>
              <a:rPr lang="zh-CN" altLang="en-US" b="0" i="0" dirty="0">
                <a:solidFill>
                  <a:srgbClr val="24292F"/>
                </a:solidFill>
                <a:effectLst/>
                <a:latin typeface="Noto Sans" panose="020B0502040504020204" pitchFamily="34" charset="0"/>
              </a:rPr>
              <a:t>：模型的每个模块如何贡献于提升假新闻检测性能？</a:t>
            </a:r>
          </a:p>
          <a:p>
            <a:pPr marL="285750" indent="-285750" algn="l">
              <a:lnSpc>
                <a:spcPct val="200000"/>
              </a:lnSpc>
              <a:buFont typeface="Wingdings" panose="05000000000000000000" pitchFamily="2" charset="2"/>
              <a:buChar char="Ø"/>
            </a:pPr>
            <a:r>
              <a:rPr lang="en-US" altLang="zh-CN" b="0" i="0" dirty="0">
                <a:solidFill>
                  <a:srgbClr val="24292F"/>
                </a:solidFill>
                <a:effectLst/>
                <a:latin typeface="Noto Sans" panose="020B0502040504020204" pitchFamily="34" charset="0"/>
              </a:rPr>
              <a:t>RQ4</a:t>
            </a:r>
            <a:r>
              <a:rPr lang="zh-CN" altLang="en-US" b="0" i="0" dirty="0">
                <a:solidFill>
                  <a:srgbClr val="24292F"/>
                </a:solidFill>
                <a:effectLst/>
                <a:latin typeface="Noto Sans" panose="020B0502040504020204" pitchFamily="34" charset="0"/>
              </a:rPr>
              <a:t>：我们模型通过多步骤检索检索到的证据是否有意义且可解释？</a:t>
            </a:r>
          </a:p>
        </p:txBody>
      </p:sp>
    </p:spTree>
    <p:extLst>
      <p:ext uri="{BB962C8B-B14F-4D97-AF65-F5344CB8AC3E}">
        <p14:creationId xmlns:p14="http://schemas.microsoft.com/office/powerpoint/2010/main" val="38012529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1698</Words>
  <Application>Microsoft Office PowerPoint</Application>
  <PresentationFormat>宽屏</PresentationFormat>
  <Paragraphs>189</Paragraphs>
  <Slides>16</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-apple-system</vt:lpstr>
      <vt:lpstr>system-ui</vt:lpstr>
      <vt:lpstr>等线</vt:lpstr>
      <vt:lpstr>等线 Light</vt:lpstr>
      <vt:lpstr>Microsoft YaHei</vt:lpstr>
      <vt:lpstr>Microsoft YaHei</vt:lpstr>
      <vt:lpstr>Arial</vt:lpstr>
      <vt:lpstr>Calibri</vt:lpstr>
      <vt:lpstr>Cambria Math</vt:lpstr>
      <vt:lpstr>Noto Sans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啸楠 王</dc:creator>
  <cp:lastModifiedBy>焕 李</cp:lastModifiedBy>
  <cp:revision>31</cp:revision>
  <dcterms:created xsi:type="dcterms:W3CDTF">2023-12-12T15:14:11Z</dcterms:created>
  <dcterms:modified xsi:type="dcterms:W3CDTF">2024-02-28T03:26:25Z</dcterms:modified>
</cp:coreProperties>
</file>