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3543" r:id="rId2"/>
    <p:sldId id="3597" r:id="rId3"/>
    <p:sldId id="3600" r:id="rId4"/>
    <p:sldId id="3603" r:id="rId5"/>
    <p:sldId id="3599" r:id="rId6"/>
    <p:sldId id="3601" r:id="rId7"/>
    <p:sldId id="423" r:id="rId8"/>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26" autoAdjust="0"/>
    <p:restoredTop sz="62213" autoAdjust="0"/>
  </p:normalViewPr>
  <p:slideViewPr>
    <p:cSldViewPr snapToGrid="0">
      <p:cViewPr varScale="1">
        <p:scale>
          <a:sx n="81" d="100"/>
          <a:sy n="81" d="100"/>
        </p:scale>
        <p:origin x="126"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03E9B-FDA3-4629-92FB-E1D3280E1FEE}" type="datetimeFigureOut">
              <a:rPr lang="zh-CN" altLang="en-US" smtClean="0"/>
              <a:t>2023/9/6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09EE6-68E1-4708-9D84-3A38FE82B84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r>
              <a:rPr lang="en-US" altLang="zh-CN" b="0" i="0" dirty="0">
                <a:solidFill>
                  <a:srgbClr val="374151"/>
                </a:solidFill>
                <a:effectLst/>
                <a:latin typeface="Söhne"/>
              </a:rPr>
              <a:t>PHM</a:t>
            </a:r>
            <a:r>
              <a:rPr lang="zh-CN" altLang="en-US" b="0" i="0" dirty="0">
                <a:solidFill>
                  <a:srgbClr val="374151"/>
                </a:solidFill>
                <a:effectLst/>
                <a:latin typeface="Söhne"/>
              </a:rPr>
              <a:t>（</a:t>
            </a:r>
            <a:r>
              <a:rPr lang="en-US" altLang="zh-CN" b="0" i="0" dirty="0">
                <a:solidFill>
                  <a:srgbClr val="374151"/>
                </a:solidFill>
                <a:effectLst/>
                <a:latin typeface="Söhne"/>
              </a:rPr>
              <a:t>Prognostics and Health Management</a:t>
            </a:r>
            <a:r>
              <a:rPr lang="zh-CN" altLang="en-US" b="0" i="0" dirty="0">
                <a:solidFill>
                  <a:srgbClr val="374151"/>
                </a:solidFill>
                <a:effectLst/>
                <a:latin typeface="Söhne"/>
              </a:rPr>
              <a:t>）领域是工程学的一个重要分支，主要关注对系统或设备健康状况的监测、诊断和预测。该领域的核心目标是确保系统的正常运行、延长设备的使用寿命、减少维护成本和避免意外停机或故障。</a:t>
            </a:r>
          </a:p>
          <a:p>
            <a:pPr algn="l"/>
            <a:r>
              <a:rPr lang="zh-CN" altLang="en-US" b="0" i="0" dirty="0">
                <a:solidFill>
                  <a:srgbClr val="374151"/>
                </a:solidFill>
                <a:effectLst/>
                <a:latin typeface="Söhne"/>
              </a:rPr>
              <a:t>在</a:t>
            </a:r>
            <a:r>
              <a:rPr lang="en-US" altLang="zh-CN" b="0" i="0" dirty="0">
                <a:solidFill>
                  <a:srgbClr val="374151"/>
                </a:solidFill>
                <a:effectLst/>
                <a:latin typeface="Söhne"/>
              </a:rPr>
              <a:t>PHM</a:t>
            </a:r>
            <a:r>
              <a:rPr lang="zh-CN" altLang="en-US" b="0" i="0" dirty="0">
                <a:solidFill>
                  <a:srgbClr val="374151"/>
                </a:solidFill>
                <a:effectLst/>
                <a:latin typeface="Söhne"/>
              </a:rPr>
              <a:t>领域中，通常会涉及以下几个关键方面：</a:t>
            </a:r>
          </a:p>
          <a:p>
            <a:pPr algn="l">
              <a:buFont typeface="+mj-lt"/>
              <a:buAutoNum type="arabicPeriod"/>
            </a:pPr>
            <a:r>
              <a:rPr lang="zh-CN" altLang="en-US" b="1" i="0" dirty="0">
                <a:solidFill>
                  <a:srgbClr val="374151"/>
                </a:solidFill>
                <a:effectLst/>
                <a:latin typeface="Söhne"/>
              </a:rPr>
              <a:t>传感器与数据采集</a:t>
            </a:r>
            <a:r>
              <a:rPr lang="zh-CN" altLang="en-US" b="0" i="0" dirty="0">
                <a:solidFill>
                  <a:srgbClr val="374151"/>
                </a:solidFill>
                <a:effectLst/>
                <a:latin typeface="Söhne"/>
              </a:rPr>
              <a:t>：使用各种传感器来实时或定期收集关于系统或设备的数据。</a:t>
            </a:r>
          </a:p>
          <a:p>
            <a:pPr algn="l">
              <a:buFont typeface="+mj-lt"/>
              <a:buAutoNum type="arabicPeriod"/>
            </a:pPr>
            <a:r>
              <a:rPr lang="zh-CN" altLang="en-US" b="1" i="0" dirty="0">
                <a:solidFill>
                  <a:srgbClr val="374151"/>
                </a:solidFill>
                <a:effectLst/>
                <a:latin typeface="Söhne"/>
              </a:rPr>
              <a:t>数据处理与特征提取</a:t>
            </a:r>
            <a:r>
              <a:rPr lang="zh-CN" altLang="en-US" b="0" i="0" dirty="0">
                <a:solidFill>
                  <a:srgbClr val="374151"/>
                </a:solidFill>
                <a:effectLst/>
                <a:latin typeface="Söhne"/>
              </a:rPr>
              <a:t>：从原始数据中提取有关系统健康状况的关键信息或特征。</a:t>
            </a:r>
          </a:p>
          <a:p>
            <a:pPr algn="l">
              <a:buFont typeface="+mj-lt"/>
              <a:buAutoNum type="arabicPeriod"/>
            </a:pPr>
            <a:r>
              <a:rPr lang="zh-CN" altLang="en-US" b="1" i="0" dirty="0">
                <a:solidFill>
                  <a:srgbClr val="374151"/>
                </a:solidFill>
                <a:effectLst/>
                <a:latin typeface="Söhne"/>
              </a:rPr>
              <a:t>故障诊断</a:t>
            </a:r>
            <a:r>
              <a:rPr lang="zh-CN" altLang="en-US" b="0" i="0" dirty="0">
                <a:solidFill>
                  <a:srgbClr val="374151"/>
                </a:solidFill>
                <a:effectLst/>
                <a:latin typeface="Söhne"/>
              </a:rPr>
              <a:t>：通过分析数据和特征来确定系统是否存在故障或异常，并确定可能的原因。</a:t>
            </a:r>
          </a:p>
          <a:p>
            <a:pPr algn="l">
              <a:buFont typeface="+mj-lt"/>
              <a:buAutoNum type="arabicPeriod"/>
            </a:pPr>
            <a:r>
              <a:rPr lang="zh-CN" altLang="en-US" b="1" i="0" dirty="0">
                <a:solidFill>
                  <a:srgbClr val="374151"/>
                </a:solidFill>
                <a:effectLst/>
                <a:latin typeface="Söhne"/>
              </a:rPr>
              <a:t>故障预测</a:t>
            </a:r>
            <a:r>
              <a:rPr lang="zh-CN" altLang="en-US" b="0" i="0" dirty="0">
                <a:solidFill>
                  <a:srgbClr val="374151"/>
                </a:solidFill>
                <a:effectLst/>
                <a:latin typeface="Söhne"/>
              </a:rPr>
              <a:t>：基于历史数据和当前状态，预测系统在将来的某个时刻是否可能出现故障或异常。</a:t>
            </a:r>
          </a:p>
          <a:p>
            <a:pPr algn="l">
              <a:buFont typeface="+mj-lt"/>
              <a:buAutoNum type="arabicPeriod"/>
            </a:pPr>
            <a:r>
              <a:rPr lang="zh-CN" altLang="en-US" b="1" i="0" dirty="0">
                <a:solidFill>
                  <a:srgbClr val="374151"/>
                </a:solidFill>
                <a:effectLst/>
                <a:latin typeface="Söhne"/>
              </a:rPr>
              <a:t>决策支持</a:t>
            </a:r>
            <a:r>
              <a:rPr lang="zh-CN" altLang="en-US" b="0" i="0" dirty="0">
                <a:solidFill>
                  <a:srgbClr val="374151"/>
                </a:solidFill>
                <a:effectLst/>
                <a:latin typeface="Söhne"/>
              </a:rPr>
              <a:t>：根据诊断和预测结果，提供关于如何维护或修复系统的建议或指导。</a:t>
            </a:r>
          </a:p>
          <a:p>
            <a:pPr algn="l">
              <a:buFont typeface="+mj-lt"/>
              <a:buAutoNum type="arabicPeriod"/>
            </a:pPr>
            <a:r>
              <a:rPr lang="zh-CN" altLang="en-US" b="1" i="0" dirty="0">
                <a:solidFill>
                  <a:srgbClr val="374151"/>
                </a:solidFill>
                <a:effectLst/>
                <a:latin typeface="Söhne"/>
              </a:rPr>
              <a:t>知识管理和更新</a:t>
            </a:r>
            <a:r>
              <a:rPr lang="zh-CN" altLang="en-US" b="0" i="0" dirty="0">
                <a:solidFill>
                  <a:srgbClr val="374151"/>
                </a:solidFill>
                <a:effectLst/>
                <a:latin typeface="Söhne"/>
              </a:rPr>
              <a:t>：随着时间的推移和新数据的收集，持续更新和完善知识库，提高</a:t>
            </a:r>
            <a:r>
              <a:rPr lang="en-US" altLang="zh-CN" b="0" i="0" dirty="0">
                <a:solidFill>
                  <a:srgbClr val="374151"/>
                </a:solidFill>
                <a:effectLst/>
                <a:latin typeface="Söhne"/>
              </a:rPr>
              <a:t>PHM</a:t>
            </a:r>
            <a:r>
              <a:rPr lang="zh-CN" altLang="en-US" b="0" i="0" dirty="0">
                <a:solidFill>
                  <a:srgbClr val="374151"/>
                </a:solidFill>
                <a:effectLst/>
                <a:latin typeface="Söhne"/>
              </a:rPr>
              <a:t>系统的准确性。</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121212"/>
                </a:solidFill>
                <a:effectLst/>
                <a:latin typeface="-apple-system"/>
              </a:rPr>
              <a:t>大规模基础模型在预测和健康管理</a:t>
            </a:r>
            <a:r>
              <a:rPr lang="en-US" altLang="zh-CN" b="1" i="0" dirty="0">
                <a:solidFill>
                  <a:srgbClr val="121212"/>
                </a:solidFill>
                <a:effectLst/>
                <a:latin typeface="-apple-system"/>
              </a:rPr>
              <a:t>(PHM)</a:t>
            </a:r>
            <a:r>
              <a:rPr lang="zh-CN" altLang="en-US" b="1" i="0" dirty="0">
                <a:solidFill>
                  <a:srgbClr val="121212"/>
                </a:solidFill>
                <a:effectLst/>
                <a:latin typeface="-apple-system"/>
              </a:rPr>
              <a:t>中的应用</a:t>
            </a:r>
          </a:p>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en-US" altLang="zh-CN" b="0" i="0" dirty="0" err="1">
                <a:solidFill>
                  <a:srgbClr val="121212"/>
                </a:solidFill>
                <a:effectLst/>
                <a:latin typeface="-apple-system"/>
              </a:rPr>
              <a:t>ransformer</a:t>
            </a:r>
            <a:r>
              <a:rPr lang="en-US" altLang="zh-CN" b="0" i="0" dirty="0">
                <a:solidFill>
                  <a:srgbClr val="121212"/>
                </a:solidFill>
                <a:effectLst/>
                <a:latin typeface="-apple-system"/>
              </a:rPr>
              <a:t>[75]</a:t>
            </a:r>
            <a:r>
              <a:rPr lang="zh-CN" altLang="en-US" b="0" i="0" dirty="0">
                <a:solidFill>
                  <a:srgbClr val="121212"/>
                </a:solidFill>
                <a:effectLst/>
                <a:latin typeface="-apple-system"/>
              </a:rPr>
              <a:t>是一种深度学习模型，专门用于建模长距离特征相关性，允许建模信号中任意两个位置之间的相关性，而不考虑特征之间的实际物理距离。其高效的长期依赖建模能力使其非常适合分析和处理</a:t>
            </a:r>
            <a:r>
              <a:rPr lang="en-US" altLang="zh-CN" b="0" i="0" dirty="0">
                <a:solidFill>
                  <a:srgbClr val="121212"/>
                </a:solidFill>
                <a:effectLst/>
                <a:latin typeface="-apple-system"/>
              </a:rPr>
              <a:t>PHM</a:t>
            </a:r>
            <a:r>
              <a:rPr lang="zh-CN" altLang="en-US" b="0" i="0" dirty="0">
                <a:solidFill>
                  <a:srgbClr val="121212"/>
                </a:solidFill>
                <a:effectLst/>
                <a:latin typeface="-apple-system"/>
              </a:rPr>
              <a:t>领域的各种传感器数据。</a:t>
            </a:r>
            <a:br>
              <a:rPr lang="en-US" altLang="zh-CN" b="0" i="0" dirty="0">
                <a:solidFill>
                  <a:srgbClr val="121212"/>
                </a:solidFill>
                <a:effectLst/>
                <a:latin typeface="-apple-system"/>
              </a:rPr>
            </a:br>
            <a:r>
              <a:rPr lang="zh-CN" altLang="en-US" b="0" i="0" dirty="0">
                <a:solidFill>
                  <a:srgbClr val="121212"/>
                </a:solidFill>
                <a:effectLst/>
                <a:latin typeface="-apple-system"/>
              </a:rPr>
              <a:t>由于</a:t>
            </a:r>
            <a:r>
              <a:rPr lang="en-US" altLang="zh-CN" b="0" i="0" dirty="0">
                <a:solidFill>
                  <a:srgbClr val="121212"/>
                </a:solidFill>
                <a:effectLst/>
                <a:latin typeface="-apple-system"/>
              </a:rPr>
              <a:t>Transformer</a:t>
            </a:r>
            <a:r>
              <a:rPr lang="zh-CN" altLang="en-US" b="0" i="0" dirty="0">
                <a:solidFill>
                  <a:srgbClr val="121212"/>
                </a:solidFill>
                <a:effectLst/>
                <a:latin typeface="-apple-system"/>
              </a:rPr>
              <a:t>模型的实现基于自注意机制，因此它</a:t>
            </a:r>
            <a:r>
              <a:rPr lang="zh-CN" altLang="en-US" b="1" i="0" dirty="0">
                <a:solidFill>
                  <a:srgbClr val="121212"/>
                </a:solidFill>
                <a:effectLst/>
                <a:latin typeface="-apple-system"/>
              </a:rPr>
              <a:t>在考虑时间序列数据之间的时间关系方面面临挑战</a:t>
            </a:r>
            <a:r>
              <a:rPr lang="zh-CN" altLang="en-US" b="0" i="0" dirty="0">
                <a:solidFill>
                  <a:srgbClr val="121212"/>
                </a:solidFill>
                <a:effectLst/>
                <a:latin typeface="-apple-system"/>
              </a:rPr>
              <a:t>。</a:t>
            </a:r>
            <a:br>
              <a:rPr lang="en-US" altLang="zh-CN" b="0" i="0" dirty="0">
                <a:solidFill>
                  <a:srgbClr val="121212"/>
                </a:solidFill>
                <a:effectLst/>
                <a:latin typeface="-apple-system"/>
              </a:rPr>
            </a:br>
            <a:r>
              <a:rPr lang="zh-CN" altLang="en-US" b="0" i="0" dirty="0">
                <a:solidFill>
                  <a:srgbClr val="121212"/>
                </a:solidFill>
                <a:effectLst/>
                <a:latin typeface="-apple-system"/>
              </a:rPr>
              <a:t>监督学习</a:t>
            </a:r>
            <a:r>
              <a:rPr lang="en-US" altLang="zh-CN" b="0" i="0" dirty="0">
                <a:solidFill>
                  <a:srgbClr val="121212"/>
                </a:solidFill>
                <a:effectLst/>
                <a:latin typeface="-apple-system"/>
              </a:rPr>
              <a:t>[70,124]</a:t>
            </a:r>
            <a:r>
              <a:rPr lang="zh-CN" altLang="en-US" b="0" i="0" dirty="0">
                <a:solidFill>
                  <a:srgbClr val="121212"/>
                </a:solidFill>
                <a:effectLst/>
                <a:latin typeface="-apple-system"/>
              </a:rPr>
              <a:t>可以从大量无标记数据中自动学习有价值的特征表示，已成为构建</a:t>
            </a:r>
            <a:r>
              <a:rPr lang="en-US" altLang="zh-CN" b="0" i="0" dirty="0">
                <a:solidFill>
                  <a:srgbClr val="121212"/>
                </a:solidFill>
                <a:effectLst/>
                <a:latin typeface="-apple-system"/>
              </a:rPr>
              <a:t>PHM</a:t>
            </a:r>
            <a:r>
              <a:rPr lang="zh-CN" altLang="en-US" b="0" i="0" dirty="0">
                <a:solidFill>
                  <a:srgbClr val="121212"/>
                </a:solidFill>
                <a:effectLst/>
                <a:latin typeface="-apple-system"/>
              </a:rPr>
              <a:t>基础模型的核心算法。目前，自监督学习已经在</a:t>
            </a:r>
            <a:r>
              <a:rPr lang="en-US" altLang="zh-CN" b="0" i="0" dirty="0">
                <a:solidFill>
                  <a:srgbClr val="121212"/>
                </a:solidFill>
                <a:effectLst/>
                <a:latin typeface="-apple-system"/>
              </a:rPr>
              <a:t>PHM</a:t>
            </a:r>
            <a:r>
              <a:rPr lang="zh-CN" altLang="en-US" b="0" i="0" dirty="0">
                <a:solidFill>
                  <a:srgbClr val="121212"/>
                </a:solidFill>
                <a:effectLst/>
                <a:latin typeface="-apple-system"/>
              </a:rPr>
              <a:t>领域进行了研究和应用</a:t>
            </a:r>
            <a:r>
              <a:rPr lang="en-US" altLang="zh-CN" b="0" i="0" dirty="0">
                <a:solidFill>
                  <a:srgbClr val="121212"/>
                </a:solidFill>
                <a:effectLst/>
                <a:latin typeface="-apple-system"/>
              </a:rPr>
              <a:t>[237-241]</a:t>
            </a:r>
            <a:r>
              <a:rPr lang="zh-CN" altLang="en-US" b="0" i="0" dirty="0">
                <a:solidFill>
                  <a:srgbClr val="121212"/>
                </a:solidFill>
                <a:effectLst/>
                <a:latin typeface="-apple-system"/>
              </a:rPr>
              <a:t>。</a:t>
            </a:r>
            <a:br>
              <a:rPr lang="en-US" altLang="zh-CN" b="0" i="0" dirty="0">
                <a:solidFill>
                  <a:srgbClr val="121212"/>
                </a:solidFill>
                <a:effectLst/>
                <a:latin typeface="-apple-system"/>
              </a:rPr>
            </a:br>
            <a:r>
              <a:rPr lang="zh-CN" altLang="en-US" b="0" i="0" dirty="0">
                <a:solidFill>
                  <a:srgbClr val="121212"/>
                </a:solidFill>
                <a:effectLst/>
                <a:latin typeface="-apple-system"/>
              </a:rPr>
              <a:t>工业领域的数据，可能包含许多传感器数据类型</a:t>
            </a:r>
            <a:r>
              <a:rPr lang="en-US" altLang="zh-CN" b="0" i="0" dirty="0">
                <a:solidFill>
                  <a:srgbClr val="121212"/>
                </a:solidFill>
                <a:effectLst/>
                <a:latin typeface="-apple-system"/>
              </a:rPr>
              <a:t>(</a:t>
            </a:r>
            <a:r>
              <a:rPr lang="zh-CN" altLang="en-US" b="0" i="0" dirty="0">
                <a:solidFill>
                  <a:srgbClr val="121212"/>
                </a:solidFill>
                <a:effectLst/>
                <a:latin typeface="-apple-system"/>
              </a:rPr>
              <a:t>例如，信号、图像、视频等</a:t>
            </a:r>
            <a:r>
              <a:rPr lang="en-US" altLang="zh-CN" b="0" i="0" dirty="0">
                <a:solidFill>
                  <a:srgbClr val="121212"/>
                </a:solidFill>
                <a:effectLst/>
                <a:latin typeface="-apple-system"/>
              </a:rPr>
              <a:t>)</a:t>
            </a:r>
            <a:r>
              <a:rPr lang="zh-CN" altLang="en-US" b="0" i="0" dirty="0">
                <a:solidFill>
                  <a:srgbClr val="121212"/>
                </a:solidFill>
                <a:effectLst/>
                <a:latin typeface="-apple-system"/>
              </a:rPr>
              <a:t>和大量的文本信息</a:t>
            </a:r>
            <a:r>
              <a:rPr lang="en-US" altLang="zh-CN" b="0" i="0" dirty="0">
                <a:solidFill>
                  <a:srgbClr val="121212"/>
                </a:solidFill>
                <a:effectLst/>
                <a:latin typeface="-apple-system"/>
              </a:rPr>
              <a:t>(</a:t>
            </a:r>
            <a:r>
              <a:rPr lang="zh-CN" altLang="en-US" b="0" i="0" dirty="0">
                <a:solidFill>
                  <a:srgbClr val="121212"/>
                </a:solidFill>
                <a:effectLst/>
                <a:latin typeface="-apple-system"/>
              </a:rPr>
              <a:t>例如，维修工作单、维修报告等</a:t>
            </a:r>
            <a:r>
              <a:rPr lang="en-US" altLang="zh-CN" b="0" i="0" dirty="0">
                <a:solidFill>
                  <a:srgbClr val="121212"/>
                </a:solidFill>
                <a:effectLst/>
                <a:latin typeface="-apple-system"/>
              </a:rPr>
              <a:t>)</a:t>
            </a:r>
            <a:r>
              <a:rPr lang="zh-CN" altLang="en-US" b="0" i="0" dirty="0">
                <a:solidFill>
                  <a:srgbClr val="121212"/>
                </a:solidFill>
                <a:effectLst/>
                <a:latin typeface="-apple-system"/>
              </a:rPr>
              <a:t>。因此，相对于</a:t>
            </a:r>
            <a:r>
              <a:rPr lang="en-US" altLang="zh-CN" b="0" i="0" dirty="0">
                <a:solidFill>
                  <a:srgbClr val="121212"/>
                </a:solidFill>
                <a:effectLst/>
                <a:latin typeface="-apple-system"/>
              </a:rPr>
              <a:t>NLP</a:t>
            </a:r>
            <a:r>
              <a:rPr lang="zh-CN" altLang="en-US" b="0" i="0" dirty="0">
                <a:solidFill>
                  <a:srgbClr val="121212"/>
                </a:solidFill>
                <a:effectLst/>
                <a:latin typeface="-apple-system"/>
              </a:rPr>
              <a:t>和</a:t>
            </a:r>
            <a:r>
              <a:rPr lang="en-US" altLang="zh-CN" b="0" i="0" dirty="0">
                <a:solidFill>
                  <a:srgbClr val="121212"/>
                </a:solidFill>
                <a:effectLst/>
                <a:latin typeface="-apple-system"/>
              </a:rPr>
              <a:t>CV</a:t>
            </a:r>
            <a:r>
              <a:rPr lang="zh-CN" altLang="en-US" b="0" i="0" dirty="0">
                <a:solidFill>
                  <a:srgbClr val="121212"/>
                </a:solidFill>
                <a:effectLst/>
                <a:latin typeface="-apple-system"/>
              </a:rPr>
              <a:t>领域，</a:t>
            </a:r>
            <a:r>
              <a:rPr lang="en-US" altLang="zh-CN" b="0" i="0" dirty="0">
                <a:solidFill>
                  <a:srgbClr val="121212"/>
                </a:solidFill>
                <a:effectLst/>
                <a:latin typeface="-apple-system"/>
              </a:rPr>
              <a:t>PHM</a:t>
            </a:r>
            <a:r>
              <a:rPr lang="zh-CN" altLang="en-US" b="0" i="0">
                <a:solidFill>
                  <a:srgbClr val="121212"/>
                </a:solidFill>
                <a:effectLst/>
                <a:latin typeface="-apple-system"/>
              </a:rPr>
              <a:t>领域更注重多传感器数据的信息融合，从而更全面地了解设备的健康状态。</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dirty="0">
                <a:latin typeface="Times New Roman" panose="02020603050405020304" pitchFamily="18" charset="0"/>
                <a:ea typeface="微软雅黑" panose="020B0503020204020204" pitchFamily="34" charset="-122"/>
                <a:cs typeface="Times New Roman" panose="02020603050405020304" pitchFamily="18" charset="0"/>
                <a:sym typeface="+mn-ea"/>
              </a:rPr>
              <a:t>PHM领域的数据一般是由各种传感器采集的高频或低频时间序列数据，如振动信号、声音信号、电流电压、温度、压力等</a:t>
            </a:r>
            <a:endParaRPr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189893-9690-4705-A410-D7E2DA920CD1}" type="datetimeFigureOut">
              <a:rPr lang="zh-CN" altLang="en-US" smtClean="0"/>
              <a:t>2023/9/6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223F9B-C85B-4795-8356-C1E412D6F13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file:////var/folders/6w/0ftrt2wj1sx03zt3_zycm4_c0000gn/T/com.microsoft.Powerpoint/converted_emf.emf" TargetMode="Externa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file:////var/folders/6w/0ftrt2wj1sx03zt3_zycm4_c0000gn/T/com.microsoft.Powerpoint/converted_emf.em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6350" y="1001439"/>
            <a:ext cx="12192000" cy="3166420"/>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latin typeface="微软雅黑" panose="020B0503020204020204" pitchFamily="34" charset="-122"/>
              <a:ea typeface="微软雅黑" panose="020B0503020204020204" pitchFamily="34" charset="-122"/>
            </a:endParaRPr>
          </a:p>
        </p:txBody>
      </p:sp>
      <p:sp>
        <p:nvSpPr>
          <p:cNvPr id="24" name="Freeform 5"/>
          <p:cNvSpPr>
            <a:spLocks noEditPoints="1"/>
          </p:cNvSpPr>
          <p:nvPr/>
        </p:nvSpPr>
        <p:spPr bwMode="auto">
          <a:xfrm>
            <a:off x="11344955" y="3468736"/>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25" name="图片 24" descr="2015916225123342.jpg"/>
          <p:cNvPicPr>
            <a:picLocks noChangeAspect="1"/>
          </p:cNvPicPr>
          <p:nvPr/>
        </p:nvPicPr>
        <p:blipFill rotWithShape="1">
          <a:blip r:embed="rId4" cstate="print"/>
          <a:srcRect l="7445" r="9987"/>
          <a:stretch>
            <a:fillRect/>
          </a:stretch>
        </p:blipFill>
        <p:spPr>
          <a:xfrm>
            <a:off x="5080689" y="4300544"/>
            <a:ext cx="2030621" cy="1998443"/>
          </a:xfrm>
          <a:prstGeom prst="rect">
            <a:avLst/>
          </a:prstGeom>
        </p:spPr>
      </p:pic>
      <p:pic>
        <p:nvPicPr>
          <p:cNvPr id="26" name="图片 25"/>
          <p:cNvPicPr>
            <a:picLocks noChangeAspect="1"/>
          </p:cNvPicPr>
          <p:nvPr/>
        </p:nvPicPr>
        <p:blipFill>
          <a:blip r:link="rId5"/>
          <a:stretch>
            <a:fillRect/>
          </a:stretch>
        </p:blipFill>
        <p:spPr>
          <a:xfrm>
            <a:off x="1222195" y="701483"/>
            <a:ext cx="63500" cy="76200"/>
          </a:xfrm>
          <a:prstGeom prst="rect">
            <a:avLst/>
          </a:prstGeom>
        </p:spPr>
      </p:pic>
      <p:sp>
        <p:nvSpPr>
          <p:cNvPr id="28" name="文本框 27"/>
          <p:cNvSpPr txBox="1"/>
          <p:nvPr/>
        </p:nvSpPr>
        <p:spPr>
          <a:xfrm>
            <a:off x="203760" y="1752826"/>
            <a:ext cx="11749823" cy="107632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ChatGPT-Like Large-Scale Foundation Models for Prognostics and Health Management: A Survey and Roadmaps</a:t>
            </a:r>
          </a:p>
        </p:txBody>
      </p:sp>
      <p:sp>
        <p:nvSpPr>
          <p:cNvPr id="2" name="文本框 1"/>
          <p:cNvSpPr txBox="1"/>
          <p:nvPr/>
        </p:nvSpPr>
        <p:spPr>
          <a:xfrm>
            <a:off x="9783992" y="5232185"/>
            <a:ext cx="2030621" cy="556895"/>
          </a:xfrm>
          <a:prstGeom prst="rect">
            <a:avLst/>
          </a:prstGeom>
          <a:noFill/>
        </p:spPr>
        <p:txBody>
          <a:bodyPr wrap="square" rtlCol="0">
            <a:noAutofit/>
          </a:bodyPr>
          <a:lstStyle/>
          <a:p>
            <a:endPar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自强不息 厚德载物</a:t>
            </a:r>
          </a:p>
        </p:txBody>
      </p:sp>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 name="标题占位符 1"/>
          <p:cNvSpPr txBox="1"/>
          <p:nvPr/>
        </p:nvSpPr>
        <p:spPr>
          <a:xfrm>
            <a:off x="965199" y="-100014"/>
            <a:ext cx="8759714"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模型的关键组成部分</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01</a:t>
              </a:r>
              <a:endParaRPr lang="zh-CN" altLang="en-US" sz="1600"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 name="文本框 3"/>
          <p:cNvSpPr txBox="1"/>
          <p:nvPr/>
        </p:nvSpPr>
        <p:spPr>
          <a:xfrm>
            <a:off x="2189480" y="1394460"/>
            <a:ext cx="7922895" cy="3692525"/>
          </a:xfrm>
          <a:prstGeom prst="rect">
            <a:avLst/>
          </a:prstGeom>
          <a:noFill/>
        </p:spPr>
        <p:txBody>
          <a:bodyPr wrap="square" rtlCol="0" anchor="t">
            <a:spAutoFit/>
          </a:bodyPr>
          <a:lstStyle/>
          <a:p>
            <a:r>
              <a:rPr lang="zh-CN" altLang="en-US" b="1"/>
              <a:t>有效特征提取模型</a:t>
            </a:r>
            <a:r>
              <a:rPr lang="en-US" altLang="zh-CN"/>
              <a:t>:提供了强大的特征提取能力</a:t>
            </a:r>
            <a:endParaRPr lang="en-US" altLang="zh-CN" b="1"/>
          </a:p>
          <a:p>
            <a:endParaRPr lang="zh-CN" altLang="en-US"/>
          </a:p>
          <a:p>
            <a:endParaRPr lang="zh-CN" altLang="en-US"/>
          </a:p>
          <a:p>
            <a:endParaRPr lang="zh-CN" altLang="en-US"/>
          </a:p>
          <a:p>
            <a:endParaRPr lang="zh-CN" altLang="en-US"/>
          </a:p>
          <a:p>
            <a:endParaRPr lang="zh-CN" altLang="en-US"/>
          </a:p>
          <a:p>
            <a:r>
              <a:rPr lang="zh-CN" altLang="en-US" b="1"/>
              <a:t>无监督表示学习算法</a:t>
            </a:r>
            <a:r>
              <a:rPr lang="en-US" altLang="zh-CN"/>
              <a:t>:促进了基础模型强大的无监督特征表示能力的发展</a:t>
            </a:r>
          </a:p>
          <a:p>
            <a:endParaRPr lang="zh-CN" altLang="en-US"/>
          </a:p>
          <a:p>
            <a:endParaRPr lang="zh-CN" altLang="en-US"/>
          </a:p>
          <a:p>
            <a:endParaRPr lang="zh-CN" altLang="en-US"/>
          </a:p>
          <a:p>
            <a:endParaRPr lang="zh-CN" altLang="en-US"/>
          </a:p>
          <a:p>
            <a:endParaRPr lang="zh-CN" altLang="en-US"/>
          </a:p>
          <a:p>
            <a:r>
              <a:rPr lang="zh-CN" altLang="en-US" b="1"/>
              <a:t>多模态融合算法</a:t>
            </a:r>
            <a:r>
              <a:rPr lang="en-US" altLang="zh-CN"/>
              <a:t>:</a:t>
            </a:r>
            <a:r>
              <a:rPr lang="zh-CN" altLang="en-US"/>
              <a:t>基础模型具备了跨模态交互的能力</a:t>
            </a:r>
          </a:p>
        </p:txBody>
      </p:sp>
      <p:sp>
        <p:nvSpPr>
          <p:cNvPr id="5" name="左大括号 4"/>
          <p:cNvSpPr/>
          <p:nvPr/>
        </p:nvSpPr>
        <p:spPr>
          <a:xfrm>
            <a:off x="1837055" y="1522730"/>
            <a:ext cx="352425" cy="3356610"/>
          </a:xfrm>
          <a:prstGeom prst="leftBrace">
            <a:avLst/>
          </a:prstGeom>
        </p:spPr>
        <p:style>
          <a:lnRef idx="2">
            <a:prstClr val="black"/>
          </a:lnRef>
          <a:fillRef idx="0">
            <a:srgbClr val="FFFFFF"/>
          </a:fillRef>
          <a:effectRef idx="0">
            <a:srgbClr val="FFFFFF"/>
          </a:effectRef>
          <a:fontRef idx="minor">
            <a:schemeClr val="tx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自强不息 厚德载物</a:t>
            </a:r>
          </a:p>
        </p:txBody>
      </p:sp>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 name="标题占位符 1"/>
          <p:cNvSpPr txBox="1"/>
          <p:nvPr/>
        </p:nvSpPr>
        <p:spPr>
          <a:xfrm>
            <a:off x="965199" y="-100014"/>
            <a:ext cx="8759714"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挑战</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02</a:t>
              </a:r>
              <a:endParaRPr lang="zh-CN" altLang="en-US" sz="1600"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 name="文本框 2"/>
          <p:cNvSpPr txBox="1"/>
          <p:nvPr/>
        </p:nvSpPr>
        <p:spPr>
          <a:xfrm>
            <a:off x="965200" y="1171575"/>
            <a:ext cx="1681480" cy="368300"/>
          </a:xfrm>
          <a:prstGeom prst="rect">
            <a:avLst/>
          </a:prstGeom>
          <a:noFill/>
        </p:spPr>
        <p:txBody>
          <a:bodyPr wrap="square" rtlCol="0" anchor="t">
            <a:spAutoFit/>
          </a:bodyPr>
          <a:lstStyle/>
          <a:p>
            <a:r>
              <a:rPr lang="zh-CN" altLang="en-US"/>
              <a:t>大规模数据集</a:t>
            </a:r>
          </a:p>
        </p:txBody>
      </p:sp>
      <p:sp>
        <p:nvSpPr>
          <p:cNvPr id="4" name="文本框 3"/>
          <p:cNvSpPr txBox="1"/>
          <p:nvPr/>
        </p:nvSpPr>
        <p:spPr>
          <a:xfrm>
            <a:off x="929005" y="1910080"/>
            <a:ext cx="8359775" cy="645160"/>
          </a:xfrm>
          <a:prstGeom prst="rect">
            <a:avLst/>
          </a:prstGeom>
          <a:noFill/>
        </p:spPr>
        <p:txBody>
          <a:bodyPr wrap="square" rtlCol="0" anchor="t">
            <a:spAutoFit/>
          </a:bodyPr>
          <a:lstStyle/>
          <a:p>
            <a:r>
              <a:rPr lang="zh-CN" altLang="en-US"/>
              <a:t>PHM领域的数据一般是由各种传感器采集的高频或低频时间序列数据，如振动信号[195]、声音信号[196]、电流电压[197]、温度[198]、压力[199]等</a:t>
            </a:r>
          </a:p>
        </p:txBody>
      </p:sp>
      <p:sp>
        <p:nvSpPr>
          <p:cNvPr id="5" name="文本框 4"/>
          <p:cNvSpPr txBox="1"/>
          <p:nvPr/>
        </p:nvSpPr>
        <p:spPr>
          <a:xfrm>
            <a:off x="929005" y="2978150"/>
            <a:ext cx="9940290" cy="1198880"/>
          </a:xfrm>
          <a:prstGeom prst="rect">
            <a:avLst/>
          </a:prstGeom>
          <a:noFill/>
        </p:spPr>
        <p:txBody>
          <a:bodyPr wrap="square" rtlCol="0" anchor="t">
            <a:spAutoFit/>
          </a:bodyPr>
          <a:lstStyle/>
          <a:p>
            <a:r>
              <a:rPr lang="zh-CN" altLang="en-US" dirty="0">
                <a:sym typeface="+mn-ea"/>
              </a:rPr>
              <a:t>大模型训练和优化的需求具有挑战性。基于这些数据集训练的深度模型难以理解PHM数据的性质和规律，难以具备多任务和零拍泛化能力。因此，在PHM领域构建大规模数据集是实现lsf模型的第一步。</a:t>
            </a:r>
            <a:br>
              <a:rPr lang="zh-CN" altLang="en-US" dirty="0">
                <a:sym typeface="+mn-ea"/>
              </a:rPr>
            </a:br>
            <a:endParaRPr lang="zh-CN" altLang="en-US" dirty="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自强不息 厚德载物</a:t>
            </a:r>
          </a:p>
        </p:txBody>
      </p:sp>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 name="标题占位符 1"/>
          <p:cNvSpPr txBox="1"/>
          <p:nvPr/>
        </p:nvSpPr>
        <p:spPr>
          <a:xfrm>
            <a:off x="965199" y="-100014"/>
            <a:ext cx="8759714"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研究现状</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03</a:t>
              </a:r>
              <a:endParaRPr lang="zh-CN" altLang="en-US" sz="1600"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文本框 1"/>
          <p:cNvSpPr txBox="1"/>
          <p:nvPr/>
        </p:nvSpPr>
        <p:spPr>
          <a:xfrm>
            <a:off x="802640" y="1122680"/>
            <a:ext cx="2105025" cy="557530"/>
          </a:xfrm>
          <a:prstGeom prst="rect">
            <a:avLst/>
          </a:prstGeom>
          <a:noFill/>
        </p:spPr>
        <p:txBody>
          <a:bodyPr wrap="square">
            <a:noAutofit/>
          </a:bodyPr>
          <a:lstStyle/>
          <a:p>
            <a:pPr indent="0">
              <a:lnSpc>
                <a:spcPct val="150000"/>
              </a:lnSpc>
              <a:buFont typeface="Wingdings" panose="05000000000000000000" pitchFamily="2" charset="2"/>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现阶段文章的创新：</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4277995" y="1952625"/>
            <a:ext cx="7066915" cy="922020"/>
          </a:xfrm>
          <a:prstGeom prst="rect">
            <a:avLst/>
          </a:prstGeom>
          <a:noFill/>
        </p:spPr>
        <p:txBody>
          <a:bodyPr wrap="square" rtlCol="0" anchor="t">
            <a:spAutoFit/>
          </a:bodyPr>
          <a:lstStyle/>
          <a:p>
            <a:r>
              <a:rPr lang="zh-CN" altLang="en-US"/>
              <a:t>Fang等[222]对Transformer模型进行了优化，提出了一种基于Transformer的轻量级故障诊断框架，在降低计算复杂度的同时实现了高效、准确的故障诊断。</a:t>
            </a:r>
          </a:p>
        </p:txBody>
      </p:sp>
      <p:sp>
        <p:nvSpPr>
          <p:cNvPr id="6" name="文本框 5"/>
          <p:cNvSpPr txBox="1"/>
          <p:nvPr/>
        </p:nvSpPr>
        <p:spPr>
          <a:xfrm>
            <a:off x="1083945" y="2085340"/>
            <a:ext cx="2564765" cy="368300"/>
          </a:xfrm>
          <a:prstGeom prst="rect">
            <a:avLst/>
          </a:prstGeom>
          <a:noFill/>
        </p:spPr>
        <p:txBody>
          <a:bodyPr wrap="square" rtlCol="0" anchor="t">
            <a:spAutoFit/>
          </a:bodyPr>
          <a:lstStyle/>
          <a:p>
            <a:r>
              <a:rPr lang="zh-CN" altLang="en-US">
                <a:sym typeface="+mn-ea"/>
              </a:rPr>
              <a:t>优化</a:t>
            </a:r>
            <a:r>
              <a:rPr lang="zh-CN" altLang="en-US" b="1">
                <a:sym typeface="+mn-ea"/>
              </a:rPr>
              <a:t>Transformer架构</a:t>
            </a:r>
          </a:p>
        </p:txBody>
      </p:sp>
      <p:sp>
        <p:nvSpPr>
          <p:cNvPr id="8" name="文本框 7"/>
          <p:cNvSpPr txBox="1"/>
          <p:nvPr/>
        </p:nvSpPr>
        <p:spPr>
          <a:xfrm>
            <a:off x="4315460" y="3429000"/>
            <a:ext cx="6096000" cy="645160"/>
          </a:xfrm>
          <a:prstGeom prst="rect">
            <a:avLst/>
          </a:prstGeom>
          <a:noFill/>
        </p:spPr>
        <p:txBody>
          <a:bodyPr wrap="square" rtlCol="0" anchor="t">
            <a:spAutoFit/>
          </a:bodyPr>
          <a:lstStyle/>
          <a:p>
            <a:r>
              <a:rPr lang="zh-CN" altLang="en-US"/>
              <a:t>Zhang等人[239]开发了一种融合先验知识的自监督算法，并在小标记数据集上展示了良好的故障识别能力。</a:t>
            </a:r>
          </a:p>
        </p:txBody>
      </p:sp>
      <p:sp>
        <p:nvSpPr>
          <p:cNvPr id="9" name="文本框 8"/>
          <p:cNvSpPr txBox="1"/>
          <p:nvPr/>
        </p:nvSpPr>
        <p:spPr>
          <a:xfrm>
            <a:off x="1083945" y="3538855"/>
            <a:ext cx="6096000" cy="368300"/>
          </a:xfrm>
          <a:prstGeom prst="rect">
            <a:avLst/>
          </a:prstGeom>
          <a:noFill/>
        </p:spPr>
        <p:txBody>
          <a:bodyPr wrap="square" rtlCol="0" anchor="t">
            <a:spAutoFit/>
          </a:bodyPr>
          <a:lstStyle/>
          <a:p>
            <a:r>
              <a:rPr lang="zh-CN" altLang="en-US">
                <a:sym typeface="+mn-ea"/>
              </a:rPr>
              <a:t>优化</a:t>
            </a:r>
            <a:r>
              <a:rPr lang="zh-CN" altLang="en-US" b="1">
                <a:sym typeface="+mn-ea"/>
              </a:rPr>
              <a:t>自监督学习</a:t>
            </a:r>
          </a:p>
        </p:txBody>
      </p:sp>
      <p:sp>
        <p:nvSpPr>
          <p:cNvPr id="10" name="文本框 9"/>
          <p:cNvSpPr txBox="1"/>
          <p:nvPr/>
        </p:nvSpPr>
        <p:spPr>
          <a:xfrm>
            <a:off x="4277995" y="4649470"/>
            <a:ext cx="6096000" cy="922020"/>
          </a:xfrm>
          <a:prstGeom prst="rect">
            <a:avLst/>
          </a:prstGeom>
          <a:noFill/>
        </p:spPr>
        <p:txBody>
          <a:bodyPr wrap="square" rtlCol="0" anchor="t">
            <a:spAutoFit/>
          </a:bodyPr>
          <a:lstStyle/>
          <a:p>
            <a:r>
              <a:rPr lang="zh-CN" altLang="en-US"/>
              <a:t>Yang等[243]提出了一种基于峰度加权算法和金字塔原理的多传感器多尺度融合模型，在轴承健康识别方面表现出了较强的性能。</a:t>
            </a:r>
          </a:p>
        </p:txBody>
      </p:sp>
      <p:sp>
        <p:nvSpPr>
          <p:cNvPr id="11" name="文本框 10"/>
          <p:cNvSpPr txBox="1"/>
          <p:nvPr/>
        </p:nvSpPr>
        <p:spPr>
          <a:xfrm>
            <a:off x="1083945" y="4926330"/>
            <a:ext cx="6096000" cy="368300"/>
          </a:xfrm>
          <a:prstGeom prst="rect">
            <a:avLst/>
          </a:prstGeom>
          <a:noFill/>
        </p:spPr>
        <p:txBody>
          <a:bodyPr wrap="square" rtlCol="0" anchor="t">
            <a:spAutoFit/>
          </a:bodyPr>
          <a:lstStyle/>
          <a:p>
            <a:r>
              <a:rPr lang="zh-CN" altLang="en-US">
                <a:sym typeface="+mn-ea"/>
              </a:rPr>
              <a:t>提出</a:t>
            </a:r>
            <a:r>
              <a:rPr lang="zh-CN" altLang="en-US" b="1">
                <a:sym typeface="+mn-ea"/>
              </a:rPr>
              <a:t>多模态融合算法</a:t>
            </a:r>
            <a:endParaRPr lang="zh-CN" altLang="en-U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自强不息 厚德载物</a:t>
            </a:r>
          </a:p>
        </p:txBody>
      </p:sp>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 name="标题占位符 1"/>
          <p:cNvSpPr txBox="1"/>
          <p:nvPr/>
        </p:nvSpPr>
        <p:spPr>
          <a:xfrm>
            <a:off x="965199" y="-100014"/>
            <a:ext cx="8759714"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具体方法</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04</a:t>
              </a:r>
              <a:endParaRPr lang="zh-CN" altLang="en-US" sz="1600"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 name="图片 1"/>
          <p:cNvPicPr>
            <a:picLocks noChangeAspect="1"/>
          </p:cNvPicPr>
          <p:nvPr>
            <p:custDataLst>
              <p:tags r:id="rId1"/>
            </p:custDataLst>
          </p:nvPr>
        </p:nvPicPr>
        <p:blipFill>
          <a:blip r:embed="rId5"/>
          <a:stretch>
            <a:fillRect/>
          </a:stretch>
        </p:blipFill>
        <p:spPr>
          <a:xfrm>
            <a:off x="851535" y="1082675"/>
            <a:ext cx="10026650" cy="3175000"/>
          </a:xfrm>
          <a:prstGeom prst="rect">
            <a:avLst/>
          </a:prstGeom>
        </p:spPr>
      </p:pic>
      <p:sp>
        <p:nvSpPr>
          <p:cNvPr id="3" name="文本框 2"/>
          <p:cNvSpPr txBox="1"/>
          <p:nvPr/>
        </p:nvSpPr>
        <p:spPr>
          <a:xfrm>
            <a:off x="929005" y="4394200"/>
            <a:ext cx="6096000" cy="922020"/>
          </a:xfrm>
          <a:prstGeom prst="rect">
            <a:avLst/>
          </a:prstGeom>
          <a:noFill/>
        </p:spPr>
        <p:txBody>
          <a:bodyPr wrap="square" rtlCol="0" anchor="t">
            <a:spAutoFit/>
          </a:bodyPr>
          <a:lstStyle/>
          <a:p>
            <a:r>
              <a:rPr lang="zh-CN" altLang="en-US"/>
              <a:t>该模型接收来自高速列车的各种数据，如传感器数据(包括信号、图像和视频)、维修工作单和记录，以及专家的经验和知识，作为输入。</a:t>
            </a:r>
          </a:p>
        </p:txBody>
      </p:sp>
      <p:sp>
        <p:nvSpPr>
          <p:cNvPr id="9" name="文本框 8"/>
          <p:cNvSpPr txBox="1"/>
          <p:nvPr/>
        </p:nvSpPr>
        <p:spPr>
          <a:xfrm>
            <a:off x="4729480" y="5452745"/>
            <a:ext cx="6096000" cy="922020"/>
          </a:xfrm>
          <a:prstGeom prst="rect">
            <a:avLst/>
          </a:prstGeom>
          <a:noFill/>
        </p:spPr>
        <p:txBody>
          <a:bodyPr wrap="square" rtlCol="0" anchor="t">
            <a:spAutoFit/>
          </a:bodyPr>
          <a:lstStyle/>
          <a:p>
            <a:r>
              <a:rPr lang="zh-CN" altLang="en-US"/>
              <a:t>通过学习大量的列车运行数据，为PHM任务(如健康监控、故障预测、异常检测、RUL估计、维护计划和健康管理)提供强大的、可泛化的数据挖掘和理解工具</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自强不息 厚德载物</a:t>
            </a:r>
          </a:p>
        </p:txBody>
      </p:sp>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 name="标题占位符 1"/>
          <p:cNvSpPr txBox="1"/>
          <p:nvPr/>
        </p:nvSpPr>
        <p:spPr>
          <a:xfrm>
            <a:off x="965199" y="-100014"/>
            <a:ext cx="8759714"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存在问题</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05</a:t>
              </a:r>
              <a:endParaRPr lang="zh-CN" altLang="en-US" sz="1600"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 name="文本框 1"/>
          <p:cNvSpPr txBox="1"/>
          <p:nvPr/>
        </p:nvSpPr>
        <p:spPr>
          <a:xfrm>
            <a:off x="929005" y="1501140"/>
            <a:ext cx="6155055" cy="368300"/>
          </a:xfrm>
          <a:prstGeom prst="rect">
            <a:avLst/>
          </a:prstGeom>
          <a:noFill/>
        </p:spPr>
        <p:txBody>
          <a:bodyPr wrap="square" rtlCol="0">
            <a:spAutoFit/>
          </a:bodyPr>
          <a:lstStyle/>
          <a:p>
            <a:r>
              <a:rPr lang="zh-CN" altLang="en-US"/>
              <a:t>如何结合大模型应用到网络故障检测中去？</a:t>
            </a:r>
          </a:p>
        </p:txBody>
      </p:sp>
      <p:sp>
        <p:nvSpPr>
          <p:cNvPr id="3" name="文本框 2"/>
          <p:cNvSpPr txBox="1"/>
          <p:nvPr>
            <p:custDataLst>
              <p:tags r:id="rId1"/>
            </p:custDataLst>
          </p:nvPr>
        </p:nvSpPr>
        <p:spPr>
          <a:xfrm>
            <a:off x="929005" y="2308860"/>
            <a:ext cx="6155055" cy="368300"/>
          </a:xfrm>
          <a:prstGeom prst="rect">
            <a:avLst/>
          </a:prstGeom>
          <a:noFill/>
        </p:spPr>
        <p:txBody>
          <a:bodyPr wrap="square" rtlCol="0">
            <a:spAutoFit/>
          </a:bodyPr>
          <a:lstStyle/>
          <a:p>
            <a:r>
              <a:rPr lang="zh-CN" altLang="en-US"/>
              <a:t>如何获取对应数据集？</a:t>
            </a:r>
          </a:p>
        </p:txBody>
      </p:sp>
      <p:sp>
        <p:nvSpPr>
          <p:cNvPr id="4" name="文本框 3"/>
          <p:cNvSpPr txBox="1"/>
          <p:nvPr>
            <p:custDataLst>
              <p:tags r:id="rId2"/>
            </p:custDataLst>
          </p:nvPr>
        </p:nvSpPr>
        <p:spPr>
          <a:xfrm>
            <a:off x="929005" y="3116580"/>
            <a:ext cx="6155055" cy="368300"/>
          </a:xfrm>
          <a:prstGeom prst="rect">
            <a:avLst/>
          </a:prstGeom>
          <a:noFill/>
        </p:spPr>
        <p:txBody>
          <a:bodyPr wrap="square" rtlCol="0">
            <a:spAutoFit/>
          </a:bodyPr>
          <a:lstStyle/>
          <a:p>
            <a:r>
              <a:rPr lang="zh-CN" altLang="en-US"/>
              <a:t>如何采取对应的模型方法？</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2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en-US" altLang="zh-CN" sz="3600" dirty="0">
                <a:solidFill>
                  <a:schemeClr val="bg1"/>
                </a:solidFill>
                <a:latin typeface="Comic Sans MS" panose="030F0702030302020204" pitchFamily="66" charset="0"/>
                <a:ea typeface="方正宋刻本秀楷简体" panose="02000000000000000000" charset="-122"/>
                <a:cs typeface="Arial" panose="020B0604020202020204" pitchFamily="34" charset="0"/>
                <a:sym typeface="+mn-ea"/>
              </a:rPr>
              <a:t>Thanks for your kind attention</a:t>
            </a:r>
            <a:r>
              <a:rPr lang="zh-CN" altLang="en-US" sz="3600" b="1" dirty="0">
                <a:solidFill>
                  <a:schemeClr val="bg1"/>
                </a:solidFill>
              </a:rPr>
              <a:t>！</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3"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4"/>
          <a:stretch>
            <a:fillRect/>
          </a:stretch>
        </p:blipFill>
        <p:spPr>
          <a:xfrm>
            <a:off x="1270000" y="1270000"/>
            <a:ext cx="63500" cy="76200"/>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WQ3OWI3ZTBhNzFmZjgyODViNTBiYzM0NTRmNTFkM2I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954</Words>
  <Application>Microsoft Office PowerPoint</Application>
  <PresentationFormat>宽屏</PresentationFormat>
  <Paragraphs>89</Paragraphs>
  <Slides>7</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-apple-system</vt:lpstr>
      <vt:lpstr>Söhne</vt:lpstr>
      <vt:lpstr>等线</vt:lpstr>
      <vt:lpstr>等线 Light</vt:lpstr>
      <vt:lpstr>微软雅黑</vt:lpstr>
      <vt:lpstr>Arial</vt:lpstr>
      <vt:lpstr>Calibri</vt:lpstr>
      <vt:lpstr>Comic Sans MS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dc:creator>
  <cp:lastModifiedBy>谭 眺</cp:lastModifiedBy>
  <cp:revision>3</cp:revision>
  <dcterms:created xsi:type="dcterms:W3CDTF">2023-07-16T07:36:00Z</dcterms:created>
  <dcterms:modified xsi:type="dcterms:W3CDTF">2023-09-06T04:57:37Z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E0A20DE4819348F49C4876A41CAAC275_12</vt:lpwstr>
  </property>
  <property fmtid="{D5CDD505-2E9C-101B-9397-08002B2CF9AE}" pid="3" name="KSOProductBuildVer">
    <vt:lpwstr>2052-12.1.0.15120</vt:lpwstr>
  </property>
</Properties>
</file>