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5"/>
  </p:notesMasterIdLst>
  <p:sldIdLst>
    <p:sldId id="3257" r:id="rId4"/>
    <p:sldId id="3359" r:id="rId6"/>
    <p:sldId id="3389" r:id="rId7"/>
    <p:sldId id="3399" r:id="rId8"/>
    <p:sldId id="3325" r:id="rId9"/>
    <p:sldId id="3390" r:id="rId10"/>
    <p:sldId id="3391" r:id="rId11"/>
    <p:sldId id="3392" r:id="rId12"/>
    <p:sldId id="3346" r:id="rId13"/>
    <p:sldId id="3393" r:id="rId14"/>
    <p:sldId id="3394" r:id="rId15"/>
    <p:sldId id="3395" r:id="rId16"/>
    <p:sldId id="3400" r:id="rId17"/>
    <p:sldId id="3401" r:id="rId18"/>
    <p:sldId id="3402" r:id="rId19"/>
    <p:sldId id="3262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qdi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8C3"/>
    <a:srgbClr val="1A78C2"/>
    <a:srgbClr val="1B6299"/>
    <a:srgbClr val="8609AD"/>
    <a:srgbClr val="1C6299"/>
    <a:srgbClr val="1B6298"/>
    <a:srgbClr val="96C4D1"/>
    <a:srgbClr val="6F3A97"/>
    <a:srgbClr val="D7E0E6"/>
    <a:srgbClr val="286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7" autoAdjust="0"/>
    <p:restoredTop sz="89621" autoAdjust="0"/>
  </p:normalViewPr>
  <p:slideViewPr>
    <p:cSldViewPr snapToGrid="0" showGuides="1">
      <p:cViewPr varScale="1">
        <p:scale>
          <a:sx n="119" d="100"/>
          <a:sy n="119" d="100"/>
        </p:scale>
        <p:origin x="1176" y="192"/>
      </p:cViewPr>
      <p:guideLst>
        <p:guide orient="horz" pos="2160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39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基于多智能体深度确定性策略梯度（Multiagent DDPG）的深度学习方法，用于智能海洋联合学习的物联网（IoT）网络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此外，将当前时隙的DL吞吐量与前一时隙进行比较以决定sddl（t），其中如果当前时隙的DL吞吐量高于前一时隙，则sddl（t）= 1 [否则，sddl（t）= 0]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它应该决定在OBS/SLB和SLB之间，什么样的BS应该与这个IOUT设备相关联。 此外，它选择哪些信道应该用于无线通信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据IoUT设备与IoUT- net环境之间的交互来计算。</a:t>
            </a:r>
            <a:endParaRPr lang="zh-CN" altLang="en-US"/>
          </a:p>
          <a:p>
            <a:r>
              <a:rPr lang="zh-CN" altLang="en-US"/>
              <a:t>ϒi代表每一个IoUT设备的失败惩罚，在以下情况下计算奖励:</a:t>
            </a:r>
            <a:endParaRPr lang="zh-CN" altLang="en-US"/>
          </a:p>
          <a:p>
            <a:r>
              <a:rPr lang="zh-CN" altLang="en-US"/>
              <a:t>a) IoUT设备无法与BS关联或</a:t>
            </a:r>
            <a:endParaRPr lang="zh-CN" altLang="en-US"/>
          </a:p>
          <a:p>
            <a:r>
              <a:rPr lang="zh-CN" altLang="en-US"/>
              <a:t>b)它无法访问任何无线频谱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2:收敛速度与学习速度δ的比较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：IoUT设备的累积DL吞吐量奖励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4:JCARA问题的性能比较。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：IOUT-NET中各算法的DL吞吐量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信道</a:t>
            </a:r>
            <a:r>
              <a:rPr lang="zh-CN" altLang="en-US"/>
              <a:t>分配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在IOUT网络（IOUT-Net）的众多应用中，基于深度学习的应用是当前研究的热点。 在传统的深度神经网络(DNN)训练中，用于训练的数据集应该位于单一的集中存储中。 然而，这种假设有时是不现实的。特别是在</a:t>
            </a:r>
            <a:r>
              <a:rPr lang="en-US" altLang="zh-CN" dirty="0"/>
              <a:t>IoUT</a:t>
            </a:r>
            <a:r>
              <a:rPr lang="zh-CN" altLang="en-US" dirty="0"/>
              <a:t>场景中，由于相对巨大的衰落影响和不可预测的环境变化，无线网络不可靠。 因此，分布式DNN深度学习训练，也称为联邦学习(FL)，在文章的场景中本质上是必需</a:t>
            </a:r>
            <a:r>
              <a:rPr lang="zh-CN" altLang="en-US" dirty="0"/>
              <a:t>的。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在文章中考虑的</a:t>
            </a:r>
            <a:r>
              <a:rPr lang="en-US" altLang="zh-CN" dirty="0"/>
              <a:t>IoUT-Net</a:t>
            </a:r>
            <a:r>
              <a:rPr lang="zh-CN" altLang="en-US" dirty="0"/>
              <a:t>场景</a:t>
            </a:r>
            <a:r>
              <a:rPr lang="zh-CN" altLang="en-US" dirty="0"/>
              <a:t>中，存在不同类型的设备。</a:t>
            </a:r>
            <a:endParaRPr lang="zh-CN" altLang="en-US" dirty="0"/>
          </a:p>
          <a:p>
            <a:r>
              <a:rPr lang="zh-CN" altLang="en-US" dirty="0"/>
              <a:t>光基站（OBS）：用于通过从其相关联的基站（BS）收集所有数据来进行集中式计算。</a:t>
            </a:r>
            <a:endParaRPr lang="zh-CN" altLang="en-US" dirty="0"/>
          </a:p>
          <a:p>
            <a:r>
              <a:rPr lang="zh-CN" altLang="en-US" dirty="0"/>
              <a:t>SLB和SLBS可以与IoUT设备建立水下无线链路。每个IoUT设备使用其自己的本地数据训练其自己的模型。然后，应经由BS将训练的参数递送到集中式0BS。因此，集中式OBS最终从其相关联的IoUT设备收集所有参数，以便构建FL全局模型。最后，在OBS处计算的全局模型应当最终被递送到其相关联的IoUT设备，以便让所有IoUT设备在其DNN模型中使用全局参数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所以作者认为增强下行链路吞吐量，（用于FL全局模型分发的从BS到其相关联的IoUT设备的网络节点的分配）在该参考网络模型中是重要</a:t>
            </a:r>
            <a:r>
              <a:rPr lang="zh-CN" altLang="en-US" dirty="0"/>
              <a:t>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为了提高数据流的吞吐性能，本文提出了一种新的联合单元关联和资源分配（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JCARA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）（决定用户设备如何连接到基站并分配通信资源的重要决策），设计灵感来自于多代理深度确定性策略梯度（MADDPG），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前的研究已经提出了不同的方法来处理这个问题，包括图论方法、整数规划方法、匹配博弈方法和随机几何策略等。然而，由于问题的NP-难性质和组合优化形式，很难实现全局最优解。此外，这些方法通常需要准确的信息，如信道状态信息（CSI）或衰落的无线信道模型，而在实际应用中，这些信息可能无法获得。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以应对分布式情况和突发的时变状态，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设计灵感来自于多代理深度确定性策略梯度（MADDPG），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为了提高数据流的吞吐性能，本文提出了一种新的联合单元关联和资源分配（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JCARA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）（决定用户设备如何连接到基站并分配通信资源的重要决策），设计灵感来自于多代理深度确定性策略梯度（MADDPG），以应对分布式情况和突发的时变状态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设备可以在每个时隙中仅与一个BS调度/匹配。 因此，在B中具有BS的ITH IOUT设备的调度信息可以表示为二进制向量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每个IoUT设备可以利用组合相关联的BS的多个子信道的载波聚合，然而，由于公平的资源接入限制，它实际上能够仅使用最多c的频谱。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因此，与B中的第k个BS相关联的第i个IoUT设备处的信号干扰加噪声比（SINR）（S 卩，bk）使用信道fj，i（t）或fj，i（t）的等式如下（7）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SINR = (信号功率) / (干扰功率 + 噪声功率)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考虑同信道干扰，因为SLBS的复盖在OBS复盖中共存</a:t>
            </a:r>
            <a:endParaRPr lang="zh-CN" altLang="en-US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为单位功率水平的成本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η代表每个通道容量的正利润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JCARA问题的目的是优化</a:t>
            </a:r>
            <a:r>
              <a:rPr lang="zh-CN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满足服务要求下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的预期总回报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en-US" altLang="zh-CN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DC35-3D39-4E5D-813A-1465AB5946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EB1-3B9C-423A-A463-BABF6B6D69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34.png"/><Relationship Id="rId6" Type="http://schemas.openxmlformats.org/officeDocument/2006/relationships/tags" Target="../tags/tag28.xml"/><Relationship Id="rId5" Type="http://schemas.openxmlformats.org/officeDocument/2006/relationships/image" Target="../media/image33.png"/><Relationship Id="rId4" Type="http://schemas.openxmlformats.org/officeDocument/2006/relationships/tags" Target="../tags/tag27.xml"/><Relationship Id="rId3" Type="http://schemas.openxmlformats.org/officeDocument/2006/relationships/image" Target="../media/image32.png"/><Relationship Id="rId2" Type="http://schemas.openxmlformats.org/officeDocument/2006/relationships/tags" Target="../tags/tag26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37.png"/><Relationship Id="rId6" Type="http://schemas.openxmlformats.org/officeDocument/2006/relationships/tags" Target="../tags/tag31.xml"/><Relationship Id="rId5" Type="http://schemas.openxmlformats.org/officeDocument/2006/relationships/image" Target="../media/image36.png"/><Relationship Id="rId4" Type="http://schemas.openxmlformats.org/officeDocument/2006/relationships/tags" Target="../tags/tag30.xml"/><Relationship Id="rId3" Type="http://schemas.openxmlformats.org/officeDocument/2006/relationships/image" Target="../media/image35.png"/><Relationship Id="rId2" Type="http://schemas.openxmlformats.org/officeDocument/2006/relationships/tags" Target="../tags/tag29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8.png"/><Relationship Id="rId2" Type="http://schemas.openxmlformats.org/officeDocument/2006/relationships/tags" Target="../tags/tag3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tags" Target="../tags/tag34.xml"/><Relationship Id="rId3" Type="http://schemas.openxmlformats.org/officeDocument/2006/relationships/image" Target="../media/image39.png"/><Relationship Id="rId2" Type="http://schemas.openxmlformats.org/officeDocument/2006/relationships/tags" Target="../tags/tag33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tags" Target="../tags/tag36.xml"/><Relationship Id="rId3" Type="http://schemas.openxmlformats.org/officeDocument/2006/relationships/image" Target="../media/image41.png"/><Relationship Id="rId2" Type="http://schemas.openxmlformats.org/officeDocument/2006/relationships/tags" Target="../tags/tag35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tags" Target="../tags/tag38.xml"/><Relationship Id="rId3" Type="http://schemas.openxmlformats.org/officeDocument/2006/relationships/image" Target="../media/image43.png"/><Relationship Id="rId2" Type="http://schemas.openxmlformats.org/officeDocument/2006/relationships/tags" Target="../tags/tag37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../media/image15.png"/><Relationship Id="rId7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tags" Target="../tags/tag8.xml"/><Relationship Id="rId4" Type="http://schemas.openxmlformats.org/officeDocument/2006/relationships/image" Target="../media/image13.png"/><Relationship Id="rId3" Type="http://schemas.openxmlformats.org/officeDocument/2006/relationships/tags" Target="../tags/tag7.xml"/><Relationship Id="rId26" Type="http://schemas.openxmlformats.org/officeDocument/2006/relationships/notesSlide" Target="../notesSlides/notesSlide6.xml"/><Relationship Id="rId25" Type="http://schemas.openxmlformats.org/officeDocument/2006/relationships/slideLayout" Target="../slideLayouts/slideLayout3.xml"/><Relationship Id="rId24" Type="http://schemas.openxmlformats.org/officeDocument/2006/relationships/image" Target="../media/image23.png"/><Relationship Id="rId23" Type="http://schemas.openxmlformats.org/officeDocument/2006/relationships/tags" Target="../tags/tag17.xml"/><Relationship Id="rId22" Type="http://schemas.openxmlformats.org/officeDocument/2006/relationships/image" Target="../media/image22.png"/><Relationship Id="rId21" Type="http://schemas.openxmlformats.org/officeDocument/2006/relationships/tags" Target="../tags/tag16.xml"/><Relationship Id="rId20" Type="http://schemas.openxmlformats.org/officeDocument/2006/relationships/image" Target="../media/image21.png"/><Relationship Id="rId2" Type="http://schemas.openxmlformats.org/officeDocument/2006/relationships/image" Target="../media/image12.png"/><Relationship Id="rId19" Type="http://schemas.openxmlformats.org/officeDocument/2006/relationships/tags" Target="../tags/tag15.xml"/><Relationship Id="rId18" Type="http://schemas.openxmlformats.org/officeDocument/2006/relationships/image" Target="../media/image20.png"/><Relationship Id="rId17" Type="http://schemas.openxmlformats.org/officeDocument/2006/relationships/tags" Target="../tags/tag14.xml"/><Relationship Id="rId16" Type="http://schemas.openxmlformats.org/officeDocument/2006/relationships/image" Target="../media/image19.png"/><Relationship Id="rId15" Type="http://schemas.openxmlformats.org/officeDocument/2006/relationships/tags" Target="../tags/tag13.xml"/><Relationship Id="rId14" Type="http://schemas.openxmlformats.org/officeDocument/2006/relationships/image" Target="../media/image18.png"/><Relationship Id="rId13" Type="http://schemas.openxmlformats.org/officeDocument/2006/relationships/tags" Target="../tags/tag12.xml"/><Relationship Id="rId12" Type="http://schemas.openxmlformats.org/officeDocument/2006/relationships/image" Target="../media/image17.png"/><Relationship Id="rId11" Type="http://schemas.openxmlformats.org/officeDocument/2006/relationships/tags" Target="../tags/tag11.xml"/><Relationship Id="rId10" Type="http://schemas.openxmlformats.org/officeDocument/2006/relationships/image" Target="../media/image16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tags" Target="../tags/tag21.xml"/><Relationship Id="rId7" Type="http://schemas.openxmlformats.org/officeDocument/2006/relationships/image" Target="../media/image26.png"/><Relationship Id="rId6" Type="http://schemas.openxmlformats.org/officeDocument/2006/relationships/tags" Target="../tags/tag20.xml"/><Relationship Id="rId5" Type="http://schemas.openxmlformats.org/officeDocument/2006/relationships/image" Target="../media/image25.png"/><Relationship Id="rId4" Type="http://schemas.openxmlformats.org/officeDocument/2006/relationships/tags" Target="../tags/tag19.xml"/><Relationship Id="rId3" Type="http://schemas.openxmlformats.org/officeDocument/2006/relationships/image" Target="../media/image24.png"/><Relationship Id="rId2" Type="http://schemas.openxmlformats.org/officeDocument/2006/relationships/tags" Target="../tags/tag18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tags" Target="../tags/tag25.xml"/><Relationship Id="rId7" Type="http://schemas.openxmlformats.org/officeDocument/2006/relationships/image" Target="../media/image30.png"/><Relationship Id="rId6" Type="http://schemas.openxmlformats.org/officeDocument/2006/relationships/tags" Target="../tags/tag24.xml"/><Relationship Id="rId5" Type="http://schemas.openxmlformats.org/officeDocument/2006/relationships/image" Target="../media/image29.png"/><Relationship Id="rId4" Type="http://schemas.openxmlformats.org/officeDocument/2006/relationships/tags" Target="../tags/tag23.xml"/><Relationship Id="rId3" Type="http://schemas.openxmlformats.org/officeDocument/2006/relationships/image" Target="../media/image28.png"/><Relationship Id="rId2" Type="http://schemas.openxmlformats.org/officeDocument/2006/relationships/tags" Target="../tags/tag22.xml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546580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24353" y="2153727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2014069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08425" y="2724785"/>
            <a:ext cx="8397240" cy="1482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3765">
              <a:defRPr/>
            </a:pPr>
            <a:r>
              <a:rPr lang="zh-CN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Multiagent DDPG-Based Deep</a:t>
            </a:r>
            <a:r>
              <a:rPr lang="en-US" altLang="zh-CN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Learning for Smart</a:t>
            </a:r>
            <a:r>
              <a:rPr lang="en-US" altLang="zh-CN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Ocean Federated Learning</a:t>
            </a:r>
            <a:r>
              <a:rPr lang="en-US" altLang="zh-CN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IoT Networks</a:t>
            </a:r>
            <a:r>
              <a:rPr lang="zh-CN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sz="36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7" name="文本占位符 13"/>
          <p:cNvSpPr txBox="1"/>
          <p:nvPr/>
        </p:nvSpPr>
        <p:spPr>
          <a:xfrm>
            <a:off x="1886095" y="4632965"/>
            <a:ext cx="9977755" cy="1355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GB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IEEE INTERNET OF THINGS JOURNAL</a:t>
            </a:r>
            <a:r>
              <a:rPr lang="zh-CN" altLang="en-US" sz="1800" dirty="0">
                <a:sym typeface="+mn-ea"/>
              </a:rPr>
              <a:t>（</a:t>
            </a:r>
            <a:r>
              <a:rPr lang="en-US" altLang="zh-CN" sz="1800" dirty="0">
                <a:sym typeface="+mn-ea"/>
              </a:rPr>
              <a:t>2020</a:t>
            </a:r>
            <a:r>
              <a:rPr lang="zh-CN" altLang="en-US" sz="1800" dirty="0">
                <a:sym typeface="+mn-ea"/>
              </a:rPr>
              <a:t>）</a:t>
            </a:r>
            <a:endParaRPr lang="zh-CN" altLang="en-US" sz="18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9962" y="48216"/>
            <a:ext cx="5435600" cy="61849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spc="1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  <a:sym typeface="+mn-ea"/>
              </a:rPr>
              <a:t>Method</a:t>
            </a:r>
            <a:endParaRPr lang="en-US" altLang="zh-CN" sz="2600" b="1" spc="10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400" y="1052830"/>
            <a:ext cx="9020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状态空间：QoS要求满足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累积DL吞吐量变化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99920" y="1485265"/>
            <a:ext cx="4676775" cy="1266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09945" y="950595"/>
            <a:ext cx="666750" cy="533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69645" y="31496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IoUT设备s（t）的状态空间可以定义如下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9645" y="4003675"/>
            <a:ext cx="6296025" cy="1390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9962" y="48216"/>
            <a:ext cx="5435600" cy="61849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spc="1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  <a:sym typeface="+mn-ea"/>
              </a:rPr>
              <a:t>Method</a:t>
            </a:r>
            <a:endParaRPr lang="en-US" altLang="zh-CN" sz="2600" b="1" spc="10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400" y="1639570"/>
            <a:ext cx="9020810" cy="36163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动作空间：每个IOUT设备决定每个时隙要选择的动作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奖励结构：第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设备的即时奖励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记为：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0185" y="2037715"/>
            <a:ext cx="7381875" cy="1866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3870" y="3681095"/>
            <a:ext cx="1476375" cy="466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28945" y="3681095"/>
            <a:ext cx="1304925" cy="466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9962" y="48216"/>
            <a:ext cx="5435600" cy="61849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spc="1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  <a:sym typeface="+mn-ea"/>
              </a:rPr>
              <a:t>Method</a:t>
            </a:r>
            <a:endParaRPr lang="en-US" altLang="zh-CN" sz="2600" b="1" spc="10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400" y="1052830"/>
            <a:ext cx="9020810" cy="50145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4570" y="893445"/>
            <a:ext cx="5759450" cy="5494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9962" y="48216"/>
            <a:ext cx="5435600" cy="61849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spc="1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  <a:sym typeface="+mn-ea"/>
              </a:rPr>
              <a:t>Evaluation</a:t>
            </a:r>
            <a:endParaRPr lang="en-US" altLang="zh-CN" sz="2600" b="1" spc="10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400" y="1052830"/>
            <a:ext cx="10859135" cy="50145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400" y="1264285"/>
            <a:ext cx="5995670" cy="43294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9360" y="1383665"/>
            <a:ext cx="5313680" cy="4352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9962" y="48216"/>
            <a:ext cx="5435600" cy="61849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spc="1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  <a:sym typeface="+mn-ea"/>
              </a:rPr>
              <a:t>Evaluation</a:t>
            </a:r>
            <a:endParaRPr lang="en-US" altLang="zh-CN" sz="2600" b="1" spc="10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400" y="1052830"/>
            <a:ext cx="10859135" cy="50145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1660" y="1330325"/>
            <a:ext cx="5407660" cy="4459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3460" y="1520190"/>
            <a:ext cx="5529580" cy="4079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9962" y="48216"/>
            <a:ext cx="5435600" cy="61849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spc="1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  <a:sym typeface="+mn-ea"/>
              </a:rPr>
              <a:t>Evaluation</a:t>
            </a:r>
            <a:endParaRPr lang="en-US" altLang="zh-CN" sz="2600" b="1" spc="10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400" y="1052830"/>
            <a:ext cx="10859135" cy="50145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400" y="1127125"/>
            <a:ext cx="5399405" cy="45643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70245" y="1313815"/>
            <a:ext cx="5589905" cy="419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8271" y="2529343"/>
            <a:ext cx="1222027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24644" y="2987555"/>
            <a:ext cx="62585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3765">
              <a:defRPr/>
            </a:pPr>
            <a:r>
              <a:rPr lang="en-US" altLang="zh-CN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THANKS FOR ALL</a:t>
            </a:r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24353" y="2136490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1996832"/>
            <a:ext cx="3140616" cy="2903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948171" y="5658085"/>
            <a:ext cx="418008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r"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546950" y="2108550"/>
            <a:ext cx="3098100" cy="3098100"/>
            <a:chOff x="4546950" y="2108550"/>
            <a:chExt cx="3098100" cy="3098100"/>
          </a:xfrm>
          <a:solidFill>
            <a:srgbClr val="1B6298"/>
          </a:solidFill>
        </p:grpSpPr>
        <p:grpSp>
          <p:nvGrpSpPr>
            <p:cNvPr id="5" name="组合 4"/>
            <p:cNvGrpSpPr/>
            <p:nvPr/>
          </p:nvGrpSpPr>
          <p:grpSpPr>
            <a:xfrm>
              <a:off x="4546950" y="2108550"/>
              <a:ext cx="3098100" cy="3098100"/>
              <a:chOff x="4566000" y="2072350"/>
              <a:chExt cx="3098100" cy="3098100"/>
            </a:xfrm>
            <a:grp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任意多边形: 形状 19"/>
              <p:cNvSpPr/>
              <p:nvPr/>
            </p:nvSpPr>
            <p:spPr>
              <a:xfrm>
                <a:off x="4566000" y="2072350"/>
                <a:ext cx="1530000" cy="1530000"/>
              </a:xfrm>
              <a:custGeom>
                <a:avLst/>
                <a:gdLst>
                  <a:gd name="connsiteX0" fmla="*/ 0 w 1971675"/>
                  <a:gd name="connsiteY0" fmla="*/ 0 h 1971675"/>
                  <a:gd name="connsiteX1" fmla="*/ 768125 w 1971675"/>
                  <a:gd name="connsiteY1" fmla="*/ 0 h 1971675"/>
                  <a:gd name="connsiteX2" fmla="*/ 1971675 w 1971675"/>
                  <a:gd name="connsiteY2" fmla="*/ 1203550 h 1971675"/>
                  <a:gd name="connsiteX3" fmla="*/ 1971675 w 1971675"/>
                  <a:gd name="connsiteY3" fmla="*/ 1971675 h 1971675"/>
                  <a:gd name="connsiteX4" fmla="*/ 1203550 w 1971675"/>
                  <a:gd name="connsiteY4" fmla="*/ 1971675 h 1971675"/>
                  <a:gd name="connsiteX5" fmla="*/ 0 w 1971675"/>
                  <a:gd name="connsiteY5" fmla="*/ 768125 h 1971675"/>
                  <a:gd name="connsiteX6" fmla="*/ 0 w 1971675"/>
                  <a:gd name="connsiteY6" fmla="*/ 0 h 197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1675" h="1971675">
                    <a:moveTo>
                      <a:pt x="0" y="0"/>
                    </a:moveTo>
                    <a:lnTo>
                      <a:pt x="768125" y="0"/>
                    </a:lnTo>
                    <a:cubicBezTo>
                      <a:pt x="1432827" y="0"/>
                      <a:pt x="1971675" y="538848"/>
                      <a:pt x="1971675" y="1203550"/>
                    </a:cubicBezTo>
                    <a:lnTo>
                      <a:pt x="1971675" y="1971675"/>
                    </a:lnTo>
                    <a:lnTo>
                      <a:pt x="1203550" y="1971675"/>
                    </a:lnTo>
                    <a:cubicBezTo>
                      <a:pt x="538848" y="1971675"/>
                      <a:pt x="0" y="1432827"/>
                      <a:pt x="0" y="76812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 flipV="1">
                <a:off x="6134100" y="2072350"/>
                <a:ext cx="1530000" cy="1530000"/>
              </a:xfrm>
              <a:custGeom>
                <a:avLst/>
                <a:gdLst>
                  <a:gd name="connsiteX0" fmla="*/ 0 w 1971675"/>
                  <a:gd name="connsiteY0" fmla="*/ 0 h 1971675"/>
                  <a:gd name="connsiteX1" fmla="*/ 768125 w 1971675"/>
                  <a:gd name="connsiteY1" fmla="*/ 0 h 1971675"/>
                  <a:gd name="connsiteX2" fmla="*/ 1971675 w 1971675"/>
                  <a:gd name="connsiteY2" fmla="*/ 1203550 h 1971675"/>
                  <a:gd name="connsiteX3" fmla="*/ 1971675 w 1971675"/>
                  <a:gd name="connsiteY3" fmla="*/ 1971675 h 1971675"/>
                  <a:gd name="connsiteX4" fmla="*/ 1203550 w 1971675"/>
                  <a:gd name="connsiteY4" fmla="*/ 1971675 h 1971675"/>
                  <a:gd name="connsiteX5" fmla="*/ 0 w 1971675"/>
                  <a:gd name="connsiteY5" fmla="*/ 768125 h 1971675"/>
                  <a:gd name="connsiteX6" fmla="*/ 0 w 1971675"/>
                  <a:gd name="connsiteY6" fmla="*/ 0 h 197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1675" h="1971675">
                    <a:moveTo>
                      <a:pt x="0" y="0"/>
                    </a:moveTo>
                    <a:lnTo>
                      <a:pt x="768125" y="0"/>
                    </a:lnTo>
                    <a:cubicBezTo>
                      <a:pt x="1432827" y="0"/>
                      <a:pt x="1971675" y="538848"/>
                      <a:pt x="1971675" y="1203550"/>
                    </a:cubicBezTo>
                    <a:lnTo>
                      <a:pt x="1971675" y="1971675"/>
                    </a:lnTo>
                    <a:lnTo>
                      <a:pt x="1203550" y="1971675"/>
                    </a:lnTo>
                    <a:cubicBezTo>
                      <a:pt x="538848" y="1971675"/>
                      <a:pt x="0" y="1432827"/>
                      <a:pt x="0" y="76812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 flipV="1">
                <a:off x="4566000" y="3640450"/>
                <a:ext cx="1530000" cy="1530000"/>
              </a:xfrm>
              <a:custGeom>
                <a:avLst/>
                <a:gdLst>
                  <a:gd name="connsiteX0" fmla="*/ 0 w 1971675"/>
                  <a:gd name="connsiteY0" fmla="*/ 0 h 1971675"/>
                  <a:gd name="connsiteX1" fmla="*/ 768125 w 1971675"/>
                  <a:gd name="connsiteY1" fmla="*/ 0 h 1971675"/>
                  <a:gd name="connsiteX2" fmla="*/ 1971675 w 1971675"/>
                  <a:gd name="connsiteY2" fmla="*/ 1203550 h 1971675"/>
                  <a:gd name="connsiteX3" fmla="*/ 1971675 w 1971675"/>
                  <a:gd name="connsiteY3" fmla="*/ 1971675 h 1971675"/>
                  <a:gd name="connsiteX4" fmla="*/ 1203550 w 1971675"/>
                  <a:gd name="connsiteY4" fmla="*/ 1971675 h 1971675"/>
                  <a:gd name="connsiteX5" fmla="*/ 0 w 1971675"/>
                  <a:gd name="connsiteY5" fmla="*/ 768125 h 1971675"/>
                  <a:gd name="connsiteX6" fmla="*/ 0 w 1971675"/>
                  <a:gd name="connsiteY6" fmla="*/ 0 h 197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1675" h="1971675">
                    <a:moveTo>
                      <a:pt x="0" y="0"/>
                    </a:moveTo>
                    <a:lnTo>
                      <a:pt x="768125" y="0"/>
                    </a:lnTo>
                    <a:cubicBezTo>
                      <a:pt x="1432827" y="0"/>
                      <a:pt x="1971675" y="538848"/>
                      <a:pt x="1971675" y="1203550"/>
                    </a:cubicBezTo>
                    <a:lnTo>
                      <a:pt x="1971675" y="1971675"/>
                    </a:lnTo>
                    <a:lnTo>
                      <a:pt x="1203550" y="1971675"/>
                    </a:lnTo>
                    <a:cubicBezTo>
                      <a:pt x="538848" y="1971675"/>
                      <a:pt x="0" y="1432827"/>
                      <a:pt x="0" y="76812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6134100" y="3640450"/>
                <a:ext cx="1530000" cy="1530000"/>
              </a:xfrm>
              <a:custGeom>
                <a:avLst/>
                <a:gdLst>
                  <a:gd name="connsiteX0" fmla="*/ 0 w 1971675"/>
                  <a:gd name="connsiteY0" fmla="*/ 0 h 1971675"/>
                  <a:gd name="connsiteX1" fmla="*/ 768125 w 1971675"/>
                  <a:gd name="connsiteY1" fmla="*/ 0 h 1971675"/>
                  <a:gd name="connsiteX2" fmla="*/ 1971675 w 1971675"/>
                  <a:gd name="connsiteY2" fmla="*/ 1203550 h 1971675"/>
                  <a:gd name="connsiteX3" fmla="*/ 1971675 w 1971675"/>
                  <a:gd name="connsiteY3" fmla="*/ 1971675 h 1971675"/>
                  <a:gd name="connsiteX4" fmla="*/ 1203550 w 1971675"/>
                  <a:gd name="connsiteY4" fmla="*/ 1971675 h 1971675"/>
                  <a:gd name="connsiteX5" fmla="*/ 0 w 1971675"/>
                  <a:gd name="connsiteY5" fmla="*/ 768125 h 1971675"/>
                  <a:gd name="connsiteX6" fmla="*/ 0 w 1971675"/>
                  <a:gd name="connsiteY6" fmla="*/ 0 h 1971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1675" h="1971675">
                    <a:moveTo>
                      <a:pt x="0" y="0"/>
                    </a:moveTo>
                    <a:lnTo>
                      <a:pt x="768125" y="0"/>
                    </a:lnTo>
                    <a:cubicBezTo>
                      <a:pt x="1432827" y="0"/>
                      <a:pt x="1971675" y="538848"/>
                      <a:pt x="1971675" y="1203550"/>
                    </a:cubicBezTo>
                    <a:lnTo>
                      <a:pt x="1971675" y="1971675"/>
                    </a:lnTo>
                    <a:lnTo>
                      <a:pt x="1203550" y="1971675"/>
                    </a:lnTo>
                    <a:cubicBezTo>
                      <a:pt x="538848" y="1971675"/>
                      <a:pt x="0" y="1432827"/>
                      <a:pt x="0" y="76812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</p:txBody>
          </p:sp>
        </p:grp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200" y="2571750"/>
              <a:ext cx="666750" cy="666750"/>
            </a:xfrm>
            <a:prstGeom prst="rect">
              <a:avLst/>
            </a:prstGeom>
            <a:grpFill/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997625" y="4085100"/>
              <a:ext cx="666750" cy="666750"/>
            </a:xfrm>
            <a:prstGeom prst="rect">
              <a:avLst/>
            </a:prstGeom>
            <a:grpFill/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25" y="4079100"/>
              <a:ext cx="666750" cy="666750"/>
            </a:xfrm>
            <a:prstGeom prst="rect">
              <a:avLst/>
            </a:prstGeom>
            <a:grpFill/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25" y="2617789"/>
              <a:ext cx="612000" cy="612000"/>
            </a:xfrm>
            <a:prstGeom prst="rect">
              <a:avLst/>
            </a:prstGeom>
            <a:grpFill/>
          </p:spPr>
        </p:pic>
      </p:grpSp>
      <p:sp>
        <p:nvSpPr>
          <p:cNvPr id="39" name="文本框 3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44" name="组合 4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45" name="椭圆 4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52" name="标题占位符 1"/>
          <p:cNvSpPr txBox="1"/>
          <p:nvPr>
            <p:custDataLst>
              <p:tags r:id="rId6"/>
            </p:custDataLst>
          </p:nvPr>
        </p:nvSpPr>
        <p:spPr>
          <a:xfrm>
            <a:off x="965200" y="114935"/>
            <a:ext cx="3262630" cy="60261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spc="1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  <a:sym typeface="+mn-ea"/>
              </a:rPr>
              <a:t>Introduction</a:t>
            </a:r>
            <a:endParaRPr lang="en-US" altLang="zh-CN" sz="2600" b="1" spc="10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4" name="TextBox 205"/>
          <p:cNvSpPr txBox="1"/>
          <p:nvPr>
            <p:custDataLst>
              <p:tags r:id="rId7"/>
            </p:custDataLst>
          </p:nvPr>
        </p:nvSpPr>
        <p:spPr>
          <a:xfrm>
            <a:off x="666750" y="975360"/>
            <a:ext cx="7717155" cy="553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121856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6115" y="2475865"/>
            <a:ext cx="346773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b="1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Internet of Underwater Things</a:t>
            </a:r>
            <a:r>
              <a:rPr lang="en-US" altLang="zh-CN" b="1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(IoUT)</a:t>
            </a:r>
            <a:r>
              <a:rPr lang="zh-CN" altLang="en-US" b="1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：水下物联网</a:t>
            </a:r>
            <a:endParaRPr lang="zh-CN" altLang="en-US" b="1" noProof="0" dirty="0">
              <a:ln>
                <a:noFill/>
              </a:ln>
              <a:solidFill>
                <a:srgbClr val="1C62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是一个涵盖水下环境的物联网分支，用于在水下进行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通信和数据采集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5320" y="2165350"/>
            <a:ext cx="324358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IoUT涉及各种水下传感器、设备和通信技术，旨在监测和管理水下环境，包括海洋、湖泊、河流等水域。这个领域具有广泛的应用，包括科学研究、资源勘探、军事应用和环境监测等。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44" name="组合 4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45" name="椭圆 4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52" name="标题占位符 1"/>
          <p:cNvSpPr txBox="1"/>
          <p:nvPr>
            <p:custDataLst>
              <p:tags r:id="rId2"/>
            </p:custDataLst>
          </p:nvPr>
        </p:nvSpPr>
        <p:spPr>
          <a:xfrm>
            <a:off x="965200" y="114935"/>
            <a:ext cx="3262630" cy="602615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spc="1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  <a:sym typeface="+mn-ea"/>
              </a:rPr>
              <a:t>Introduction</a:t>
            </a:r>
            <a:endParaRPr lang="en-US" altLang="zh-CN" sz="2600" b="1" spc="10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400" y="1240790"/>
            <a:ext cx="10545445" cy="43764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b="1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挑战：</a:t>
            </a:r>
            <a:endParaRPr lang="zh-CN" altLang="en-US" b="1" noProof="0" dirty="0">
              <a:ln>
                <a:noFill/>
              </a:ln>
              <a:solidFill>
                <a:srgbClr val="1C62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水下环境中可能发生不可预测的变化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水下介质与无线空中自由空间介质相比具有巨大的衰落效应</a:t>
            </a:r>
            <a:endParaRPr lang="en-US" altLang="zh-CN">
              <a:sym typeface="+mn-ea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endParaRPr lang="en-US" altLang="zh-CN"/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b="1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场景：</a:t>
            </a:r>
            <a:endParaRPr lang="zh-CN" altLang="en-US" b="1" noProof="0" dirty="0">
              <a:ln>
                <a:noFill/>
              </a:ln>
              <a:solidFill>
                <a:srgbClr val="1C62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光基站(OBS)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海平面浮标(SLB)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海平面基站(SLBS)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endParaRPr lang="en-US" altLang="zh-CN">
              <a:sym typeface="+mn-ea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endParaRPr lang="zh-CN" altLang="en-US" b="1" noProof="0" dirty="0">
              <a:ln>
                <a:noFill/>
              </a:ln>
              <a:solidFill>
                <a:srgbClr val="1C62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51245" y="2618105"/>
            <a:ext cx="5367655" cy="2999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spc="1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  <a:sym typeface="+mn-ea"/>
              </a:rPr>
              <a:t>Paper work</a:t>
            </a:r>
            <a:endParaRPr lang="en-US" altLang="zh-CN" sz="2600" b="1" spc="10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TextBox 205"/>
          <p:cNvSpPr txBox="1"/>
          <p:nvPr>
            <p:custDataLst>
              <p:tags r:id="rId2"/>
            </p:custDataLst>
          </p:nvPr>
        </p:nvSpPr>
        <p:spPr>
          <a:xfrm>
            <a:off x="660400" y="1859915"/>
            <a:ext cx="1085850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fontAlgn="auto">
              <a:lnSpc>
                <a:spcPct val="150000"/>
              </a:lnSpc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Joint Cell Association and Resource Allocation（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JCARA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）：联合小区关联与资源分配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auto">
              <a:lnSpc>
                <a:spcPct val="150000"/>
              </a:lnSpc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indent="0" fontAlgn="auto">
              <a:lnSpc>
                <a:spcPct val="150000"/>
              </a:lnSpc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指在无线通信网络中，同时考虑设备如何关联到特定的小区（基站或无线接入点）以及如何分配通信资源（如带宽、频谱、功率等）的问题。通过联合考虑这两个方面，可以更有效地管理通信资源，以提供更好的网络性能和用户体验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spc="1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  <a:sym typeface="+mn-ea"/>
              </a:rPr>
              <a:t>Paper work</a:t>
            </a:r>
            <a:endParaRPr lang="en-US" altLang="zh-CN" sz="2600" b="1" spc="10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TextBox 205"/>
          <p:cNvSpPr txBox="1"/>
          <p:nvPr>
            <p:custDataLst>
              <p:tags r:id="rId2"/>
            </p:custDataLst>
          </p:nvPr>
        </p:nvSpPr>
        <p:spPr>
          <a:xfrm>
            <a:off x="660400" y="1859915"/>
            <a:ext cx="108585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贡献：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C629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defRPr/>
            </a:pPr>
            <a:endParaRPr lang="zh-CN" altLang="en-US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1218565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本文提出了一种基于多智能体深度强化学习的新算法，可以应对意外的水下环境变化和信道不可靠性。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1218565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defRPr/>
            </a:pPr>
            <a:endParaRPr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1218565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由于MADDPG中多智能体计算的特性，所提出的算法可以以完全分布的方式运行。这对于我们的分布式FL应用非常有帮助。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1218565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defRPr/>
            </a:pPr>
            <a:endParaRPr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1218565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据我们所知，本文是首个考虑智能海洋应用的FL程序和系统的工作。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730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543560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spc="1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  <a:sym typeface="+mn-ea"/>
              </a:rPr>
              <a:t>Model</a:t>
            </a:r>
            <a:endParaRPr lang="en-US" altLang="zh-CN" sz="2600" b="1" spc="10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 rot="0">
            <a:off x="203835" y="160020"/>
            <a:ext cx="725170" cy="619760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80"/>
            <a:ext cx="1941830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5" y="176530"/>
            <a:ext cx="1898015" cy="55562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69710"/>
            <a:ext cx="12192000" cy="28829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650" y="6583680"/>
            <a:ext cx="2484755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33400" y="1038860"/>
                <a:ext cx="11090275" cy="547814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marL="342900" indent="-342900">
                  <a:buFont typeface="+mj-lt"/>
                  <a:buAutoNum type="alphaLcPeriod"/>
                </a:pP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基站集合Β：</a:t>
                </a:r>
                <a:endParaRPr lang="zh-CN" altLang="en-US">
                  <a:latin typeface="华文仿宋" panose="02010600040101010101" charset="-122"/>
                  <a:ea typeface="华文仿宋" panose="02010600040101010101" charset="-122"/>
                </a:endParaRPr>
              </a:p>
              <a:p>
                <a:pPr marL="342900" indent="-342900">
                  <a:buFont typeface="+mj-lt"/>
                  <a:buAutoNum type="alphaLcPeriod"/>
                </a:pPr>
                <a:endParaRPr lang="zh-CN" altLang="en-US">
                  <a:latin typeface="华文仿宋" panose="02010600040101010101" charset="-122"/>
                  <a:ea typeface="华文仿宋" panose="02010600040101010101" charset="-122"/>
                </a:endParaRPr>
              </a:p>
              <a:p>
                <a:pPr marL="342900" indent="-342900">
                  <a:buFont typeface="+mj-lt"/>
                  <a:buAutoNum type="alphaLcPeriod"/>
                </a:pP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OBS and SLBSs 集合：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+mj-lt"/>
                  <a:buAutoNum type="alphaLcPeriod"/>
                </a:pPr>
                <a:endParaRPr lang="zh-CN" altLang="en-US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SLBs集合：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+mj-lt"/>
                  <a:buAutoNum type="alphaLcPeriod"/>
                </a:pPr>
                <a:endParaRPr lang="zh-CN" altLang="en-US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IoUT设备调度信息：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buFont typeface="+mj-lt"/>
                  <a:buAutoNum type="alphaLcPeriod"/>
                </a:pPr>
                <a:endParaRPr lang="zh-CN" altLang="en-US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资源分配：假设OBS和SLBS共享</a:t>
                </a:r>
                <a14:m>
                  <m:oMath xmlns:m="http://schemas.openxmlformats.org/officeDocument/2006/math">
                    <m:r>
                      <a: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𝜒</m:t>
                    </m:r>
                  </m:oMath>
                </a14:m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个正交信道，SLB具有</a:t>
                </a:r>
                <a14:m>
                  <m:oMath xmlns:m="http://schemas.openxmlformats.org/officeDocument/2006/math">
                    <m:r>
                      <a: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𝛶</m:t>
                    </m:r>
                  </m:oMath>
                </a14:m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个超高频信道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buFont typeface="+mj-lt"/>
                  <a:buNone/>
                </a:pPr>
                <a:endParaRPr lang="zh-CN" altLang="en-US"/>
              </a:p>
              <a:p>
                <a:pPr indent="0">
                  <a:buFont typeface="+mj-lt"/>
                  <a:buNone/>
                </a:pPr>
                <a:r>
                  <a:rPr lang="en-US" altLang="zh-CN"/>
                  <a:t>     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正交信道集合S：</a:t>
                </a:r>
                <a:r>
                  <a:rPr lang="en-US" altLang="zh-CN"/>
                  <a:t>                                      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超高频信道集合：</a:t>
                </a:r>
                <a:endParaRPr lang="zh-CN" altLang="en-US"/>
              </a:p>
              <a:p>
                <a:pPr indent="0">
                  <a:buFont typeface="+mj-lt"/>
                  <a:buNone/>
                </a:pPr>
                <a:r>
                  <a:rPr lang="en-US" altLang="zh-CN"/>
                  <a:t>  </a:t>
                </a:r>
                <a:endParaRPr lang="en-US" altLang="zh-CN"/>
              </a:p>
              <a:p>
                <a:pPr indent="457200">
                  <a:buFont typeface="+mj-lt"/>
                  <a:buNone/>
                </a:pP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资源分配向量表示：第i个IoUT设备与第j个OBS/SLBSs 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lvl="1" indent="457200">
                  <a:buFont typeface="+mj-lt"/>
                  <a:buNone/>
                </a:pPr>
                <a:r>
                  <a:rPr lang="en-US" altLang="zh-CN"/>
                  <a:t>                          </a:t>
                </a:r>
                <a:endParaRPr lang="en-US" altLang="zh-CN"/>
              </a:p>
              <a:p>
                <a:pPr marL="457200" lvl="1" indent="457200">
                  <a:buFont typeface="+mj-lt"/>
                  <a:buNone/>
                </a:pPr>
                <a:r>
                  <a:rPr lang="en-US" altLang="zh-CN"/>
                  <a:t>                         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类似 与第o个SLBs</a:t>
                </a:r>
                <a:endParaRPr lang="en-US" altLang="zh-CN"/>
              </a:p>
              <a:p>
                <a:pPr marL="457200" lvl="1" indent="457200">
                  <a:buFont typeface="+mj-lt"/>
                  <a:buNone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 indent="457200">
                  <a:buFont typeface="+mj-lt"/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向第i个IoUT设备的资源分配如:</a:t>
                </a:r>
                <a:endPara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38860"/>
                <a:ext cx="11090275" cy="54781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1978660" y="868045"/>
            <a:ext cx="7447280" cy="2279015"/>
            <a:chOff x="3254" y="2224"/>
            <a:chExt cx="11728" cy="3589"/>
          </a:xfrm>
        </p:grpSpPr>
        <p:grpSp>
          <p:nvGrpSpPr>
            <p:cNvPr id="10" name="组合 9"/>
            <p:cNvGrpSpPr/>
            <p:nvPr/>
          </p:nvGrpSpPr>
          <p:grpSpPr>
            <a:xfrm rot="0">
              <a:off x="3254" y="2224"/>
              <a:ext cx="7162" cy="2390"/>
              <a:chOff x="3254" y="2224"/>
              <a:chExt cx="7162" cy="2390"/>
            </a:xfrm>
          </p:grpSpPr>
          <p:pic>
            <p:nvPicPr>
              <p:cNvPr id="5" name="图片 4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4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254" y="2224"/>
                <a:ext cx="7163" cy="78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908" y="3171"/>
                <a:ext cx="5385" cy="630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8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479" y="4030"/>
                <a:ext cx="5040" cy="585"/>
              </a:xfrm>
              <a:prstGeom prst="rect">
                <a:avLst/>
              </a:prstGeom>
            </p:spPr>
          </p:pic>
        </p:grpSp>
        <p:grpSp>
          <p:nvGrpSpPr>
            <p:cNvPr id="17" name="组合 16"/>
            <p:cNvGrpSpPr/>
            <p:nvPr/>
          </p:nvGrpSpPr>
          <p:grpSpPr>
            <a:xfrm>
              <a:off x="4908" y="4523"/>
              <a:ext cx="10075" cy="1290"/>
              <a:chOff x="4908" y="4523"/>
              <a:chExt cx="10075" cy="1290"/>
            </a:xfrm>
          </p:grpSpPr>
          <p:pic>
            <p:nvPicPr>
              <p:cNvPr id="11" name="图片 10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0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908" y="4741"/>
                <a:ext cx="4800" cy="855"/>
              </a:xfrm>
              <a:prstGeom prst="rect">
                <a:avLst/>
              </a:prstGeom>
            </p:spPr>
          </p:pic>
          <p:sp>
            <p:nvSpPr>
              <p:cNvPr id="12" name="右箭头 11"/>
              <p:cNvSpPr/>
              <p:nvPr/>
            </p:nvSpPr>
            <p:spPr>
              <a:xfrm>
                <a:off x="9455" y="5052"/>
                <a:ext cx="1375" cy="348"/>
              </a:xfrm>
              <a:prstGeom prst="rightArrow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13" name="图片 12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2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039" y="4523"/>
                <a:ext cx="3945" cy="1290"/>
              </a:xfrm>
              <a:prstGeom prst="rect">
                <a:avLst/>
              </a:prstGeom>
            </p:spPr>
          </p:pic>
        </p:grpSp>
      </p:grpSp>
      <p:pic>
        <p:nvPicPr>
          <p:cNvPr id="19" name="图片 1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1615" y="3769360"/>
            <a:ext cx="2178685" cy="4286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20890" y="3731895"/>
            <a:ext cx="2211070" cy="44577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1095" y="4197985"/>
            <a:ext cx="3638550" cy="5429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36055" y="4197985"/>
            <a:ext cx="1003300" cy="48006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8425" y="4787900"/>
            <a:ext cx="3590925" cy="43815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878" t="15045" r="503" b="951"/>
          <a:stretch>
            <a:fillRect/>
          </a:stretch>
        </p:blipFill>
        <p:spPr>
          <a:xfrm>
            <a:off x="3927475" y="5281295"/>
            <a:ext cx="6536690" cy="1233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730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543560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spc="1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  <a:sym typeface="+mn-ea"/>
              </a:rPr>
              <a:t>Model</a:t>
            </a:r>
            <a:endParaRPr lang="en-US" altLang="zh-CN" sz="2600" b="1" spc="10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 rot="0">
            <a:off x="203835" y="160020"/>
            <a:ext cx="725170" cy="619760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80"/>
            <a:ext cx="1941830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5" y="176530"/>
            <a:ext cx="1898015" cy="55562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69710"/>
            <a:ext cx="12192000" cy="28829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650" y="6583680"/>
            <a:ext cx="2484755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2130" y="1038860"/>
            <a:ext cx="11090275" cy="5478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与基站B中的第k个BS相关联的第i个IoUT设备处的信号干扰加噪声比（SINR）: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+mj-lt"/>
              <a:buNone/>
            </a:pPr>
            <a:endParaRPr lang="en-US" altLang="zh-CN">
              <a:latin typeface="华文仿宋" panose="02010600040101010101" charset="-122"/>
              <a:ea typeface="华文仿宋" panose="02010600040101010101" charset="-122"/>
            </a:endParaRPr>
          </a:p>
          <a:p>
            <a:pPr indent="0">
              <a:buFont typeface="+mj-lt"/>
              <a:buNone/>
            </a:pPr>
            <a:endParaRPr lang="en-US" altLang="zh-CN">
              <a:latin typeface="华文仿宋" panose="02010600040101010101" charset="-122"/>
              <a:ea typeface="华文仿宋" panose="02010600040101010101" charset="-122"/>
            </a:endParaRPr>
          </a:p>
          <a:p>
            <a:pPr indent="0">
              <a:buFont typeface="+mj-lt"/>
              <a:buNone/>
            </a:pPr>
            <a:endParaRPr lang="en-US" altLang="zh-CN">
              <a:latin typeface="华文仿宋" panose="02010600040101010101" charset="-122"/>
              <a:ea typeface="华文仿宋" panose="02010600040101010101" charset="-122"/>
            </a:endParaRPr>
          </a:p>
          <a:p>
            <a:pPr indent="0">
              <a:buFont typeface="+mj-lt"/>
              <a:buNone/>
            </a:pPr>
            <a:endParaRPr lang="en-US" altLang="zh-CN">
              <a:latin typeface="华文仿宋" panose="02010600040101010101" charset="-122"/>
              <a:ea typeface="华文仿宋" panose="02010600040101010101" charset="-122"/>
            </a:endParaRPr>
          </a:p>
          <a:p>
            <a:pPr indent="0">
              <a:buFont typeface="+mj-lt"/>
              <a:buNone/>
            </a:pPr>
            <a:endParaRPr lang="en-US" altLang="zh-CN">
              <a:latin typeface="华文仿宋" panose="02010600040101010101" charset="-122"/>
              <a:ea typeface="华文仿宋" panose="02010600040101010101" charset="-122"/>
            </a:endParaRPr>
          </a:p>
          <a:p>
            <a:pPr indent="0">
              <a:buFont typeface="+mj-lt"/>
              <a:buNone/>
            </a:pPr>
            <a:endParaRPr lang="en-US" altLang="zh-CN">
              <a:latin typeface="华文仿宋" panose="02010600040101010101" charset="-122"/>
              <a:ea typeface="华文仿宋" panose="02010600040101010101" charset="-122"/>
            </a:endParaRPr>
          </a:p>
          <a:p>
            <a:pPr indent="0">
              <a:buFont typeface="+mj-lt"/>
              <a:buNone/>
            </a:pPr>
            <a:endParaRPr lang="en-US" altLang="zh-CN">
              <a:latin typeface="华文仿宋" panose="02010600040101010101" charset="-122"/>
              <a:ea typeface="华文仿宋" panose="02010600040101010101" charset="-122"/>
            </a:endParaRPr>
          </a:p>
          <a:p>
            <a:pPr indent="0">
              <a:buFont typeface="+mj-lt"/>
              <a:buNone/>
            </a:pPr>
            <a:endParaRPr lang="en-US" altLang="zh-CN">
              <a:latin typeface="华文仿宋" panose="02010600040101010101" charset="-122"/>
              <a:ea typeface="华文仿宋" panose="02010600040101010101" charset="-122"/>
            </a:endParaRPr>
          </a:p>
          <a:p>
            <a:pPr indent="0">
              <a:buFont typeface="+mj-lt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第i IoUT设备的DL吞吐量：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lphaLcPeriod"/>
            </a:pPr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  <a:p>
            <a:pPr marL="342900" indent="-342900">
              <a:buFont typeface="+mj-lt"/>
              <a:buAutoNum type="alphaLcPeriod"/>
            </a:pPr>
            <a:endParaRPr lang="zh-CN" altLang="en-US"/>
          </a:p>
          <a:p>
            <a:pPr marL="342900" indent="-342900">
              <a:buFont typeface="+mj-lt"/>
              <a:buAutoNum type="alphaLcPeriod"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eriod"/>
            </a:pPr>
            <a:endParaRPr lang="en-US" altLang="zh-CN">
              <a:solidFill>
                <a:schemeClr val="tx1"/>
              </a:solidFill>
            </a:endParaRPr>
          </a:p>
          <a:p>
            <a:pPr indent="0">
              <a:buFont typeface="+mj-lt"/>
              <a:buNone/>
            </a:pPr>
            <a:r>
              <a:rPr lang="en-US" altLang="zh-CN">
                <a:solidFill>
                  <a:schemeClr val="tx1"/>
                </a:solidFill>
              </a:rPr>
              <a:t>                                                                 </a:t>
            </a:r>
            <a:endParaRPr lang="en-US" altLang="zh-CN">
              <a:solidFill>
                <a:schemeClr val="tx1"/>
              </a:solidFill>
            </a:endParaRPr>
          </a:p>
          <a:p>
            <a:pPr indent="0">
              <a:buFont typeface="+mj-lt"/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indent="0">
              <a:buFont typeface="+mj-lt"/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正交信道S发射功率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en-US" altLang="zh-CN">
                <a:solidFill>
                  <a:schemeClr val="tx1"/>
                </a:solidFill>
              </a:rPr>
              <a:t>                                                                       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瞬时信道增益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5200" y="1501775"/>
            <a:ext cx="9801225" cy="1504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596" t="6443"/>
          <a:stretch>
            <a:fillRect/>
          </a:stretch>
        </p:blipFill>
        <p:spPr>
          <a:xfrm>
            <a:off x="3479800" y="3206750"/>
            <a:ext cx="6383020" cy="13277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52725" y="5304155"/>
            <a:ext cx="3829050" cy="4953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67140" y="5304155"/>
            <a:ext cx="685800" cy="51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730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543560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spc="1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  <a:sym typeface="+mn-ea"/>
              </a:rPr>
              <a:t>JCARA </a:t>
            </a:r>
            <a:r>
              <a:rPr lang="en-US" altLang="zh-CN" sz="2600" b="1" spc="10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  <a:sym typeface="+mn-ea"/>
              </a:rPr>
              <a:t>Problem</a:t>
            </a:r>
            <a:endParaRPr lang="en-US" altLang="zh-CN" sz="2600" b="1" spc="10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 rot="0">
            <a:off x="203835" y="160020"/>
            <a:ext cx="725170" cy="619760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80"/>
            <a:ext cx="1941830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25" y="176530"/>
            <a:ext cx="1898015" cy="55562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69710"/>
            <a:ext cx="12192000" cy="28829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650" y="6583680"/>
            <a:ext cx="2484755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2130" y="1038860"/>
            <a:ext cx="11090275" cy="5478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基于上述系统模型，JCARA问题可以基于如下概念定义：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buFont typeface="+mj-lt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1)与BS相关的IOUT设备可以利用无线资源；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buFont typeface="+mj-lt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2)与BS相关的IOUT设备满足最小QoS要求χ;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+mj-lt"/>
              <a:buNone/>
            </a:pPr>
            <a:endParaRPr lang="en-US" altLang="zh-CN">
              <a:latin typeface="华文仿宋" panose="02010600040101010101" charset="-122"/>
              <a:ea typeface="华文仿宋" panose="02010600040101010101" charset="-122"/>
            </a:endParaRPr>
          </a:p>
          <a:p>
            <a:pPr indent="0">
              <a:buFont typeface="+mj-lt"/>
              <a:buNone/>
            </a:pPr>
            <a:endParaRPr lang="en-US" altLang="zh-CN">
              <a:latin typeface="华文仿宋" panose="02010600040101010101" charset="-122"/>
              <a:ea typeface="华文仿宋" panose="02010600040101010101" charset="-122"/>
            </a:endParaRPr>
          </a:p>
          <a:p>
            <a:pPr indent="0">
              <a:buFont typeface="+mj-lt"/>
              <a:buNone/>
            </a:pPr>
            <a:endParaRPr lang="en-US" altLang="zh-CN">
              <a:latin typeface="华文仿宋" panose="02010600040101010101" charset="-122"/>
              <a:ea typeface="华文仿宋" panose="02010600040101010101" charset="-122"/>
            </a:endParaRPr>
          </a:p>
          <a:p>
            <a:pPr indent="0">
              <a:buFont typeface="+mj-lt"/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根据第k个基站（BS）朝第i个IoUT（互联网物联设备）的传输功率控制概念，可以将与功率感知成本相关的成本公式表述如下：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+mj-lt"/>
              <a:buNone/>
            </a:pPr>
            <a:endParaRPr lang="zh-CN" altLang="en-US"/>
          </a:p>
          <a:p>
            <a:pPr marL="342900" indent="-342900">
              <a:buFont typeface="+mj-lt"/>
              <a:buAutoNum type="alphaLcPeriod"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eriod"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eriod"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eriod"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eriod"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LcPeriod"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+mj-lt"/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第i个IoUT设备的总收入公式：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+mj-lt"/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indent="0">
              <a:buFont typeface="+mj-lt"/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JCARA问题的目的是优化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617" t="11942"/>
          <a:stretch>
            <a:fillRect/>
          </a:stretch>
        </p:blipFill>
        <p:spPr>
          <a:xfrm>
            <a:off x="6242685" y="1401445"/>
            <a:ext cx="4366895" cy="1165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46020" y="3429000"/>
            <a:ext cx="7362825" cy="1571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7920" y="4928870"/>
            <a:ext cx="3105150" cy="752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0290" y="5292090"/>
            <a:ext cx="3705225" cy="1351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9962" y="48216"/>
            <a:ext cx="5435600" cy="61849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spc="10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 Black" panose="020B0A04020102020204" charset="0"/>
                <a:ea typeface="微软雅黑" panose="020B0503020204020204" pitchFamily="34" charset="-122"/>
                <a:cs typeface="Arial Black" panose="020B0A04020102020204" charset="0"/>
                <a:sym typeface="+mn-ea"/>
              </a:rPr>
              <a:t>Method</a:t>
            </a:r>
            <a:endParaRPr lang="en-US" altLang="zh-CN" sz="2600" b="1" spc="10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 Black" panose="020B0A04020102020204" charset="0"/>
              <a:ea typeface="微软雅黑" panose="020B0503020204020204" pitchFamily="34" charset="-122"/>
              <a:cs typeface="Arial Black" panose="020B0A04020102020204" charset="0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400" y="1052830"/>
            <a:ext cx="90208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1800">
              <a:latin typeface="华文仿宋" panose="02010600040101010101" charset="-122"/>
              <a:ea typeface="华文仿宋" panose="02010600040101010101" charset="-122"/>
            </a:endParaRPr>
          </a:p>
          <a:p>
            <a:endParaRPr lang="zh-CN" altLang="en-US" sz="1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DDPG（Deep Deterministic Policy Gradient）是一种深度强化学习算法，用于解决连续动作空间下的强化学习问题。它结合了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确定性策略梯度方法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深度神经网络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，旨在解决传统强化学习算法在处理连续动作空间时的挑战。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>
              <a:latin typeface="华文仿宋" panose="02010600040101010101" charset="-122"/>
              <a:ea typeface="华文仿宋" panose="02010600040101010101" charset="-122"/>
            </a:endParaRPr>
          </a:p>
          <a:p>
            <a:endParaRPr lang="zh-CN" altLang="en-US" sz="1800">
              <a:latin typeface="华文仿宋" panose="02010600040101010101" charset="-122"/>
              <a:ea typeface="华文仿宋" panose="02010600040101010101" charset="-122"/>
            </a:endParaRPr>
          </a:p>
          <a:p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MADDPG ：一种</a:t>
            </a: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多智能体强化学习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算法，它是DDPG（Deep Deterministic Policy Gradient）的多智能体扩展版本。MADDPG旨在解决多智能体系统中的协同决策问题，其中多个智能体需要合作来达到共同的目标，但它们的行动会影响到彼此和环境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华文仿宋" panose="02010600040101010101" charset="-122"/>
              <a:ea typeface="华文仿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COMMONDATA" val="eyJoZGlkIjoiMWYwNmNjNTE4ZTM4YWRlYmY5Mzk4MTc0NjIxOTA5OGIifQ=="/>
  <p:tag name="KSO_WPP_MARK_KEY" val="4310bb3d-905a-44b2-9cc3-3c4757cfeb61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2322</Words>
  <Application>WPS 演示</Application>
  <PresentationFormat>宽屏</PresentationFormat>
  <Paragraphs>262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等线</vt:lpstr>
      <vt:lpstr>微软雅黑</vt:lpstr>
      <vt:lpstr>Times New Roman</vt:lpstr>
      <vt:lpstr>Arial</vt:lpstr>
      <vt:lpstr>Arial Black</vt:lpstr>
      <vt:lpstr>华文仿宋</vt:lpstr>
      <vt:lpstr>Arial Unicode MS</vt:lpstr>
      <vt:lpstr>Calibri Light</vt:lpstr>
      <vt:lpstr>Cambria Math</vt:lpstr>
      <vt:lpstr>1_Office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无</cp:lastModifiedBy>
  <cp:revision>531</cp:revision>
  <dcterms:created xsi:type="dcterms:W3CDTF">2019-03-09T08:01:00Z</dcterms:created>
  <dcterms:modified xsi:type="dcterms:W3CDTF">2023-09-06T02:43:00Z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40C8A13C9ACB4F05BC3B441927A9D7EE_13</vt:lpwstr>
  </property>
</Properties>
</file>