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14"/>
  </p:notesMasterIdLst>
  <p:sldIdLst>
    <p:sldId id="3228" r:id="rId3"/>
    <p:sldId id="3241" r:id="rId4"/>
    <p:sldId id="263" r:id="rId5"/>
    <p:sldId id="3229" r:id="rId6"/>
    <p:sldId id="3230" r:id="rId7"/>
    <p:sldId id="3242" r:id="rId8"/>
    <p:sldId id="3237" r:id="rId9"/>
    <p:sldId id="3234" r:id="rId10"/>
    <p:sldId id="3238" r:id="rId11"/>
    <p:sldId id="3236" r:id="rId12"/>
    <p:sldId id="3240"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84B1"/>
    <a:srgbClr val="9276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134" autoAdjust="0"/>
  </p:normalViewPr>
  <p:slideViewPr>
    <p:cSldViewPr snapToGrid="0">
      <p:cViewPr varScale="1">
        <p:scale>
          <a:sx n="75" d="100"/>
          <a:sy n="75" d="100"/>
        </p:scale>
        <p:origin x="13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29.45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3:55.98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1,'0'2,"1"-1,-1 1,1-1,0 1,-1 0,1-1,0 1,-1 0,1-2,0 2,0-1,1 1,-1-1,3 2,20 17,-19-15,28 18,37 20,18 13,-4 10,40 26,470 327,-153-99,-440-320,561 392,-462-322,55 42,26 14,-56-44,-75-39,-37-30,0-2,19 13,4 2,-25-18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14.28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27T08:24:14.73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13E239-3C3E-4686-BFAF-C181B19E83BE}" type="datetimeFigureOut">
              <a:rPr lang="zh-CN" altLang="en-US" smtClean="0"/>
              <a:t>2023/9/6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0BF8E-6100-4776-90E2-C4D0B72A915D}" type="slidenum">
              <a:rPr lang="zh-CN" altLang="en-US" smtClean="0"/>
              <a:t>‹#›</a:t>
            </a:fld>
            <a:endParaRPr lang="zh-CN" altLang="en-US"/>
          </a:p>
        </p:txBody>
      </p:sp>
    </p:spTree>
    <p:extLst>
      <p:ext uri="{BB962C8B-B14F-4D97-AF65-F5344CB8AC3E}">
        <p14:creationId xmlns:p14="http://schemas.microsoft.com/office/powerpoint/2010/main" val="369951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CF46A74-A4CD-490F-838E-D85A0214474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58257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sz="3200" b="0" i="0" dirty="0">
                <a:solidFill>
                  <a:srgbClr val="4D4D4D"/>
                </a:solidFill>
                <a:effectLst/>
                <a:latin typeface="-apple-system"/>
              </a:rPr>
              <a:t>处理计算机视觉的主要流程已经建立：</a:t>
            </a:r>
            <a:endParaRPr lang="en-US" altLang="zh-CN" sz="3200" b="0" i="0" dirty="0">
              <a:solidFill>
                <a:srgbClr val="4D4D4D"/>
              </a:solidFill>
              <a:effectLst/>
              <a:latin typeface="-apple-system"/>
            </a:endParaRPr>
          </a:p>
          <a:p>
            <a:endParaRPr lang="en-US" altLang="zh-CN" sz="3200" b="0" i="0" dirty="0">
              <a:solidFill>
                <a:srgbClr val="4D4D4D"/>
              </a:solidFill>
              <a:effectLst/>
              <a:latin typeface="-apple-system"/>
            </a:endParaRPr>
          </a:p>
          <a:p>
            <a:endParaRPr lang="en-US" altLang="zh-CN" sz="3200" b="0" i="0" dirty="0">
              <a:solidFill>
                <a:srgbClr val="4D4D4D"/>
              </a:solidFill>
              <a:effectLst/>
              <a:latin typeface="-apple-system"/>
            </a:endParaRPr>
          </a:p>
          <a:p>
            <a:r>
              <a:rPr lang="zh-CN" altLang="en-US" b="0" i="0" dirty="0">
                <a:solidFill>
                  <a:srgbClr val="4D4D4D"/>
                </a:solidFill>
                <a:effectLst/>
                <a:latin typeface="-apple-system"/>
              </a:rPr>
              <a:t>主要由两点启发：</a:t>
            </a:r>
            <a:br>
              <a:rPr lang="zh-CN" altLang="en-US" dirty="0"/>
            </a:br>
            <a:r>
              <a:rPr lang="zh-CN" altLang="en-US" b="0" i="0" dirty="0">
                <a:solidFill>
                  <a:srgbClr val="4D4D4D"/>
                </a:solidFill>
                <a:effectLst/>
                <a:latin typeface="-apple-system"/>
              </a:rPr>
              <a:t>（</a:t>
            </a:r>
            <a:r>
              <a:rPr lang="en-US" altLang="zh-CN" b="0" i="0" dirty="0">
                <a:solidFill>
                  <a:srgbClr val="4D4D4D"/>
                </a:solidFill>
                <a:effectLst/>
                <a:latin typeface="-apple-system"/>
              </a:rPr>
              <a:t>1</a:t>
            </a:r>
            <a:r>
              <a:rPr lang="zh-CN" altLang="en-US" b="0" i="0" dirty="0">
                <a:solidFill>
                  <a:srgbClr val="4D4D4D"/>
                </a:solidFill>
                <a:effectLst/>
                <a:latin typeface="-apple-system"/>
              </a:rPr>
              <a:t>）使用较低分辨率可以减少计算成本；</a:t>
            </a:r>
            <a:br>
              <a:rPr lang="zh-CN" altLang="en-US" dirty="0"/>
            </a:br>
            <a:r>
              <a:rPr lang="zh-CN" altLang="en-US" b="0" i="0" dirty="0">
                <a:solidFill>
                  <a:srgbClr val="4D4D4D"/>
                </a:solidFill>
                <a:effectLst/>
                <a:latin typeface="-apple-system"/>
              </a:rPr>
              <a:t>（</a:t>
            </a:r>
            <a:r>
              <a:rPr lang="en-US" altLang="zh-CN" b="0" i="0" dirty="0">
                <a:solidFill>
                  <a:srgbClr val="4D4D4D"/>
                </a:solidFill>
                <a:effectLst/>
                <a:latin typeface="-apple-system"/>
              </a:rPr>
              <a:t>2</a:t>
            </a:r>
            <a:r>
              <a:rPr lang="zh-CN" altLang="en-US" b="0" i="0" dirty="0">
                <a:solidFill>
                  <a:srgbClr val="4D4D4D"/>
                </a:solidFill>
                <a:effectLst/>
                <a:latin typeface="-apple-system"/>
              </a:rPr>
              <a:t>）较低分辨率下可以更好的感知上下文，从而进一步指导在较高分辨率下的处理</a:t>
            </a: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BDC8B68-C652-4973-A4E3-11F72510750E}"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97492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解释图</a:t>
            </a:r>
            <a:endParaRPr lang="en-US" altLang="zh-CN" dirty="0"/>
          </a:p>
          <a:p>
            <a:r>
              <a:rPr lang="zh-CN" altLang="en-US" b="0" i="0" dirty="0">
                <a:solidFill>
                  <a:srgbClr val="121212"/>
                </a:solidFill>
                <a:effectLst/>
                <a:latin typeface="-apple-system"/>
              </a:rPr>
              <a:t>这里需要注意的是模型基于纯</a:t>
            </a:r>
            <a:r>
              <a:rPr lang="en-US" altLang="zh-CN" b="0" i="0" dirty="0">
                <a:solidFill>
                  <a:srgbClr val="121212"/>
                </a:solidFill>
                <a:effectLst/>
                <a:latin typeface="-apple-system"/>
              </a:rPr>
              <a:t>Transformer</a:t>
            </a:r>
            <a:r>
              <a:rPr lang="zh-CN" altLang="en-US" b="0" i="0" dirty="0">
                <a:solidFill>
                  <a:srgbClr val="121212"/>
                </a:solidFill>
                <a:effectLst/>
                <a:latin typeface="-apple-system"/>
              </a:rPr>
              <a:t>架构的，所以采用了</a:t>
            </a:r>
            <a:r>
              <a:rPr lang="en-US" altLang="zh-CN" b="0" i="0" dirty="0">
                <a:solidFill>
                  <a:srgbClr val="121212"/>
                </a:solidFill>
                <a:effectLst/>
                <a:latin typeface="-apple-system"/>
              </a:rPr>
              <a:t>Patch</a:t>
            </a:r>
            <a:r>
              <a:rPr lang="zh-CN" altLang="en-US" b="0" i="0" dirty="0">
                <a:solidFill>
                  <a:srgbClr val="121212"/>
                </a:solidFill>
                <a:effectLst/>
                <a:latin typeface="-apple-system"/>
              </a:rPr>
              <a:t>操作，详情参考</a:t>
            </a:r>
            <a:r>
              <a:rPr lang="en-US" altLang="zh-CN" b="0" i="0" dirty="0" err="1">
                <a:solidFill>
                  <a:srgbClr val="121212"/>
                </a:solidFill>
                <a:effectLst/>
                <a:latin typeface="-apple-system"/>
              </a:rPr>
              <a:t>ViT</a:t>
            </a:r>
            <a:r>
              <a:rPr lang="zh-CN" altLang="en-US" b="0" i="0" dirty="0">
                <a:solidFill>
                  <a:srgbClr val="121212"/>
                </a:solidFill>
                <a:effectLst/>
                <a:latin typeface="-apple-system"/>
              </a:rPr>
              <a:t>，所以图中的</a:t>
            </a:r>
            <a:r>
              <a:rPr lang="en-US" altLang="zh-CN" b="0" i="0" dirty="0">
                <a:solidFill>
                  <a:srgbClr val="121212"/>
                </a:solidFill>
                <a:effectLst/>
                <a:latin typeface="-apple-system"/>
              </a:rPr>
              <a:t>1,2,3,4</a:t>
            </a:r>
            <a:r>
              <a:rPr lang="zh-CN" altLang="en-US" b="0" i="0" dirty="0">
                <a:solidFill>
                  <a:srgbClr val="121212"/>
                </a:solidFill>
                <a:effectLst/>
                <a:latin typeface="-apple-system"/>
              </a:rPr>
              <a:t>是</a:t>
            </a:r>
            <a:r>
              <a:rPr lang="en-US" altLang="zh-CN" b="0" i="0" dirty="0">
                <a:solidFill>
                  <a:srgbClr val="121212"/>
                </a:solidFill>
                <a:effectLst/>
                <a:latin typeface="-apple-system"/>
              </a:rPr>
              <a:t>patch</a:t>
            </a:r>
            <a:r>
              <a:rPr lang="zh-CN" altLang="en-US" b="0" i="0" dirty="0">
                <a:solidFill>
                  <a:srgbClr val="121212"/>
                </a:solidFill>
                <a:effectLst/>
                <a:latin typeface="-apple-system"/>
              </a:rPr>
              <a:t>的大小，随着模型深入，</a:t>
            </a:r>
            <a:r>
              <a:rPr lang="en-US" altLang="zh-CN" b="0" i="0" dirty="0">
                <a:solidFill>
                  <a:srgbClr val="121212"/>
                </a:solidFill>
                <a:effectLst/>
                <a:latin typeface="-apple-system"/>
              </a:rPr>
              <a:t>patch</a:t>
            </a:r>
            <a:r>
              <a:rPr lang="zh-CN" altLang="en-US" b="0" i="0" dirty="0">
                <a:solidFill>
                  <a:srgbClr val="121212"/>
                </a:solidFill>
                <a:effectLst/>
                <a:latin typeface="-apple-system"/>
              </a:rPr>
              <a:t>是变大的，但是空间分辨</a:t>
            </a:r>
            <a:r>
              <a:rPr lang="en-US" altLang="zh-CN" b="0" i="0" dirty="0">
                <a:solidFill>
                  <a:srgbClr val="121212"/>
                </a:solidFill>
                <a:effectLst/>
                <a:latin typeface="-apple-system"/>
              </a:rPr>
              <a:t>(Patch</a:t>
            </a:r>
            <a:r>
              <a:rPr lang="zh-CN" altLang="en-US" b="0" i="0" dirty="0">
                <a:solidFill>
                  <a:srgbClr val="121212"/>
                </a:solidFill>
                <a:effectLst/>
                <a:latin typeface="-apple-system"/>
              </a:rPr>
              <a:t>分辨率）是降低的。</a:t>
            </a:r>
            <a:endParaRPr lang="en-US" altLang="zh-CN" b="0" i="0" dirty="0">
              <a:solidFill>
                <a:srgbClr val="121212"/>
              </a:solidFill>
              <a:effectLst/>
              <a:latin typeface="-apple-system"/>
            </a:endParaRPr>
          </a:p>
          <a:p>
            <a:endParaRPr lang="en-US" altLang="zh-CN" b="0" i="0" dirty="0">
              <a:solidFill>
                <a:srgbClr val="121212"/>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solidFill>
                  <a:prstClr val="black"/>
                </a:solidFill>
                <a:latin typeface="Calibri" panose="020F0502020204030204"/>
                <a:ea typeface="等线" panose="02010600030101010101" pitchFamily="2" charset="-122"/>
              </a:rPr>
              <a:t>早期学习简单的低级视觉信息，随着网络加深虽然空间信息较为粗糙但是却获得了更为复杂、维度更高的特征。</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CF46A74-A4CD-490F-838E-D85A0214474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189348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79711" rtl="0" eaLnBrk="1" fontAlgn="auto" latinLnBrk="0" hangingPunct="1">
              <a:lnSpc>
                <a:spcPct val="100000"/>
              </a:lnSpc>
              <a:spcBef>
                <a:spcPts val="0"/>
              </a:spcBef>
              <a:spcAft>
                <a:spcPts val="0"/>
              </a:spcAft>
              <a:buClrTx/>
              <a:buSzTx/>
              <a:buFontTx/>
              <a:buNone/>
              <a:tabLst/>
              <a:defRPr/>
            </a:pPr>
            <a:r>
              <a:rPr lang="zh-CN" altLang="en-US" dirty="0"/>
              <a:t>原始的多头注意力（</a:t>
            </a:r>
            <a:r>
              <a:rPr lang="en-US" altLang="zh-CN" dirty="0"/>
              <a:t>MHA</a:t>
            </a:r>
            <a:r>
              <a:rPr lang="zh-CN" altLang="en-US" dirty="0"/>
              <a:t>）其空间分辨率和通道维度保持不变，但是</a:t>
            </a:r>
            <a:r>
              <a:rPr lang="en-US" altLang="zh-CN" dirty="0"/>
              <a:t>MHPA</a:t>
            </a:r>
            <a:r>
              <a:rPr lang="zh-CN" altLang="en-US" dirty="0"/>
              <a:t>对输入的序列向量进行了池化操作，从而减少了序列长度（即降低了分辨率）</a:t>
            </a:r>
            <a:endParaRPr lang="en-US" altLang="zh-CN" dirty="0"/>
          </a:p>
          <a:p>
            <a:pPr marL="0" marR="0" lvl="0" indent="0" algn="l" defTabSz="979711"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79711"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CF46A74-A4CD-490F-838E-D85A0214474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61026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为了保证在缩短</a:t>
            </a:r>
            <a:r>
              <a:rPr lang="en-US" altLang="zh-CN" dirty="0"/>
              <a:t>L</a:t>
            </a:r>
            <a:r>
              <a:rPr lang="zh-CN" altLang="en-US" dirty="0"/>
              <a:t>的同时不丢失太多信息，作者在</a:t>
            </a:r>
            <a:r>
              <a:rPr lang="en-US" altLang="zh-CN" dirty="0"/>
              <a:t>scale</a:t>
            </a:r>
            <a:r>
              <a:rPr lang="zh-CN" altLang="en-US" dirty="0"/>
              <a:t>之间的最后增加</a:t>
            </a:r>
            <a:r>
              <a:rPr lang="en-US" altLang="zh-CN" dirty="0"/>
              <a:t>channel</a:t>
            </a:r>
            <a:r>
              <a:rPr lang="zh-CN" altLang="en-US" dirty="0"/>
              <a:t>数量，</a:t>
            </a:r>
            <a:r>
              <a:rPr lang="zh-CN" altLang="en-US" b="0" i="0" dirty="0">
                <a:solidFill>
                  <a:srgbClr val="121212"/>
                </a:solidFill>
                <a:effectLst/>
                <a:latin typeface="-apple-system"/>
              </a:rPr>
              <a:t>增加每个</a:t>
            </a:r>
            <a:r>
              <a:rPr lang="en-US" altLang="zh-CN" b="0" i="0" dirty="0">
                <a:solidFill>
                  <a:srgbClr val="121212"/>
                </a:solidFill>
                <a:effectLst/>
                <a:latin typeface="-apple-system"/>
              </a:rPr>
              <a:t>patch</a:t>
            </a:r>
            <a:r>
              <a:rPr lang="zh-CN" altLang="en-US" b="0" i="0" dirty="0">
                <a:solidFill>
                  <a:srgbClr val="121212"/>
                </a:solidFill>
                <a:effectLst/>
                <a:latin typeface="-apple-system"/>
              </a:rPr>
              <a:t>的宽度，方便存储更多的信息。</a:t>
            </a:r>
            <a:endParaRPr lang="zh-CN" altLang="en-US" dirty="0"/>
          </a:p>
          <a:p>
            <a:pPr algn="l"/>
            <a:r>
              <a:rPr lang="zh-CN" altLang="en-US" b="0" i="0" dirty="0">
                <a:solidFill>
                  <a:srgbClr val="121212"/>
                </a:solidFill>
                <a:effectLst/>
                <a:latin typeface="-apple-system"/>
              </a:rPr>
              <a:t>提高通道数就是通过简单的</a:t>
            </a:r>
            <a:r>
              <a:rPr lang="en-US" altLang="zh-CN" b="0" i="0" dirty="0">
                <a:solidFill>
                  <a:srgbClr val="121212"/>
                </a:solidFill>
                <a:effectLst/>
                <a:latin typeface="-apple-system"/>
              </a:rPr>
              <a:t>MLP</a:t>
            </a:r>
            <a:r>
              <a:rPr lang="zh-CN" altLang="en-US" b="0" i="0" dirty="0">
                <a:solidFill>
                  <a:srgbClr val="121212"/>
                </a:solidFill>
                <a:effectLst/>
                <a:latin typeface="-apple-system"/>
              </a:rPr>
              <a:t>层对向量维度</a:t>
            </a:r>
            <a:r>
              <a:rPr lang="en-US" altLang="zh-CN" b="0" i="0" dirty="0">
                <a:solidFill>
                  <a:srgbClr val="121212"/>
                </a:solidFill>
                <a:effectLst/>
                <a:latin typeface="-apple-system"/>
              </a:rPr>
              <a:t>D</a:t>
            </a:r>
            <a:r>
              <a:rPr lang="zh-CN" altLang="en-US" b="0" i="0" dirty="0">
                <a:solidFill>
                  <a:srgbClr val="121212"/>
                </a:solidFill>
                <a:effectLst/>
                <a:latin typeface="-apple-system"/>
              </a:rPr>
              <a:t>进行映射即可</a:t>
            </a:r>
            <a:endParaRPr lang="en-US" altLang="zh-CN" b="0" i="0" dirty="0">
              <a:solidFill>
                <a:srgbClr val="121212"/>
              </a:solidFill>
              <a:effectLst/>
              <a:latin typeface="-apple-system"/>
            </a:endParaRPr>
          </a:p>
          <a:p>
            <a:pPr algn="l"/>
            <a:endParaRPr lang="en-US" altLang="zh-CN" b="0" i="0" dirty="0">
              <a:solidFill>
                <a:srgbClr val="121212"/>
              </a:solidFill>
              <a:effectLst/>
              <a:latin typeface="-apple-system"/>
            </a:endParaRPr>
          </a:p>
          <a:p>
            <a:pPr algn="l"/>
            <a:r>
              <a:rPr lang="en-US" altLang="zh-CN" b="0" i="0" dirty="0">
                <a:solidFill>
                  <a:srgbClr val="4D4D4D"/>
                </a:solidFill>
                <a:effectLst/>
                <a:latin typeface="-apple-system"/>
              </a:rPr>
              <a:t>MHPA</a:t>
            </a:r>
            <a:r>
              <a:rPr lang="zh-CN" altLang="en-US" b="0" i="0" dirty="0">
                <a:solidFill>
                  <a:srgbClr val="4D4D4D"/>
                </a:solidFill>
                <a:effectLst/>
                <a:latin typeface="-apple-system"/>
              </a:rPr>
              <a:t>模块在通道数进行上采样，</a:t>
            </a:r>
            <a:r>
              <a:rPr lang="en-US" altLang="zh-CN" b="0" i="0" dirty="0">
                <a:solidFill>
                  <a:srgbClr val="4D4D4D"/>
                </a:solidFill>
                <a:effectLst/>
                <a:latin typeface="-apple-system"/>
              </a:rPr>
              <a:t>MLP</a:t>
            </a:r>
            <a:r>
              <a:rPr lang="zh-CN" altLang="en-US" b="0" i="0" dirty="0">
                <a:solidFill>
                  <a:srgbClr val="4D4D4D"/>
                </a:solidFill>
                <a:effectLst/>
                <a:latin typeface="-apple-system"/>
              </a:rPr>
              <a:t>对序列长度进行下采样，这样一方面有效的降低了低层视觉数据的时空分辨率，另一方便允许网络表示更复杂的特征。</a:t>
            </a:r>
            <a:endParaRPr lang="zh-CN" altLang="en-US" b="0" i="0" dirty="0">
              <a:solidFill>
                <a:srgbClr val="121212"/>
              </a:solidFill>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CF46A74-A4CD-490F-838E-D85A0214474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0278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CF46A74-A4CD-490F-838E-D85A0214474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34456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CF46A74-A4CD-490F-838E-D85A0214474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42365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dirty="0">
                <a:solidFill>
                  <a:srgbClr val="121212"/>
                </a:solidFill>
                <a:effectLst/>
                <a:latin typeface="-apple-system"/>
              </a:rPr>
              <a:t>(</a:t>
            </a:r>
            <a:r>
              <a:rPr lang="zh-CN" altLang="en-US" sz="1200" b="0" i="0" dirty="0">
                <a:solidFill>
                  <a:srgbClr val="121212"/>
                </a:solidFill>
                <a:effectLst/>
                <a:latin typeface="-apple-system"/>
              </a:rPr>
              <a:t>图片中的一个物体无论在图像中如何移动都不会改变这个物体的类别</a:t>
            </a:r>
            <a:r>
              <a:rPr lang="en-US" altLang="zh-CN" sz="1200" b="0" i="0" dirty="0">
                <a:solidFill>
                  <a:srgbClr val="121212"/>
                </a:solidFill>
                <a:effectLst/>
                <a:latin typeface="-apple-system"/>
              </a:rPr>
              <a:t>)</a:t>
            </a:r>
            <a:r>
              <a:rPr lang="zh-CN" altLang="en-US" sz="1200" b="0" i="0" dirty="0">
                <a:solidFill>
                  <a:srgbClr val="121212"/>
                </a:solidFill>
                <a:effectLst/>
                <a:latin typeface="-apple-system"/>
              </a:rPr>
              <a:t>，</a:t>
            </a:r>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CF46A74-A4CD-490F-838E-D85A0214474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62882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CF46A74-A4CD-490F-838E-D85A02144748}"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91030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732"/>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9"/>
            <a:ext cx="9144000" cy="1655763"/>
          </a:xfrm>
        </p:spPr>
        <p:txBody>
          <a:bodyPr/>
          <a:lstStyle>
            <a:lvl1pPr marL="0" indent="0" algn="ctr">
              <a:buNone/>
              <a:defRPr sz="2295"/>
            </a:lvl1pPr>
            <a:lvl2pPr marL="437156" indent="0" algn="ctr">
              <a:buNone/>
              <a:defRPr sz="1912"/>
            </a:lvl2pPr>
            <a:lvl3pPr marL="873705" indent="0" algn="ctr">
              <a:buNone/>
              <a:defRPr sz="1721"/>
            </a:lvl3pPr>
            <a:lvl4pPr marL="1310861" indent="0" algn="ctr">
              <a:buNone/>
              <a:defRPr sz="1530"/>
            </a:lvl4pPr>
            <a:lvl5pPr marL="1747410" indent="0" algn="ctr">
              <a:buNone/>
              <a:defRPr sz="1530"/>
            </a:lvl5pPr>
            <a:lvl6pPr marL="2184566" indent="0" algn="ctr">
              <a:buNone/>
              <a:defRPr sz="1530"/>
            </a:lvl6pPr>
            <a:lvl7pPr marL="2621723" indent="0" algn="ctr">
              <a:buNone/>
              <a:defRPr sz="1530"/>
            </a:lvl7pPr>
            <a:lvl8pPr marL="3058271" indent="0" algn="ctr">
              <a:buNone/>
              <a:defRPr sz="1530"/>
            </a:lvl8pPr>
            <a:lvl9pPr marL="3495427" indent="0" algn="ctr">
              <a:buNone/>
              <a:defRPr sz="153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1293924888"/>
      </p:ext>
    </p:extLst>
  </p:cSld>
  <p:clrMapOvr>
    <a:masterClrMapping/>
  </p:clrMapOvr>
  <p:transition spd="slow" advClick="0" advTm="1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563352063"/>
      </p:ext>
    </p:extLst>
  </p:cSld>
  <p:clrMapOvr>
    <a:masterClrMapping/>
  </p:clrMapOvr>
  <p:transition spd="slow" advClick="0" advTm="1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1522246545"/>
      </p:ext>
    </p:extLst>
  </p:cSld>
  <p:clrMapOvr>
    <a:masterClrMapping/>
  </p:clrMapOvr>
  <p:transition spd="slow" advClick="0" advTm="1000">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1222260513"/>
      </p:ext>
    </p:extLst>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737"/>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295"/>
            </a:lvl1pPr>
            <a:lvl2pPr marL="437156" indent="0" algn="ctr">
              <a:buNone/>
              <a:defRPr sz="1912"/>
            </a:lvl2pPr>
            <a:lvl3pPr marL="874312" indent="0" algn="ctr">
              <a:buNone/>
              <a:defRPr sz="1721"/>
            </a:lvl3pPr>
            <a:lvl4pPr marL="1311468" indent="0" algn="ctr">
              <a:buNone/>
              <a:defRPr sz="1530"/>
            </a:lvl4pPr>
            <a:lvl5pPr marL="1748624" indent="0" algn="ctr">
              <a:buNone/>
              <a:defRPr sz="1530"/>
            </a:lvl5pPr>
            <a:lvl6pPr marL="2185780" indent="0" algn="ctr">
              <a:buNone/>
              <a:defRPr sz="1530"/>
            </a:lvl6pPr>
            <a:lvl7pPr marL="2622936" indent="0" algn="ctr">
              <a:buNone/>
              <a:defRPr sz="1530"/>
            </a:lvl7pPr>
            <a:lvl8pPr marL="3060093" indent="0" algn="ctr">
              <a:buNone/>
              <a:defRPr sz="1530"/>
            </a:lvl8pPr>
            <a:lvl9pPr marL="3497249" indent="0" algn="ctr">
              <a:buNone/>
              <a:defRPr sz="153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2023/9/6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42612065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2023/9/6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3971287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737"/>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63"/>
            <a:ext cx="10515600" cy="1500187"/>
          </a:xfrm>
        </p:spPr>
        <p:txBody>
          <a:bodyPr/>
          <a:lstStyle>
            <a:lvl1pPr marL="0" indent="0">
              <a:buNone/>
              <a:defRPr sz="2295">
                <a:solidFill>
                  <a:schemeClr val="tx1">
                    <a:tint val="75000"/>
                  </a:schemeClr>
                </a:solidFill>
              </a:defRPr>
            </a:lvl1pPr>
            <a:lvl2pPr marL="437156" indent="0">
              <a:buNone/>
              <a:defRPr sz="1912">
                <a:solidFill>
                  <a:schemeClr val="tx1">
                    <a:tint val="75000"/>
                  </a:schemeClr>
                </a:solidFill>
              </a:defRPr>
            </a:lvl2pPr>
            <a:lvl3pPr marL="874312" indent="0">
              <a:buNone/>
              <a:defRPr sz="1721">
                <a:solidFill>
                  <a:schemeClr val="tx1">
                    <a:tint val="75000"/>
                  </a:schemeClr>
                </a:solidFill>
              </a:defRPr>
            </a:lvl3pPr>
            <a:lvl4pPr marL="1311468" indent="0">
              <a:buNone/>
              <a:defRPr sz="1530">
                <a:solidFill>
                  <a:schemeClr val="tx1">
                    <a:tint val="75000"/>
                  </a:schemeClr>
                </a:solidFill>
              </a:defRPr>
            </a:lvl4pPr>
            <a:lvl5pPr marL="1748624" indent="0">
              <a:buNone/>
              <a:defRPr sz="1530">
                <a:solidFill>
                  <a:schemeClr val="tx1">
                    <a:tint val="75000"/>
                  </a:schemeClr>
                </a:solidFill>
              </a:defRPr>
            </a:lvl5pPr>
            <a:lvl6pPr marL="2185780" indent="0">
              <a:buNone/>
              <a:defRPr sz="1530">
                <a:solidFill>
                  <a:schemeClr val="tx1">
                    <a:tint val="75000"/>
                  </a:schemeClr>
                </a:solidFill>
              </a:defRPr>
            </a:lvl6pPr>
            <a:lvl7pPr marL="2622936" indent="0">
              <a:buNone/>
              <a:defRPr sz="1530">
                <a:solidFill>
                  <a:schemeClr val="tx1">
                    <a:tint val="75000"/>
                  </a:schemeClr>
                </a:solidFill>
              </a:defRPr>
            </a:lvl7pPr>
            <a:lvl8pPr marL="3060093" indent="0">
              <a:buNone/>
              <a:defRPr sz="1530">
                <a:solidFill>
                  <a:schemeClr val="tx1">
                    <a:tint val="75000"/>
                  </a:schemeClr>
                </a:solidFill>
              </a:defRPr>
            </a:lvl8pPr>
            <a:lvl9pPr marL="3497249" indent="0">
              <a:buNone/>
              <a:defRPr sz="153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0AA112D-4D1F-4DA8-B95A-A3B7D2AC111D}" type="datetimeFigureOut">
              <a:rPr lang="zh-CN" altLang="en-US" smtClean="0"/>
              <a:t>2023/9/6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347656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0AA112D-4D1F-4DA8-B95A-A3B7D2AC111D}" type="datetimeFigureOut">
              <a:rPr lang="zh-CN" altLang="en-US" smtClean="0"/>
              <a:t>2023/9/6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35410748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6"/>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295" b="1"/>
            </a:lvl1pPr>
            <a:lvl2pPr marL="437156" indent="0">
              <a:buNone/>
              <a:defRPr sz="1912" b="1"/>
            </a:lvl2pPr>
            <a:lvl3pPr marL="874312" indent="0">
              <a:buNone/>
              <a:defRPr sz="1721" b="1"/>
            </a:lvl3pPr>
            <a:lvl4pPr marL="1311468" indent="0">
              <a:buNone/>
              <a:defRPr sz="1530" b="1"/>
            </a:lvl4pPr>
            <a:lvl5pPr marL="1748624" indent="0">
              <a:buNone/>
              <a:defRPr sz="1530" b="1"/>
            </a:lvl5pPr>
            <a:lvl6pPr marL="2185780" indent="0">
              <a:buNone/>
              <a:defRPr sz="1530" b="1"/>
            </a:lvl6pPr>
            <a:lvl7pPr marL="2622936" indent="0">
              <a:buNone/>
              <a:defRPr sz="1530" b="1"/>
            </a:lvl7pPr>
            <a:lvl8pPr marL="3060093" indent="0">
              <a:buNone/>
              <a:defRPr sz="1530" b="1"/>
            </a:lvl8pPr>
            <a:lvl9pPr marL="3497249" indent="0">
              <a:buNone/>
              <a:defRPr sz="153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295" b="1"/>
            </a:lvl1pPr>
            <a:lvl2pPr marL="437156" indent="0">
              <a:buNone/>
              <a:defRPr sz="1912" b="1"/>
            </a:lvl2pPr>
            <a:lvl3pPr marL="874312" indent="0">
              <a:buNone/>
              <a:defRPr sz="1721" b="1"/>
            </a:lvl3pPr>
            <a:lvl4pPr marL="1311468" indent="0">
              <a:buNone/>
              <a:defRPr sz="1530" b="1"/>
            </a:lvl4pPr>
            <a:lvl5pPr marL="1748624" indent="0">
              <a:buNone/>
              <a:defRPr sz="1530" b="1"/>
            </a:lvl5pPr>
            <a:lvl6pPr marL="2185780" indent="0">
              <a:buNone/>
              <a:defRPr sz="1530" b="1"/>
            </a:lvl6pPr>
            <a:lvl7pPr marL="2622936" indent="0">
              <a:buNone/>
              <a:defRPr sz="1530" b="1"/>
            </a:lvl7pPr>
            <a:lvl8pPr marL="3060093" indent="0">
              <a:buNone/>
              <a:defRPr sz="1530" b="1"/>
            </a:lvl8pPr>
            <a:lvl9pPr marL="3497249" indent="0">
              <a:buNone/>
              <a:defRPr sz="153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50AA112D-4D1F-4DA8-B95A-A3B7D2AC111D}" type="datetimeFigureOut">
              <a:rPr lang="zh-CN" altLang="en-US" smtClean="0"/>
              <a:t>2023/9/6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31507235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0AA112D-4D1F-4DA8-B95A-A3B7D2AC111D}" type="datetimeFigureOut">
              <a:rPr lang="zh-CN" altLang="en-US" smtClean="0"/>
              <a:t>2023/9/6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605624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A112D-4D1F-4DA8-B95A-A3B7D2AC111D}" type="datetimeFigureOut">
              <a:rPr lang="zh-CN" altLang="en-US" smtClean="0"/>
              <a:t>2023/9/6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404672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061047040"/>
      </p:ext>
    </p:extLst>
  </p:cSld>
  <p:clrMapOvr>
    <a:masterClrMapping/>
  </p:clrMapOvr>
  <p:transition spd="slow" advClick="0" advTm="1000">
    <p:randomBar dir="vert"/>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059"/>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059"/>
            </a:lvl1pPr>
            <a:lvl2pPr>
              <a:defRPr sz="2677"/>
            </a:lvl2pPr>
            <a:lvl3pPr>
              <a:defRPr sz="2295"/>
            </a:lvl3pPr>
            <a:lvl4pPr>
              <a:defRPr sz="1912"/>
            </a:lvl4pPr>
            <a:lvl5pPr>
              <a:defRPr sz="1912"/>
            </a:lvl5pPr>
            <a:lvl6pPr>
              <a:defRPr sz="1912"/>
            </a:lvl6pPr>
            <a:lvl7pPr>
              <a:defRPr sz="1912"/>
            </a:lvl7pPr>
            <a:lvl8pPr>
              <a:defRPr sz="1912"/>
            </a:lvl8pPr>
            <a:lvl9pPr>
              <a:defRPr sz="1912"/>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9" y="2057401"/>
            <a:ext cx="3932237" cy="3811588"/>
          </a:xfrm>
        </p:spPr>
        <p:txBody>
          <a:bodyPr/>
          <a:lstStyle>
            <a:lvl1pPr marL="0" indent="0">
              <a:buNone/>
              <a:defRPr sz="1530"/>
            </a:lvl1pPr>
            <a:lvl2pPr marL="437156" indent="0">
              <a:buNone/>
              <a:defRPr sz="1339"/>
            </a:lvl2pPr>
            <a:lvl3pPr marL="874312" indent="0">
              <a:buNone/>
              <a:defRPr sz="1147"/>
            </a:lvl3pPr>
            <a:lvl4pPr marL="1311468" indent="0">
              <a:buNone/>
              <a:defRPr sz="956"/>
            </a:lvl4pPr>
            <a:lvl5pPr marL="1748624" indent="0">
              <a:buNone/>
              <a:defRPr sz="956"/>
            </a:lvl5pPr>
            <a:lvl6pPr marL="2185780" indent="0">
              <a:buNone/>
              <a:defRPr sz="956"/>
            </a:lvl6pPr>
            <a:lvl7pPr marL="2622936" indent="0">
              <a:buNone/>
              <a:defRPr sz="956"/>
            </a:lvl7pPr>
            <a:lvl8pPr marL="3060093" indent="0">
              <a:buNone/>
              <a:defRPr sz="956"/>
            </a:lvl8pPr>
            <a:lvl9pPr marL="3497249" indent="0">
              <a:buNone/>
              <a:defRPr sz="956"/>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AA112D-4D1F-4DA8-B95A-A3B7D2AC111D}" type="datetimeFigureOut">
              <a:rPr lang="zh-CN" altLang="en-US" smtClean="0"/>
              <a:t>2023/9/6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26473809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3932237" cy="1600200"/>
          </a:xfrm>
        </p:spPr>
        <p:txBody>
          <a:bodyPr anchor="b"/>
          <a:lstStyle>
            <a:lvl1pPr>
              <a:defRPr sz="3059"/>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059"/>
            </a:lvl1pPr>
            <a:lvl2pPr marL="437156" indent="0">
              <a:buNone/>
              <a:defRPr sz="2677"/>
            </a:lvl2pPr>
            <a:lvl3pPr marL="874312" indent="0">
              <a:buNone/>
              <a:defRPr sz="2295"/>
            </a:lvl3pPr>
            <a:lvl4pPr marL="1311468" indent="0">
              <a:buNone/>
              <a:defRPr sz="1912"/>
            </a:lvl4pPr>
            <a:lvl5pPr marL="1748624" indent="0">
              <a:buNone/>
              <a:defRPr sz="1912"/>
            </a:lvl5pPr>
            <a:lvl6pPr marL="2185780" indent="0">
              <a:buNone/>
              <a:defRPr sz="1912"/>
            </a:lvl6pPr>
            <a:lvl7pPr marL="2622936" indent="0">
              <a:buNone/>
              <a:defRPr sz="1912"/>
            </a:lvl7pPr>
            <a:lvl8pPr marL="3060093" indent="0">
              <a:buNone/>
              <a:defRPr sz="1912"/>
            </a:lvl8pPr>
            <a:lvl9pPr marL="3497249" indent="0">
              <a:buNone/>
              <a:defRPr sz="1912"/>
            </a:lvl9pPr>
          </a:lstStyle>
          <a:p>
            <a:r>
              <a:rPr lang="zh-CN" altLang="en-US"/>
              <a:t>单击图标添加图片</a:t>
            </a:r>
            <a:endParaRPr lang="en-US" dirty="0"/>
          </a:p>
        </p:txBody>
      </p:sp>
      <p:sp>
        <p:nvSpPr>
          <p:cNvPr id="4" name="Text Placeholder 3"/>
          <p:cNvSpPr>
            <a:spLocks noGrp="1"/>
          </p:cNvSpPr>
          <p:nvPr>
            <p:ph type="body" sz="half" idx="2"/>
          </p:nvPr>
        </p:nvSpPr>
        <p:spPr>
          <a:xfrm>
            <a:off x="839789" y="2057401"/>
            <a:ext cx="3932237" cy="3811588"/>
          </a:xfrm>
        </p:spPr>
        <p:txBody>
          <a:bodyPr/>
          <a:lstStyle>
            <a:lvl1pPr marL="0" indent="0">
              <a:buNone/>
              <a:defRPr sz="1530"/>
            </a:lvl1pPr>
            <a:lvl2pPr marL="437156" indent="0">
              <a:buNone/>
              <a:defRPr sz="1339"/>
            </a:lvl2pPr>
            <a:lvl3pPr marL="874312" indent="0">
              <a:buNone/>
              <a:defRPr sz="1147"/>
            </a:lvl3pPr>
            <a:lvl4pPr marL="1311468" indent="0">
              <a:buNone/>
              <a:defRPr sz="956"/>
            </a:lvl4pPr>
            <a:lvl5pPr marL="1748624" indent="0">
              <a:buNone/>
              <a:defRPr sz="956"/>
            </a:lvl5pPr>
            <a:lvl6pPr marL="2185780" indent="0">
              <a:buNone/>
              <a:defRPr sz="956"/>
            </a:lvl6pPr>
            <a:lvl7pPr marL="2622936" indent="0">
              <a:buNone/>
              <a:defRPr sz="956"/>
            </a:lvl7pPr>
            <a:lvl8pPr marL="3060093" indent="0">
              <a:buNone/>
              <a:defRPr sz="956"/>
            </a:lvl8pPr>
            <a:lvl9pPr marL="3497249" indent="0">
              <a:buNone/>
              <a:defRPr sz="956"/>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AA112D-4D1F-4DA8-B95A-A3B7D2AC111D}" type="datetimeFigureOut">
              <a:rPr lang="zh-CN" altLang="en-US" smtClean="0"/>
              <a:t>2023/9/6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3032566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2023/9/6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3493096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50AA112D-4D1F-4DA8-B95A-A3B7D2AC111D}" type="datetimeFigureOut">
              <a:rPr lang="zh-CN" altLang="en-US" smtClean="0"/>
              <a:t>2023/9/6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1059644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42"/>
            <a:ext cx="10515600" cy="2852737"/>
          </a:xfrm>
        </p:spPr>
        <p:txBody>
          <a:bodyPr anchor="b"/>
          <a:lstStyle>
            <a:lvl1pPr>
              <a:defRPr sz="5732"/>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2" y="4589464"/>
            <a:ext cx="10515600" cy="1500187"/>
          </a:xfrm>
        </p:spPr>
        <p:txBody>
          <a:bodyPr/>
          <a:lstStyle>
            <a:lvl1pPr marL="0" indent="0">
              <a:buNone/>
              <a:defRPr sz="2295">
                <a:solidFill>
                  <a:schemeClr val="tx1">
                    <a:tint val="75000"/>
                  </a:schemeClr>
                </a:solidFill>
              </a:defRPr>
            </a:lvl1pPr>
            <a:lvl2pPr marL="437156" indent="0">
              <a:buNone/>
              <a:defRPr sz="1912">
                <a:solidFill>
                  <a:schemeClr val="tx1">
                    <a:tint val="75000"/>
                  </a:schemeClr>
                </a:solidFill>
              </a:defRPr>
            </a:lvl2pPr>
            <a:lvl3pPr marL="873705" indent="0">
              <a:buNone/>
              <a:defRPr sz="1721">
                <a:solidFill>
                  <a:schemeClr val="tx1">
                    <a:tint val="75000"/>
                  </a:schemeClr>
                </a:solidFill>
              </a:defRPr>
            </a:lvl3pPr>
            <a:lvl4pPr marL="1310861" indent="0">
              <a:buNone/>
              <a:defRPr sz="1530">
                <a:solidFill>
                  <a:schemeClr val="tx1">
                    <a:tint val="75000"/>
                  </a:schemeClr>
                </a:solidFill>
              </a:defRPr>
            </a:lvl4pPr>
            <a:lvl5pPr marL="1747410" indent="0">
              <a:buNone/>
              <a:defRPr sz="1530">
                <a:solidFill>
                  <a:schemeClr val="tx1">
                    <a:tint val="75000"/>
                  </a:schemeClr>
                </a:solidFill>
              </a:defRPr>
            </a:lvl5pPr>
            <a:lvl6pPr marL="2184566" indent="0">
              <a:buNone/>
              <a:defRPr sz="1530">
                <a:solidFill>
                  <a:schemeClr val="tx1">
                    <a:tint val="75000"/>
                  </a:schemeClr>
                </a:solidFill>
              </a:defRPr>
            </a:lvl6pPr>
            <a:lvl7pPr marL="2621723" indent="0">
              <a:buNone/>
              <a:defRPr sz="1530">
                <a:solidFill>
                  <a:schemeClr val="tx1">
                    <a:tint val="75000"/>
                  </a:schemeClr>
                </a:solidFill>
              </a:defRPr>
            </a:lvl7pPr>
            <a:lvl8pPr marL="3058271" indent="0">
              <a:buNone/>
              <a:defRPr sz="1530">
                <a:solidFill>
                  <a:schemeClr val="tx1">
                    <a:tint val="75000"/>
                  </a:schemeClr>
                </a:solidFill>
              </a:defRPr>
            </a:lvl8pPr>
            <a:lvl9pPr marL="3495427" indent="0">
              <a:buNone/>
              <a:defRPr sz="153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2023/9/6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497613928"/>
      </p:ext>
    </p:extLst>
  </p:cSld>
  <p:clrMapOvr>
    <a:masterClrMapping/>
  </p:clrMapOvr>
  <p:transition spd="slow" advClick="0" advTm="1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8"/>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8"/>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2023/9/6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427900354"/>
      </p:ext>
    </p:extLst>
  </p:cSld>
  <p:clrMapOvr>
    <a:masterClrMapping/>
  </p:clrMapOvr>
  <p:transition spd="slow" advClick="0" advTm="1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90" y="365126"/>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295" b="1"/>
            </a:lvl1pPr>
            <a:lvl2pPr marL="437156" indent="0">
              <a:buNone/>
              <a:defRPr sz="1912" b="1"/>
            </a:lvl2pPr>
            <a:lvl3pPr marL="873705" indent="0">
              <a:buNone/>
              <a:defRPr sz="1721" b="1"/>
            </a:lvl3pPr>
            <a:lvl4pPr marL="1310861" indent="0">
              <a:buNone/>
              <a:defRPr sz="1530" b="1"/>
            </a:lvl4pPr>
            <a:lvl5pPr marL="1747410" indent="0">
              <a:buNone/>
              <a:defRPr sz="1530" b="1"/>
            </a:lvl5pPr>
            <a:lvl6pPr marL="2184566" indent="0">
              <a:buNone/>
              <a:defRPr sz="1530" b="1"/>
            </a:lvl6pPr>
            <a:lvl7pPr marL="2621723" indent="0">
              <a:buNone/>
              <a:defRPr sz="1530" b="1"/>
            </a:lvl7pPr>
            <a:lvl8pPr marL="3058271" indent="0">
              <a:buNone/>
              <a:defRPr sz="1530" b="1"/>
            </a:lvl8pPr>
            <a:lvl9pPr marL="3495427" indent="0">
              <a:buNone/>
              <a:defRPr sz="153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7"/>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2" y="1681163"/>
            <a:ext cx="5183189" cy="823912"/>
          </a:xfrm>
        </p:spPr>
        <p:txBody>
          <a:bodyPr anchor="b"/>
          <a:lstStyle>
            <a:lvl1pPr marL="0" indent="0">
              <a:buNone/>
              <a:defRPr sz="2295" b="1"/>
            </a:lvl1pPr>
            <a:lvl2pPr marL="437156" indent="0">
              <a:buNone/>
              <a:defRPr sz="1912" b="1"/>
            </a:lvl2pPr>
            <a:lvl3pPr marL="873705" indent="0">
              <a:buNone/>
              <a:defRPr sz="1721" b="1"/>
            </a:lvl3pPr>
            <a:lvl4pPr marL="1310861" indent="0">
              <a:buNone/>
              <a:defRPr sz="1530" b="1"/>
            </a:lvl4pPr>
            <a:lvl5pPr marL="1747410" indent="0">
              <a:buNone/>
              <a:defRPr sz="1530" b="1"/>
            </a:lvl5pPr>
            <a:lvl6pPr marL="2184566" indent="0">
              <a:buNone/>
              <a:defRPr sz="1530" b="1"/>
            </a:lvl6pPr>
            <a:lvl7pPr marL="2621723" indent="0">
              <a:buNone/>
              <a:defRPr sz="1530" b="1"/>
            </a:lvl7pPr>
            <a:lvl8pPr marL="3058271" indent="0">
              <a:buNone/>
              <a:defRPr sz="1530" b="1"/>
            </a:lvl8pPr>
            <a:lvl9pPr marL="3495427" indent="0">
              <a:buNone/>
              <a:defRPr sz="1530" b="1"/>
            </a:lvl9pPr>
          </a:lstStyle>
          <a:p>
            <a:pPr lvl="0"/>
            <a:r>
              <a:rPr lang="zh-CN" altLang="en-US"/>
              <a:t>编辑母版文本样式</a:t>
            </a:r>
          </a:p>
        </p:txBody>
      </p:sp>
      <p:sp>
        <p:nvSpPr>
          <p:cNvPr id="6" name="Content Placeholder 5"/>
          <p:cNvSpPr>
            <a:spLocks noGrp="1"/>
          </p:cNvSpPr>
          <p:nvPr>
            <p:ph sz="quarter" idx="4" hasCustomPrompt="1"/>
          </p:nvPr>
        </p:nvSpPr>
        <p:spPr>
          <a:xfrm>
            <a:off x="6172202" y="2505077"/>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2023/9/6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2821337166"/>
      </p:ext>
    </p:extLst>
  </p:cSld>
  <p:clrMapOvr>
    <a:masterClrMapping/>
  </p:clrMapOvr>
  <p:transition spd="slow" advClick="0" advTm="1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2023/9/6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1915189026"/>
      </p:ext>
    </p:extLst>
  </p:cSld>
  <p:clrMapOvr>
    <a:masterClrMapping/>
  </p:clrMapOvr>
  <p:transition spd="slow" advClick="0" advTm="1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2023/9/6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791121558"/>
      </p:ext>
    </p:extLst>
  </p:cSld>
  <p:clrMapOvr>
    <a:masterClrMapping/>
  </p:clrMapOvr>
  <p:transition spd="slow" advClick="0" advTm="1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2"/>
            <a:ext cx="3932238" cy="1600199"/>
          </a:xfrm>
        </p:spPr>
        <p:txBody>
          <a:bodyPr anchor="b"/>
          <a:lstStyle>
            <a:lvl1pPr>
              <a:defRPr sz="3059"/>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1" y="987428"/>
            <a:ext cx="6172199" cy="4873625"/>
          </a:xfrm>
        </p:spPr>
        <p:txBody>
          <a:bodyPr/>
          <a:lstStyle>
            <a:lvl1pPr>
              <a:defRPr sz="3059"/>
            </a:lvl1pPr>
            <a:lvl2pPr>
              <a:defRPr sz="2677"/>
            </a:lvl2pPr>
            <a:lvl3pPr>
              <a:defRPr sz="2295"/>
            </a:lvl3pPr>
            <a:lvl4pPr>
              <a:defRPr sz="1912"/>
            </a:lvl4pPr>
            <a:lvl5pPr>
              <a:defRPr sz="1912"/>
            </a:lvl5pPr>
            <a:lvl6pPr>
              <a:defRPr sz="1912"/>
            </a:lvl6pPr>
            <a:lvl7pPr>
              <a:defRPr sz="1912"/>
            </a:lvl7pPr>
            <a:lvl8pPr>
              <a:defRPr sz="1912"/>
            </a:lvl8pPr>
            <a:lvl9pPr>
              <a:defRPr sz="1912"/>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2"/>
            <a:ext cx="3932238" cy="3811588"/>
          </a:xfrm>
        </p:spPr>
        <p:txBody>
          <a:bodyPr/>
          <a:lstStyle>
            <a:lvl1pPr marL="0" indent="0">
              <a:buNone/>
              <a:defRPr sz="1530"/>
            </a:lvl1pPr>
            <a:lvl2pPr marL="437156" indent="0">
              <a:buNone/>
              <a:defRPr sz="1339"/>
            </a:lvl2pPr>
            <a:lvl3pPr marL="873705" indent="0">
              <a:buNone/>
              <a:defRPr sz="1147"/>
            </a:lvl3pPr>
            <a:lvl4pPr marL="1310861" indent="0">
              <a:buNone/>
              <a:defRPr sz="956"/>
            </a:lvl4pPr>
            <a:lvl5pPr marL="1747410" indent="0">
              <a:buNone/>
              <a:defRPr sz="956"/>
            </a:lvl5pPr>
            <a:lvl6pPr marL="2184566" indent="0">
              <a:buNone/>
              <a:defRPr sz="956"/>
            </a:lvl6pPr>
            <a:lvl7pPr marL="2621723" indent="0">
              <a:buNone/>
              <a:defRPr sz="956"/>
            </a:lvl7pPr>
            <a:lvl8pPr marL="3058271" indent="0">
              <a:buNone/>
              <a:defRPr sz="956"/>
            </a:lvl8pPr>
            <a:lvl9pPr marL="3495427" indent="0">
              <a:buNone/>
              <a:defRPr sz="956"/>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2023/9/6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898184817"/>
      </p:ext>
    </p:extLst>
  </p:cSld>
  <p:clrMapOvr>
    <a:masterClrMapping/>
  </p:clrMapOvr>
  <p:transition spd="slow" advClick="0" advTm="1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2"/>
            <a:ext cx="3932238" cy="1600199"/>
          </a:xfrm>
        </p:spPr>
        <p:txBody>
          <a:bodyPr anchor="b"/>
          <a:lstStyle>
            <a:lvl1pPr>
              <a:defRPr sz="3059"/>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1" y="987428"/>
            <a:ext cx="6172199" cy="4873625"/>
          </a:xfrm>
        </p:spPr>
        <p:txBody>
          <a:bodyPr anchor="t"/>
          <a:lstStyle>
            <a:lvl1pPr marL="0" indent="0">
              <a:buNone/>
              <a:defRPr sz="3059"/>
            </a:lvl1pPr>
            <a:lvl2pPr marL="437156" indent="0">
              <a:buNone/>
              <a:defRPr sz="2677"/>
            </a:lvl2pPr>
            <a:lvl3pPr marL="873705" indent="0">
              <a:buNone/>
              <a:defRPr sz="2295"/>
            </a:lvl3pPr>
            <a:lvl4pPr marL="1310861" indent="0">
              <a:buNone/>
              <a:defRPr sz="1912"/>
            </a:lvl4pPr>
            <a:lvl5pPr marL="1747410" indent="0">
              <a:buNone/>
              <a:defRPr sz="1912"/>
            </a:lvl5pPr>
            <a:lvl6pPr marL="2184566" indent="0">
              <a:buNone/>
              <a:defRPr sz="1912"/>
            </a:lvl6pPr>
            <a:lvl7pPr marL="2621723" indent="0">
              <a:buNone/>
              <a:defRPr sz="1912"/>
            </a:lvl7pPr>
            <a:lvl8pPr marL="3058271" indent="0">
              <a:buNone/>
              <a:defRPr sz="1912"/>
            </a:lvl8pPr>
            <a:lvl9pPr marL="3495427" indent="0">
              <a:buNone/>
              <a:defRPr sz="1912"/>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2"/>
            <a:ext cx="3932238" cy="3811588"/>
          </a:xfrm>
        </p:spPr>
        <p:txBody>
          <a:bodyPr/>
          <a:lstStyle>
            <a:lvl1pPr marL="0" indent="0">
              <a:buNone/>
              <a:defRPr sz="1530"/>
            </a:lvl1pPr>
            <a:lvl2pPr marL="437156" indent="0">
              <a:buNone/>
              <a:defRPr sz="1339"/>
            </a:lvl2pPr>
            <a:lvl3pPr marL="873705" indent="0">
              <a:buNone/>
              <a:defRPr sz="1147"/>
            </a:lvl3pPr>
            <a:lvl4pPr marL="1310861" indent="0">
              <a:buNone/>
              <a:defRPr sz="956"/>
            </a:lvl4pPr>
            <a:lvl5pPr marL="1747410" indent="0">
              <a:buNone/>
              <a:defRPr sz="956"/>
            </a:lvl5pPr>
            <a:lvl6pPr marL="2184566" indent="0">
              <a:buNone/>
              <a:defRPr sz="956"/>
            </a:lvl6pPr>
            <a:lvl7pPr marL="2621723" indent="0">
              <a:buNone/>
              <a:defRPr sz="956"/>
            </a:lvl7pPr>
            <a:lvl8pPr marL="3058271" indent="0">
              <a:buNone/>
              <a:defRPr sz="956"/>
            </a:lvl8pPr>
            <a:lvl9pPr marL="3495427" indent="0">
              <a:buNone/>
              <a:defRPr sz="956"/>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2023/9/6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3676983541"/>
      </p:ext>
    </p:extLst>
  </p:cSld>
  <p:clrMapOvr>
    <a:masterClrMapping/>
  </p:clrMapOvr>
  <p:transition spd="slow" advClick="0" advTm="1000">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6"/>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2" y="1825628"/>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147">
                <a:solidFill>
                  <a:schemeClr val="tx1">
                    <a:tint val="75000"/>
                  </a:schemeClr>
                </a:solidFill>
              </a:defRPr>
            </a:lvl1pPr>
          </a:lstStyle>
          <a:p>
            <a:fld id="{C5B72DE3-FE0A-428A-AB10-325226F2F564}" type="datetimeFigureOut">
              <a:rPr lang="zh-CN" altLang="en-US" smtClean="0"/>
              <a:t>2023/9/6</a:t>
            </a:fld>
            <a:endParaRPr lang="zh-CN" altLang="en-US"/>
          </a:p>
        </p:txBody>
      </p:sp>
      <p:sp>
        <p:nvSpPr>
          <p:cNvPr id="5" name="Footer Placeholder 4"/>
          <p:cNvSpPr>
            <a:spLocks noGrp="1"/>
          </p:cNvSpPr>
          <p:nvPr>
            <p:ph type="ftr" sz="quarter" idx="3"/>
          </p:nvPr>
        </p:nvSpPr>
        <p:spPr>
          <a:xfrm>
            <a:off x="4038602" y="6356352"/>
            <a:ext cx="4114800" cy="365125"/>
          </a:xfrm>
          <a:prstGeom prst="rect">
            <a:avLst/>
          </a:prstGeom>
        </p:spPr>
        <p:txBody>
          <a:bodyPr vert="horz" lIns="91440" tIns="45720" rIns="91440" bIns="45720" rtlCol="0" anchor="ctr"/>
          <a:lstStyle>
            <a:lvl1pPr algn="ctr">
              <a:defRPr sz="1147">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147">
                <a:solidFill>
                  <a:schemeClr val="tx1">
                    <a:tint val="75000"/>
                  </a:schemeClr>
                </a:solidFill>
              </a:defRPr>
            </a:lvl1pPr>
          </a:lstStyle>
          <a:p>
            <a:fld id="{D12C7F20-4EEE-4847-AC76-B538472E8A39}" type="slidenum">
              <a:rPr lang="zh-CN" altLang="en-US" smtClean="0"/>
              <a:t>‹#›</a:t>
            </a:fld>
            <a:endParaRPr lang="zh-CN" altLang="en-US"/>
          </a:p>
        </p:txBody>
      </p:sp>
    </p:spTree>
    <p:extLst>
      <p:ext uri="{BB962C8B-B14F-4D97-AF65-F5344CB8AC3E}">
        <p14:creationId xmlns:p14="http://schemas.microsoft.com/office/powerpoint/2010/main" val="7047646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Click="0" advTm="1000">
    <p:randomBar dir="vert"/>
  </p:transition>
  <p:txStyles>
    <p:titleStyle>
      <a:lvl1pPr algn="l" defTabSz="873705" rtl="0" eaLnBrk="1" latinLnBrk="0" hangingPunct="1">
        <a:lnSpc>
          <a:spcPct val="90000"/>
        </a:lnSpc>
        <a:spcBef>
          <a:spcPct val="0"/>
        </a:spcBef>
        <a:buNone/>
        <a:defRPr sz="4202" kern="1200">
          <a:solidFill>
            <a:schemeClr val="tx1"/>
          </a:solidFill>
          <a:latin typeface="+mj-lt"/>
          <a:ea typeface="+mj-ea"/>
          <a:cs typeface="+mj-cs"/>
        </a:defRPr>
      </a:lvl1pPr>
    </p:titleStyle>
    <p:bodyStyle>
      <a:lvl1pPr marL="218578" indent="-218578" algn="l" defTabSz="873705" rtl="0" eaLnBrk="1" latinLnBrk="0" hangingPunct="1">
        <a:lnSpc>
          <a:spcPct val="90000"/>
        </a:lnSpc>
        <a:spcBef>
          <a:spcPts val="956"/>
        </a:spcBef>
        <a:buFont typeface="Arial" panose="020B0604020202020204" pitchFamily="34" charset="0"/>
        <a:buChar char="•"/>
        <a:defRPr sz="2677" kern="1200">
          <a:solidFill>
            <a:schemeClr val="tx1"/>
          </a:solidFill>
          <a:latin typeface="+mn-lt"/>
          <a:ea typeface="+mn-ea"/>
          <a:cs typeface="+mn-cs"/>
        </a:defRPr>
      </a:lvl1pPr>
      <a:lvl2pPr marL="655127" indent="-218578" algn="l" defTabSz="873705" rtl="0" eaLnBrk="1" latinLnBrk="0" hangingPunct="1">
        <a:lnSpc>
          <a:spcPct val="90000"/>
        </a:lnSpc>
        <a:spcBef>
          <a:spcPts val="478"/>
        </a:spcBef>
        <a:buFont typeface="Arial" panose="020B0604020202020204" pitchFamily="34" charset="0"/>
        <a:buChar char="•"/>
        <a:defRPr sz="2295" kern="1200">
          <a:solidFill>
            <a:schemeClr val="tx1"/>
          </a:solidFill>
          <a:latin typeface="+mn-lt"/>
          <a:ea typeface="+mn-ea"/>
          <a:cs typeface="+mn-cs"/>
        </a:defRPr>
      </a:lvl2pPr>
      <a:lvl3pPr marL="1092283" indent="-218578" algn="l" defTabSz="873705" rtl="0" eaLnBrk="1" latinLnBrk="0" hangingPunct="1">
        <a:lnSpc>
          <a:spcPct val="90000"/>
        </a:lnSpc>
        <a:spcBef>
          <a:spcPts val="478"/>
        </a:spcBef>
        <a:buFont typeface="Arial" panose="020B0604020202020204" pitchFamily="34" charset="0"/>
        <a:buChar char="•"/>
        <a:defRPr sz="1912" kern="1200">
          <a:solidFill>
            <a:schemeClr val="tx1"/>
          </a:solidFill>
          <a:latin typeface="+mn-lt"/>
          <a:ea typeface="+mn-ea"/>
          <a:cs typeface="+mn-cs"/>
        </a:defRPr>
      </a:lvl3pPr>
      <a:lvl4pPr marL="1529439" indent="-218578" algn="l" defTabSz="873705" rtl="0" eaLnBrk="1" latinLnBrk="0" hangingPunct="1">
        <a:lnSpc>
          <a:spcPct val="90000"/>
        </a:lnSpc>
        <a:spcBef>
          <a:spcPts val="478"/>
        </a:spcBef>
        <a:buFont typeface="Arial" panose="020B0604020202020204" pitchFamily="34" charset="0"/>
        <a:buChar char="•"/>
        <a:defRPr sz="1721" kern="1200">
          <a:solidFill>
            <a:schemeClr val="tx1"/>
          </a:solidFill>
          <a:latin typeface="+mn-lt"/>
          <a:ea typeface="+mn-ea"/>
          <a:cs typeface="+mn-cs"/>
        </a:defRPr>
      </a:lvl4pPr>
      <a:lvl5pPr marL="1965988" indent="-218578" algn="l" defTabSz="873705" rtl="0" eaLnBrk="1" latinLnBrk="0" hangingPunct="1">
        <a:lnSpc>
          <a:spcPct val="90000"/>
        </a:lnSpc>
        <a:spcBef>
          <a:spcPts val="478"/>
        </a:spcBef>
        <a:buFont typeface="Arial" panose="020B0604020202020204" pitchFamily="34" charset="0"/>
        <a:buChar char="•"/>
        <a:defRPr sz="1721" kern="1200">
          <a:solidFill>
            <a:schemeClr val="tx1"/>
          </a:solidFill>
          <a:latin typeface="+mn-lt"/>
          <a:ea typeface="+mn-ea"/>
          <a:cs typeface="+mn-cs"/>
        </a:defRPr>
      </a:lvl5pPr>
      <a:lvl6pPr marL="2403144" indent="-218578" algn="l" defTabSz="873705" rtl="0" eaLnBrk="1" latinLnBrk="0" hangingPunct="1">
        <a:lnSpc>
          <a:spcPct val="90000"/>
        </a:lnSpc>
        <a:spcBef>
          <a:spcPts val="478"/>
        </a:spcBef>
        <a:buFont typeface="Arial" panose="020B0604020202020204" pitchFamily="34" charset="0"/>
        <a:buChar char="•"/>
        <a:defRPr sz="1721" kern="1200">
          <a:solidFill>
            <a:schemeClr val="tx1"/>
          </a:solidFill>
          <a:latin typeface="+mn-lt"/>
          <a:ea typeface="+mn-ea"/>
          <a:cs typeface="+mn-cs"/>
        </a:defRPr>
      </a:lvl6pPr>
      <a:lvl7pPr marL="2840300" indent="-218578" algn="l" defTabSz="873705" rtl="0" eaLnBrk="1" latinLnBrk="0" hangingPunct="1">
        <a:lnSpc>
          <a:spcPct val="90000"/>
        </a:lnSpc>
        <a:spcBef>
          <a:spcPts val="478"/>
        </a:spcBef>
        <a:buFont typeface="Arial" panose="020B0604020202020204" pitchFamily="34" charset="0"/>
        <a:buChar char="•"/>
        <a:defRPr sz="1721" kern="1200">
          <a:solidFill>
            <a:schemeClr val="tx1"/>
          </a:solidFill>
          <a:latin typeface="+mn-lt"/>
          <a:ea typeface="+mn-ea"/>
          <a:cs typeface="+mn-cs"/>
        </a:defRPr>
      </a:lvl7pPr>
      <a:lvl8pPr marL="3276850" indent="-218578" algn="l" defTabSz="873705" rtl="0" eaLnBrk="1" latinLnBrk="0" hangingPunct="1">
        <a:lnSpc>
          <a:spcPct val="90000"/>
        </a:lnSpc>
        <a:spcBef>
          <a:spcPts val="478"/>
        </a:spcBef>
        <a:buFont typeface="Arial" panose="020B0604020202020204" pitchFamily="34" charset="0"/>
        <a:buChar char="•"/>
        <a:defRPr sz="1721" kern="1200">
          <a:solidFill>
            <a:schemeClr val="tx1"/>
          </a:solidFill>
          <a:latin typeface="+mn-lt"/>
          <a:ea typeface="+mn-ea"/>
          <a:cs typeface="+mn-cs"/>
        </a:defRPr>
      </a:lvl8pPr>
      <a:lvl9pPr marL="3714005" indent="-218578" algn="l" defTabSz="873705" rtl="0" eaLnBrk="1" latinLnBrk="0" hangingPunct="1">
        <a:lnSpc>
          <a:spcPct val="90000"/>
        </a:lnSpc>
        <a:spcBef>
          <a:spcPts val="478"/>
        </a:spcBef>
        <a:buFont typeface="Arial" panose="020B0604020202020204" pitchFamily="34" charset="0"/>
        <a:buChar char="•"/>
        <a:defRPr sz="1721" kern="1200">
          <a:solidFill>
            <a:schemeClr val="tx1"/>
          </a:solidFill>
          <a:latin typeface="+mn-lt"/>
          <a:ea typeface="+mn-ea"/>
          <a:cs typeface="+mn-cs"/>
        </a:defRPr>
      </a:lvl9pPr>
    </p:bodyStyle>
    <p:otherStyle>
      <a:defPPr>
        <a:defRPr lang="en-US"/>
      </a:defPPr>
      <a:lvl1pPr marL="0" algn="l" defTabSz="873705" rtl="0" eaLnBrk="1" latinLnBrk="0" hangingPunct="1">
        <a:defRPr sz="1721" kern="1200">
          <a:solidFill>
            <a:schemeClr val="tx1"/>
          </a:solidFill>
          <a:latin typeface="+mn-lt"/>
          <a:ea typeface="+mn-ea"/>
          <a:cs typeface="+mn-cs"/>
        </a:defRPr>
      </a:lvl1pPr>
      <a:lvl2pPr marL="437156" algn="l" defTabSz="873705" rtl="0" eaLnBrk="1" latinLnBrk="0" hangingPunct="1">
        <a:defRPr sz="1721" kern="1200">
          <a:solidFill>
            <a:schemeClr val="tx1"/>
          </a:solidFill>
          <a:latin typeface="+mn-lt"/>
          <a:ea typeface="+mn-ea"/>
          <a:cs typeface="+mn-cs"/>
        </a:defRPr>
      </a:lvl2pPr>
      <a:lvl3pPr marL="873705" algn="l" defTabSz="873705" rtl="0" eaLnBrk="1" latinLnBrk="0" hangingPunct="1">
        <a:defRPr sz="1721" kern="1200">
          <a:solidFill>
            <a:schemeClr val="tx1"/>
          </a:solidFill>
          <a:latin typeface="+mn-lt"/>
          <a:ea typeface="+mn-ea"/>
          <a:cs typeface="+mn-cs"/>
        </a:defRPr>
      </a:lvl3pPr>
      <a:lvl4pPr marL="1310861" algn="l" defTabSz="873705" rtl="0" eaLnBrk="1" latinLnBrk="0" hangingPunct="1">
        <a:defRPr sz="1721" kern="1200">
          <a:solidFill>
            <a:schemeClr val="tx1"/>
          </a:solidFill>
          <a:latin typeface="+mn-lt"/>
          <a:ea typeface="+mn-ea"/>
          <a:cs typeface="+mn-cs"/>
        </a:defRPr>
      </a:lvl4pPr>
      <a:lvl5pPr marL="1747410" algn="l" defTabSz="873705" rtl="0" eaLnBrk="1" latinLnBrk="0" hangingPunct="1">
        <a:defRPr sz="1721" kern="1200">
          <a:solidFill>
            <a:schemeClr val="tx1"/>
          </a:solidFill>
          <a:latin typeface="+mn-lt"/>
          <a:ea typeface="+mn-ea"/>
          <a:cs typeface="+mn-cs"/>
        </a:defRPr>
      </a:lvl5pPr>
      <a:lvl6pPr marL="2184566" algn="l" defTabSz="873705" rtl="0" eaLnBrk="1" latinLnBrk="0" hangingPunct="1">
        <a:defRPr sz="1721" kern="1200">
          <a:solidFill>
            <a:schemeClr val="tx1"/>
          </a:solidFill>
          <a:latin typeface="+mn-lt"/>
          <a:ea typeface="+mn-ea"/>
          <a:cs typeface="+mn-cs"/>
        </a:defRPr>
      </a:lvl6pPr>
      <a:lvl7pPr marL="2621723" algn="l" defTabSz="873705" rtl="0" eaLnBrk="1" latinLnBrk="0" hangingPunct="1">
        <a:defRPr sz="1721" kern="1200">
          <a:solidFill>
            <a:schemeClr val="tx1"/>
          </a:solidFill>
          <a:latin typeface="+mn-lt"/>
          <a:ea typeface="+mn-ea"/>
          <a:cs typeface="+mn-cs"/>
        </a:defRPr>
      </a:lvl7pPr>
      <a:lvl8pPr marL="3058271" algn="l" defTabSz="873705" rtl="0" eaLnBrk="1" latinLnBrk="0" hangingPunct="1">
        <a:defRPr sz="1721" kern="1200">
          <a:solidFill>
            <a:schemeClr val="tx1"/>
          </a:solidFill>
          <a:latin typeface="+mn-lt"/>
          <a:ea typeface="+mn-ea"/>
          <a:cs typeface="+mn-cs"/>
        </a:defRPr>
      </a:lvl8pPr>
      <a:lvl9pPr marL="3495427" algn="l" defTabSz="873705" rtl="0" eaLnBrk="1" latinLnBrk="0" hangingPunct="1">
        <a:defRPr sz="172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147">
                <a:solidFill>
                  <a:schemeClr val="tx1">
                    <a:tint val="75000"/>
                  </a:schemeClr>
                </a:solidFill>
              </a:defRPr>
            </a:lvl1pPr>
          </a:lstStyle>
          <a:p>
            <a:fld id="{50AA112D-4D1F-4DA8-B95A-A3B7D2AC111D}" type="datetimeFigureOut">
              <a:rPr lang="zh-CN" altLang="en-US" smtClean="0"/>
              <a:t>2023/9/6</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147">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147">
                <a:solidFill>
                  <a:schemeClr val="tx1">
                    <a:tint val="75000"/>
                  </a:schemeClr>
                </a:solidFill>
              </a:defRPr>
            </a:lvl1pPr>
          </a:lstStyle>
          <a:p>
            <a:fld id="{32FA32E5-3333-4411-BE85-4D7EA1A26BC3}" type="slidenum">
              <a:rPr lang="zh-CN" altLang="en-US" smtClean="0"/>
              <a:t>‹#›</a:t>
            </a:fld>
            <a:endParaRPr lang="zh-CN" altLang="en-US"/>
          </a:p>
        </p:txBody>
      </p:sp>
    </p:spTree>
    <p:extLst>
      <p:ext uri="{BB962C8B-B14F-4D97-AF65-F5344CB8AC3E}">
        <p14:creationId xmlns:p14="http://schemas.microsoft.com/office/powerpoint/2010/main" val="22162043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874312" rtl="0" eaLnBrk="1" latinLnBrk="0" hangingPunct="1">
        <a:lnSpc>
          <a:spcPct val="90000"/>
        </a:lnSpc>
        <a:spcBef>
          <a:spcPct val="0"/>
        </a:spcBef>
        <a:buNone/>
        <a:defRPr sz="4207" kern="1200">
          <a:solidFill>
            <a:schemeClr val="tx1"/>
          </a:solidFill>
          <a:latin typeface="+mj-lt"/>
          <a:ea typeface="+mj-ea"/>
          <a:cs typeface="+mj-cs"/>
        </a:defRPr>
      </a:lvl1pPr>
    </p:titleStyle>
    <p:bodyStyle>
      <a:lvl1pPr marL="218578" indent="-218578" algn="l" defTabSz="874312" rtl="0" eaLnBrk="1" latinLnBrk="0" hangingPunct="1">
        <a:lnSpc>
          <a:spcPct val="90000"/>
        </a:lnSpc>
        <a:spcBef>
          <a:spcPts val="956"/>
        </a:spcBef>
        <a:buFont typeface="Arial" panose="020B0604020202020204" pitchFamily="34" charset="0"/>
        <a:buChar char="•"/>
        <a:defRPr sz="2677" kern="1200">
          <a:solidFill>
            <a:schemeClr val="tx1"/>
          </a:solidFill>
          <a:latin typeface="+mn-lt"/>
          <a:ea typeface="+mn-ea"/>
          <a:cs typeface="+mn-cs"/>
        </a:defRPr>
      </a:lvl1pPr>
      <a:lvl2pPr marL="655734" indent="-218578" algn="l" defTabSz="874312" rtl="0" eaLnBrk="1" latinLnBrk="0" hangingPunct="1">
        <a:lnSpc>
          <a:spcPct val="90000"/>
        </a:lnSpc>
        <a:spcBef>
          <a:spcPts val="478"/>
        </a:spcBef>
        <a:buFont typeface="Arial" panose="020B0604020202020204" pitchFamily="34" charset="0"/>
        <a:buChar char="•"/>
        <a:defRPr sz="2295" kern="1200">
          <a:solidFill>
            <a:schemeClr val="tx1"/>
          </a:solidFill>
          <a:latin typeface="+mn-lt"/>
          <a:ea typeface="+mn-ea"/>
          <a:cs typeface="+mn-cs"/>
        </a:defRPr>
      </a:lvl2pPr>
      <a:lvl3pPr marL="1092891" indent="-218578" algn="l" defTabSz="874312" rtl="0" eaLnBrk="1" latinLnBrk="0" hangingPunct="1">
        <a:lnSpc>
          <a:spcPct val="90000"/>
        </a:lnSpc>
        <a:spcBef>
          <a:spcPts val="478"/>
        </a:spcBef>
        <a:buFont typeface="Arial" panose="020B0604020202020204" pitchFamily="34" charset="0"/>
        <a:buChar char="•"/>
        <a:defRPr sz="1912" kern="1200">
          <a:solidFill>
            <a:schemeClr val="tx1"/>
          </a:solidFill>
          <a:latin typeface="+mn-lt"/>
          <a:ea typeface="+mn-ea"/>
          <a:cs typeface="+mn-cs"/>
        </a:defRPr>
      </a:lvl3pPr>
      <a:lvl4pPr marL="1530046" indent="-218578" algn="l" defTabSz="874312" rtl="0" eaLnBrk="1" latinLnBrk="0" hangingPunct="1">
        <a:lnSpc>
          <a:spcPct val="90000"/>
        </a:lnSpc>
        <a:spcBef>
          <a:spcPts val="478"/>
        </a:spcBef>
        <a:buFont typeface="Arial" panose="020B0604020202020204" pitchFamily="34" charset="0"/>
        <a:buChar char="•"/>
        <a:defRPr sz="1721" kern="1200">
          <a:solidFill>
            <a:schemeClr val="tx1"/>
          </a:solidFill>
          <a:latin typeface="+mn-lt"/>
          <a:ea typeface="+mn-ea"/>
          <a:cs typeface="+mn-cs"/>
        </a:defRPr>
      </a:lvl4pPr>
      <a:lvl5pPr marL="1967202" indent="-218578" algn="l" defTabSz="874312" rtl="0" eaLnBrk="1" latinLnBrk="0" hangingPunct="1">
        <a:lnSpc>
          <a:spcPct val="90000"/>
        </a:lnSpc>
        <a:spcBef>
          <a:spcPts val="478"/>
        </a:spcBef>
        <a:buFont typeface="Arial" panose="020B0604020202020204" pitchFamily="34" charset="0"/>
        <a:buChar char="•"/>
        <a:defRPr sz="1721" kern="1200">
          <a:solidFill>
            <a:schemeClr val="tx1"/>
          </a:solidFill>
          <a:latin typeface="+mn-lt"/>
          <a:ea typeface="+mn-ea"/>
          <a:cs typeface="+mn-cs"/>
        </a:defRPr>
      </a:lvl5pPr>
      <a:lvl6pPr marL="2404358" indent="-218578" algn="l" defTabSz="874312" rtl="0" eaLnBrk="1" latinLnBrk="0" hangingPunct="1">
        <a:lnSpc>
          <a:spcPct val="90000"/>
        </a:lnSpc>
        <a:spcBef>
          <a:spcPts val="478"/>
        </a:spcBef>
        <a:buFont typeface="Arial" panose="020B0604020202020204" pitchFamily="34" charset="0"/>
        <a:buChar char="•"/>
        <a:defRPr sz="1721" kern="1200">
          <a:solidFill>
            <a:schemeClr val="tx1"/>
          </a:solidFill>
          <a:latin typeface="+mn-lt"/>
          <a:ea typeface="+mn-ea"/>
          <a:cs typeface="+mn-cs"/>
        </a:defRPr>
      </a:lvl6pPr>
      <a:lvl7pPr marL="2841515" indent="-218578" algn="l" defTabSz="874312" rtl="0" eaLnBrk="1" latinLnBrk="0" hangingPunct="1">
        <a:lnSpc>
          <a:spcPct val="90000"/>
        </a:lnSpc>
        <a:spcBef>
          <a:spcPts val="478"/>
        </a:spcBef>
        <a:buFont typeface="Arial" panose="020B0604020202020204" pitchFamily="34" charset="0"/>
        <a:buChar char="•"/>
        <a:defRPr sz="1721" kern="1200">
          <a:solidFill>
            <a:schemeClr val="tx1"/>
          </a:solidFill>
          <a:latin typeface="+mn-lt"/>
          <a:ea typeface="+mn-ea"/>
          <a:cs typeface="+mn-cs"/>
        </a:defRPr>
      </a:lvl7pPr>
      <a:lvl8pPr marL="3278671" indent="-218578" algn="l" defTabSz="874312" rtl="0" eaLnBrk="1" latinLnBrk="0" hangingPunct="1">
        <a:lnSpc>
          <a:spcPct val="90000"/>
        </a:lnSpc>
        <a:spcBef>
          <a:spcPts val="478"/>
        </a:spcBef>
        <a:buFont typeface="Arial" panose="020B0604020202020204" pitchFamily="34" charset="0"/>
        <a:buChar char="•"/>
        <a:defRPr sz="1721" kern="1200">
          <a:solidFill>
            <a:schemeClr val="tx1"/>
          </a:solidFill>
          <a:latin typeface="+mn-lt"/>
          <a:ea typeface="+mn-ea"/>
          <a:cs typeface="+mn-cs"/>
        </a:defRPr>
      </a:lvl8pPr>
      <a:lvl9pPr marL="3715827" indent="-218578" algn="l" defTabSz="874312" rtl="0" eaLnBrk="1" latinLnBrk="0" hangingPunct="1">
        <a:lnSpc>
          <a:spcPct val="90000"/>
        </a:lnSpc>
        <a:spcBef>
          <a:spcPts val="478"/>
        </a:spcBef>
        <a:buFont typeface="Arial" panose="020B0604020202020204" pitchFamily="34" charset="0"/>
        <a:buChar char="•"/>
        <a:defRPr sz="1721" kern="1200">
          <a:solidFill>
            <a:schemeClr val="tx1"/>
          </a:solidFill>
          <a:latin typeface="+mn-lt"/>
          <a:ea typeface="+mn-ea"/>
          <a:cs typeface="+mn-cs"/>
        </a:defRPr>
      </a:lvl9pPr>
    </p:bodyStyle>
    <p:otherStyle>
      <a:defPPr>
        <a:defRPr lang="en-US"/>
      </a:defPPr>
      <a:lvl1pPr marL="0" algn="l" defTabSz="874312" rtl="0" eaLnBrk="1" latinLnBrk="0" hangingPunct="1">
        <a:defRPr sz="1721" kern="1200">
          <a:solidFill>
            <a:schemeClr val="tx1"/>
          </a:solidFill>
          <a:latin typeface="+mn-lt"/>
          <a:ea typeface="+mn-ea"/>
          <a:cs typeface="+mn-cs"/>
        </a:defRPr>
      </a:lvl1pPr>
      <a:lvl2pPr marL="437156" algn="l" defTabSz="874312" rtl="0" eaLnBrk="1" latinLnBrk="0" hangingPunct="1">
        <a:defRPr sz="1721" kern="1200">
          <a:solidFill>
            <a:schemeClr val="tx1"/>
          </a:solidFill>
          <a:latin typeface="+mn-lt"/>
          <a:ea typeface="+mn-ea"/>
          <a:cs typeface="+mn-cs"/>
        </a:defRPr>
      </a:lvl2pPr>
      <a:lvl3pPr marL="874312" algn="l" defTabSz="874312" rtl="0" eaLnBrk="1" latinLnBrk="0" hangingPunct="1">
        <a:defRPr sz="1721" kern="1200">
          <a:solidFill>
            <a:schemeClr val="tx1"/>
          </a:solidFill>
          <a:latin typeface="+mn-lt"/>
          <a:ea typeface="+mn-ea"/>
          <a:cs typeface="+mn-cs"/>
        </a:defRPr>
      </a:lvl3pPr>
      <a:lvl4pPr marL="1311468" algn="l" defTabSz="874312" rtl="0" eaLnBrk="1" latinLnBrk="0" hangingPunct="1">
        <a:defRPr sz="1721" kern="1200">
          <a:solidFill>
            <a:schemeClr val="tx1"/>
          </a:solidFill>
          <a:latin typeface="+mn-lt"/>
          <a:ea typeface="+mn-ea"/>
          <a:cs typeface="+mn-cs"/>
        </a:defRPr>
      </a:lvl4pPr>
      <a:lvl5pPr marL="1748624" algn="l" defTabSz="874312" rtl="0" eaLnBrk="1" latinLnBrk="0" hangingPunct="1">
        <a:defRPr sz="1721" kern="1200">
          <a:solidFill>
            <a:schemeClr val="tx1"/>
          </a:solidFill>
          <a:latin typeface="+mn-lt"/>
          <a:ea typeface="+mn-ea"/>
          <a:cs typeface="+mn-cs"/>
        </a:defRPr>
      </a:lvl5pPr>
      <a:lvl6pPr marL="2185780" algn="l" defTabSz="874312" rtl="0" eaLnBrk="1" latinLnBrk="0" hangingPunct="1">
        <a:defRPr sz="1721" kern="1200">
          <a:solidFill>
            <a:schemeClr val="tx1"/>
          </a:solidFill>
          <a:latin typeface="+mn-lt"/>
          <a:ea typeface="+mn-ea"/>
          <a:cs typeface="+mn-cs"/>
        </a:defRPr>
      </a:lvl6pPr>
      <a:lvl7pPr marL="2622936" algn="l" defTabSz="874312" rtl="0" eaLnBrk="1" latinLnBrk="0" hangingPunct="1">
        <a:defRPr sz="1721" kern="1200">
          <a:solidFill>
            <a:schemeClr val="tx1"/>
          </a:solidFill>
          <a:latin typeface="+mn-lt"/>
          <a:ea typeface="+mn-ea"/>
          <a:cs typeface="+mn-cs"/>
        </a:defRPr>
      </a:lvl7pPr>
      <a:lvl8pPr marL="3060093" algn="l" defTabSz="874312" rtl="0" eaLnBrk="1" latinLnBrk="0" hangingPunct="1">
        <a:defRPr sz="1721" kern="1200">
          <a:solidFill>
            <a:schemeClr val="tx1"/>
          </a:solidFill>
          <a:latin typeface="+mn-lt"/>
          <a:ea typeface="+mn-ea"/>
          <a:cs typeface="+mn-cs"/>
        </a:defRPr>
      </a:lvl8pPr>
      <a:lvl9pPr marL="3497249" algn="l" defTabSz="874312" rtl="0" eaLnBrk="1" latinLnBrk="0" hangingPunct="1">
        <a:defRPr sz="172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23.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4.xml"/><Relationship Id="rId5" Type="http://schemas.openxmlformats.org/officeDocument/2006/relationships/image" Target="../media/image3.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3.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8.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0.png"/><Relationship Id="rId5" Type="http://schemas.openxmlformats.org/officeDocument/2006/relationships/image" Target="../media/image9.jp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7.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14.png"/><Relationship Id="rId11" Type="http://schemas.openxmlformats.org/officeDocument/2006/relationships/image" Target="../media/image15.png"/><Relationship Id="rId5" Type="http://schemas.openxmlformats.org/officeDocument/2006/relationships/customXml" Target="../ink/ink2.xml"/><Relationship Id="rId10" Type="http://schemas.microsoft.com/office/2007/relationships/hdphoto" Target="../media/hdphoto2.wdp"/><Relationship Id="rId4" Type="http://schemas.openxmlformats.org/officeDocument/2006/relationships/image" Target="../media/image130.png"/><Relationship Id="rId9"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63028657-37E2-7850-C5EA-78881DE6F056}"/>
              </a:ext>
            </a:extLst>
          </p:cNvPr>
          <p:cNvGrpSpPr/>
          <p:nvPr/>
        </p:nvGrpSpPr>
        <p:grpSpPr>
          <a:xfrm>
            <a:off x="8579399" y="785002"/>
            <a:ext cx="6690218" cy="6088394"/>
            <a:chOff x="1334766" y="2289058"/>
            <a:chExt cx="3310733" cy="3060866"/>
          </a:xfrm>
          <a:noFill/>
        </p:grpSpPr>
        <p:sp>
          <p:nvSpPr>
            <p:cNvPr id="4" name="椭圆 3">
              <a:extLst>
                <a:ext uri="{FF2B5EF4-FFF2-40B4-BE49-F238E27FC236}">
                  <a16:creationId xmlns:a16="http://schemas.microsoft.com/office/drawing/2014/main" id="{923FE5E5-9A2C-7DB6-2AC9-208E86C911BE}"/>
                </a:ext>
              </a:extLst>
            </p:cNvPr>
            <p:cNvSpPr/>
            <p:nvPr/>
          </p:nvSpPr>
          <p:spPr>
            <a:xfrm>
              <a:off x="1606923" y="2436281"/>
              <a:ext cx="2766421" cy="276642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3705">
                <a:defRPr/>
              </a:pPr>
              <a:endParaRPr lang="zh-CN" altLang="en-US" sz="1721">
                <a:solidFill>
                  <a:prstClr val="white"/>
                </a:solidFill>
                <a:latin typeface="Calibri" panose="020F0502020204030204"/>
                <a:ea typeface="等线" panose="02010600030101010101" pitchFamily="2" charset="-122"/>
              </a:endParaRPr>
            </a:p>
          </p:txBody>
        </p:sp>
        <p:pic>
          <p:nvPicPr>
            <p:cNvPr id="6" name="图片 5">
              <a:extLst>
                <a:ext uri="{FF2B5EF4-FFF2-40B4-BE49-F238E27FC236}">
                  <a16:creationId xmlns:a16="http://schemas.microsoft.com/office/drawing/2014/main" id="{290E3DCB-EDC8-81C0-D58B-F940DFAECC1A}"/>
                </a:ext>
              </a:extLst>
            </p:cNvPr>
            <p:cNvPicPr>
              <a:picLocks noChangeAspect="1"/>
            </p:cNvPicPr>
            <p:nvPr/>
          </p:nvPicPr>
          <p:blipFill>
            <a:blip r:embed="rId3">
              <a:alphaModFix amt="33000"/>
              <a:extLst>
                <a:ext uri="{BEBA8EAE-BF5A-486C-A8C5-ECC9F3942E4B}">
                  <a14:imgProps xmlns:a14="http://schemas.microsoft.com/office/drawing/2010/main">
                    <a14:imgLayer r:embed="rId4">
                      <a14:imgEffect>
                        <a14:saturation sat="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a:grpFill/>
          </p:spPr>
        </p:pic>
      </p:grpSp>
      <p:sp>
        <p:nvSpPr>
          <p:cNvPr id="5" name="矩形 4"/>
          <p:cNvSpPr/>
          <p:nvPr/>
        </p:nvSpPr>
        <p:spPr>
          <a:xfrm>
            <a:off x="267492" y="2177655"/>
            <a:ext cx="11656377" cy="1757891"/>
          </a:xfrm>
          <a:prstGeom prst="rect">
            <a:avLst/>
          </a:prstGeom>
          <a:solidFill>
            <a:schemeClr val="accent1">
              <a:lumMod val="75000"/>
            </a:schemeClr>
          </a:solidFill>
          <a:ln>
            <a:solidFill>
              <a:schemeClr val="accent5">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3705">
              <a:defRPr/>
            </a:pPr>
            <a:endParaRPr lang="zh-CN" altLang="en-US" sz="1721" dirty="0">
              <a:solidFill>
                <a:prstClr val="white"/>
              </a:solidFill>
              <a:latin typeface="Calibri" panose="020F0502020204030204"/>
              <a:ea typeface="等线" panose="02010600030101010101" pitchFamily="2" charset="-122"/>
            </a:endParaRPr>
          </a:p>
        </p:txBody>
      </p:sp>
      <p:grpSp>
        <p:nvGrpSpPr>
          <p:cNvPr id="3" name="组合 2">
            <a:extLst>
              <a:ext uri="{FF2B5EF4-FFF2-40B4-BE49-F238E27FC236}">
                <a16:creationId xmlns:a16="http://schemas.microsoft.com/office/drawing/2014/main" id="{4688A586-12F1-F25F-F2C9-ED14293CC423}"/>
              </a:ext>
            </a:extLst>
          </p:cNvPr>
          <p:cNvGrpSpPr/>
          <p:nvPr/>
        </p:nvGrpSpPr>
        <p:grpSpPr>
          <a:xfrm>
            <a:off x="887726" y="1668510"/>
            <a:ext cx="3002806" cy="2776179"/>
            <a:chOff x="1334766" y="2289058"/>
            <a:chExt cx="3310733" cy="3060866"/>
          </a:xfrm>
        </p:grpSpPr>
        <p:sp>
          <p:nvSpPr>
            <p:cNvPr id="12" name="椭圆 11"/>
            <p:cNvSpPr/>
            <p:nvPr/>
          </p:nvSpPr>
          <p:spPr>
            <a:xfrm>
              <a:off x="1606923" y="2436281"/>
              <a:ext cx="2766421" cy="2766421"/>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3705">
                <a:defRPr/>
              </a:pPr>
              <a:endParaRPr lang="zh-CN" altLang="en-US" sz="1721">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5">
              <a:extLst>
                <a:ext uri="{BEBA8EAE-BF5A-486C-A8C5-ECC9F3942E4B}">
                  <a14:imgProps xmlns:a14="http://schemas.microsoft.com/office/drawing/2010/main">
                    <a14:imgLayer r:embed="rId4">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p:spPr>
        </p:pic>
      </p:grpSp>
      <p:sp>
        <p:nvSpPr>
          <p:cNvPr id="8" name="文本框 7"/>
          <p:cNvSpPr txBox="1"/>
          <p:nvPr/>
        </p:nvSpPr>
        <p:spPr>
          <a:xfrm>
            <a:off x="3749132" y="2834222"/>
            <a:ext cx="7688289" cy="594778"/>
          </a:xfrm>
          <a:prstGeom prst="rect">
            <a:avLst/>
          </a:prstGeom>
          <a:noFill/>
        </p:spPr>
        <p:txBody>
          <a:bodyPr wrap="square" rtlCol="0">
            <a:spAutoFit/>
          </a:bodyPr>
          <a:lstStyle/>
          <a:p>
            <a:pPr algn="ctr" defTabSz="414680"/>
            <a:r>
              <a:rPr lang="en-US" altLang="zh-CN" sz="3265" dirty="0">
                <a:solidFill>
                  <a:prstClr val="white"/>
                </a:solidFill>
                <a:latin typeface="Times New Roman" panose="02020603050405020304" pitchFamily="18" charset="0"/>
                <a:ea typeface="等线" panose="02010600030101010101" pitchFamily="2" charset="-122"/>
                <a:cs typeface="Times New Roman" panose="02020603050405020304" pitchFamily="18" charset="0"/>
              </a:rPr>
              <a:t> </a:t>
            </a:r>
            <a:r>
              <a:rPr lang="en-US" altLang="zh-CN" sz="3265" dirty="0" err="1">
                <a:solidFill>
                  <a:prstClr val="white"/>
                </a:solidFill>
                <a:latin typeface="Times New Roman" panose="02020603050405020304" pitchFamily="18" charset="0"/>
                <a:ea typeface="等线" panose="02010600030101010101" pitchFamily="2" charset="-122"/>
                <a:cs typeface="Times New Roman" panose="02020603050405020304" pitchFamily="18" charset="0"/>
              </a:rPr>
              <a:t>MViT</a:t>
            </a:r>
            <a:r>
              <a:rPr lang="en-US" altLang="zh-CN" sz="3265" dirty="0">
                <a:solidFill>
                  <a:prstClr val="white"/>
                </a:solidFill>
                <a:latin typeface="Times New Roman" panose="02020603050405020304" pitchFamily="18" charset="0"/>
                <a:ea typeface="等线" panose="02010600030101010101" pitchFamily="2" charset="-122"/>
                <a:cs typeface="Times New Roman" panose="02020603050405020304" pitchFamily="18" charset="0"/>
              </a:rPr>
              <a:t>: Multiscale Vision Transformers</a:t>
            </a:r>
            <a:endParaRPr lang="zh-CN" altLang="en-US" sz="3265" dirty="0">
              <a:solidFill>
                <a:prstClr val="white"/>
              </a:solidFill>
              <a:latin typeface="Times New Roman" panose="02020603050405020304" pitchFamily="18" charset="0"/>
              <a:ea typeface="方正仿宋简体" panose="03000509000000000000" pitchFamily="65" charset="-122"/>
              <a:cs typeface="Times New Roman" panose="02020603050405020304" pitchFamily="18" charset="0"/>
            </a:endParaRPr>
          </a:p>
        </p:txBody>
      </p:sp>
      <p:pic>
        <p:nvPicPr>
          <p:cNvPr id="10" name="图片 9"/>
          <p:cNvPicPr>
            <a:picLocks noChangeAspect="1"/>
          </p:cNvPicPr>
          <p:nvPr/>
        </p:nvPicPr>
        <p:blipFill>
          <a:blip r:embed="rId6" cstate="print">
            <a:extLst>
              <a:ext uri="{BEBA8EAE-BF5A-486C-A8C5-ECC9F3942E4B}">
                <a14:imgProps xmlns:a14="http://schemas.microsoft.com/office/drawing/2010/main">
                  <a14:imgLayer r:embed="rId7">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730597" y="294027"/>
            <a:ext cx="1880161" cy="550722"/>
          </a:xfrm>
          <a:prstGeom prst="rect">
            <a:avLst/>
          </a:prstGeom>
        </p:spPr>
      </p:pic>
      <p:sp>
        <p:nvSpPr>
          <p:cNvPr id="17" name="文本占位符 13"/>
          <p:cNvSpPr txBox="1"/>
          <p:nvPr/>
        </p:nvSpPr>
        <p:spPr>
          <a:xfrm>
            <a:off x="4582344" y="6049187"/>
            <a:ext cx="2896042" cy="283271"/>
          </a:xfrm>
          <a:prstGeom prst="rect">
            <a:avLst/>
          </a:prstGeom>
        </p:spPr>
        <p:txBody>
          <a:bodyPr vert="horz" lIns="87428" tIns="43714" rIns="87428" bIns="43714"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874312">
              <a:spcBef>
                <a:spcPts val="956"/>
              </a:spcBef>
              <a:defRPr/>
            </a:pPr>
            <a:r>
              <a:rPr lang="en-US" altLang="zh-CN" sz="1814" dirty="0">
                <a:solidFill>
                  <a:sysClr val="windowText" lastClr="000000"/>
                </a:solidFill>
                <a:latin typeface="Arial" panose="020B0604020202020204"/>
                <a:ea typeface="微软雅黑" panose="020B0503020204020204" pitchFamily="34" charset="-122"/>
              </a:rPr>
              <a:t> 2023 / 9 / 6</a:t>
            </a:r>
            <a:endParaRPr lang="zh-CN" altLang="en-US" sz="1814" dirty="0">
              <a:solidFill>
                <a:sysClr val="windowText" lastClr="000000"/>
              </a:solidFill>
              <a:latin typeface="Arial" panose="020B0604020202020204"/>
              <a:ea typeface="微软雅黑" panose="020B0503020204020204" pitchFamily="34" charset="-122"/>
            </a:endParaRPr>
          </a:p>
        </p:txBody>
      </p:sp>
      <p:sp>
        <p:nvSpPr>
          <p:cNvPr id="20" name="文本框 19">
            <a:extLst>
              <a:ext uri="{FF2B5EF4-FFF2-40B4-BE49-F238E27FC236}">
                <a16:creationId xmlns:a16="http://schemas.microsoft.com/office/drawing/2014/main" id="{7570CC3C-EA95-F23F-2F48-387AF14CABF6}"/>
              </a:ext>
            </a:extLst>
          </p:cNvPr>
          <p:cNvSpPr txBox="1"/>
          <p:nvPr/>
        </p:nvSpPr>
        <p:spPr>
          <a:xfrm>
            <a:off x="4031085" y="4039704"/>
            <a:ext cx="5496963" cy="846194"/>
          </a:xfrm>
          <a:prstGeom prst="rect">
            <a:avLst/>
          </a:prstGeom>
          <a:noFill/>
        </p:spPr>
        <p:txBody>
          <a:bodyPr wrap="square">
            <a:spAutoFit/>
          </a:bodyPr>
          <a:lstStyle/>
          <a:p>
            <a:pPr defTabSz="414680"/>
            <a:r>
              <a:rPr lang="en-US" altLang="zh-CN" sz="1633" b="1" dirty="0">
                <a:solidFill>
                  <a:srgbClr val="1A78C3"/>
                </a:solidFill>
                <a:latin typeface="Calibri"/>
                <a:ea typeface="等线" panose="02010600030101010101" pitchFamily="2" charset="-122"/>
              </a:rPr>
              <a:t>ICCV 2021</a:t>
            </a:r>
            <a:r>
              <a:rPr lang="en-US" altLang="zh-CN" sz="1633" dirty="0">
                <a:solidFill>
                  <a:srgbClr val="1A78C3"/>
                </a:solidFill>
                <a:latin typeface="Calibri"/>
                <a:ea typeface="等线" panose="02010600030101010101" pitchFamily="2" charset="-122"/>
              </a:rPr>
              <a:t>·  </a:t>
            </a:r>
            <a:r>
              <a:rPr lang="de-DE" altLang="zh-CN" sz="1633" dirty="0">
                <a:solidFill>
                  <a:srgbClr val="1A78C3"/>
                </a:solidFill>
                <a:latin typeface="Calibri"/>
                <a:ea typeface="等线" panose="02010600030101010101" pitchFamily="2" charset="-122"/>
              </a:rPr>
              <a:t>Haoqi Fan, Bo Xiong, Karttikeya Mangalam, Yanghao Li, Zhicheng Yan, Jitendra Malik, Christoph Feichtenhofer</a:t>
            </a:r>
            <a:endParaRPr lang="en-US" altLang="zh-CN" sz="1633" dirty="0">
              <a:solidFill>
                <a:srgbClr val="1A78C3"/>
              </a:solidFill>
              <a:latin typeface="Calibri"/>
              <a:ea typeface="等线" panose="02010600030101010101" pitchFamily="2" charset="-122"/>
            </a:endParaRPr>
          </a:p>
        </p:txBody>
      </p:sp>
      <p:sp>
        <p:nvSpPr>
          <p:cNvPr id="7" name="Rounded Rectangle 7">
            <a:extLst>
              <a:ext uri="{FF2B5EF4-FFF2-40B4-BE49-F238E27FC236}">
                <a16:creationId xmlns:a16="http://schemas.microsoft.com/office/drawing/2014/main" id="{5B63F905-DE79-36D3-DF6F-4CD87CF108D4}"/>
              </a:ext>
            </a:extLst>
          </p:cNvPr>
          <p:cNvSpPr/>
          <p:nvPr/>
        </p:nvSpPr>
        <p:spPr>
          <a:xfrm flipH="1">
            <a:off x="4940183" y="5584611"/>
            <a:ext cx="2310993" cy="360418"/>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defTabSz="414680"/>
            <a:r>
              <a:rPr lang="zh-CN" altLang="en-US" sz="1633" b="1" kern="100" dirty="0">
                <a:solidFill>
                  <a:prstClr val="white"/>
                </a:solidFill>
                <a:latin typeface="等线" panose="02010600030101010101" pitchFamily="2" charset="-122"/>
                <a:ea typeface="等线" panose="02010600030101010101" pitchFamily="2" charset="-122"/>
                <a:cs typeface="Times New Roman" panose="02020603050405020304" pitchFamily="18" charset="0"/>
              </a:rPr>
              <a:t>汇报人：许心怡</a:t>
            </a:r>
          </a:p>
        </p:txBody>
      </p:sp>
    </p:spTree>
  </p:cSld>
  <p:clrMapOvr>
    <a:masterClrMapping/>
  </p:clrMapOvr>
  <p:transition spd="slow" advClick="0" advTm="1000">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id="{59BCF16A-C3DE-1169-ECBE-64F43AD92B13}"/>
              </a:ext>
            </a:extLst>
          </p:cNvPr>
          <p:cNvSpPr/>
          <p:nvPr/>
        </p:nvSpPr>
        <p:spPr>
          <a:xfrm rot="10800000">
            <a:off x="2165684" y="2442412"/>
            <a:ext cx="8013031" cy="1335505"/>
          </a:xfrm>
          <a:prstGeom prst="roundRect">
            <a:avLst>
              <a:gd name="adj" fmla="val 10167"/>
            </a:avLst>
          </a:prstGeom>
          <a:gradFill>
            <a:gsLst>
              <a:gs pos="0">
                <a:schemeClr val="accent5">
                  <a:lumMod val="40000"/>
                  <a:lumOff val="60000"/>
                </a:schemeClr>
              </a:gs>
              <a:gs pos="100000">
                <a:schemeClr val="bg1"/>
              </a:gs>
            </a:gsLst>
            <a:lin ang="5400000" scaled="1"/>
          </a:gradFill>
          <a:ln>
            <a:gradFill>
              <a:gsLst>
                <a:gs pos="100000">
                  <a:schemeClr val="accent1">
                    <a:lumMod val="5000"/>
                    <a:lumOff val="95000"/>
                  </a:schemeClr>
                </a:gs>
                <a:gs pos="0">
                  <a:schemeClr val="accent5">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4680"/>
            <a:endParaRPr lang="zh-CN" altLang="en-US" sz="1292" dirty="0">
              <a:solidFill>
                <a:prstClr val="white"/>
              </a:solidFill>
              <a:latin typeface="Calibri" panose="020F0502020204030204"/>
              <a:ea typeface="等线" panose="02010600030101010101" pitchFamily="2" charset="-122"/>
            </a:endParaRPr>
          </a:p>
        </p:txBody>
      </p:sp>
      <p:sp>
        <p:nvSpPr>
          <p:cNvPr id="23" name="矩形: 圆角 22">
            <a:extLst>
              <a:ext uri="{FF2B5EF4-FFF2-40B4-BE49-F238E27FC236}">
                <a16:creationId xmlns:a16="http://schemas.microsoft.com/office/drawing/2014/main" id="{C1CB0BAD-63A6-A86C-A713-7EB79F1B2233}"/>
              </a:ext>
            </a:extLst>
          </p:cNvPr>
          <p:cNvSpPr/>
          <p:nvPr/>
        </p:nvSpPr>
        <p:spPr>
          <a:xfrm>
            <a:off x="2165685" y="1630677"/>
            <a:ext cx="8013032" cy="1077642"/>
          </a:xfrm>
          <a:prstGeom prst="roundRect">
            <a:avLst>
              <a:gd name="adj" fmla="val 10167"/>
            </a:avLst>
          </a:prstGeom>
          <a:gradFill>
            <a:gsLst>
              <a:gs pos="0">
                <a:schemeClr val="accent5">
                  <a:lumMod val="40000"/>
                  <a:lumOff val="60000"/>
                </a:schemeClr>
              </a:gs>
              <a:gs pos="100000">
                <a:schemeClr val="bg1"/>
              </a:gs>
            </a:gsLst>
            <a:lin ang="5400000" scaled="1"/>
          </a:gradFill>
          <a:ln>
            <a:gradFill>
              <a:gsLst>
                <a:gs pos="100000">
                  <a:schemeClr val="accent1">
                    <a:lumMod val="5000"/>
                    <a:lumOff val="95000"/>
                  </a:schemeClr>
                </a:gs>
                <a:gs pos="0">
                  <a:schemeClr val="accent5">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4680"/>
            <a:endParaRPr lang="zh-CN" altLang="en-US" sz="1292" dirty="0">
              <a:solidFill>
                <a:prstClr val="white"/>
              </a:solidFill>
              <a:latin typeface="Calibri" panose="020F0502020204030204"/>
              <a:ea typeface="等线" panose="02010600030101010101" pitchFamily="2" charset="-122"/>
            </a:endParaRPr>
          </a:p>
        </p:txBody>
      </p:sp>
      <p:grpSp>
        <p:nvGrpSpPr>
          <p:cNvPr id="6" name="组合 5">
            <a:extLst>
              <a:ext uri="{FF2B5EF4-FFF2-40B4-BE49-F238E27FC236}">
                <a16:creationId xmlns:a16="http://schemas.microsoft.com/office/drawing/2014/main" id="{E7A5749E-12D6-B773-86D7-11A61F8A7829}"/>
              </a:ext>
            </a:extLst>
          </p:cNvPr>
          <p:cNvGrpSpPr/>
          <p:nvPr/>
        </p:nvGrpSpPr>
        <p:grpSpPr>
          <a:xfrm>
            <a:off x="1459499" y="328919"/>
            <a:ext cx="3033158" cy="663322"/>
            <a:chOff x="2193261" y="397240"/>
            <a:chExt cx="3172361" cy="693766"/>
          </a:xfrm>
        </p:grpSpPr>
        <p:sp>
          <p:nvSpPr>
            <p:cNvPr id="7" name="文本框 6">
              <a:extLst>
                <a:ext uri="{FF2B5EF4-FFF2-40B4-BE49-F238E27FC236}">
                  <a16:creationId xmlns:a16="http://schemas.microsoft.com/office/drawing/2014/main" id="{C6487517-6D05-86AB-8388-2E80F500C905}"/>
                </a:ext>
              </a:extLst>
            </p:cNvPr>
            <p:cNvSpPr txBox="1"/>
            <p:nvPr/>
          </p:nvSpPr>
          <p:spPr>
            <a:xfrm>
              <a:off x="2313878" y="397240"/>
              <a:ext cx="2593769" cy="622076"/>
            </a:xfrm>
            <a:prstGeom prst="rect">
              <a:avLst/>
            </a:prstGeom>
            <a:noFill/>
          </p:spPr>
          <p:txBody>
            <a:bodyPr wrap="square" rtlCol="0">
              <a:spAutoFit/>
            </a:bodyPr>
            <a:lstStyle/>
            <a:p>
              <a:pPr defTabSz="414680"/>
              <a:r>
                <a:rPr lang="en-US" altLang="zh-CN" sz="3265" dirty="0">
                  <a:solidFill>
                    <a:srgbClr val="E7E6E6">
                      <a:lumMod val="25000"/>
                    </a:srgbClr>
                  </a:solidFill>
                  <a:latin typeface="Times New Roman" panose="02020603050405020304" pitchFamily="18" charset="0"/>
                  <a:ea typeface="楷体" panose="02010609060101010101" pitchFamily="49" charset="-122"/>
                  <a:cs typeface="Times New Roman" panose="02020603050405020304" pitchFamily="18" charset="0"/>
                </a:rPr>
                <a:t>Conclusion</a:t>
              </a:r>
              <a:endParaRPr lang="zh-CN" altLang="en-US" sz="3265" dirty="0">
                <a:solidFill>
                  <a:srgbClr val="E7E6E6">
                    <a:lumMod val="25000"/>
                  </a:srgb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187C9DB1-00FB-EA77-2877-55016B4AB7C4}"/>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65567" tIns="32782" rIns="65567" bIns="32782" anchor="ctr"/>
            <a:lstStyle/>
            <a:p>
              <a:pPr algn="ctr" defTabSz="874290">
                <a:spcBef>
                  <a:spcPct val="0"/>
                </a:spcBef>
                <a:spcAft>
                  <a:spcPct val="0"/>
                </a:spcAft>
                <a:defRPr/>
              </a:pPr>
              <a:endParaRPr lang="zh-CN" altLang="en-US" sz="1721" noProof="1">
                <a:solidFill>
                  <a:prstClr val="white"/>
                </a:solidFill>
                <a:latin typeface="Calibri" panose="020F0502020204030204"/>
                <a:ea typeface="等线" panose="02010600030101010101" pitchFamily="2" charset="-122"/>
              </a:endParaRPr>
            </a:p>
          </p:txBody>
        </p:sp>
      </p:grpSp>
      <p:grpSp>
        <p:nvGrpSpPr>
          <p:cNvPr id="9" name="组合 53">
            <a:extLst>
              <a:ext uri="{FF2B5EF4-FFF2-40B4-BE49-F238E27FC236}">
                <a16:creationId xmlns:a16="http://schemas.microsoft.com/office/drawing/2014/main" id="{262E8691-E250-9983-74E7-F8DF3DAF3CA3}"/>
              </a:ext>
            </a:extLst>
          </p:cNvPr>
          <p:cNvGrpSpPr>
            <a:grpSpLocks/>
          </p:cNvGrpSpPr>
          <p:nvPr/>
        </p:nvGrpSpPr>
        <p:grpSpPr bwMode="auto">
          <a:xfrm>
            <a:off x="802088" y="447852"/>
            <a:ext cx="657412" cy="544388"/>
            <a:chOff x="178632" y="159728"/>
            <a:chExt cx="725570" cy="619478"/>
          </a:xfrm>
        </p:grpSpPr>
        <p:sp>
          <p:nvSpPr>
            <p:cNvPr id="10" name="椭圆 9">
              <a:extLst>
                <a:ext uri="{FF2B5EF4-FFF2-40B4-BE49-F238E27FC236}">
                  <a16:creationId xmlns:a16="http://schemas.microsoft.com/office/drawing/2014/main" id="{F89E56B4-867A-A6CC-6B67-D8D96815331E}"/>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22021">
                <a:defRPr/>
              </a:pPr>
              <a:endParaRPr lang="zh-CN" altLang="en-US" sz="816" i="1" dirty="0">
                <a:solidFill>
                  <a:prstClr val="white"/>
                </a:solidFill>
                <a:latin typeface="Microsoft YaHei" panose="020B0503020204020204" pitchFamily="34" charset="-122"/>
                <a:ea typeface="Microsoft YaHei" panose="020B0503020204020204" pitchFamily="34" charset="-122"/>
              </a:endParaRPr>
            </a:p>
          </p:txBody>
        </p:sp>
        <p:sp>
          <p:nvSpPr>
            <p:cNvPr id="11" name="文本框 55">
              <a:extLst>
                <a:ext uri="{FF2B5EF4-FFF2-40B4-BE49-F238E27FC236}">
                  <a16:creationId xmlns:a16="http://schemas.microsoft.com/office/drawing/2014/main" id="{3357C50C-64F1-2458-0098-010DAA4F1BE8}"/>
                </a:ext>
              </a:extLst>
            </p:cNvPr>
            <p:cNvSpPr txBox="1">
              <a:spLocks noChangeArrowheads="1"/>
            </p:cNvSpPr>
            <p:nvPr/>
          </p:nvSpPr>
          <p:spPr bwMode="auto">
            <a:xfrm>
              <a:off x="231102" y="223134"/>
              <a:ext cx="673100" cy="35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22021">
                <a:spcBef>
                  <a:spcPct val="0"/>
                </a:spcBef>
                <a:buNone/>
              </a:pPr>
              <a:r>
                <a:rPr lang="en-US" altLang="zh-CN" sz="1451" i="1" dirty="0">
                  <a:solidFill>
                    <a:srgbClr val="FFFFFF"/>
                  </a:solidFill>
                  <a:latin typeface="Microsoft YaHei" panose="020B0503020204020204" pitchFamily="34" charset="-122"/>
                  <a:ea typeface="Microsoft YaHei" panose="020B0503020204020204" pitchFamily="34" charset="-122"/>
                </a:rPr>
                <a:t>06</a:t>
              </a:r>
              <a:endParaRPr lang="zh-CN" altLang="en-US" sz="1088" i="1" dirty="0">
                <a:solidFill>
                  <a:srgbClr val="FFFFFF"/>
                </a:solidFill>
                <a:latin typeface="Microsoft YaHei" panose="020B0503020204020204" pitchFamily="34" charset="-122"/>
                <a:ea typeface="Microsoft YaHei" panose="020B0503020204020204" pitchFamily="34" charset="-122"/>
              </a:endParaRPr>
            </a:p>
          </p:txBody>
        </p:sp>
        <p:sp>
          <p:nvSpPr>
            <p:cNvPr id="12" name="椭圆 11">
              <a:extLst>
                <a:ext uri="{FF2B5EF4-FFF2-40B4-BE49-F238E27FC236}">
                  <a16:creationId xmlns:a16="http://schemas.microsoft.com/office/drawing/2014/main" id="{B1EEA87B-8DE0-ED17-1A3C-A13A2984409E}"/>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22021">
                <a:defRPr/>
              </a:pPr>
              <a:endParaRPr lang="zh-CN" altLang="en-US" sz="816" i="1" dirty="0">
                <a:solidFill>
                  <a:prstClr val="white"/>
                </a:solidFill>
                <a:latin typeface="Microsoft YaHei" panose="020B0503020204020204" pitchFamily="34" charset="-122"/>
                <a:ea typeface="Microsoft YaHei" panose="020B0503020204020204" pitchFamily="34" charset="-122"/>
              </a:endParaRPr>
            </a:p>
          </p:txBody>
        </p:sp>
      </p:grpSp>
      <p:pic>
        <p:nvPicPr>
          <p:cNvPr id="27" name="图片 26">
            <a:extLst>
              <a:ext uri="{FF2B5EF4-FFF2-40B4-BE49-F238E27FC236}">
                <a16:creationId xmlns:a16="http://schemas.microsoft.com/office/drawing/2014/main" id="{18F9107B-450E-DE0E-DA1D-EC2699D6D91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730597" y="294027"/>
            <a:ext cx="1880161" cy="550722"/>
          </a:xfrm>
          <a:prstGeom prst="rect">
            <a:avLst/>
          </a:prstGeom>
        </p:spPr>
      </p:pic>
      <p:sp>
        <p:nvSpPr>
          <p:cNvPr id="4" name="文本框 3">
            <a:extLst>
              <a:ext uri="{FF2B5EF4-FFF2-40B4-BE49-F238E27FC236}">
                <a16:creationId xmlns:a16="http://schemas.microsoft.com/office/drawing/2014/main" id="{3F785B12-8B58-D033-B190-469E850CFAD2}"/>
              </a:ext>
            </a:extLst>
          </p:cNvPr>
          <p:cNvSpPr txBox="1"/>
          <p:nvPr/>
        </p:nvSpPr>
        <p:spPr>
          <a:xfrm>
            <a:off x="2596405" y="1910839"/>
            <a:ext cx="7134192" cy="1600053"/>
          </a:xfrm>
          <a:prstGeom prst="rect">
            <a:avLst/>
          </a:prstGeom>
          <a:noFill/>
        </p:spPr>
        <p:txBody>
          <a:bodyPr wrap="square">
            <a:spAutoFit/>
          </a:bodyPr>
          <a:lstStyle>
            <a:defPPr>
              <a:defRPr lang="zh-CN"/>
            </a:defPPr>
            <a:lvl1pPr marL="259175" indent="-259175" defTabSz="414680">
              <a:buFont typeface="Wingdings" panose="05000000000000000000" pitchFamily="2" charset="2"/>
              <a:buChar char="p"/>
              <a:defRPr sz="1633">
                <a:solidFill>
                  <a:prstClr val="black"/>
                </a:solidFill>
                <a:latin typeface="Calibri" panose="020F0502020204030204"/>
                <a:ea typeface="等线" panose="02010600030101010101" pitchFamily="2" charset="-122"/>
              </a:defRPr>
            </a:lvl1pPr>
          </a:lstStyle>
          <a:p>
            <a:r>
              <a:rPr lang="zh-CN" altLang="en-US" dirty="0"/>
              <a:t>本文提出的MViT，将多尺度特征这一概念与Transformer模型融合，通过层次化的设计拓展模型能力，将</a:t>
            </a:r>
            <a:r>
              <a:rPr lang="en-US" altLang="zh-CN" dirty="0"/>
              <a:t>Transformer</a:t>
            </a:r>
            <a:r>
              <a:rPr lang="zh-CN" altLang="en-US" dirty="0"/>
              <a:t>更好地应用在视频识别领域。</a:t>
            </a:r>
            <a:endParaRPr lang="en-US" altLang="zh-CN" dirty="0"/>
          </a:p>
          <a:p>
            <a:r>
              <a:rPr lang="zh-CN" altLang="en-US" dirty="0"/>
              <a:t>本文提出的MViT通过降低了空间分辨率减少模型计算量，使模型更好地处理高分辨图片和视频数据。</a:t>
            </a:r>
            <a:endParaRPr lang="en-US" altLang="zh-CN" dirty="0"/>
          </a:p>
          <a:p>
            <a:r>
              <a:rPr lang="zh-CN" altLang="en-US" dirty="0"/>
              <a:t>实验结果也表明MViT在视频和图像识别任务中比单尺度的ViT具有更大的优势。</a:t>
            </a:r>
          </a:p>
        </p:txBody>
      </p:sp>
      <p:pic>
        <p:nvPicPr>
          <p:cNvPr id="21" name="图片 20">
            <a:extLst>
              <a:ext uri="{FF2B5EF4-FFF2-40B4-BE49-F238E27FC236}">
                <a16:creationId xmlns:a16="http://schemas.microsoft.com/office/drawing/2014/main" id="{E17C9D85-6D0A-F9EB-6130-6F51FF32584F}"/>
              </a:ext>
            </a:extLst>
          </p:cNvPr>
          <p:cNvPicPr>
            <a:picLocks noChangeAspect="1"/>
          </p:cNvPicPr>
          <p:nvPr/>
        </p:nvPicPr>
        <p:blipFill rotWithShape="1">
          <a:blip r:embed="rId5">
            <a:extLst>
              <a:ext uri="{28A0092B-C50C-407E-A947-70E740481C1C}">
                <a14:useLocalDpi xmlns:a14="http://schemas.microsoft.com/office/drawing/2010/main" val="0"/>
              </a:ext>
            </a:extLst>
          </a:blip>
          <a:srcRect t="76390" b="7285"/>
          <a:stretch/>
        </p:blipFill>
        <p:spPr>
          <a:xfrm>
            <a:off x="3035119" y="4989902"/>
            <a:ext cx="7036162" cy="439549"/>
          </a:xfrm>
          <a:prstGeom prst="rect">
            <a:avLst/>
          </a:prstGeom>
        </p:spPr>
      </p:pic>
      <p:sp>
        <p:nvSpPr>
          <p:cNvPr id="28" name="矩形: 圆角 27">
            <a:extLst>
              <a:ext uri="{FF2B5EF4-FFF2-40B4-BE49-F238E27FC236}">
                <a16:creationId xmlns:a16="http://schemas.microsoft.com/office/drawing/2014/main" id="{179EE58D-6EB4-0BE0-6D4D-2B66866792E4}"/>
              </a:ext>
            </a:extLst>
          </p:cNvPr>
          <p:cNvSpPr/>
          <p:nvPr/>
        </p:nvSpPr>
        <p:spPr>
          <a:xfrm rot="10800000">
            <a:off x="2165683" y="4728411"/>
            <a:ext cx="8013030" cy="859866"/>
          </a:xfrm>
          <a:prstGeom prst="roundRect">
            <a:avLst>
              <a:gd name="adj" fmla="val 10167"/>
            </a:avLst>
          </a:prstGeom>
          <a:noFill/>
          <a:ln>
            <a:gradFill>
              <a:gsLst>
                <a:gs pos="100000">
                  <a:schemeClr val="accent1">
                    <a:lumMod val="5000"/>
                    <a:lumOff val="95000"/>
                  </a:schemeClr>
                </a:gs>
                <a:gs pos="0">
                  <a:schemeClr val="accent5">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4680"/>
            <a:endParaRPr lang="zh-CN" altLang="en-US" sz="1292" dirty="0">
              <a:solidFill>
                <a:prstClr val="white"/>
              </a:solidFill>
              <a:latin typeface="Calibri" panose="020F0502020204030204"/>
              <a:ea typeface="等线" panose="02010600030101010101" pitchFamily="2" charset="-122"/>
            </a:endParaRPr>
          </a:p>
        </p:txBody>
      </p:sp>
      <p:sp>
        <p:nvSpPr>
          <p:cNvPr id="29" name="矩形: 圆角 28">
            <a:extLst>
              <a:ext uri="{FF2B5EF4-FFF2-40B4-BE49-F238E27FC236}">
                <a16:creationId xmlns:a16="http://schemas.microsoft.com/office/drawing/2014/main" id="{F821CA46-19BD-071E-4F50-3947ECCA72A6}"/>
              </a:ext>
            </a:extLst>
          </p:cNvPr>
          <p:cNvSpPr/>
          <p:nvPr/>
        </p:nvSpPr>
        <p:spPr>
          <a:xfrm>
            <a:off x="2165684" y="4277878"/>
            <a:ext cx="8013029" cy="714798"/>
          </a:xfrm>
          <a:prstGeom prst="roundRect">
            <a:avLst>
              <a:gd name="adj" fmla="val 10167"/>
            </a:avLst>
          </a:prstGeom>
          <a:noFill/>
          <a:ln>
            <a:gradFill>
              <a:gsLst>
                <a:gs pos="100000">
                  <a:schemeClr val="accent1">
                    <a:lumMod val="5000"/>
                    <a:lumOff val="95000"/>
                  </a:schemeClr>
                </a:gs>
                <a:gs pos="0">
                  <a:schemeClr val="accent5">
                    <a:lumMod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4680"/>
            <a:endParaRPr lang="zh-CN" altLang="en-US" sz="1292" dirty="0">
              <a:solidFill>
                <a:prstClr val="white"/>
              </a:solidFill>
              <a:latin typeface="Calibri" panose="020F0502020204030204"/>
              <a:ea typeface="等线" panose="02010600030101010101" pitchFamily="2" charset="-122"/>
            </a:endParaRPr>
          </a:p>
        </p:txBody>
      </p:sp>
      <p:pic>
        <p:nvPicPr>
          <p:cNvPr id="19" name="图片 18">
            <a:extLst>
              <a:ext uri="{FF2B5EF4-FFF2-40B4-BE49-F238E27FC236}">
                <a16:creationId xmlns:a16="http://schemas.microsoft.com/office/drawing/2014/main" id="{4AA3CA8D-DF4D-198F-883F-761E143A74C5}"/>
              </a:ext>
            </a:extLst>
          </p:cNvPr>
          <p:cNvPicPr>
            <a:picLocks noChangeAspect="1"/>
          </p:cNvPicPr>
          <p:nvPr/>
        </p:nvPicPr>
        <p:blipFill rotWithShape="1">
          <a:blip r:embed="rId5">
            <a:extLst>
              <a:ext uri="{28A0092B-C50C-407E-A947-70E740481C1C}">
                <a14:useLocalDpi xmlns:a14="http://schemas.microsoft.com/office/drawing/2010/main" val="0"/>
              </a:ext>
            </a:extLst>
          </a:blip>
          <a:srcRect t="6083" b="73555"/>
          <a:stretch/>
        </p:blipFill>
        <p:spPr>
          <a:xfrm>
            <a:off x="3035119" y="4441664"/>
            <a:ext cx="7036162" cy="548238"/>
          </a:xfrm>
          <a:prstGeom prst="rect">
            <a:avLst/>
          </a:prstGeom>
        </p:spPr>
      </p:pic>
    </p:spTree>
    <p:extLst>
      <p:ext uri="{BB962C8B-B14F-4D97-AF65-F5344CB8AC3E}">
        <p14:creationId xmlns:p14="http://schemas.microsoft.com/office/powerpoint/2010/main" val="201204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B197B57A-4D14-DA58-5C35-110BDA8FA9EC}"/>
              </a:ext>
            </a:extLst>
          </p:cNvPr>
          <p:cNvGrpSpPr/>
          <p:nvPr/>
        </p:nvGrpSpPr>
        <p:grpSpPr>
          <a:xfrm>
            <a:off x="8579399" y="192992"/>
            <a:ext cx="6690218" cy="6088394"/>
            <a:chOff x="1334766" y="2289058"/>
            <a:chExt cx="3310733" cy="3060866"/>
          </a:xfrm>
          <a:noFill/>
        </p:grpSpPr>
        <p:sp>
          <p:nvSpPr>
            <p:cNvPr id="16" name="椭圆 15">
              <a:extLst>
                <a:ext uri="{FF2B5EF4-FFF2-40B4-BE49-F238E27FC236}">
                  <a16:creationId xmlns:a16="http://schemas.microsoft.com/office/drawing/2014/main" id="{061B3305-1950-4E8F-71A9-60DBE57CC937}"/>
                </a:ext>
              </a:extLst>
            </p:cNvPr>
            <p:cNvSpPr/>
            <p:nvPr/>
          </p:nvSpPr>
          <p:spPr>
            <a:xfrm>
              <a:off x="1606923" y="2436281"/>
              <a:ext cx="2766421" cy="2766421"/>
            </a:xfrm>
            <a:prstGeom prst="ellipse">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3705">
                <a:defRPr/>
              </a:pPr>
              <a:endParaRPr lang="zh-CN" altLang="en-US" sz="1721">
                <a:solidFill>
                  <a:prstClr val="white"/>
                </a:solidFill>
                <a:latin typeface="Calibri" panose="020F0502020204030204"/>
                <a:ea typeface="等线" panose="02010600030101010101" pitchFamily="2" charset="-122"/>
              </a:endParaRPr>
            </a:p>
          </p:txBody>
        </p:sp>
        <p:pic>
          <p:nvPicPr>
            <p:cNvPr id="17" name="图片 16">
              <a:extLst>
                <a:ext uri="{FF2B5EF4-FFF2-40B4-BE49-F238E27FC236}">
                  <a16:creationId xmlns:a16="http://schemas.microsoft.com/office/drawing/2014/main" id="{686F8962-12FA-246D-F049-76B3B41741D3}"/>
                </a:ext>
              </a:extLst>
            </p:cNvPr>
            <p:cNvPicPr>
              <a:picLocks noChangeAspect="1"/>
            </p:cNvPicPr>
            <p:nvPr/>
          </p:nvPicPr>
          <p:blipFill>
            <a:blip r:embed="rId2">
              <a:alphaModFix amt="33000"/>
              <a:extLst>
                <a:ext uri="{BEBA8EAE-BF5A-486C-A8C5-ECC9F3942E4B}">
                  <a14:imgProps xmlns:a14="http://schemas.microsoft.com/office/drawing/2010/main">
                    <a14:imgLayer r:embed="rId3">
                      <a14:imgEffect>
                        <a14:saturation sat="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a:grpFill/>
          </p:spPr>
        </p:pic>
      </p:grpSp>
      <p:sp>
        <p:nvSpPr>
          <p:cNvPr id="4" name="矩形 3">
            <a:extLst>
              <a:ext uri="{FF2B5EF4-FFF2-40B4-BE49-F238E27FC236}">
                <a16:creationId xmlns:a16="http://schemas.microsoft.com/office/drawing/2014/main" id="{BCBF1A49-06A7-7FD5-75FC-2B6365A65F3E}"/>
              </a:ext>
            </a:extLst>
          </p:cNvPr>
          <p:cNvSpPr/>
          <p:nvPr/>
        </p:nvSpPr>
        <p:spPr>
          <a:xfrm>
            <a:off x="267492" y="2395647"/>
            <a:ext cx="11657016" cy="1667564"/>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28785">
              <a:defRPr/>
            </a:pPr>
            <a:endParaRPr lang="zh-CN" altLang="en-US" sz="1633">
              <a:solidFill>
                <a:prstClr val="white"/>
              </a:solidFill>
              <a:latin typeface="Calibri" panose="020F0502020204030204"/>
              <a:ea typeface="等线" panose="02010600030101010101" pitchFamily="2" charset="-122"/>
            </a:endParaRPr>
          </a:p>
        </p:txBody>
      </p:sp>
      <p:pic>
        <p:nvPicPr>
          <p:cNvPr id="6" name="图片 5">
            <a:extLst>
              <a:ext uri="{FF2B5EF4-FFF2-40B4-BE49-F238E27FC236}">
                <a16:creationId xmlns:a16="http://schemas.microsoft.com/office/drawing/2014/main" id="{2458CDB5-76FE-615D-B8F9-8FF213A82F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922" y="192992"/>
            <a:ext cx="1783552" cy="522424"/>
          </a:xfrm>
          <a:prstGeom prst="rect">
            <a:avLst/>
          </a:prstGeom>
        </p:spPr>
      </p:pic>
      <p:grpSp>
        <p:nvGrpSpPr>
          <p:cNvPr id="8" name="组合 7">
            <a:extLst>
              <a:ext uri="{FF2B5EF4-FFF2-40B4-BE49-F238E27FC236}">
                <a16:creationId xmlns:a16="http://schemas.microsoft.com/office/drawing/2014/main" id="{3F5423E7-ACB7-24F6-88B7-CD3DE4AA254A}"/>
              </a:ext>
            </a:extLst>
          </p:cNvPr>
          <p:cNvGrpSpPr/>
          <p:nvPr/>
        </p:nvGrpSpPr>
        <p:grpSpPr>
          <a:xfrm>
            <a:off x="1302402" y="1841339"/>
            <a:ext cx="3002806" cy="2776179"/>
            <a:chOff x="1334766" y="2289058"/>
            <a:chExt cx="3310733" cy="3060866"/>
          </a:xfrm>
        </p:grpSpPr>
        <p:sp>
          <p:nvSpPr>
            <p:cNvPr id="9" name="椭圆 8">
              <a:extLst>
                <a:ext uri="{FF2B5EF4-FFF2-40B4-BE49-F238E27FC236}">
                  <a16:creationId xmlns:a16="http://schemas.microsoft.com/office/drawing/2014/main" id="{24FB19B6-7FC4-4CF5-2FA9-6675D96B144E}"/>
                </a:ext>
              </a:extLst>
            </p:cNvPr>
            <p:cNvSpPr/>
            <p:nvPr/>
          </p:nvSpPr>
          <p:spPr>
            <a:xfrm>
              <a:off x="1606923" y="2436281"/>
              <a:ext cx="2766421" cy="2766421"/>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73705">
                <a:defRPr/>
              </a:pPr>
              <a:endParaRPr lang="zh-CN" altLang="en-US" sz="1721">
                <a:solidFill>
                  <a:prstClr val="white"/>
                </a:solidFill>
                <a:latin typeface="Calibri" panose="020F0502020204030204"/>
                <a:ea typeface="等线" panose="02010600030101010101" pitchFamily="2" charset="-122"/>
              </a:endParaRPr>
            </a:p>
          </p:txBody>
        </p:sp>
        <p:pic>
          <p:nvPicPr>
            <p:cNvPr id="10" name="图片 9">
              <a:extLst>
                <a:ext uri="{FF2B5EF4-FFF2-40B4-BE49-F238E27FC236}">
                  <a16:creationId xmlns:a16="http://schemas.microsoft.com/office/drawing/2014/main" id="{D8366892-3CB2-D748-BF36-5F7DE7274FB6}"/>
                </a:ext>
              </a:extLst>
            </p:cNvPr>
            <p:cNvPicPr>
              <a:picLocks noChangeAspect="1"/>
            </p:cNvPicPr>
            <p:nvPr/>
          </p:nvPicPr>
          <p:blipFill>
            <a:blip r:embed="rId5">
              <a:extLst>
                <a:ext uri="{BEBA8EAE-BF5A-486C-A8C5-ECC9F3942E4B}">
                  <a14:imgProps xmlns:a14="http://schemas.microsoft.com/office/drawing/2010/main">
                    <a14:imgLayer r:embed="rId3">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334766" y="2289058"/>
              <a:ext cx="3310733" cy="3060866"/>
            </a:xfrm>
            <a:prstGeom prst="rect">
              <a:avLst/>
            </a:prstGeom>
          </p:spPr>
        </p:pic>
      </p:grpSp>
      <p:sp>
        <p:nvSpPr>
          <p:cNvPr id="14" name="文本框 13">
            <a:extLst>
              <a:ext uri="{FF2B5EF4-FFF2-40B4-BE49-F238E27FC236}">
                <a16:creationId xmlns:a16="http://schemas.microsoft.com/office/drawing/2014/main" id="{2058E96D-AC9B-BC61-6125-ACF13C0AFF66}"/>
              </a:ext>
            </a:extLst>
          </p:cNvPr>
          <p:cNvSpPr txBox="1"/>
          <p:nvPr/>
        </p:nvSpPr>
        <p:spPr>
          <a:xfrm>
            <a:off x="5541424" y="2810702"/>
            <a:ext cx="4027830" cy="846065"/>
          </a:xfrm>
          <a:prstGeom prst="rect">
            <a:avLst/>
          </a:prstGeom>
          <a:noFill/>
        </p:spPr>
        <p:txBody>
          <a:bodyPr wrap="square">
            <a:spAutoFit/>
          </a:bodyPr>
          <a:lstStyle/>
          <a:p>
            <a:pPr defTabSz="828785">
              <a:defRPr/>
            </a:pPr>
            <a:r>
              <a:rPr lang="zh-CN" altLang="en-US" sz="4898" b="1" dirty="0">
                <a:solidFill>
                  <a:prstClr val="white"/>
                </a:solidFill>
                <a:latin typeface="微软雅黑" panose="020B0503020204020204" pitchFamily="34" charset="-122"/>
                <a:ea typeface="微软雅黑" panose="020B0503020204020204" pitchFamily="34" charset="-122"/>
              </a:rPr>
              <a:t>感 谢 聆 听</a:t>
            </a:r>
          </a:p>
        </p:txBody>
      </p:sp>
    </p:spTree>
    <p:extLst>
      <p:ext uri="{BB962C8B-B14F-4D97-AF65-F5344CB8AC3E}">
        <p14:creationId xmlns:p14="http://schemas.microsoft.com/office/powerpoint/2010/main" val="152051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矩形: 圆角 73">
            <a:extLst>
              <a:ext uri="{FF2B5EF4-FFF2-40B4-BE49-F238E27FC236}">
                <a16:creationId xmlns:a16="http://schemas.microsoft.com/office/drawing/2014/main" id="{F0D1618E-0B86-C862-B60D-6A0DC0778ED1}"/>
              </a:ext>
            </a:extLst>
          </p:cNvPr>
          <p:cNvSpPr/>
          <p:nvPr/>
        </p:nvSpPr>
        <p:spPr>
          <a:xfrm>
            <a:off x="6651139" y="3150491"/>
            <a:ext cx="2621101" cy="1284673"/>
          </a:xfrm>
          <a:prstGeom prst="roundRect">
            <a:avLst/>
          </a:prstGeom>
          <a:solidFill>
            <a:schemeClr val="lt2">
              <a:tint val="95000"/>
              <a:satMod val="170000"/>
              <a:alpha val="50000"/>
            </a:schemeClr>
          </a:solidFill>
          <a:ln>
            <a:gradFill>
              <a:gsLst>
                <a:gs pos="52000">
                  <a:schemeClr val="accent5">
                    <a:lumMod val="60000"/>
                    <a:lumOff val="40000"/>
                  </a:schemeClr>
                </a:gs>
                <a:gs pos="0">
                  <a:schemeClr val="accent5">
                    <a:lumMod val="75000"/>
                  </a:schemeClr>
                </a:gs>
                <a:gs pos="100000">
                  <a:schemeClr val="accent5">
                    <a:lumMod val="75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defTabSz="414680"/>
            <a:endParaRPr lang="zh-CN" altLang="en-US" sz="1451" dirty="0">
              <a:solidFill>
                <a:prstClr val="black"/>
              </a:solidFill>
              <a:latin typeface="Calibri"/>
              <a:ea typeface="等线" panose="02010600030101010101" pitchFamily="2" charset="-122"/>
            </a:endParaRPr>
          </a:p>
        </p:txBody>
      </p:sp>
      <p:sp>
        <p:nvSpPr>
          <p:cNvPr id="73" name="矩形: 圆角 72">
            <a:extLst>
              <a:ext uri="{FF2B5EF4-FFF2-40B4-BE49-F238E27FC236}">
                <a16:creationId xmlns:a16="http://schemas.microsoft.com/office/drawing/2014/main" id="{79A51847-A661-B100-9C2B-0160FF560E0E}"/>
              </a:ext>
            </a:extLst>
          </p:cNvPr>
          <p:cNvSpPr/>
          <p:nvPr/>
        </p:nvSpPr>
        <p:spPr>
          <a:xfrm>
            <a:off x="6651139" y="1669723"/>
            <a:ext cx="2621101" cy="1284673"/>
          </a:xfrm>
          <a:prstGeom prst="roundRect">
            <a:avLst/>
          </a:prstGeom>
          <a:solidFill>
            <a:schemeClr val="lt2">
              <a:tint val="95000"/>
              <a:satMod val="170000"/>
              <a:alpha val="50000"/>
            </a:schemeClr>
          </a:solidFill>
          <a:ln>
            <a:gradFill>
              <a:gsLst>
                <a:gs pos="0">
                  <a:schemeClr val="accent5">
                    <a:lumMod val="75000"/>
                  </a:schemeClr>
                </a:gs>
                <a:gs pos="99425">
                  <a:schemeClr val="accent5">
                    <a:lumMod val="60000"/>
                    <a:lumOff val="40000"/>
                  </a:schemeClr>
                </a:gs>
                <a:gs pos="49000">
                  <a:schemeClr val="accent5">
                    <a:lumMod val="20000"/>
                    <a:lumOff val="80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defTabSz="414680"/>
            <a:endParaRPr lang="zh-CN" altLang="en-US" sz="1451" dirty="0">
              <a:solidFill>
                <a:prstClr val="black"/>
              </a:solidFill>
              <a:latin typeface="Calibri"/>
              <a:ea typeface="等线" panose="02010600030101010101" pitchFamily="2" charset="-122"/>
            </a:endParaRPr>
          </a:p>
        </p:txBody>
      </p:sp>
      <p:sp>
        <p:nvSpPr>
          <p:cNvPr id="71" name="矩形: 圆角 70">
            <a:extLst>
              <a:ext uri="{FF2B5EF4-FFF2-40B4-BE49-F238E27FC236}">
                <a16:creationId xmlns:a16="http://schemas.microsoft.com/office/drawing/2014/main" id="{77B8C7E8-CB33-B762-8A8C-53768455098E}"/>
              </a:ext>
            </a:extLst>
          </p:cNvPr>
          <p:cNvSpPr/>
          <p:nvPr/>
        </p:nvSpPr>
        <p:spPr>
          <a:xfrm>
            <a:off x="2496267" y="1684547"/>
            <a:ext cx="2621101" cy="1284673"/>
          </a:xfrm>
          <a:prstGeom prst="roundRect">
            <a:avLst/>
          </a:prstGeom>
          <a:solidFill>
            <a:schemeClr val="lt2">
              <a:tint val="95000"/>
              <a:satMod val="170000"/>
              <a:alpha val="50000"/>
            </a:schemeClr>
          </a:solidFill>
          <a:ln>
            <a:gradFill>
              <a:gsLst>
                <a:gs pos="0">
                  <a:schemeClr val="accent5">
                    <a:lumMod val="75000"/>
                  </a:schemeClr>
                </a:gs>
                <a:gs pos="99425">
                  <a:schemeClr val="accent5">
                    <a:lumMod val="60000"/>
                    <a:lumOff val="40000"/>
                  </a:schemeClr>
                </a:gs>
                <a:gs pos="49000">
                  <a:schemeClr val="accent5">
                    <a:lumMod val="20000"/>
                    <a:lumOff val="80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defTabSz="414680"/>
            <a:endParaRPr lang="zh-CN" altLang="en-US" sz="1451" dirty="0">
              <a:solidFill>
                <a:prstClr val="black"/>
              </a:solidFill>
              <a:latin typeface="Calibri"/>
              <a:ea typeface="等线" panose="02010600030101010101" pitchFamily="2" charset="-122"/>
            </a:endParaRPr>
          </a:p>
        </p:txBody>
      </p:sp>
      <p:sp>
        <p:nvSpPr>
          <p:cNvPr id="69" name="矩形: 圆角 68">
            <a:extLst>
              <a:ext uri="{FF2B5EF4-FFF2-40B4-BE49-F238E27FC236}">
                <a16:creationId xmlns:a16="http://schemas.microsoft.com/office/drawing/2014/main" id="{1E3930E5-BB9D-FB14-1F37-4797DB5BA557}"/>
              </a:ext>
            </a:extLst>
          </p:cNvPr>
          <p:cNvSpPr/>
          <p:nvPr/>
        </p:nvSpPr>
        <p:spPr>
          <a:xfrm>
            <a:off x="2472276" y="3159589"/>
            <a:ext cx="2621101" cy="1284673"/>
          </a:xfrm>
          <a:prstGeom prst="roundRect">
            <a:avLst/>
          </a:prstGeom>
          <a:solidFill>
            <a:schemeClr val="lt2">
              <a:tint val="95000"/>
              <a:satMod val="170000"/>
              <a:alpha val="50000"/>
            </a:schemeClr>
          </a:solidFill>
          <a:ln>
            <a:gradFill>
              <a:gsLst>
                <a:gs pos="52000">
                  <a:schemeClr val="accent5">
                    <a:lumMod val="60000"/>
                    <a:lumOff val="40000"/>
                  </a:schemeClr>
                </a:gs>
                <a:gs pos="0">
                  <a:schemeClr val="accent5">
                    <a:lumMod val="75000"/>
                  </a:schemeClr>
                </a:gs>
                <a:gs pos="100000">
                  <a:schemeClr val="accent5">
                    <a:lumMod val="75000"/>
                  </a:schemeClr>
                </a:gs>
              </a:gsLst>
              <a:lin ang="5400000" scaled="1"/>
            </a:gradFill>
          </a:ln>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defTabSz="414680"/>
            <a:endParaRPr lang="zh-CN" altLang="en-US" sz="1451" dirty="0">
              <a:solidFill>
                <a:prstClr val="black"/>
              </a:solidFill>
              <a:latin typeface="Calibri"/>
              <a:ea typeface="等线" panose="02010600030101010101" pitchFamily="2" charset="-122"/>
            </a:endParaRPr>
          </a:p>
        </p:txBody>
      </p:sp>
      <p:sp>
        <p:nvSpPr>
          <p:cNvPr id="68" name="矩形: 圆角 67">
            <a:extLst>
              <a:ext uri="{FF2B5EF4-FFF2-40B4-BE49-F238E27FC236}">
                <a16:creationId xmlns:a16="http://schemas.microsoft.com/office/drawing/2014/main" id="{F3160082-82EC-7635-4BF6-56A86E7C4B10}"/>
              </a:ext>
            </a:extLst>
          </p:cNvPr>
          <p:cNvSpPr/>
          <p:nvPr/>
        </p:nvSpPr>
        <p:spPr>
          <a:xfrm>
            <a:off x="6651139" y="4634631"/>
            <a:ext cx="2621101" cy="1284673"/>
          </a:xfrm>
          <a:prstGeom prst="roundRect">
            <a:avLst/>
          </a:prstGeom>
          <a:solidFill>
            <a:schemeClr val="lt2">
              <a:tint val="95000"/>
              <a:satMod val="170000"/>
              <a:alpha val="50000"/>
            </a:schemeClr>
          </a:solidFill>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defTabSz="414680"/>
            <a:endParaRPr lang="zh-CN" altLang="en-US" sz="1451" dirty="0">
              <a:solidFill>
                <a:prstClr val="black"/>
              </a:solidFill>
              <a:latin typeface="Calibri"/>
              <a:ea typeface="等线" panose="02010600030101010101" pitchFamily="2" charset="-122"/>
            </a:endParaRPr>
          </a:p>
        </p:txBody>
      </p:sp>
      <p:sp>
        <p:nvSpPr>
          <p:cNvPr id="67" name="矩形: 圆角 66">
            <a:extLst>
              <a:ext uri="{FF2B5EF4-FFF2-40B4-BE49-F238E27FC236}">
                <a16:creationId xmlns:a16="http://schemas.microsoft.com/office/drawing/2014/main" id="{A6802152-049E-8A74-1FCB-9242185DCEF3}"/>
              </a:ext>
            </a:extLst>
          </p:cNvPr>
          <p:cNvSpPr/>
          <p:nvPr/>
        </p:nvSpPr>
        <p:spPr>
          <a:xfrm>
            <a:off x="2496267" y="4634631"/>
            <a:ext cx="2621101" cy="1284673"/>
          </a:xfrm>
          <a:prstGeom prst="roundRect">
            <a:avLst/>
          </a:prstGeom>
          <a:solidFill>
            <a:schemeClr val="lt2">
              <a:tint val="95000"/>
              <a:satMod val="170000"/>
              <a:alpha val="50000"/>
            </a:schemeClr>
          </a:solidFill>
          <a:effectLst>
            <a:reflection blurRad="6350" stA="52000" endA="300" endPos="35000" dir="5400000" sy="-100000" algn="bl" rotWithShape="0"/>
          </a:effectLst>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defTabSz="414680"/>
            <a:endParaRPr lang="zh-CN" altLang="en-US" sz="1451" dirty="0">
              <a:solidFill>
                <a:prstClr val="black"/>
              </a:solidFill>
              <a:latin typeface="Calibri"/>
              <a:ea typeface="等线" panose="02010600030101010101" pitchFamily="2" charset="-122"/>
            </a:endParaRPr>
          </a:p>
        </p:txBody>
      </p:sp>
      <p:sp>
        <p:nvSpPr>
          <p:cNvPr id="26" name="任意多边形: 形状 25">
            <a:extLst>
              <a:ext uri="{FF2B5EF4-FFF2-40B4-BE49-F238E27FC236}">
                <a16:creationId xmlns:a16="http://schemas.microsoft.com/office/drawing/2014/main" id="{44B0DB67-0CF8-00BB-B442-7011B69CA775}"/>
              </a:ext>
            </a:extLst>
          </p:cNvPr>
          <p:cNvSpPr/>
          <p:nvPr/>
        </p:nvSpPr>
        <p:spPr>
          <a:xfrm flipH="1">
            <a:off x="267492" y="0"/>
            <a:ext cx="11058039" cy="656571"/>
          </a:xfrm>
          <a:custGeom>
            <a:avLst/>
            <a:gdLst>
              <a:gd name="connsiteX0" fmla="*/ 12192000 w 12192000"/>
              <a:gd name="connsiteY0" fmla="*/ 0 h 723900"/>
              <a:gd name="connsiteX1" fmla="*/ 2755900 w 12192000"/>
              <a:gd name="connsiteY1" fmla="*/ 0 h 723900"/>
              <a:gd name="connsiteX2" fmla="*/ 4 w 12192000"/>
              <a:gd name="connsiteY2" fmla="*/ 0 h 723900"/>
              <a:gd name="connsiteX3" fmla="*/ 0 w 12192000"/>
              <a:gd name="connsiteY3" fmla="*/ 0 h 723900"/>
              <a:gd name="connsiteX4" fmla="*/ 0 w 12192000"/>
              <a:gd name="connsiteY4" fmla="*/ 723900 h 723900"/>
              <a:gd name="connsiteX5" fmla="*/ 1987354 w 12192000"/>
              <a:gd name="connsiteY5" fmla="*/ 723900 h 723900"/>
              <a:gd name="connsiteX6" fmla="*/ 2038350 w 12192000"/>
              <a:gd name="connsiteY6" fmla="*/ 717550 h 723900"/>
              <a:gd name="connsiteX7" fmla="*/ 2753650 w 12192000"/>
              <a:gd name="connsiteY7" fmla="*/ 288000 h 723900"/>
              <a:gd name="connsiteX8" fmla="*/ 12192000 w 12192000"/>
              <a:gd name="connsiteY8" fmla="*/ 28800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723900">
                <a:moveTo>
                  <a:pt x="12192000" y="0"/>
                </a:moveTo>
                <a:lnTo>
                  <a:pt x="2755900" y="0"/>
                </a:lnTo>
                <a:lnTo>
                  <a:pt x="4" y="0"/>
                </a:lnTo>
                <a:lnTo>
                  <a:pt x="0" y="0"/>
                </a:lnTo>
                <a:lnTo>
                  <a:pt x="0" y="723900"/>
                </a:lnTo>
                <a:lnTo>
                  <a:pt x="1987354" y="723900"/>
                </a:lnTo>
                <a:lnTo>
                  <a:pt x="2038350" y="717550"/>
                </a:lnTo>
                <a:cubicBezTo>
                  <a:pt x="2497291" y="642783"/>
                  <a:pt x="2432975" y="321492"/>
                  <a:pt x="2753650" y="288000"/>
                </a:cubicBezTo>
                <a:cubicBezTo>
                  <a:pt x="3074325" y="254508"/>
                  <a:pt x="9045883" y="288000"/>
                  <a:pt x="12192000" y="288000"/>
                </a:cubicBezTo>
                <a:close/>
              </a:path>
            </a:pathLst>
          </a:custGeom>
          <a:solidFill>
            <a:srgbClr val="1C6299"/>
          </a:solidFill>
          <a:ln w="12700" cap="flat" cmpd="sng" algn="ctr">
            <a:noFill/>
            <a:prstDash val="solid"/>
            <a:miter lim="800000"/>
          </a:ln>
          <a:effectLst/>
        </p:spPr>
        <p:txBody>
          <a:bodyPr wrap="square" rtlCol="0" anchor="ctr">
            <a:noAutofit/>
          </a:bodyPr>
          <a:lstStyle/>
          <a:p>
            <a:pPr algn="ctr" defTabSz="829361">
              <a:defRPr/>
            </a:pPr>
            <a:endParaRPr lang="zh-CN" altLang="en-US" sz="1633" kern="0">
              <a:solidFill>
                <a:prstClr val="white"/>
              </a:solidFill>
              <a:latin typeface="Arial" panose="020B0604020202020204"/>
              <a:ea typeface="微软雅黑" panose="020B0503020204020204" pitchFamily="34" charset="-122"/>
            </a:endParaRPr>
          </a:p>
        </p:txBody>
      </p:sp>
      <p:sp>
        <p:nvSpPr>
          <p:cNvPr id="27" name="矩形 26">
            <a:extLst>
              <a:ext uri="{FF2B5EF4-FFF2-40B4-BE49-F238E27FC236}">
                <a16:creationId xmlns:a16="http://schemas.microsoft.com/office/drawing/2014/main" id="{D8C09481-246D-3391-529F-1B8123AE2BC6}"/>
              </a:ext>
            </a:extLst>
          </p:cNvPr>
          <p:cNvSpPr/>
          <p:nvPr/>
        </p:nvSpPr>
        <p:spPr>
          <a:xfrm>
            <a:off x="267492" y="6592312"/>
            <a:ext cx="11657016" cy="265689"/>
          </a:xfrm>
          <a:prstGeom prst="rect">
            <a:avLst/>
          </a:prstGeom>
          <a:solidFill>
            <a:srgbClr val="1C6299"/>
          </a:solidFill>
          <a:ln w="12700" cap="flat" cmpd="sng" algn="ctr">
            <a:noFill/>
            <a:prstDash val="solid"/>
            <a:miter lim="800000"/>
          </a:ln>
          <a:effectLst/>
        </p:spPr>
        <p:txBody>
          <a:bodyPr rtlCol="0" anchor="ctr"/>
          <a:lstStyle/>
          <a:p>
            <a:pPr algn="ctr" defTabSz="829361">
              <a:defRPr/>
            </a:pPr>
            <a:endParaRPr lang="zh-CN" altLang="en-US" sz="1633" kern="0">
              <a:solidFill>
                <a:prstClr val="white"/>
              </a:solidFill>
              <a:latin typeface="Arial" panose="020B0604020202020204"/>
              <a:ea typeface="微软雅黑" panose="020B0503020204020204" pitchFamily="34" charset="-122"/>
            </a:endParaRPr>
          </a:p>
        </p:txBody>
      </p:sp>
      <p:sp>
        <p:nvSpPr>
          <p:cNvPr id="28" name="文本框 27">
            <a:extLst>
              <a:ext uri="{FF2B5EF4-FFF2-40B4-BE49-F238E27FC236}">
                <a16:creationId xmlns:a16="http://schemas.microsoft.com/office/drawing/2014/main" id="{18916018-9802-3C8C-D3DA-88CE3068E28F}"/>
              </a:ext>
            </a:extLst>
          </p:cNvPr>
          <p:cNvSpPr txBox="1"/>
          <p:nvPr/>
        </p:nvSpPr>
        <p:spPr>
          <a:xfrm>
            <a:off x="806327" y="6604692"/>
            <a:ext cx="1842394" cy="371512"/>
          </a:xfrm>
          <a:prstGeom prst="rect">
            <a:avLst/>
          </a:prstGeom>
          <a:noFill/>
        </p:spPr>
        <p:txBody>
          <a:bodyPr wrap="square" rtlCol="0">
            <a:spAutoFit/>
          </a:bodyPr>
          <a:lstStyle/>
          <a:p>
            <a:pPr defTabSz="414680">
              <a:defRPr/>
            </a:pPr>
            <a:r>
              <a:rPr lang="zh-CN" altLang="en-US" sz="907" spc="544" dirty="0">
                <a:solidFill>
                  <a:prstClr val="white"/>
                </a:solidFill>
                <a:latin typeface="微软雅黑" panose="020B0503020204020204" pitchFamily="34" charset="-122"/>
                <a:ea typeface="微软雅黑" panose="020B0503020204020204" pitchFamily="34" charset="-122"/>
              </a:rPr>
              <a:t>知行合一、经世致用</a:t>
            </a:r>
          </a:p>
        </p:txBody>
      </p:sp>
      <p:sp>
        <p:nvSpPr>
          <p:cNvPr id="29" name="文本框 28">
            <a:extLst>
              <a:ext uri="{FF2B5EF4-FFF2-40B4-BE49-F238E27FC236}">
                <a16:creationId xmlns:a16="http://schemas.microsoft.com/office/drawing/2014/main" id="{46278A4A-5861-F3D5-BA6A-F1C768CB6E8E}"/>
              </a:ext>
            </a:extLst>
          </p:cNvPr>
          <p:cNvSpPr txBox="1"/>
          <p:nvPr/>
        </p:nvSpPr>
        <p:spPr>
          <a:xfrm>
            <a:off x="9435213" y="6592313"/>
            <a:ext cx="2253851" cy="231923"/>
          </a:xfrm>
          <a:prstGeom prst="rect">
            <a:avLst/>
          </a:prstGeom>
          <a:noFill/>
        </p:spPr>
        <p:txBody>
          <a:bodyPr wrap="square" rtlCol="0">
            <a:spAutoFit/>
          </a:bodyPr>
          <a:lstStyle/>
          <a:p>
            <a:pPr algn="r" defTabSz="414680">
              <a:defRPr/>
            </a:pPr>
            <a:r>
              <a:rPr lang="en-US" altLang="zh-CN" sz="907" spc="272"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907" spc="272"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30" name="组合 29">
            <a:extLst>
              <a:ext uri="{FF2B5EF4-FFF2-40B4-BE49-F238E27FC236}">
                <a16:creationId xmlns:a16="http://schemas.microsoft.com/office/drawing/2014/main" id="{546983FF-6C47-D9FC-3F6D-33A80F694268}"/>
              </a:ext>
            </a:extLst>
          </p:cNvPr>
          <p:cNvGrpSpPr/>
          <p:nvPr/>
        </p:nvGrpSpPr>
        <p:grpSpPr>
          <a:xfrm>
            <a:off x="2790010" y="1777459"/>
            <a:ext cx="2001574" cy="824007"/>
            <a:chOff x="5576876" y="540040"/>
            <a:chExt cx="2206828" cy="908506"/>
          </a:xfrm>
        </p:grpSpPr>
        <p:sp>
          <p:nvSpPr>
            <p:cNvPr id="31" name="文本框 30">
              <a:extLst>
                <a:ext uri="{FF2B5EF4-FFF2-40B4-BE49-F238E27FC236}">
                  <a16:creationId xmlns:a16="http://schemas.microsoft.com/office/drawing/2014/main" id="{D16C78D4-B1CE-D615-0E69-96AC25072F5F}"/>
                </a:ext>
              </a:extLst>
            </p:cNvPr>
            <p:cNvSpPr txBox="1"/>
            <p:nvPr/>
          </p:nvSpPr>
          <p:spPr>
            <a:xfrm>
              <a:off x="5576876" y="540040"/>
              <a:ext cx="798364" cy="778922"/>
            </a:xfrm>
            <a:prstGeom prst="rect">
              <a:avLst/>
            </a:prstGeom>
            <a:noFill/>
          </p:spPr>
          <p:txBody>
            <a:bodyPr wrap="none" rtlCol="0">
              <a:spAutoFit/>
            </a:bodyPr>
            <a:lstStyle/>
            <a:p>
              <a:pPr defTabSz="829361">
                <a:defRPr/>
              </a:pPr>
              <a:r>
                <a:rPr lang="en-US" altLang="zh-CN" sz="3991" spc="272" dirty="0">
                  <a:gradFill flip="none" rotWithShape="1">
                    <a:gsLst>
                      <a:gs pos="0">
                        <a:srgbClr val="1C6299"/>
                      </a:gs>
                      <a:gs pos="74000">
                        <a:srgbClr val="5B9BD5">
                          <a:lumMod val="45000"/>
                          <a:lumOff val="55000"/>
                        </a:srgbClr>
                      </a:gs>
                      <a:gs pos="83000">
                        <a:srgbClr val="5B9BD5">
                          <a:lumMod val="45000"/>
                          <a:lumOff val="55000"/>
                        </a:srgbClr>
                      </a:gs>
                      <a:gs pos="100000">
                        <a:prstClr val="white"/>
                      </a:gs>
                    </a:gsLst>
                    <a:lin ang="5400000" scaled="1"/>
                    <a:tileRect/>
                  </a:gradFill>
                  <a:latin typeface="Impact" panose="020B0806030902050204" pitchFamily="34" charset="0"/>
                  <a:ea typeface="微软雅黑" panose="020B0503020204020204" pitchFamily="34" charset="-122"/>
                </a:rPr>
                <a:t>01</a:t>
              </a:r>
              <a:endParaRPr lang="zh-CN" altLang="en-US" sz="3991" spc="272" dirty="0">
                <a:gradFill flip="none" rotWithShape="1">
                  <a:gsLst>
                    <a:gs pos="0">
                      <a:srgbClr val="1C6299"/>
                    </a:gs>
                    <a:gs pos="74000">
                      <a:srgbClr val="5B9BD5">
                        <a:lumMod val="45000"/>
                        <a:lumOff val="55000"/>
                      </a:srgbClr>
                    </a:gs>
                    <a:gs pos="83000">
                      <a:srgbClr val="5B9BD5">
                        <a:lumMod val="45000"/>
                        <a:lumOff val="55000"/>
                      </a:srgbClr>
                    </a:gs>
                    <a:gs pos="100000">
                      <a:prstClr val="white"/>
                    </a:gs>
                  </a:gsLst>
                  <a:lin ang="5400000" scaled="1"/>
                  <a:tileRect/>
                </a:gradFill>
                <a:latin typeface="Impact" panose="020B0806030902050204" pitchFamily="34" charset="0"/>
                <a:ea typeface="微软雅黑" panose="020B0503020204020204" pitchFamily="34" charset="-122"/>
              </a:endParaRPr>
            </a:p>
          </p:txBody>
        </p:sp>
        <p:sp>
          <p:nvSpPr>
            <p:cNvPr id="32" name="文本框 31">
              <a:extLst>
                <a:ext uri="{FF2B5EF4-FFF2-40B4-BE49-F238E27FC236}">
                  <a16:creationId xmlns:a16="http://schemas.microsoft.com/office/drawing/2014/main" id="{416E469C-7830-1087-2280-B24C9672F052}"/>
                </a:ext>
              </a:extLst>
            </p:cNvPr>
            <p:cNvSpPr txBox="1"/>
            <p:nvPr/>
          </p:nvSpPr>
          <p:spPr>
            <a:xfrm>
              <a:off x="5576876" y="977361"/>
              <a:ext cx="2206828" cy="471185"/>
            </a:xfrm>
            <a:prstGeom prst="rect">
              <a:avLst/>
            </a:prstGeom>
            <a:noFill/>
          </p:spPr>
          <p:txBody>
            <a:bodyPr wrap="none" rtlCol="0">
              <a:spAutoFit/>
            </a:bodyPr>
            <a:lstStyle/>
            <a:p>
              <a:pPr defTabSz="829361">
                <a:defRPr/>
              </a:pPr>
              <a:r>
                <a:rPr lang="en-US" altLang="zh-CN" sz="2177" b="1" spc="272"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Background</a:t>
              </a:r>
              <a:endParaRPr lang="zh-CN" altLang="en-US" sz="2177" b="1" spc="272"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4" name="组合 33">
            <a:extLst>
              <a:ext uri="{FF2B5EF4-FFF2-40B4-BE49-F238E27FC236}">
                <a16:creationId xmlns:a16="http://schemas.microsoft.com/office/drawing/2014/main" id="{07FE1EF7-A138-5F4D-B025-D082979D9C8F}"/>
              </a:ext>
            </a:extLst>
          </p:cNvPr>
          <p:cNvGrpSpPr/>
          <p:nvPr/>
        </p:nvGrpSpPr>
        <p:grpSpPr>
          <a:xfrm>
            <a:off x="6884924" y="1777459"/>
            <a:ext cx="2169376" cy="824007"/>
            <a:chOff x="8704421" y="540040"/>
            <a:chExt cx="2391838" cy="908506"/>
          </a:xfrm>
        </p:grpSpPr>
        <p:sp>
          <p:nvSpPr>
            <p:cNvPr id="35" name="文本框 34">
              <a:extLst>
                <a:ext uri="{FF2B5EF4-FFF2-40B4-BE49-F238E27FC236}">
                  <a16:creationId xmlns:a16="http://schemas.microsoft.com/office/drawing/2014/main" id="{332EF393-0B9C-E1B2-14AC-DC449AAC0BA3}"/>
                </a:ext>
              </a:extLst>
            </p:cNvPr>
            <p:cNvSpPr txBox="1"/>
            <p:nvPr/>
          </p:nvSpPr>
          <p:spPr>
            <a:xfrm>
              <a:off x="8704421" y="540040"/>
              <a:ext cx="865524" cy="778922"/>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defTabSz="829361">
                <a:defRPr/>
              </a:pPr>
              <a:r>
                <a:rPr lang="en-US" altLang="zh-CN" sz="3991" spc="272" dirty="0">
                  <a:gradFill flip="none" rotWithShape="1">
                    <a:gsLst>
                      <a:gs pos="0">
                        <a:srgbClr val="1C6299"/>
                      </a:gs>
                      <a:gs pos="97403">
                        <a:srgbClr val="5C307D">
                          <a:alpha val="0"/>
                        </a:srgbClr>
                      </a:gs>
                      <a:gs pos="97000">
                        <a:prstClr val="white"/>
                      </a:gs>
                    </a:gsLst>
                    <a:lin ang="5400000" scaled="1"/>
                    <a:tileRect/>
                  </a:gradFill>
                </a:rPr>
                <a:t>02</a:t>
              </a:r>
              <a:endParaRPr lang="zh-CN" altLang="en-US" sz="3991" spc="272" dirty="0">
                <a:gradFill flip="none" rotWithShape="1">
                  <a:gsLst>
                    <a:gs pos="0">
                      <a:srgbClr val="1C6299"/>
                    </a:gs>
                    <a:gs pos="97403">
                      <a:srgbClr val="5C307D">
                        <a:alpha val="0"/>
                      </a:srgbClr>
                    </a:gs>
                    <a:gs pos="97000">
                      <a:prstClr val="white"/>
                    </a:gs>
                  </a:gsLst>
                  <a:lin ang="5400000" scaled="1"/>
                  <a:tileRect/>
                </a:gradFill>
              </a:endParaRPr>
            </a:p>
          </p:txBody>
        </p:sp>
        <p:sp>
          <p:nvSpPr>
            <p:cNvPr id="36" name="文本框 35">
              <a:extLst>
                <a:ext uri="{FF2B5EF4-FFF2-40B4-BE49-F238E27FC236}">
                  <a16:creationId xmlns:a16="http://schemas.microsoft.com/office/drawing/2014/main" id="{FA289BA3-D73F-266A-E77B-955A1AD0A020}"/>
                </a:ext>
              </a:extLst>
            </p:cNvPr>
            <p:cNvSpPr txBox="1"/>
            <p:nvPr/>
          </p:nvSpPr>
          <p:spPr>
            <a:xfrm>
              <a:off x="8704421" y="977361"/>
              <a:ext cx="2391838" cy="471185"/>
            </a:xfrm>
            <a:prstGeom prst="rect">
              <a:avLst/>
            </a:prstGeom>
            <a:noFill/>
          </p:spPr>
          <p:txBody>
            <a:bodyPr wrap="none" rtlCol="0">
              <a:spAutoFit/>
            </a:bodyPr>
            <a:lstStyle/>
            <a:p>
              <a:pPr defTabSz="829361">
                <a:defRPr/>
              </a:pPr>
              <a:r>
                <a:rPr lang="en-US" altLang="zh-CN" sz="2177" b="1" spc="272"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Contribution</a:t>
              </a:r>
              <a:endParaRPr lang="zh-CN" altLang="en-US" sz="2177" b="1" spc="272"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38" name="组合 37">
            <a:extLst>
              <a:ext uri="{FF2B5EF4-FFF2-40B4-BE49-F238E27FC236}">
                <a16:creationId xmlns:a16="http://schemas.microsoft.com/office/drawing/2014/main" id="{4D2D5752-6A5B-BEF1-1754-556BA9109EF2}"/>
              </a:ext>
            </a:extLst>
          </p:cNvPr>
          <p:cNvGrpSpPr/>
          <p:nvPr/>
        </p:nvGrpSpPr>
        <p:grpSpPr>
          <a:xfrm>
            <a:off x="2790009" y="3234890"/>
            <a:ext cx="1323696" cy="796306"/>
            <a:chOff x="5576876" y="2230747"/>
            <a:chExt cx="1459436" cy="877964"/>
          </a:xfrm>
        </p:grpSpPr>
        <p:sp>
          <p:nvSpPr>
            <p:cNvPr id="39" name="文本框 38">
              <a:extLst>
                <a:ext uri="{FF2B5EF4-FFF2-40B4-BE49-F238E27FC236}">
                  <a16:creationId xmlns:a16="http://schemas.microsoft.com/office/drawing/2014/main" id="{C1D8641C-3BE2-E9FD-36A4-EEA5595B2215}"/>
                </a:ext>
              </a:extLst>
            </p:cNvPr>
            <p:cNvSpPr txBox="1"/>
            <p:nvPr/>
          </p:nvSpPr>
          <p:spPr>
            <a:xfrm>
              <a:off x="5576876" y="2230747"/>
              <a:ext cx="881431" cy="77892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defTabSz="829361">
                <a:defRPr/>
              </a:pPr>
              <a:r>
                <a:rPr lang="en-US" altLang="zh-CN" sz="3991" spc="272" dirty="0">
                  <a:gradFill>
                    <a:gsLst>
                      <a:gs pos="0">
                        <a:srgbClr val="1C6299"/>
                      </a:gs>
                      <a:gs pos="90000">
                        <a:prstClr val="white"/>
                      </a:gs>
                    </a:gsLst>
                    <a:lin ang="5400000" scaled="1"/>
                  </a:gradFill>
                </a:rPr>
                <a:t>03</a:t>
              </a:r>
              <a:endParaRPr lang="zh-CN" altLang="en-US" sz="3991" spc="272" dirty="0">
                <a:gradFill>
                  <a:gsLst>
                    <a:gs pos="0">
                      <a:srgbClr val="1C6299"/>
                    </a:gs>
                    <a:gs pos="90000">
                      <a:prstClr val="white"/>
                    </a:gs>
                  </a:gsLst>
                  <a:lin ang="5400000" scaled="1"/>
                </a:gradFill>
              </a:endParaRPr>
            </a:p>
          </p:txBody>
        </p:sp>
        <p:sp>
          <p:nvSpPr>
            <p:cNvPr id="40" name="文本框 39">
              <a:extLst>
                <a:ext uri="{FF2B5EF4-FFF2-40B4-BE49-F238E27FC236}">
                  <a16:creationId xmlns:a16="http://schemas.microsoft.com/office/drawing/2014/main" id="{77547E5D-F713-8147-3C99-E71C34684E7F}"/>
                </a:ext>
              </a:extLst>
            </p:cNvPr>
            <p:cNvSpPr txBox="1"/>
            <p:nvPr/>
          </p:nvSpPr>
          <p:spPr>
            <a:xfrm>
              <a:off x="5576876" y="2637526"/>
              <a:ext cx="1459436" cy="471185"/>
            </a:xfrm>
            <a:prstGeom prst="rect">
              <a:avLst/>
            </a:prstGeom>
            <a:noFill/>
          </p:spPr>
          <p:txBody>
            <a:bodyPr wrap="none" rtlCol="0">
              <a:spAutoFit/>
            </a:bodyPr>
            <a:lstStyle/>
            <a:p>
              <a:pPr defTabSz="829361">
                <a:defRPr/>
              </a:pPr>
              <a:r>
                <a:rPr lang="en-US" altLang="zh-CN" sz="2177" b="1" spc="272"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Method</a:t>
              </a:r>
              <a:endParaRPr lang="zh-CN" altLang="en-US" sz="2177" b="1" spc="272"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2" name="组合 41">
            <a:extLst>
              <a:ext uri="{FF2B5EF4-FFF2-40B4-BE49-F238E27FC236}">
                <a16:creationId xmlns:a16="http://schemas.microsoft.com/office/drawing/2014/main" id="{63B1D40C-8F8A-77DF-6AD9-3D43AB2F8D5C}"/>
              </a:ext>
            </a:extLst>
          </p:cNvPr>
          <p:cNvGrpSpPr/>
          <p:nvPr/>
        </p:nvGrpSpPr>
        <p:grpSpPr>
          <a:xfrm>
            <a:off x="6884925" y="3234890"/>
            <a:ext cx="1942519" cy="796306"/>
            <a:chOff x="8704421" y="2230747"/>
            <a:chExt cx="2141717" cy="877964"/>
          </a:xfrm>
        </p:grpSpPr>
        <p:sp>
          <p:nvSpPr>
            <p:cNvPr id="43" name="文本框 42">
              <a:extLst>
                <a:ext uri="{FF2B5EF4-FFF2-40B4-BE49-F238E27FC236}">
                  <a16:creationId xmlns:a16="http://schemas.microsoft.com/office/drawing/2014/main" id="{4E2AE15F-7093-B018-D18B-1BC39D7FF45F}"/>
                </a:ext>
              </a:extLst>
            </p:cNvPr>
            <p:cNvSpPr txBox="1"/>
            <p:nvPr/>
          </p:nvSpPr>
          <p:spPr>
            <a:xfrm>
              <a:off x="8704421" y="2230747"/>
              <a:ext cx="863757" cy="77892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defTabSz="829361">
                <a:defRPr/>
              </a:pPr>
              <a:r>
                <a:rPr lang="en-US" altLang="zh-CN" sz="3991" spc="272" dirty="0">
                  <a:gradFill>
                    <a:gsLst>
                      <a:gs pos="0">
                        <a:srgbClr val="1C6299"/>
                      </a:gs>
                      <a:gs pos="100000">
                        <a:prstClr val="white"/>
                      </a:gs>
                      <a:gs pos="100000">
                        <a:prstClr val="white"/>
                      </a:gs>
                    </a:gsLst>
                    <a:lin ang="5400000" scaled="1"/>
                  </a:gradFill>
                </a:rPr>
                <a:t>04</a:t>
              </a:r>
              <a:endParaRPr lang="zh-CN" altLang="en-US" sz="3991" spc="272" dirty="0">
                <a:gradFill>
                  <a:gsLst>
                    <a:gs pos="0">
                      <a:srgbClr val="1C6299"/>
                    </a:gs>
                    <a:gs pos="100000">
                      <a:prstClr val="white"/>
                    </a:gs>
                    <a:gs pos="100000">
                      <a:prstClr val="white"/>
                    </a:gs>
                  </a:gsLst>
                  <a:lin ang="5400000" scaled="1"/>
                </a:gradFill>
              </a:endParaRPr>
            </a:p>
          </p:txBody>
        </p:sp>
        <p:sp>
          <p:nvSpPr>
            <p:cNvPr id="44" name="文本框 43">
              <a:extLst>
                <a:ext uri="{FF2B5EF4-FFF2-40B4-BE49-F238E27FC236}">
                  <a16:creationId xmlns:a16="http://schemas.microsoft.com/office/drawing/2014/main" id="{5C826953-0FB9-171B-6BF8-58B823A9BA5A}"/>
                </a:ext>
              </a:extLst>
            </p:cNvPr>
            <p:cNvSpPr txBox="1"/>
            <p:nvPr/>
          </p:nvSpPr>
          <p:spPr>
            <a:xfrm>
              <a:off x="8704421" y="2637526"/>
              <a:ext cx="2141717" cy="471185"/>
            </a:xfrm>
            <a:prstGeom prst="rect">
              <a:avLst/>
            </a:prstGeom>
            <a:noFill/>
          </p:spPr>
          <p:txBody>
            <a:bodyPr wrap="none" rtlCol="0">
              <a:spAutoFit/>
            </a:bodyPr>
            <a:lstStyle/>
            <a:p>
              <a:pPr defTabSz="829361">
                <a:defRPr/>
              </a:pPr>
              <a:r>
                <a:rPr lang="en-US" altLang="zh-CN" sz="2177" b="1" spc="272"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Experiment</a:t>
              </a:r>
              <a:endParaRPr lang="zh-CN" altLang="en-US" sz="2177" b="1" spc="272"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6" name="组合 45">
            <a:extLst>
              <a:ext uri="{FF2B5EF4-FFF2-40B4-BE49-F238E27FC236}">
                <a16:creationId xmlns:a16="http://schemas.microsoft.com/office/drawing/2014/main" id="{8D71DBD1-7503-ABF6-D7D7-580C41F45980}"/>
              </a:ext>
            </a:extLst>
          </p:cNvPr>
          <p:cNvGrpSpPr/>
          <p:nvPr/>
        </p:nvGrpSpPr>
        <p:grpSpPr>
          <a:xfrm>
            <a:off x="2790010" y="4664622"/>
            <a:ext cx="2521014" cy="808099"/>
            <a:chOff x="5576876" y="3877910"/>
            <a:chExt cx="2779535" cy="890966"/>
          </a:xfrm>
        </p:grpSpPr>
        <p:sp>
          <p:nvSpPr>
            <p:cNvPr id="47" name="文本框 46">
              <a:extLst>
                <a:ext uri="{FF2B5EF4-FFF2-40B4-BE49-F238E27FC236}">
                  <a16:creationId xmlns:a16="http://schemas.microsoft.com/office/drawing/2014/main" id="{CDF2ECE0-8874-6579-0719-9AC2708CD983}"/>
                </a:ext>
              </a:extLst>
            </p:cNvPr>
            <p:cNvSpPr txBox="1"/>
            <p:nvPr/>
          </p:nvSpPr>
          <p:spPr>
            <a:xfrm>
              <a:off x="5576876" y="3877910"/>
              <a:ext cx="884966" cy="77892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defTabSz="829361">
                <a:defRPr/>
              </a:pPr>
              <a:r>
                <a:rPr lang="en-US" altLang="zh-CN" sz="3991" spc="272" dirty="0">
                  <a:gradFill>
                    <a:gsLst>
                      <a:gs pos="98052">
                        <a:prstClr val="white"/>
                      </a:gs>
                      <a:gs pos="0">
                        <a:srgbClr val="1C6299"/>
                      </a:gs>
                      <a:gs pos="100000">
                        <a:prstClr val="white"/>
                      </a:gs>
                    </a:gsLst>
                    <a:lin ang="5400000" scaled="1"/>
                  </a:gradFill>
                </a:rPr>
                <a:t>05</a:t>
              </a:r>
              <a:endParaRPr lang="zh-CN" altLang="en-US" sz="3991" spc="272" dirty="0">
                <a:gradFill>
                  <a:gsLst>
                    <a:gs pos="98052">
                      <a:prstClr val="white"/>
                    </a:gs>
                    <a:gs pos="0">
                      <a:srgbClr val="1C6299"/>
                    </a:gs>
                    <a:gs pos="100000">
                      <a:prstClr val="white"/>
                    </a:gs>
                  </a:gsLst>
                  <a:lin ang="5400000" scaled="1"/>
                </a:gradFill>
              </a:endParaRPr>
            </a:p>
          </p:txBody>
        </p:sp>
        <p:sp>
          <p:nvSpPr>
            <p:cNvPr id="48" name="文本框 47">
              <a:extLst>
                <a:ext uri="{FF2B5EF4-FFF2-40B4-BE49-F238E27FC236}">
                  <a16:creationId xmlns:a16="http://schemas.microsoft.com/office/drawing/2014/main" id="{B068B392-ABD6-3356-E651-91CA4D2AC2C1}"/>
                </a:ext>
              </a:extLst>
            </p:cNvPr>
            <p:cNvSpPr txBox="1"/>
            <p:nvPr/>
          </p:nvSpPr>
          <p:spPr>
            <a:xfrm>
              <a:off x="5576876" y="4297691"/>
              <a:ext cx="2779535" cy="471185"/>
            </a:xfrm>
            <a:prstGeom prst="rect">
              <a:avLst/>
            </a:prstGeom>
            <a:noFill/>
          </p:spPr>
          <p:txBody>
            <a:bodyPr wrap="square" rtlCol="0">
              <a:spAutoFit/>
            </a:bodyPr>
            <a:lstStyle/>
            <a:p>
              <a:pPr defTabSz="829361">
                <a:defRPr/>
              </a:pPr>
              <a:r>
                <a:rPr lang="en-US" altLang="zh-CN" sz="2177" b="1" spc="272"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Improvement</a:t>
              </a:r>
              <a:endParaRPr lang="zh-CN" altLang="en-US" sz="2177" b="1" spc="272"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50" name="组合 49">
            <a:extLst>
              <a:ext uri="{FF2B5EF4-FFF2-40B4-BE49-F238E27FC236}">
                <a16:creationId xmlns:a16="http://schemas.microsoft.com/office/drawing/2014/main" id="{7080F891-72A8-16B4-1A67-F94512130107}"/>
              </a:ext>
            </a:extLst>
          </p:cNvPr>
          <p:cNvGrpSpPr/>
          <p:nvPr/>
        </p:nvGrpSpPr>
        <p:grpSpPr>
          <a:xfrm rot="5400000">
            <a:off x="2456393" y="-1289048"/>
            <a:ext cx="1655715" cy="4955844"/>
            <a:chOff x="457933" y="851800"/>
            <a:chExt cx="1825502" cy="5464047"/>
          </a:xfrm>
        </p:grpSpPr>
        <p:sp>
          <p:nvSpPr>
            <p:cNvPr id="51" name="文本框 50">
              <a:extLst>
                <a:ext uri="{FF2B5EF4-FFF2-40B4-BE49-F238E27FC236}">
                  <a16:creationId xmlns:a16="http://schemas.microsoft.com/office/drawing/2014/main" id="{BDC5E489-8300-85D6-3E39-79F32287A462}"/>
                </a:ext>
              </a:extLst>
            </p:cNvPr>
            <p:cNvSpPr txBox="1"/>
            <p:nvPr/>
          </p:nvSpPr>
          <p:spPr>
            <a:xfrm rot="16200000">
              <a:off x="-1546034" y="2855767"/>
              <a:ext cx="5464047" cy="1456114"/>
            </a:xfrm>
            <a:prstGeom prst="rect">
              <a:avLst/>
            </a:prstGeom>
            <a:noFill/>
          </p:spPr>
          <p:txBody>
            <a:bodyPr wrap="none" rtlCol="0">
              <a:spAutoFit/>
            </a:bodyPr>
            <a:lstStyle/>
            <a:p>
              <a:pPr defTabSz="829361">
                <a:defRPr/>
              </a:pPr>
              <a:r>
                <a:rPr lang="en-US" altLang="zh-CN" sz="7982" b="1" spc="45" dirty="0">
                  <a:solidFill>
                    <a:prstClr val="white">
                      <a:lumMod val="85000"/>
                    </a:prstClr>
                  </a:solidFill>
                  <a:latin typeface="Arial" panose="020B0604020202020204"/>
                  <a:ea typeface="微软雅黑" panose="020B0503020204020204" pitchFamily="34" charset="-122"/>
                </a:rPr>
                <a:t>Contents</a:t>
              </a:r>
              <a:r>
                <a:rPr lang="en-US" altLang="zh-CN" sz="7982" b="1" spc="45" dirty="0">
                  <a:solidFill>
                    <a:srgbClr val="1C6299"/>
                  </a:solidFill>
                  <a:latin typeface="Arial" panose="020B0604020202020204"/>
                  <a:ea typeface="微软雅黑" panose="020B0503020204020204" pitchFamily="34" charset="-122"/>
                </a:rPr>
                <a:t>.</a:t>
              </a:r>
              <a:endParaRPr lang="zh-CN" altLang="en-US" sz="7982" b="1" spc="45" dirty="0">
                <a:solidFill>
                  <a:srgbClr val="1C6299"/>
                </a:solidFill>
                <a:latin typeface="Arial" panose="020B0604020202020204"/>
                <a:ea typeface="微软雅黑" panose="020B0503020204020204" pitchFamily="34" charset="-122"/>
              </a:endParaRPr>
            </a:p>
          </p:txBody>
        </p:sp>
        <p:sp>
          <p:nvSpPr>
            <p:cNvPr id="52" name="文本框 51">
              <a:extLst>
                <a:ext uri="{FF2B5EF4-FFF2-40B4-BE49-F238E27FC236}">
                  <a16:creationId xmlns:a16="http://schemas.microsoft.com/office/drawing/2014/main" id="{9BA95ECC-0E50-F2DE-8DAA-ABEEC4308443}"/>
                </a:ext>
              </a:extLst>
            </p:cNvPr>
            <p:cNvSpPr txBox="1"/>
            <p:nvPr/>
          </p:nvSpPr>
          <p:spPr>
            <a:xfrm rot="16200000">
              <a:off x="1315545" y="5122928"/>
              <a:ext cx="757572" cy="1178209"/>
            </a:xfrm>
            <a:prstGeom prst="rect">
              <a:avLst/>
            </a:prstGeom>
            <a:noFill/>
          </p:spPr>
          <p:txBody>
            <a:bodyPr vert="eaVert" wrap="none" rtlCol="0">
              <a:spAutoFit/>
            </a:bodyPr>
            <a:lstStyle/>
            <a:p>
              <a:pPr defTabSz="829361">
                <a:defRPr/>
              </a:pPr>
              <a:r>
                <a:rPr lang="zh-CN" altLang="en-US" sz="3265" b="1" spc="544" dirty="0">
                  <a:solidFill>
                    <a:srgbClr val="1C6299"/>
                  </a:solidFill>
                  <a:latin typeface="Arial" panose="020B0604020202020204"/>
                  <a:ea typeface="微软雅黑" panose="020B0503020204020204" pitchFamily="34" charset="-122"/>
                </a:rPr>
                <a:t>目录</a:t>
              </a:r>
            </a:p>
          </p:txBody>
        </p:sp>
      </p:grpSp>
      <p:pic>
        <p:nvPicPr>
          <p:cNvPr id="59" name="图片 58">
            <a:extLst>
              <a:ext uri="{FF2B5EF4-FFF2-40B4-BE49-F238E27FC236}">
                <a16:creationId xmlns:a16="http://schemas.microsoft.com/office/drawing/2014/main" id="{B25CF502-7633-24EB-9C88-019DE1054D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5214" y="123963"/>
            <a:ext cx="1508703" cy="441917"/>
          </a:xfrm>
          <a:prstGeom prst="rect">
            <a:avLst/>
          </a:prstGeom>
        </p:spPr>
      </p:pic>
      <p:grpSp>
        <p:nvGrpSpPr>
          <p:cNvPr id="61" name="组合 60">
            <a:extLst>
              <a:ext uri="{FF2B5EF4-FFF2-40B4-BE49-F238E27FC236}">
                <a16:creationId xmlns:a16="http://schemas.microsoft.com/office/drawing/2014/main" id="{D70F8833-3EDE-71E6-B40A-0A98FBF2F38C}"/>
              </a:ext>
            </a:extLst>
          </p:cNvPr>
          <p:cNvGrpSpPr/>
          <p:nvPr/>
        </p:nvGrpSpPr>
        <p:grpSpPr>
          <a:xfrm>
            <a:off x="6880977" y="4664620"/>
            <a:ext cx="1867178" cy="796306"/>
            <a:chOff x="8704421" y="2230747"/>
            <a:chExt cx="2058651" cy="877964"/>
          </a:xfrm>
        </p:grpSpPr>
        <p:sp>
          <p:nvSpPr>
            <p:cNvPr id="62" name="文本框 61">
              <a:extLst>
                <a:ext uri="{FF2B5EF4-FFF2-40B4-BE49-F238E27FC236}">
                  <a16:creationId xmlns:a16="http://schemas.microsoft.com/office/drawing/2014/main" id="{DF555F23-D040-768B-F57C-146737581E2F}"/>
                </a:ext>
              </a:extLst>
            </p:cNvPr>
            <p:cNvSpPr txBox="1"/>
            <p:nvPr/>
          </p:nvSpPr>
          <p:spPr>
            <a:xfrm>
              <a:off x="8704421" y="2230747"/>
              <a:ext cx="888500" cy="778921"/>
            </a:xfrm>
            <a:prstGeom prst="rect">
              <a:avLst/>
            </a:prstGeom>
            <a:noFill/>
          </p:spPr>
          <p:txBody>
            <a:bodyPr wrap="none" rtlCol="0">
              <a:spAutoFit/>
            </a:bodyPr>
            <a:lstStyle>
              <a:defPPr>
                <a:defRPr lang="zh-CN"/>
              </a:defPPr>
              <a:lvl1pPr>
                <a:defRPr sz="4400" spc="300">
                  <a:gradFill>
                    <a:gsLst>
                      <a:gs pos="0">
                        <a:srgbClr val="5C307D"/>
                      </a:gs>
                      <a:gs pos="90000">
                        <a:srgbClr val="5C307D">
                          <a:alpha val="0"/>
                        </a:srgbClr>
                      </a:gs>
                    </a:gsLst>
                    <a:lin ang="5400000" scaled="1"/>
                  </a:gradFill>
                  <a:latin typeface="Impact" panose="020B0806030902050204" pitchFamily="34" charset="0"/>
                  <a:ea typeface="微软雅黑" panose="020B0503020204020204" pitchFamily="34" charset="-122"/>
                </a:defRPr>
              </a:lvl1pPr>
            </a:lstStyle>
            <a:p>
              <a:pPr defTabSz="829361">
                <a:defRPr/>
              </a:pPr>
              <a:r>
                <a:rPr lang="en-US" altLang="zh-CN" sz="3991" spc="272" dirty="0">
                  <a:gradFill>
                    <a:gsLst>
                      <a:gs pos="0">
                        <a:srgbClr val="1C6299"/>
                      </a:gs>
                      <a:gs pos="100000">
                        <a:prstClr val="white"/>
                      </a:gs>
                      <a:gs pos="100000">
                        <a:prstClr val="white"/>
                      </a:gs>
                    </a:gsLst>
                    <a:lin ang="5400000" scaled="1"/>
                  </a:gradFill>
                </a:rPr>
                <a:t>06</a:t>
              </a:r>
              <a:endParaRPr lang="zh-CN" altLang="en-US" sz="3991" spc="272" dirty="0">
                <a:gradFill>
                  <a:gsLst>
                    <a:gs pos="0">
                      <a:srgbClr val="1C6299"/>
                    </a:gs>
                    <a:gs pos="100000">
                      <a:prstClr val="white"/>
                    </a:gs>
                    <a:gs pos="100000">
                      <a:prstClr val="white"/>
                    </a:gs>
                  </a:gsLst>
                  <a:lin ang="5400000" scaled="1"/>
                </a:gradFill>
              </a:endParaRPr>
            </a:p>
          </p:txBody>
        </p:sp>
        <p:sp>
          <p:nvSpPr>
            <p:cNvPr id="63" name="文本框 62">
              <a:extLst>
                <a:ext uri="{FF2B5EF4-FFF2-40B4-BE49-F238E27FC236}">
                  <a16:creationId xmlns:a16="http://schemas.microsoft.com/office/drawing/2014/main" id="{7D63C0EB-4B35-1F17-DA8B-16F3406FA08F}"/>
                </a:ext>
              </a:extLst>
            </p:cNvPr>
            <p:cNvSpPr txBox="1"/>
            <p:nvPr/>
          </p:nvSpPr>
          <p:spPr>
            <a:xfrm>
              <a:off x="8704421" y="2637526"/>
              <a:ext cx="2058651" cy="471185"/>
            </a:xfrm>
            <a:prstGeom prst="rect">
              <a:avLst/>
            </a:prstGeom>
            <a:noFill/>
          </p:spPr>
          <p:txBody>
            <a:bodyPr wrap="none" rtlCol="0">
              <a:spAutoFit/>
            </a:bodyPr>
            <a:lstStyle/>
            <a:p>
              <a:pPr defTabSz="829361">
                <a:defRPr/>
              </a:pPr>
              <a:r>
                <a:rPr lang="en-US" altLang="zh-CN" sz="2177" b="1" spc="272"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rPr>
                <a:t>Conclusion</a:t>
              </a:r>
              <a:endParaRPr lang="zh-CN" altLang="en-US" sz="2177" b="1" spc="272" dirty="0">
                <a:solidFill>
                  <a:srgbClr val="44546A">
                    <a:lumMod val="50000"/>
                  </a:srgb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368131319"/>
      </p:ext>
    </p:extLst>
  </p:cSld>
  <p:clrMapOvr>
    <a:masterClrMapping/>
  </p:clrMapOvr>
  <p:transition spd="slow" advClick="0" advTm="1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750"/>
                                        <p:tgtEl>
                                          <p:spTgt spid="50"/>
                                        </p:tgtEl>
                                      </p:cBhvr>
                                    </p:animEffect>
                                    <p:anim calcmode="lin" valueType="num">
                                      <p:cBhvr>
                                        <p:cTn id="8" dur="750" fill="hold"/>
                                        <p:tgtEl>
                                          <p:spTgt spid="50"/>
                                        </p:tgtEl>
                                        <p:attrNameLst>
                                          <p:attrName>ppt_x</p:attrName>
                                        </p:attrNameLst>
                                      </p:cBhvr>
                                      <p:tavLst>
                                        <p:tav tm="0">
                                          <p:val>
                                            <p:strVal val="#ppt_x"/>
                                          </p:val>
                                        </p:tav>
                                        <p:tav tm="100000">
                                          <p:val>
                                            <p:strVal val="#ppt_x"/>
                                          </p:val>
                                        </p:tav>
                                      </p:tavLst>
                                    </p:anim>
                                    <p:anim calcmode="lin" valueType="num">
                                      <p:cBhvr>
                                        <p:cTn id="9" dur="750" fill="hold"/>
                                        <p:tgtEl>
                                          <p:spTgt spid="50"/>
                                        </p:tgtEl>
                                        <p:attrNameLst>
                                          <p:attrName>ppt_y</p:attrName>
                                        </p:attrNameLst>
                                      </p:cBhvr>
                                      <p:tavLst>
                                        <p:tav tm="0">
                                          <p:val>
                                            <p:strVal val="#ppt_y+.1"/>
                                          </p:val>
                                        </p:tav>
                                        <p:tav tm="100000">
                                          <p:val>
                                            <p:strVal val="#ppt_y"/>
                                          </p:val>
                                        </p:tav>
                                      </p:tavLst>
                                    </p:anim>
                                  </p:childTnLst>
                                </p:cTn>
                              </p:par>
                            </p:childTnLst>
                          </p:cTn>
                        </p:par>
                        <p:par>
                          <p:cTn id="10" fill="hold">
                            <p:stCondLst>
                              <p:cond delay="750"/>
                            </p:stCondLst>
                            <p:childTnLst>
                              <p:par>
                                <p:cTn id="11" presetID="10"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15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nodeType="withEffect">
                                  <p:stCondLst>
                                    <p:cond delay="30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nodeType="withEffect">
                                  <p:stCondLst>
                                    <p:cond delay="45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nodeType="withEffect">
                                  <p:stCondLst>
                                    <p:cond delay="60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par>
                                <p:cTn id="26" presetID="10" presetClass="entr" presetSubtype="0" fill="hold" nodeType="withEffect">
                                  <p:stCondLst>
                                    <p:cond delay="45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圆角 24">
            <a:extLst>
              <a:ext uri="{FF2B5EF4-FFF2-40B4-BE49-F238E27FC236}">
                <a16:creationId xmlns:a16="http://schemas.microsoft.com/office/drawing/2014/main" id="{BC6BB117-0A85-236E-CA04-78C747F5ED12}"/>
              </a:ext>
            </a:extLst>
          </p:cNvPr>
          <p:cNvSpPr/>
          <p:nvPr/>
        </p:nvSpPr>
        <p:spPr>
          <a:xfrm>
            <a:off x="1097919" y="4037211"/>
            <a:ext cx="9996161" cy="1631352"/>
          </a:xfrm>
          <a:prstGeom prst="roundRect">
            <a:avLst>
              <a:gd name="adj" fmla="val 10167"/>
            </a:avLst>
          </a:prstGeom>
          <a:gradFill>
            <a:gsLst>
              <a:gs pos="0">
                <a:schemeClr val="accent5">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4680"/>
            <a:endParaRPr lang="zh-CN" altLang="en-US" sz="1292" dirty="0">
              <a:solidFill>
                <a:prstClr val="white"/>
              </a:solidFill>
              <a:latin typeface="Calibri" panose="020F0502020204030204"/>
              <a:ea typeface="等线" panose="02010600030101010101" pitchFamily="2" charset="-122"/>
            </a:endParaRPr>
          </a:p>
        </p:txBody>
      </p:sp>
      <p:sp>
        <p:nvSpPr>
          <p:cNvPr id="42" name="矩形: 圆角 41">
            <a:extLst>
              <a:ext uri="{FF2B5EF4-FFF2-40B4-BE49-F238E27FC236}">
                <a16:creationId xmlns:a16="http://schemas.microsoft.com/office/drawing/2014/main" id="{52A18573-8254-52B9-C8DB-7D89F6F852AB}"/>
              </a:ext>
            </a:extLst>
          </p:cNvPr>
          <p:cNvSpPr/>
          <p:nvPr/>
        </p:nvSpPr>
        <p:spPr>
          <a:xfrm>
            <a:off x="1097919" y="1602621"/>
            <a:ext cx="9996161" cy="2147128"/>
          </a:xfrm>
          <a:prstGeom prst="roundRect">
            <a:avLst>
              <a:gd name="adj" fmla="val 10167"/>
            </a:avLst>
          </a:prstGeom>
          <a:gradFill>
            <a:gsLst>
              <a:gs pos="0">
                <a:schemeClr val="accent5">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4680"/>
            <a:endParaRPr lang="zh-CN" altLang="en-US" sz="1292" dirty="0">
              <a:solidFill>
                <a:prstClr val="white"/>
              </a:solidFill>
              <a:latin typeface="Calibri" panose="020F0502020204030204"/>
              <a:ea typeface="等线" panose="02010600030101010101" pitchFamily="2" charset="-122"/>
            </a:endParaRPr>
          </a:p>
        </p:txBody>
      </p:sp>
      <p:pic>
        <p:nvPicPr>
          <p:cNvPr id="8" name="图片 7">
            <a:extLst>
              <a:ext uri="{FF2B5EF4-FFF2-40B4-BE49-F238E27FC236}">
                <a16:creationId xmlns:a16="http://schemas.microsoft.com/office/drawing/2014/main" id="{8BF1AE92-9BB3-A151-1C46-E31B3D7F6FD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632100" y="6353183"/>
            <a:ext cx="1201651" cy="327635"/>
          </a:xfrm>
          <a:prstGeom prst="rect">
            <a:avLst/>
          </a:prstGeom>
        </p:spPr>
      </p:pic>
      <p:grpSp>
        <p:nvGrpSpPr>
          <p:cNvPr id="18" name="组合 17">
            <a:extLst>
              <a:ext uri="{FF2B5EF4-FFF2-40B4-BE49-F238E27FC236}">
                <a16:creationId xmlns:a16="http://schemas.microsoft.com/office/drawing/2014/main" id="{C18064F2-EDB2-C82B-6A37-AC981C4068FC}"/>
              </a:ext>
            </a:extLst>
          </p:cNvPr>
          <p:cNvGrpSpPr/>
          <p:nvPr/>
        </p:nvGrpSpPr>
        <p:grpSpPr>
          <a:xfrm>
            <a:off x="1459499" y="328919"/>
            <a:ext cx="3033158" cy="663322"/>
            <a:chOff x="2193261" y="397240"/>
            <a:chExt cx="3172361" cy="693766"/>
          </a:xfrm>
        </p:grpSpPr>
        <p:sp>
          <p:nvSpPr>
            <p:cNvPr id="12" name="文本框 11"/>
            <p:cNvSpPr txBox="1"/>
            <p:nvPr/>
          </p:nvSpPr>
          <p:spPr>
            <a:xfrm>
              <a:off x="2313878" y="397240"/>
              <a:ext cx="2593769" cy="622076"/>
            </a:xfrm>
            <a:prstGeom prst="rect">
              <a:avLst/>
            </a:prstGeom>
            <a:noFill/>
          </p:spPr>
          <p:txBody>
            <a:bodyPr wrap="square" rtlCol="0">
              <a:spAutoFit/>
            </a:bodyPr>
            <a:lstStyle/>
            <a:p>
              <a:pPr defTabSz="414680"/>
              <a:r>
                <a:rPr lang="en-US" altLang="zh-CN" sz="3265" dirty="0">
                  <a:solidFill>
                    <a:srgbClr val="E7E6E6">
                      <a:lumMod val="25000"/>
                    </a:srgbClr>
                  </a:solidFill>
                  <a:latin typeface="Times New Roman" panose="02020603050405020304" pitchFamily="18" charset="0"/>
                  <a:ea typeface="楷体" panose="02010609060101010101" pitchFamily="49" charset="-122"/>
                  <a:cs typeface="Times New Roman" panose="02020603050405020304" pitchFamily="18" charset="0"/>
                </a:rPr>
                <a:t>Background</a:t>
              </a:r>
              <a:endParaRPr lang="zh-CN" altLang="en-US" sz="3265" dirty="0">
                <a:solidFill>
                  <a:srgbClr val="E7E6E6">
                    <a:lumMod val="25000"/>
                  </a:srgb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a:extLst>
                <a:ext uri="{FF2B5EF4-FFF2-40B4-BE49-F238E27FC236}">
                  <a16:creationId xmlns:a16="http://schemas.microsoft.com/office/drawing/2014/main" id="{12DB1797-5351-B0A3-DEA5-52954F562C6E}"/>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65567" tIns="32782" rIns="65567" bIns="32782" anchor="ctr"/>
            <a:lstStyle/>
            <a:p>
              <a:pPr algn="ctr" defTabSz="874290">
                <a:spcBef>
                  <a:spcPct val="0"/>
                </a:spcBef>
                <a:spcAft>
                  <a:spcPct val="0"/>
                </a:spcAft>
                <a:defRPr/>
              </a:pPr>
              <a:endParaRPr lang="zh-CN" altLang="en-US" sz="1721" noProof="1">
                <a:solidFill>
                  <a:prstClr val="white"/>
                </a:solidFill>
                <a:latin typeface="Calibri" panose="020F0502020204030204"/>
                <a:ea typeface="等线" panose="02010600030101010101" pitchFamily="2" charset="-122"/>
              </a:endParaRPr>
            </a:p>
          </p:txBody>
        </p:sp>
      </p:grpSp>
      <p:grpSp>
        <p:nvGrpSpPr>
          <p:cNvPr id="5" name="组合 53">
            <a:extLst>
              <a:ext uri="{FF2B5EF4-FFF2-40B4-BE49-F238E27FC236}">
                <a16:creationId xmlns:a16="http://schemas.microsoft.com/office/drawing/2014/main" id="{253E432E-DE65-2FB5-FCB9-915D08CA5D4A}"/>
              </a:ext>
            </a:extLst>
          </p:cNvPr>
          <p:cNvGrpSpPr>
            <a:grpSpLocks/>
          </p:cNvGrpSpPr>
          <p:nvPr/>
        </p:nvGrpSpPr>
        <p:grpSpPr bwMode="auto">
          <a:xfrm>
            <a:off x="802088" y="447852"/>
            <a:ext cx="657412" cy="544388"/>
            <a:chOff x="178632" y="159728"/>
            <a:chExt cx="725570" cy="619478"/>
          </a:xfrm>
        </p:grpSpPr>
        <p:sp>
          <p:nvSpPr>
            <p:cNvPr id="6" name="椭圆 5">
              <a:extLst>
                <a:ext uri="{FF2B5EF4-FFF2-40B4-BE49-F238E27FC236}">
                  <a16:creationId xmlns:a16="http://schemas.microsoft.com/office/drawing/2014/main" id="{65827C1C-28C7-F1E8-D172-127466FA1C36}"/>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22021">
                <a:defRPr/>
              </a:pPr>
              <a:endParaRPr lang="zh-CN" altLang="en-US" sz="816" i="1" dirty="0">
                <a:solidFill>
                  <a:prstClr val="white"/>
                </a:solidFill>
                <a:latin typeface="Microsoft YaHei" panose="020B0503020204020204" pitchFamily="34" charset="-122"/>
                <a:ea typeface="Microsoft YaHei" panose="020B0503020204020204" pitchFamily="34" charset="-122"/>
              </a:endParaRPr>
            </a:p>
          </p:txBody>
        </p:sp>
        <p:sp>
          <p:nvSpPr>
            <p:cNvPr id="7" name="文本框 55">
              <a:extLst>
                <a:ext uri="{FF2B5EF4-FFF2-40B4-BE49-F238E27FC236}">
                  <a16:creationId xmlns:a16="http://schemas.microsoft.com/office/drawing/2014/main" id="{6426FB9B-2532-DC64-543F-15AFDAF10BCA}"/>
                </a:ext>
              </a:extLst>
            </p:cNvPr>
            <p:cNvSpPr txBox="1">
              <a:spLocks noChangeArrowheads="1"/>
            </p:cNvSpPr>
            <p:nvPr/>
          </p:nvSpPr>
          <p:spPr bwMode="auto">
            <a:xfrm>
              <a:off x="231102" y="223134"/>
              <a:ext cx="673100" cy="35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22021">
                <a:spcBef>
                  <a:spcPct val="0"/>
                </a:spcBef>
                <a:buNone/>
              </a:pPr>
              <a:r>
                <a:rPr lang="en-US" altLang="zh-CN" sz="1451" i="1" dirty="0">
                  <a:solidFill>
                    <a:srgbClr val="FFFFFF"/>
                  </a:solidFill>
                  <a:latin typeface="Microsoft YaHei" panose="020B0503020204020204" pitchFamily="34" charset="-122"/>
                  <a:ea typeface="Microsoft YaHei" panose="020B0503020204020204" pitchFamily="34" charset="-122"/>
                </a:rPr>
                <a:t>01</a:t>
              </a:r>
              <a:endParaRPr lang="zh-CN" altLang="en-US" sz="1088"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15BFBEF1-1D5C-D100-851E-F4B8D52636B0}"/>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22021">
                <a:defRPr/>
              </a:pPr>
              <a:endParaRPr lang="zh-CN" altLang="en-US" sz="816" i="1" dirty="0">
                <a:solidFill>
                  <a:prstClr val="white"/>
                </a:solidFill>
                <a:latin typeface="Microsoft YaHei" panose="020B0503020204020204" pitchFamily="34" charset="-122"/>
                <a:ea typeface="Microsoft YaHei" panose="020B0503020204020204" pitchFamily="34" charset="-122"/>
              </a:endParaRPr>
            </a:p>
          </p:txBody>
        </p:sp>
      </p:grpSp>
      <p:sp>
        <p:nvSpPr>
          <p:cNvPr id="36" name="矩形 3">
            <a:extLst>
              <a:ext uri="{FF2B5EF4-FFF2-40B4-BE49-F238E27FC236}">
                <a16:creationId xmlns:a16="http://schemas.microsoft.com/office/drawing/2014/main" id="{ECC6EC4B-15CE-29A1-9D61-C2E2D377C608}"/>
              </a:ext>
            </a:extLst>
          </p:cNvPr>
          <p:cNvSpPr/>
          <p:nvPr/>
        </p:nvSpPr>
        <p:spPr>
          <a:xfrm>
            <a:off x="1154564" y="1131381"/>
            <a:ext cx="4329098" cy="360452"/>
          </a:xfrm>
          <a:prstGeom prst="rect">
            <a:avLst/>
          </a:prstGeom>
          <a:noFill/>
          <a:ln w="9525">
            <a:noFill/>
          </a:ln>
        </p:spPr>
        <p:txBody>
          <a:bodyPr wrap="square" lIns="65564" tIns="32782" rIns="65564" bIns="32782" anchor="t">
            <a:spAutoFit/>
          </a:bodyPr>
          <a:lstStyle/>
          <a:p>
            <a:pPr marL="327859" indent="-327859" defTabSz="414680">
              <a:buFont typeface="Wingdings" panose="05000000000000000000" pitchFamily="2" charset="2"/>
              <a:buChar char="p"/>
            </a:pPr>
            <a:r>
              <a:rPr lang="en-US" altLang="zh-CN" sz="1912" dirty="0" err="1">
                <a:solidFill>
                  <a:prstClr val="black"/>
                </a:solidFill>
                <a:latin typeface="Calibri" panose="020F0502020204030204" pitchFamily="34" charset="0"/>
                <a:ea typeface="宋体" panose="02010600030101010101" pitchFamily="2" charset="-122"/>
              </a:rPr>
              <a:t>ViT</a:t>
            </a:r>
            <a:r>
              <a:rPr lang="zh-CN" altLang="en-US" sz="1912" dirty="0">
                <a:solidFill>
                  <a:prstClr val="black"/>
                </a:solidFill>
                <a:latin typeface="Calibri" panose="020F0502020204030204" pitchFamily="34" charset="0"/>
                <a:ea typeface="宋体" panose="02010600030101010101" pitchFamily="2" charset="-122"/>
              </a:rPr>
              <a:t>在视频领域局限性</a:t>
            </a:r>
          </a:p>
        </p:txBody>
      </p:sp>
      <p:pic>
        <p:nvPicPr>
          <p:cNvPr id="2" name="图片 1">
            <a:extLst>
              <a:ext uri="{FF2B5EF4-FFF2-40B4-BE49-F238E27FC236}">
                <a16:creationId xmlns:a16="http://schemas.microsoft.com/office/drawing/2014/main" id="{93745315-6794-C40E-C59F-D58B566FD7DD}"/>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730597" y="294027"/>
            <a:ext cx="1880161" cy="550722"/>
          </a:xfrm>
          <a:prstGeom prst="rect">
            <a:avLst/>
          </a:prstGeom>
        </p:spPr>
      </p:pic>
      <p:sp>
        <p:nvSpPr>
          <p:cNvPr id="3" name="Rounded Rectangle 7">
            <a:extLst>
              <a:ext uri="{FF2B5EF4-FFF2-40B4-BE49-F238E27FC236}">
                <a16:creationId xmlns:a16="http://schemas.microsoft.com/office/drawing/2014/main" id="{EED67CA1-5F8C-07CB-57CF-732383CEC2EF}"/>
              </a:ext>
            </a:extLst>
          </p:cNvPr>
          <p:cNvSpPr/>
          <p:nvPr/>
        </p:nvSpPr>
        <p:spPr>
          <a:xfrm flipH="1">
            <a:off x="1574822" y="2688618"/>
            <a:ext cx="2550609" cy="390194"/>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kern="100" dirty="0">
                <a:latin typeface="等线" panose="02010600030101010101" pitchFamily="2" charset="-122"/>
                <a:cs typeface="Times New Roman" panose="02020603050405020304" pitchFamily="18" charset="0"/>
              </a:rPr>
              <a:t>无法考虑时间特征</a:t>
            </a:r>
          </a:p>
        </p:txBody>
      </p:sp>
      <p:sp>
        <p:nvSpPr>
          <p:cNvPr id="9" name="Rounded Rectangle 7">
            <a:extLst>
              <a:ext uri="{FF2B5EF4-FFF2-40B4-BE49-F238E27FC236}">
                <a16:creationId xmlns:a16="http://schemas.microsoft.com/office/drawing/2014/main" id="{7FA74F08-EC53-4C4D-201D-BDA890B37E4C}"/>
              </a:ext>
            </a:extLst>
          </p:cNvPr>
          <p:cNvSpPr/>
          <p:nvPr/>
        </p:nvSpPr>
        <p:spPr>
          <a:xfrm flipH="1">
            <a:off x="1574823" y="1797439"/>
            <a:ext cx="2550610" cy="409868"/>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kern="100" dirty="0">
                <a:latin typeface="等线" panose="02010600030101010101" pitchFamily="2" charset="-122"/>
                <a:cs typeface="Times New Roman" panose="02020603050405020304" pitchFamily="18" charset="0"/>
              </a:rPr>
              <a:t>难以处理高分辨率图像</a:t>
            </a:r>
          </a:p>
        </p:txBody>
      </p:sp>
      <p:sp>
        <p:nvSpPr>
          <p:cNvPr id="11" name="文本框 10">
            <a:extLst>
              <a:ext uri="{FF2B5EF4-FFF2-40B4-BE49-F238E27FC236}">
                <a16:creationId xmlns:a16="http://schemas.microsoft.com/office/drawing/2014/main" id="{511386A1-5013-C009-19F1-A7C542836B16}"/>
              </a:ext>
            </a:extLst>
          </p:cNvPr>
          <p:cNvSpPr txBox="1"/>
          <p:nvPr/>
        </p:nvSpPr>
        <p:spPr>
          <a:xfrm>
            <a:off x="4196316" y="2738916"/>
            <a:ext cx="6941980" cy="584775"/>
          </a:xfrm>
          <a:prstGeom prst="rect">
            <a:avLst/>
          </a:prstGeom>
          <a:noFill/>
        </p:spPr>
        <p:txBody>
          <a:bodyPr wrap="square">
            <a:spAutoFit/>
          </a:bodyPr>
          <a:lstStyle/>
          <a:p>
            <a:r>
              <a:rPr lang="en-US" altLang="zh-CN" sz="1600" b="0" i="0" dirty="0" err="1">
                <a:solidFill>
                  <a:srgbClr val="4D4D4D"/>
                </a:solidFill>
                <a:effectLst/>
                <a:latin typeface="-apple-system"/>
              </a:rPr>
              <a:t>ViT</a:t>
            </a:r>
            <a:r>
              <a:rPr lang="zh-CN" altLang="en-US" sz="1600" b="0" i="0" dirty="0">
                <a:solidFill>
                  <a:srgbClr val="4D4D4D"/>
                </a:solidFill>
                <a:effectLst/>
                <a:latin typeface="-apple-system"/>
              </a:rPr>
              <a:t>在训练视频</a:t>
            </a:r>
            <a:r>
              <a:rPr lang="en-US" altLang="zh-CN" sz="1600" b="0" i="0" dirty="0">
                <a:solidFill>
                  <a:srgbClr val="4D4D4D"/>
                </a:solidFill>
                <a:effectLst/>
                <a:latin typeface="-apple-system"/>
              </a:rPr>
              <a:t>Transformer</a:t>
            </a:r>
            <a:r>
              <a:rPr lang="zh-CN" altLang="en-US" sz="1600" b="0" i="0" dirty="0">
                <a:solidFill>
                  <a:srgbClr val="4D4D4D"/>
                </a:solidFill>
                <a:effectLst/>
                <a:latin typeface="-apple-system"/>
              </a:rPr>
              <a:t>模型时在打乱帧的视频上测试发现性能没有衰减，这说明</a:t>
            </a:r>
            <a:r>
              <a:rPr lang="en-US" altLang="zh-CN" sz="1600" b="0" i="0" dirty="0" err="1">
                <a:solidFill>
                  <a:srgbClr val="4D4D4D"/>
                </a:solidFill>
                <a:effectLst/>
                <a:latin typeface="-apple-system"/>
              </a:rPr>
              <a:t>ViT</a:t>
            </a:r>
            <a:r>
              <a:rPr lang="zh-CN" altLang="en-US" sz="1600" b="0" i="0" dirty="0">
                <a:solidFill>
                  <a:srgbClr val="4D4D4D"/>
                </a:solidFill>
                <a:effectLst/>
                <a:latin typeface="-apple-system"/>
              </a:rPr>
              <a:t>没有有效学习到时间信息，而是严重依赖于图像内容。</a:t>
            </a:r>
            <a:endParaRPr lang="zh-CN" altLang="en-US" sz="1600"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86B7A88-A9A7-BA5D-5A58-61BFD2CEF2B9}"/>
                  </a:ext>
                </a:extLst>
              </p:cNvPr>
              <p:cNvSpPr txBox="1"/>
              <p:nvPr/>
            </p:nvSpPr>
            <p:spPr>
              <a:xfrm>
                <a:off x="4196316" y="1785190"/>
                <a:ext cx="6578009" cy="616515"/>
              </a:xfrm>
              <a:prstGeom prst="rect">
                <a:avLst/>
              </a:prstGeom>
              <a:noFill/>
            </p:spPr>
            <p:txBody>
              <a:bodyPr wrap="square">
                <a:spAutoFit/>
              </a:bodyPr>
              <a:lstStyle/>
              <a:p>
                <a:r>
                  <a:rPr lang="en-US" altLang="zh-CN" sz="1600" b="0" i="0" dirty="0" err="1">
                    <a:solidFill>
                      <a:srgbClr val="4D4D4D"/>
                    </a:solidFill>
                    <a:effectLst/>
                    <a:latin typeface="-apple-system"/>
                  </a:rPr>
                  <a:t>ViT</a:t>
                </a:r>
                <a:r>
                  <a:rPr lang="zh-CN" altLang="en-US" sz="1600" b="0" i="0" dirty="0">
                    <a:solidFill>
                      <a:srgbClr val="4D4D4D"/>
                    </a:solidFill>
                    <a:effectLst/>
                    <a:latin typeface="-apple-system"/>
                  </a:rPr>
                  <a:t>的</a:t>
                </a:r>
                <a:r>
                  <a:rPr lang="zh-CN" altLang="en-US" sz="1600" dirty="0">
                    <a:solidFill>
                      <a:srgbClr val="4D4D4D"/>
                    </a:solidFill>
                    <a:latin typeface="-apple-system"/>
                  </a:rPr>
                  <a:t>计算复杂度为</a:t>
                </a:r>
                <a14:m>
                  <m:oMath xmlns:m="http://schemas.openxmlformats.org/officeDocument/2006/math">
                    <m:r>
                      <a:rPr lang="en-US" altLang="zh-CN" sz="1600" b="0" i="1" smtClean="0">
                        <a:solidFill>
                          <a:srgbClr val="4D4D4D"/>
                        </a:solidFill>
                        <a:latin typeface="Cambria Math" panose="02040503050406030204" pitchFamily="18" charset="0"/>
                      </a:rPr>
                      <m:t>0</m:t>
                    </m:r>
                    <m:d>
                      <m:dPr>
                        <m:ctrlPr>
                          <a:rPr lang="en-US" altLang="zh-CN" sz="1600" b="0" i="1" smtClean="0">
                            <a:solidFill>
                              <a:srgbClr val="4D4D4D"/>
                            </a:solidFill>
                            <a:latin typeface="Cambria Math" panose="02040503050406030204" pitchFamily="18" charset="0"/>
                          </a:rPr>
                        </m:ctrlPr>
                      </m:dPr>
                      <m:e>
                        <m:sSup>
                          <m:sSupPr>
                            <m:ctrlPr>
                              <a:rPr lang="en-US" altLang="zh-CN" sz="1600" b="0" i="1" smtClean="0">
                                <a:solidFill>
                                  <a:srgbClr val="4D4D4D"/>
                                </a:solidFill>
                                <a:latin typeface="Cambria Math" panose="02040503050406030204" pitchFamily="18" charset="0"/>
                              </a:rPr>
                            </m:ctrlPr>
                          </m:sSupPr>
                          <m:e>
                            <m:d>
                              <m:dPr>
                                <m:ctrlPr>
                                  <a:rPr lang="en-US" altLang="zh-CN" sz="1600" b="0" i="1" smtClean="0">
                                    <a:solidFill>
                                      <a:srgbClr val="4D4D4D"/>
                                    </a:solidFill>
                                    <a:latin typeface="Cambria Math" panose="02040503050406030204" pitchFamily="18" charset="0"/>
                                  </a:rPr>
                                </m:ctrlPr>
                              </m:dPr>
                              <m:e>
                                <m:r>
                                  <a:rPr lang="en-US" altLang="zh-CN" sz="1600" b="0" i="1" smtClean="0">
                                    <a:solidFill>
                                      <a:srgbClr val="4D4D4D"/>
                                    </a:solidFill>
                                    <a:latin typeface="Cambria Math" panose="02040503050406030204" pitchFamily="18" charset="0"/>
                                  </a:rPr>
                                  <m:t>𝐻</m:t>
                                </m:r>
                                <m:r>
                                  <a:rPr lang="en-US" altLang="zh-CN" sz="1600" b="0" i="1" smtClean="0">
                                    <a:solidFill>
                                      <a:srgbClr val="4D4D4D"/>
                                    </a:solidFill>
                                    <a:latin typeface="Cambria Math" panose="02040503050406030204" pitchFamily="18" charset="0"/>
                                    <a:ea typeface="Cambria Math" panose="02040503050406030204" pitchFamily="18" charset="0"/>
                                  </a:rPr>
                                  <m:t>×</m:t>
                                </m:r>
                                <m:r>
                                  <a:rPr lang="en-US" altLang="zh-CN" sz="1600" b="0" i="1" smtClean="0">
                                    <a:solidFill>
                                      <a:srgbClr val="4D4D4D"/>
                                    </a:solidFill>
                                    <a:latin typeface="Cambria Math" panose="02040503050406030204" pitchFamily="18" charset="0"/>
                                    <a:ea typeface="Cambria Math" panose="02040503050406030204" pitchFamily="18" charset="0"/>
                                  </a:rPr>
                                  <m:t>𝑊</m:t>
                                </m:r>
                              </m:e>
                            </m:d>
                          </m:e>
                          <m:sup>
                            <m:r>
                              <a:rPr lang="en-US" altLang="zh-CN" sz="1600" b="0" i="1" smtClean="0">
                                <a:solidFill>
                                  <a:srgbClr val="4D4D4D"/>
                                </a:solidFill>
                                <a:latin typeface="Cambria Math" panose="02040503050406030204" pitchFamily="18" charset="0"/>
                              </a:rPr>
                              <m:t>2</m:t>
                            </m:r>
                          </m:sup>
                        </m:sSup>
                        <m:r>
                          <a:rPr lang="en-US" altLang="zh-CN" sz="1600" b="0" i="1" smtClean="0">
                            <a:solidFill>
                              <a:srgbClr val="4D4D4D"/>
                            </a:solidFill>
                            <a:latin typeface="Cambria Math" panose="02040503050406030204" pitchFamily="18" charset="0"/>
                            <a:ea typeface="Cambria Math" panose="02040503050406030204" pitchFamily="18" charset="0"/>
                          </a:rPr>
                          <m:t>∙</m:t>
                        </m:r>
                        <m:r>
                          <a:rPr lang="en-US" altLang="zh-CN" sz="1600" b="0" i="1" smtClean="0">
                            <a:solidFill>
                              <a:srgbClr val="4D4D4D"/>
                            </a:solidFill>
                            <a:latin typeface="Cambria Math" panose="02040503050406030204" pitchFamily="18" charset="0"/>
                            <a:ea typeface="Cambria Math" panose="02040503050406030204" pitchFamily="18" charset="0"/>
                          </a:rPr>
                          <m:t>𝐶</m:t>
                        </m:r>
                      </m:e>
                    </m:d>
                  </m:oMath>
                </a14:m>
                <a:r>
                  <a:rPr lang="zh-CN" altLang="en-US" sz="1600" dirty="0">
                    <a:solidFill>
                      <a:srgbClr val="4D4D4D"/>
                    </a:solidFill>
                    <a:latin typeface="-apple-system"/>
                  </a:rPr>
                  <a:t>，</a:t>
                </a:r>
                <a:r>
                  <a:rPr lang="zh-CN" altLang="en-US" sz="1600" b="0" i="0" dirty="0">
                    <a:solidFill>
                      <a:srgbClr val="4D4D4D"/>
                    </a:solidFill>
                    <a:effectLst/>
                    <a:latin typeface="-apple-system"/>
                  </a:rPr>
                  <a:t>其计算复杂度为</a:t>
                </a:r>
                <a:r>
                  <a:rPr lang="zh-CN" altLang="en-US" sz="1600" dirty="0">
                    <a:solidFill>
                      <a:srgbClr val="4D4D4D"/>
                    </a:solidFill>
                    <a:latin typeface="-apple-system"/>
                  </a:rPr>
                  <a:t>分辨率</a:t>
                </a:r>
                <a:r>
                  <a:rPr lang="zh-CN" altLang="en-US" sz="1600" b="0" i="0" dirty="0">
                    <a:solidFill>
                      <a:srgbClr val="4D4D4D"/>
                    </a:solidFill>
                    <a:effectLst/>
                    <a:latin typeface="-apple-system"/>
                  </a:rPr>
                  <a:t>大小的平方</a:t>
                </a:r>
                <a:r>
                  <a:rPr lang="zh-CN" altLang="en-US" sz="1600" dirty="0">
                    <a:solidFill>
                      <a:srgbClr val="4D4D4D"/>
                    </a:solidFill>
                    <a:latin typeface="-apple-system"/>
                  </a:rPr>
                  <a:t>，当图像分辨率大的时候，</a:t>
                </a:r>
                <a:r>
                  <a:rPr lang="en-US" altLang="zh-CN" sz="1600" b="0" i="0" dirty="0">
                    <a:solidFill>
                      <a:srgbClr val="4D4D4D"/>
                    </a:solidFill>
                    <a:effectLst/>
                    <a:latin typeface="-apple-system"/>
                  </a:rPr>
                  <a:t> </a:t>
                </a:r>
                <a:r>
                  <a:rPr lang="en-US" altLang="zh-CN" sz="1600" b="0" i="0" dirty="0" err="1">
                    <a:solidFill>
                      <a:srgbClr val="4D4D4D"/>
                    </a:solidFill>
                    <a:effectLst/>
                    <a:latin typeface="-apple-system"/>
                  </a:rPr>
                  <a:t>ViT</a:t>
                </a:r>
                <a:r>
                  <a:rPr lang="zh-CN" altLang="en-US" sz="1600" dirty="0">
                    <a:solidFill>
                      <a:srgbClr val="4D4D4D"/>
                    </a:solidFill>
                    <a:latin typeface="-apple-system"/>
                  </a:rPr>
                  <a:t>因为计算量太大而不再适用。</a:t>
                </a:r>
              </a:p>
            </p:txBody>
          </p:sp>
        </mc:Choice>
        <mc:Fallback xmlns="">
          <p:sp>
            <p:nvSpPr>
              <p:cNvPr id="13" name="文本框 12">
                <a:extLst>
                  <a:ext uri="{FF2B5EF4-FFF2-40B4-BE49-F238E27FC236}">
                    <a16:creationId xmlns:a16="http://schemas.microsoft.com/office/drawing/2014/main" id="{A86B7A88-A9A7-BA5D-5A58-61BFD2CEF2B9}"/>
                  </a:ext>
                </a:extLst>
              </p:cNvPr>
              <p:cNvSpPr txBox="1">
                <a:spLocks noRot="1" noChangeAspect="1" noMove="1" noResize="1" noEditPoints="1" noAdjustHandles="1" noChangeArrowheads="1" noChangeShapeType="1" noTextEdit="1"/>
              </p:cNvSpPr>
              <p:nvPr/>
            </p:nvSpPr>
            <p:spPr>
              <a:xfrm>
                <a:off x="4196316" y="1785190"/>
                <a:ext cx="6578009" cy="616515"/>
              </a:xfrm>
              <a:prstGeom prst="rect">
                <a:avLst/>
              </a:prstGeom>
              <a:blipFill>
                <a:blip r:embed="rId7"/>
                <a:stretch>
                  <a:fillRect l="-463" r="-3707" b="-11881"/>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773B8B41-AEF7-BE96-7C54-8FB7B346983B}"/>
              </a:ext>
            </a:extLst>
          </p:cNvPr>
          <p:cNvSpPr txBox="1"/>
          <p:nvPr/>
        </p:nvSpPr>
        <p:spPr>
          <a:xfrm>
            <a:off x="4090104" y="4672492"/>
            <a:ext cx="8634557" cy="584775"/>
          </a:xfrm>
          <a:prstGeom prst="rect">
            <a:avLst/>
          </a:prstGeom>
          <a:noFill/>
        </p:spPr>
        <p:txBody>
          <a:bodyPr wrap="square">
            <a:spAutoFit/>
          </a:bodyPr>
          <a:lstStyle/>
          <a:p>
            <a:r>
              <a:rPr lang="zh-CN" altLang="en-US" sz="1600" b="0" i="0" dirty="0">
                <a:solidFill>
                  <a:srgbClr val="4D4D4D"/>
                </a:solidFill>
                <a:effectLst/>
                <a:latin typeface="-apple-system"/>
              </a:rPr>
              <a:t>（</a:t>
            </a:r>
            <a:r>
              <a:rPr lang="en-US" altLang="zh-CN" sz="1600" b="0" i="0" dirty="0">
                <a:solidFill>
                  <a:srgbClr val="4D4D4D"/>
                </a:solidFill>
                <a:effectLst/>
                <a:latin typeface="-apple-system"/>
              </a:rPr>
              <a:t>1</a:t>
            </a:r>
            <a:r>
              <a:rPr lang="zh-CN" altLang="en-US" sz="1600" b="0" i="0" dirty="0">
                <a:solidFill>
                  <a:srgbClr val="4D4D4D"/>
                </a:solidFill>
                <a:effectLst/>
                <a:latin typeface="-apple-system"/>
              </a:rPr>
              <a:t>）随着处理层次的加深，空间分辨率逐渐降低；</a:t>
            </a:r>
            <a:endParaRPr lang="en-US" altLang="zh-CN" sz="1600" b="0" i="0" dirty="0">
              <a:solidFill>
                <a:srgbClr val="4D4D4D"/>
              </a:solidFill>
              <a:effectLst/>
              <a:latin typeface="-apple-system"/>
            </a:endParaRPr>
          </a:p>
          <a:p>
            <a:r>
              <a:rPr lang="zh-CN" altLang="en-US" sz="1600" b="0" i="0" dirty="0">
                <a:solidFill>
                  <a:srgbClr val="4D4D4D"/>
                </a:solidFill>
                <a:effectLst/>
                <a:latin typeface="-apple-system"/>
              </a:rPr>
              <a:t>（</a:t>
            </a:r>
            <a:r>
              <a:rPr lang="en-US" altLang="zh-CN" sz="1600" b="0" i="0" dirty="0">
                <a:solidFill>
                  <a:srgbClr val="4D4D4D"/>
                </a:solidFill>
                <a:effectLst/>
                <a:latin typeface="-apple-system"/>
              </a:rPr>
              <a:t>2</a:t>
            </a:r>
            <a:r>
              <a:rPr lang="zh-CN" altLang="en-US" sz="1600" b="0" i="0" dirty="0">
                <a:solidFill>
                  <a:srgbClr val="4D4D4D"/>
                </a:solidFill>
                <a:effectLst/>
                <a:latin typeface="-apple-system"/>
              </a:rPr>
              <a:t>）通道数目不断增减，并且每个通道越来越对应专门的特征。</a:t>
            </a:r>
            <a:endParaRPr lang="en-US" altLang="zh-CN" sz="1600" b="0" i="0" dirty="0">
              <a:solidFill>
                <a:srgbClr val="4D4D4D"/>
              </a:solidFill>
              <a:effectLst/>
              <a:latin typeface="-apple-system"/>
            </a:endParaRPr>
          </a:p>
        </p:txBody>
      </p:sp>
      <p:sp>
        <p:nvSpPr>
          <p:cNvPr id="23" name="文本框 22">
            <a:extLst>
              <a:ext uri="{FF2B5EF4-FFF2-40B4-BE49-F238E27FC236}">
                <a16:creationId xmlns:a16="http://schemas.microsoft.com/office/drawing/2014/main" id="{E7DC831A-E144-5ECC-BEE6-C8D886F3763C}"/>
              </a:ext>
            </a:extLst>
          </p:cNvPr>
          <p:cNvSpPr txBox="1"/>
          <p:nvPr/>
        </p:nvSpPr>
        <p:spPr>
          <a:xfrm>
            <a:off x="4196316" y="4292149"/>
            <a:ext cx="8846846" cy="338554"/>
          </a:xfrm>
          <a:prstGeom prst="rect">
            <a:avLst/>
          </a:prstGeom>
          <a:noFill/>
        </p:spPr>
        <p:txBody>
          <a:bodyPr wrap="square">
            <a:spAutoFit/>
          </a:bodyPr>
          <a:lstStyle>
            <a:defPPr>
              <a:defRPr lang="zh-CN"/>
            </a:defPPr>
            <a:lvl1pPr>
              <a:defRPr sz="1600" b="0" i="0">
                <a:solidFill>
                  <a:srgbClr val="4D4D4D"/>
                </a:solidFill>
                <a:effectLst/>
                <a:latin typeface="-apple-system"/>
              </a:defRPr>
            </a:lvl1pPr>
          </a:lstStyle>
          <a:p>
            <a:r>
              <a:rPr lang="zh-CN" altLang="en-US" dirty="0"/>
              <a:t>计算机视觉任务发展出多尺度处理流程，也被称为金字塔策略。</a:t>
            </a:r>
          </a:p>
        </p:txBody>
      </p:sp>
      <p:sp>
        <p:nvSpPr>
          <p:cNvPr id="26" name="矩形 3">
            <a:extLst>
              <a:ext uri="{FF2B5EF4-FFF2-40B4-BE49-F238E27FC236}">
                <a16:creationId xmlns:a16="http://schemas.microsoft.com/office/drawing/2014/main" id="{4E41025C-B3BF-F2CE-6A54-F2F8F1AE3AF5}"/>
              </a:ext>
            </a:extLst>
          </p:cNvPr>
          <p:cNvSpPr/>
          <p:nvPr/>
        </p:nvSpPr>
        <p:spPr>
          <a:xfrm>
            <a:off x="1154564" y="3529350"/>
            <a:ext cx="4329098" cy="360452"/>
          </a:xfrm>
          <a:prstGeom prst="rect">
            <a:avLst/>
          </a:prstGeom>
          <a:noFill/>
          <a:ln w="9525">
            <a:noFill/>
          </a:ln>
        </p:spPr>
        <p:txBody>
          <a:bodyPr wrap="square" lIns="65564" tIns="32782" rIns="65564" bIns="32782" anchor="t">
            <a:spAutoFit/>
          </a:bodyPr>
          <a:lstStyle/>
          <a:p>
            <a:pPr marL="327859" indent="-327859" defTabSz="414680">
              <a:buFont typeface="Wingdings" panose="05000000000000000000" pitchFamily="2" charset="2"/>
              <a:buChar char="p"/>
            </a:pPr>
            <a:r>
              <a:rPr lang="zh-CN" altLang="en-US" sz="1912" dirty="0">
                <a:solidFill>
                  <a:prstClr val="black"/>
                </a:solidFill>
                <a:latin typeface="Calibri" panose="020F0502020204030204" pitchFamily="34" charset="0"/>
                <a:ea typeface="宋体" panose="02010600030101010101" pitchFamily="2" charset="-122"/>
              </a:rPr>
              <a:t>多尺度处理流程</a:t>
            </a:r>
          </a:p>
        </p:txBody>
      </p:sp>
      <p:sp>
        <p:nvSpPr>
          <p:cNvPr id="27" name="Rounded Rectangle 7">
            <a:extLst>
              <a:ext uri="{FF2B5EF4-FFF2-40B4-BE49-F238E27FC236}">
                <a16:creationId xmlns:a16="http://schemas.microsoft.com/office/drawing/2014/main" id="{E834D92E-F6B4-3CEF-12C3-BB5DED5CAD32}"/>
              </a:ext>
            </a:extLst>
          </p:cNvPr>
          <p:cNvSpPr/>
          <p:nvPr/>
        </p:nvSpPr>
        <p:spPr>
          <a:xfrm flipH="1">
            <a:off x="1539495" y="4254468"/>
            <a:ext cx="2550609" cy="390194"/>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b="1" kern="100" dirty="0">
                <a:latin typeface="等线" panose="02010600030101010101" pitchFamily="2" charset="-122"/>
                <a:cs typeface="Times New Roman" panose="02020603050405020304" pitchFamily="18" charset="0"/>
              </a:rPr>
              <a:t>金字塔策略</a:t>
            </a:r>
          </a:p>
        </p:txBody>
      </p:sp>
      <p:sp>
        <p:nvSpPr>
          <p:cNvPr id="28" name="文本框 27">
            <a:extLst>
              <a:ext uri="{FF2B5EF4-FFF2-40B4-BE49-F238E27FC236}">
                <a16:creationId xmlns:a16="http://schemas.microsoft.com/office/drawing/2014/main" id="{CEFEE017-821A-6022-3FF6-37CD8619BD7A}"/>
              </a:ext>
            </a:extLst>
          </p:cNvPr>
          <p:cNvSpPr txBox="1"/>
          <p:nvPr/>
        </p:nvSpPr>
        <p:spPr>
          <a:xfrm>
            <a:off x="1500304" y="5687721"/>
            <a:ext cx="9593776" cy="584775"/>
          </a:xfrm>
          <a:prstGeom prst="rect">
            <a:avLst/>
          </a:prstGeom>
          <a:noFill/>
        </p:spPr>
        <p:txBody>
          <a:bodyPr wrap="square">
            <a:spAutoFit/>
          </a:bodyPr>
          <a:lstStyle>
            <a:defPPr>
              <a:defRPr lang="zh-CN"/>
            </a:defPPr>
            <a:lvl1pPr>
              <a:defRPr sz="1600" b="0" i="0">
                <a:solidFill>
                  <a:srgbClr val="4D4D4D"/>
                </a:solidFill>
                <a:effectLst/>
                <a:latin typeface="-apple-system"/>
              </a:defRPr>
            </a:lvl1pPr>
          </a:lstStyle>
          <a:p>
            <a:r>
              <a:rPr lang="zh-CN" altLang="en-US" dirty="0">
                <a:solidFill>
                  <a:schemeClr val="accent5">
                    <a:lumMod val="75000"/>
                  </a:schemeClr>
                </a:solidFill>
                <a:latin typeface="黑体" panose="02010609060101010101" pitchFamily="49" charset="-122"/>
                <a:ea typeface="黑体" panose="02010609060101010101" pitchFamily="49" charset="-122"/>
              </a:rPr>
              <a:t>    本文将多尺度特征与</a:t>
            </a:r>
            <a:r>
              <a:rPr lang="en-US" altLang="zh-CN" dirty="0">
                <a:solidFill>
                  <a:schemeClr val="accent5">
                    <a:lumMod val="75000"/>
                  </a:schemeClr>
                </a:solidFill>
                <a:latin typeface="Times New Roman" panose="02020603050405020304" pitchFamily="18" charset="0"/>
                <a:ea typeface="黑体" panose="02010609060101010101" pitchFamily="49" charset="-122"/>
                <a:cs typeface="Times New Roman" panose="02020603050405020304" pitchFamily="18" charset="0"/>
              </a:rPr>
              <a:t>Transformer</a:t>
            </a:r>
            <a:r>
              <a:rPr lang="zh-CN" altLang="en-US" dirty="0">
                <a:solidFill>
                  <a:schemeClr val="accent5">
                    <a:lumMod val="75000"/>
                  </a:schemeClr>
                </a:solidFill>
                <a:latin typeface="黑体" panose="02010609060101010101" pitchFamily="49" charset="-122"/>
                <a:ea typeface="黑体" panose="02010609060101010101" pitchFamily="49" charset="-122"/>
              </a:rPr>
              <a:t>相结合，提出用于图像识别和视频分类等任务的多尺度</a:t>
            </a:r>
            <a:r>
              <a:rPr lang="en-US" altLang="zh-CN" dirty="0">
                <a:solidFill>
                  <a:schemeClr val="accent5">
                    <a:lumMod val="75000"/>
                  </a:schemeClr>
                </a:solidFill>
                <a:latin typeface="Times New Roman" panose="02020603050405020304" pitchFamily="18" charset="0"/>
                <a:ea typeface="黑体" panose="02010609060101010101" pitchFamily="49" charset="-122"/>
                <a:cs typeface="Times New Roman" panose="02020603050405020304" pitchFamily="18" charset="0"/>
              </a:rPr>
              <a:t>Vision Transformer</a:t>
            </a:r>
            <a:r>
              <a:rPr lang="zh-CN" altLang="en-US" dirty="0">
                <a:solidFill>
                  <a:schemeClr val="accent5">
                    <a:lumMod val="75000"/>
                  </a:schemeClr>
                </a:solidFill>
                <a:latin typeface="黑体" panose="02010609060101010101" pitchFamily="49" charset="-122"/>
                <a:ea typeface="黑体" panose="02010609060101010101" pitchFamily="49" charset="-122"/>
              </a:rPr>
              <a:t>，即</a:t>
            </a:r>
            <a:r>
              <a:rPr lang="en-US" altLang="zh-CN" dirty="0" err="1">
                <a:solidFill>
                  <a:schemeClr val="accent5">
                    <a:lumMod val="75000"/>
                  </a:schemeClr>
                </a:solidFill>
                <a:latin typeface="Times New Roman" panose="02020603050405020304" pitchFamily="18" charset="0"/>
                <a:ea typeface="黑体" panose="02010609060101010101" pitchFamily="49" charset="-122"/>
                <a:cs typeface="Times New Roman" panose="02020603050405020304" pitchFamily="18" charset="0"/>
              </a:rPr>
              <a:t>MViT</a:t>
            </a:r>
            <a:r>
              <a:rPr lang="zh-CN" altLang="en-US"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dirty="0">
              <a:solidFill>
                <a:schemeClr val="accent5">
                  <a:lumMod val="7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圆角 17">
            <a:extLst>
              <a:ext uri="{FF2B5EF4-FFF2-40B4-BE49-F238E27FC236}">
                <a16:creationId xmlns:a16="http://schemas.microsoft.com/office/drawing/2014/main" id="{A49EBF3D-CF05-B00E-A996-D5B6A33BAEE1}"/>
              </a:ext>
            </a:extLst>
          </p:cNvPr>
          <p:cNvSpPr/>
          <p:nvPr/>
        </p:nvSpPr>
        <p:spPr>
          <a:xfrm>
            <a:off x="1459499" y="5525403"/>
            <a:ext cx="4490307" cy="499593"/>
          </a:xfrm>
          <a:prstGeom prst="roundRect">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defTabSz="414680"/>
            <a:endParaRPr lang="zh-CN" altLang="en-US" sz="1633">
              <a:solidFill>
                <a:prstClr val="white"/>
              </a:solidFill>
              <a:latin typeface="Calibri" panose="020F0502020204030204"/>
              <a:ea typeface="等线" panose="02010600030101010101" pitchFamily="2" charset="-122"/>
            </a:endParaRPr>
          </a:p>
        </p:txBody>
      </p:sp>
      <p:sp>
        <p:nvSpPr>
          <p:cNvPr id="11" name="矩形: 圆角 10">
            <a:extLst>
              <a:ext uri="{FF2B5EF4-FFF2-40B4-BE49-F238E27FC236}">
                <a16:creationId xmlns:a16="http://schemas.microsoft.com/office/drawing/2014/main" id="{8C325CCD-A5DA-5E43-091A-95FAEBD9F8F7}"/>
              </a:ext>
            </a:extLst>
          </p:cNvPr>
          <p:cNvSpPr/>
          <p:nvPr/>
        </p:nvSpPr>
        <p:spPr>
          <a:xfrm>
            <a:off x="1199277" y="1580937"/>
            <a:ext cx="9996161" cy="1218264"/>
          </a:xfrm>
          <a:prstGeom prst="roundRect">
            <a:avLst>
              <a:gd name="adj" fmla="val 10167"/>
            </a:avLst>
          </a:prstGeom>
          <a:gradFill>
            <a:gsLst>
              <a:gs pos="0">
                <a:schemeClr val="accent5">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4680"/>
            <a:endParaRPr lang="zh-CN" altLang="en-US" sz="1292" dirty="0">
              <a:solidFill>
                <a:prstClr val="white"/>
              </a:solidFill>
              <a:latin typeface="Calibri" panose="020F0502020204030204"/>
              <a:ea typeface="等线" panose="02010600030101010101" pitchFamily="2" charset="-122"/>
            </a:endParaRPr>
          </a:p>
        </p:txBody>
      </p:sp>
      <p:grpSp>
        <p:nvGrpSpPr>
          <p:cNvPr id="27" name="组合 26">
            <a:extLst>
              <a:ext uri="{FF2B5EF4-FFF2-40B4-BE49-F238E27FC236}">
                <a16:creationId xmlns:a16="http://schemas.microsoft.com/office/drawing/2014/main" id="{D8D121DB-4793-9917-E394-8ED813F71E7E}"/>
              </a:ext>
            </a:extLst>
          </p:cNvPr>
          <p:cNvGrpSpPr/>
          <p:nvPr/>
        </p:nvGrpSpPr>
        <p:grpSpPr>
          <a:xfrm>
            <a:off x="1459499" y="328919"/>
            <a:ext cx="3033158" cy="663322"/>
            <a:chOff x="2193261" y="397240"/>
            <a:chExt cx="3172361" cy="693766"/>
          </a:xfrm>
        </p:grpSpPr>
        <p:sp>
          <p:nvSpPr>
            <p:cNvPr id="28" name="文本框 27">
              <a:extLst>
                <a:ext uri="{FF2B5EF4-FFF2-40B4-BE49-F238E27FC236}">
                  <a16:creationId xmlns:a16="http://schemas.microsoft.com/office/drawing/2014/main" id="{6E4452AC-1706-BA1C-196A-DDE108003F9B}"/>
                </a:ext>
              </a:extLst>
            </p:cNvPr>
            <p:cNvSpPr txBox="1"/>
            <p:nvPr/>
          </p:nvSpPr>
          <p:spPr>
            <a:xfrm>
              <a:off x="2313878" y="397240"/>
              <a:ext cx="2979384" cy="622076"/>
            </a:xfrm>
            <a:prstGeom prst="rect">
              <a:avLst/>
            </a:prstGeom>
            <a:noFill/>
          </p:spPr>
          <p:txBody>
            <a:bodyPr wrap="square" rtlCol="0">
              <a:spAutoFit/>
            </a:bodyPr>
            <a:lstStyle/>
            <a:p>
              <a:pPr defTabSz="414680"/>
              <a:r>
                <a:rPr lang="en-US" altLang="zh-CN" sz="3265" dirty="0">
                  <a:solidFill>
                    <a:srgbClr val="E7E6E6">
                      <a:lumMod val="25000"/>
                    </a:srgbClr>
                  </a:solidFill>
                  <a:latin typeface="Times New Roman" panose="02020603050405020304" pitchFamily="18" charset="0"/>
                  <a:ea typeface="楷体" panose="02010609060101010101" pitchFamily="49" charset="-122"/>
                  <a:cs typeface="Times New Roman" panose="02020603050405020304" pitchFamily="18" charset="0"/>
                </a:rPr>
                <a:t>Contribution</a:t>
              </a:r>
              <a:endParaRPr lang="zh-CN" altLang="en-US" sz="3265" dirty="0">
                <a:solidFill>
                  <a:srgbClr val="E7E6E6">
                    <a:lumMod val="25000"/>
                  </a:srgb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矩形 28">
              <a:extLst>
                <a:ext uri="{FF2B5EF4-FFF2-40B4-BE49-F238E27FC236}">
                  <a16:creationId xmlns:a16="http://schemas.microsoft.com/office/drawing/2014/main" id="{EE465E52-DBD5-9F9C-D1A6-6CF0ABB627D5}"/>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65567" tIns="32782" rIns="65567" bIns="32782" anchor="ctr"/>
            <a:lstStyle/>
            <a:p>
              <a:pPr algn="ctr" defTabSz="874290">
                <a:spcBef>
                  <a:spcPct val="0"/>
                </a:spcBef>
                <a:spcAft>
                  <a:spcPct val="0"/>
                </a:spcAft>
                <a:defRPr/>
              </a:pPr>
              <a:endParaRPr lang="zh-CN" altLang="en-US" sz="1721" noProof="1">
                <a:solidFill>
                  <a:prstClr val="white"/>
                </a:solidFill>
                <a:latin typeface="Calibri" panose="020F0502020204030204"/>
                <a:ea typeface="等线" panose="02010600030101010101" pitchFamily="2" charset="-122"/>
              </a:endParaRPr>
            </a:p>
          </p:txBody>
        </p:sp>
      </p:grpSp>
      <p:grpSp>
        <p:nvGrpSpPr>
          <p:cNvPr id="30" name="组合 53">
            <a:extLst>
              <a:ext uri="{FF2B5EF4-FFF2-40B4-BE49-F238E27FC236}">
                <a16:creationId xmlns:a16="http://schemas.microsoft.com/office/drawing/2014/main" id="{5B01F578-B219-E48C-2538-8084B3C8BCB1}"/>
              </a:ext>
            </a:extLst>
          </p:cNvPr>
          <p:cNvGrpSpPr>
            <a:grpSpLocks/>
          </p:cNvGrpSpPr>
          <p:nvPr/>
        </p:nvGrpSpPr>
        <p:grpSpPr bwMode="auto">
          <a:xfrm>
            <a:off x="802088" y="447852"/>
            <a:ext cx="657412" cy="544388"/>
            <a:chOff x="178632" y="159728"/>
            <a:chExt cx="725570" cy="619478"/>
          </a:xfrm>
        </p:grpSpPr>
        <p:sp>
          <p:nvSpPr>
            <p:cNvPr id="31" name="椭圆 30">
              <a:extLst>
                <a:ext uri="{FF2B5EF4-FFF2-40B4-BE49-F238E27FC236}">
                  <a16:creationId xmlns:a16="http://schemas.microsoft.com/office/drawing/2014/main" id="{ED854CD4-B5C3-4C50-83DE-CD8D4A1644F4}"/>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22021">
                <a:defRPr/>
              </a:pPr>
              <a:endParaRPr lang="zh-CN" altLang="en-US" sz="816" i="1" dirty="0">
                <a:solidFill>
                  <a:prstClr val="white"/>
                </a:solidFill>
                <a:latin typeface="Microsoft YaHei" panose="020B0503020204020204" pitchFamily="34" charset="-122"/>
                <a:ea typeface="Microsoft YaHei" panose="020B0503020204020204" pitchFamily="34" charset="-122"/>
              </a:endParaRPr>
            </a:p>
          </p:txBody>
        </p:sp>
        <p:sp>
          <p:nvSpPr>
            <p:cNvPr id="32" name="文本框 55">
              <a:extLst>
                <a:ext uri="{FF2B5EF4-FFF2-40B4-BE49-F238E27FC236}">
                  <a16:creationId xmlns:a16="http://schemas.microsoft.com/office/drawing/2014/main" id="{4DA6925A-0EBD-7779-85B8-000B7C13246E}"/>
                </a:ext>
              </a:extLst>
            </p:cNvPr>
            <p:cNvSpPr txBox="1">
              <a:spLocks noChangeArrowheads="1"/>
            </p:cNvSpPr>
            <p:nvPr/>
          </p:nvSpPr>
          <p:spPr bwMode="auto">
            <a:xfrm>
              <a:off x="231102" y="223134"/>
              <a:ext cx="673100" cy="35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22021">
                <a:spcBef>
                  <a:spcPct val="0"/>
                </a:spcBef>
                <a:buNone/>
              </a:pPr>
              <a:r>
                <a:rPr lang="en-US" altLang="zh-CN" sz="1451" i="1" dirty="0">
                  <a:solidFill>
                    <a:srgbClr val="FFFFFF"/>
                  </a:solidFill>
                  <a:latin typeface="Microsoft YaHei" panose="020B0503020204020204" pitchFamily="34" charset="-122"/>
                  <a:ea typeface="Microsoft YaHei" panose="020B0503020204020204" pitchFamily="34" charset="-122"/>
                </a:rPr>
                <a:t>02</a:t>
              </a:r>
              <a:endParaRPr lang="zh-CN" altLang="en-US" sz="1088" i="1" dirty="0">
                <a:solidFill>
                  <a:srgbClr val="FFFFFF"/>
                </a:solidFill>
                <a:latin typeface="Microsoft YaHei" panose="020B0503020204020204" pitchFamily="34" charset="-122"/>
                <a:ea typeface="Microsoft YaHei" panose="020B0503020204020204" pitchFamily="34" charset="-122"/>
              </a:endParaRPr>
            </a:p>
          </p:txBody>
        </p:sp>
        <p:sp>
          <p:nvSpPr>
            <p:cNvPr id="33" name="椭圆 32">
              <a:extLst>
                <a:ext uri="{FF2B5EF4-FFF2-40B4-BE49-F238E27FC236}">
                  <a16:creationId xmlns:a16="http://schemas.microsoft.com/office/drawing/2014/main" id="{46E0D712-28FD-AA66-0A67-E4B964E012D8}"/>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22021">
                <a:defRPr/>
              </a:pPr>
              <a:endParaRPr lang="zh-CN" altLang="en-US" sz="816" i="1" dirty="0">
                <a:solidFill>
                  <a:prstClr val="white"/>
                </a:solidFill>
                <a:latin typeface="Microsoft YaHei" panose="020B0503020204020204" pitchFamily="34" charset="-122"/>
                <a:ea typeface="Microsoft YaHei" panose="020B0503020204020204" pitchFamily="34" charset="-122"/>
              </a:endParaRPr>
            </a:p>
          </p:txBody>
        </p:sp>
      </p:grpSp>
      <p:sp>
        <p:nvSpPr>
          <p:cNvPr id="34" name="矩形 3">
            <a:extLst>
              <a:ext uri="{FF2B5EF4-FFF2-40B4-BE49-F238E27FC236}">
                <a16:creationId xmlns:a16="http://schemas.microsoft.com/office/drawing/2014/main" id="{5331A4BC-516E-CF9B-F5DF-CB0EC46FF60A}"/>
              </a:ext>
            </a:extLst>
          </p:cNvPr>
          <p:cNvSpPr/>
          <p:nvPr/>
        </p:nvSpPr>
        <p:spPr>
          <a:xfrm>
            <a:off x="1154564" y="1131381"/>
            <a:ext cx="4329098" cy="360452"/>
          </a:xfrm>
          <a:prstGeom prst="rect">
            <a:avLst/>
          </a:prstGeom>
          <a:noFill/>
          <a:ln w="9525">
            <a:noFill/>
          </a:ln>
        </p:spPr>
        <p:txBody>
          <a:bodyPr wrap="square" lIns="65564" tIns="32782" rIns="65564" bIns="32782" anchor="t">
            <a:spAutoFit/>
          </a:bodyPr>
          <a:lstStyle/>
          <a:p>
            <a:pPr marL="327859" indent="-327859" defTabSz="414680">
              <a:buFont typeface="Wingdings" panose="05000000000000000000" pitchFamily="2" charset="2"/>
              <a:buChar char="p"/>
            </a:pPr>
            <a:r>
              <a:rPr lang="en-US" altLang="zh-CN" sz="1912" dirty="0">
                <a:solidFill>
                  <a:prstClr val="black"/>
                </a:solidFill>
                <a:latin typeface="Calibri" panose="020F0502020204030204" pitchFamily="34" charset="0"/>
                <a:ea typeface="宋体" panose="02010600030101010101" pitchFamily="2" charset="-122"/>
              </a:rPr>
              <a:t>Multiscale Vision Transformers</a:t>
            </a:r>
            <a:endParaRPr lang="zh-CN" altLang="en-US" sz="1912" dirty="0">
              <a:solidFill>
                <a:prstClr val="black"/>
              </a:solidFill>
              <a:latin typeface="Calibri" panose="020F0502020204030204" pitchFamily="34" charset="0"/>
              <a:ea typeface="宋体" panose="02010600030101010101" pitchFamily="2" charset="-122"/>
            </a:endParaRPr>
          </a:p>
        </p:txBody>
      </p:sp>
      <p:sp>
        <p:nvSpPr>
          <p:cNvPr id="10" name="文本框 9">
            <a:extLst>
              <a:ext uri="{FF2B5EF4-FFF2-40B4-BE49-F238E27FC236}">
                <a16:creationId xmlns:a16="http://schemas.microsoft.com/office/drawing/2014/main" id="{29A963D4-2BF2-A84A-ED90-4D0E5FF61DCE}"/>
              </a:ext>
            </a:extLst>
          </p:cNvPr>
          <p:cNvSpPr txBox="1"/>
          <p:nvPr/>
        </p:nvSpPr>
        <p:spPr>
          <a:xfrm>
            <a:off x="1704446" y="1696411"/>
            <a:ext cx="9051786" cy="846194"/>
          </a:xfrm>
          <a:prstGeom prst="rect">
            <a:avLst/>
          </a:prstGeom>
          <a:noFill/>
        </p:spPr>
        <p:txBody>
          <a:bodyPr wrap="square">
            <a:spAutoFit/>
          </a:bodyPr>
          <a:lstStyle/>
          <a:p>
            <a:pPr indent="414680" defTabSz="414680"/>
            <a:r>
              <a:rPr lang="zh-CN" altLang="en-US" sz="1600" dirty="0"/>
              <a:t>与传统</a:t>
            </a:r>
            <a:r>
              <a:rPr lang="en-US" altLang="zh-CN" sz="1600" dirty="0"/>
              <a:t>Transformer</a:t>
            </a:r>
            <a:r>
              <a:rPr lang="zh-CN" altLang="en-US" sz="1600" dirty="0"/>
              <a:t>在整个网络中分辨率和通道容量不变不同， </a:t>
            </a:r>
            <a:r>
              <a:rPr lang="en-US" altLang="zh-CN" sz="1633" dirty="0" err="1">
                <a:solidFill>
                  <a:prstClr val="black"/>
                </a:solidFill>
                <a:latin typeface="Calibri" panose="020F0502020204030204"/>
                <a:ea typeface="等线" panose="02010600030101010101" pitchFamily="2" charset="-122"/>
              </a:rPr>
              <a:t>MViT</a:t>
            </a:r>
            <a:r>
              <a:rPr lang="zh-CN" altLang="en-US" sz="1633" dirty="0">
                <a:solidFill>
                  <a:prstClr val="black"/>
                </a:solidFill>
                <a:latin typeface="Calibri" panose="020F0502020204030204"/>
                <a:ea typeface="等线" panose="02010600030101010101" pitchFamily="2" charset="-122"/>
              </a:rPr>
              <a:t>不同</a:t>
            </a:r>
            <a:r>
              <a:rPr lang="en-US" altLang="zh-CN" sz="1633" dirty="0">
                <a:solidFill>
                  <a:prstClr val="black"/>
                </a:solidFill>
                <a:latin typeface="Calibri" panose="020F0502020204030204"/>
                <a:ea typeface="等线" panose="02010600030101010101" pitchFamily="2" charset="-122"/>
              </a:rPr>
              <a:t>stage</a:t>
            </a:r>
            <a:r>
              <a:rPr lang="zh-CN" altLang="en-US" sz="1633" dirty="0">
                <a:solidFill>
                  <a:prstClr val="black"/>
                </a:solidFill>
                <a:latin typeface="Calibri" panose="020F0502020204030204"/>
                <a:ea typeface="等线" panose="02010600030101010101" pitchFamily="2" charset="-122"/>
              </a:rPr>
              <a:t>具有不同的分辨率，最开始输入分辨率最大同时通道数最少，随着网络加深会扩展通道容量的同时降低空间分辨率，搭建了一个多尺度的特征金字塔。</a:t>
            </a:r>
            <a:endParaRPr lang="en-US" altLang="zh-CN" sz="1633" dirty="0">
              <a:solidFill>
                <a:prstClr val="black"/>
              </a:solidFill>
              <a:latin typeface="Calibri" panose="020F0502020204030204"/>
              <a:ea typeface="等线" panose="02010600030101010101" pitchFamily="2" charset="-122"/>
            </a:endParaRPr>
          </a:p>
        </p:txBody>
      </p:sp>
      <p:sp>
        <p:nvSpPr>
          <p:cNvPr id="17" name="文本框 16">
            <a:extLst>
              <a:ext uri="{FF2B5EF4-FFF2-40B4-BE49-F238E27FC236}">
                <a16:creationId xmlns:a16="http://schemas.microsoft.com/office/drawing/2014/main" id="{FE73878D-8472-2E30-F48E-18B604E319FD}"/>
              </a:ext>
            </a:extLst>
          </p:cNvPr>
          <p:cNvSpPr txBox="1"/>
          <p:nvPr/>
        </p:nvSpPr>
        <p:spPr>
          <a:xfrm>
            <a:off x="1852644" y="5513475"/>
            <a:ext cx="4016908" cy="467885"/>
          </a:xfrm>
          <a:prstGeom prst="rect">
            <a:avLst/>
          </a:prstGeom>
          <a:noFill/>
        </p:spPr>
        <p:txBody>
          <a:bodyPr wrap="square">
            <a:spAutoFit/>
          </a:bodyPr>
          <a:lstStyle/>
          <a:p>
            <a:pPr marL="311010" indent="-311010" defTabSz="414680">
              <a:lnSpc>
                <a:spcPct val="150000"/>
              </a:lnSpc>
              <a:buFont typeface="Wingdings" panose="05000000000000000000" pitchFamily="2" charset="2"/>
              <a:buChar char="l"/>
              <a:defRPr/>
            </a:pPr>
            <a:r>
              <a:rPr lang="en-US" altLang="zh-CN" sz="1814" dirty="0">
                <a:solidFill>
                  <a:prstClr val="black"/>
                </a:solidFill>
                <a:latin typeface="-apple-system"/>
                <a:ea typeface="等线" panose="02010600030101010101" pitchFamily="2" charset="-122"/>
              </a:rPr>
              <a:t>Multi Head Pooling Attention</a:t>
            </a:r>
          </a:p>
        </p:txBody>
      </p:sp>
      <p:pic>
        <p:nvPicPr>
          <p:cNvPr id="19" name="图片 18">
            <a:extLst>
              <a:ext uri="{FF2B5EF4-FFF2-40B4-BE49-F238E27FC236}">
                <a16:creationId xmlns:a16="http://schemas.microsoft.com/office/drawing/2014/main" id="{C788E07B-3393-9448-F058-300D83A17366}"/>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730597" y="294027"/>
            <a:ext cx="1880161" cy="550722"/>
          </a:xfrm>
          <a:prstGeom prst="rect">
            <a:avLst/>
          </a:prstGeom>
        </p:spPr>
      </p:pic>
      <p:pic>
        <p:nvPicPr>
          <p:cNvPr id="15" name="图片 14">
            <a:extLst>
              <a:ext uri="{FF2B5EF4-FFF2-40B4-BE49-F238E27FC236}">
                <a16:creationId xmlns:a16="http://schemas.microsoft.com/office/drawing/2014/main" id="{51EBC900-E057-C2C9-30C9-3F2915B257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8483" y="2791140"/>
            <a:ext cx="5743712" cy="2274510"/>
          </a:xfrm>
          <a:prstGeom prst="rect">
            <a:avLst/>
          </a:prstGeom>
        </p:spPr>
      </p:pic>
      <p:sp>
        <p:nvSpPr>
          <p:cNvPr id="16" name="矩形: 圆角 15">
            <a:extLst>
              <a:ext uri="{FF2B5EF4-FFF2-40B4-BE49-F238E27FC236}">
                <a16:creationId xmlns:a16="http://schemas.microsoft.com/office/drawing/2014/main" id="{0E256DAD-B028-DFC3-5F98-D1C0709A82D9}"/>
              </a:ext>
            </a:extLst>
          </p:cNvPr>
          <p:cNvSpPr/>
          <p:nvPr/>
        </p:nvSpPr>
        <p:spPr>
          <a:xfrm>
            <a:off x="6683256" y="5521638"/>
            <a:ext cx="4490307" cy="499593"/>
          </a:xfrm>
          <a:prstGeom prst="roundRect">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defTabSz="414680"/>
            <a:endParaRPr lang="zh-CN" altLang="en-US" sz="1633">
              <a:solidFill>
                <a:prstClr val="white"/>
              </a:solidFill>
              <a:latin typeface="Calibri" panose="020F0502020204030204"/>
              <a:ea typeface="等线" panose="02010600030101010101" pitchFamily="2" charset="-122"/>
            </a:endParaRPr>
          </a:p>
        </p:txBody>
      </p:sp>
      <p:sp>
        <p:nvSpPr>
          <p:cNvPr id="37" name="文本框 36">
            <a:extLst>
              <a:ext uri="{FF2B5EF4-FFF2-40B4-BE49-F238E27FC236}">
                <a16:creationId xmlns:a16="http://schemas.microsoft.com/office/drawing/2014/main" id="{2D80109A-359F-9176-1522-7C23BE6348E9}"/>
              </a:ext>
            </a:extLst>
          </p:cNvPr>
          <p:cNvSpPr txBox="1"/>
          <p:nvPr/>
        </p:nvSpPr>
        <p:spPr>
          <a:xfrm>
            <a:off x="7070531" y="5199415"/>
            <a:ext cx="3685701" cy="781945"/>
          </a:xfrm>
          <a:prstGeom prst="rect">
            <a:avLst/>
          </a:prstGeom>
          <a:noFill/>
        </p:spPr>
        <p:txBody>
          <a:bodyPr wrap="square">
            <a:spAutoFit/>
          </a:bodyPr>
          <a:lstStyle/>
          <a:p>
            <a:pPr marL="311010" indent="-311010" defTabSz="414680">
              <a:lnSpc>
                <a:spcPct val="300000"/>
              </a:lnSpc>
              <a:buFont typeface="Wingdings" panose="05000000000000000000" pitchFamily="2" charset="2"/>
              <a:buChar char="l"/>
            </a:pPr>
            <a:r>
              <a:rPr lang="en-US" altLang="zh-CN" sz="1800" dirty="0">
                <a:solidFill>
                  <a:prstClr val="black"/>
                </a:solidFill>
                <a:latin typeface="Calibri" panose="020F0502020204030204" pitchFamily="34" charset="0"/>
                <a:ea typeface="宋体" panose="02010600030101010101" pitchFamily="2" charset="-122"/>
              </a:rPr>
              <a:t>Channel expansion</a:t>
            </a:r>
            <a:endParaRPr lang="en-US" altLang="zh-CN" sz="1814" dirty="0">
              <a:solidFill>
                <a:prstClr val="black"/>
              </a:solidFill>
              <a:latin typeface="-apple-system"/>
              <a:ea typeface="等线" panose="02010600030101010101" pitchFamily="2" charset="-122"/>
            </a:endParaRPr>
          </a:p>
        </p:txBody>
      </p:sp>
    </p:spTree>
    <p:extLst>
      <p:ext uri="{BB962C8B-B14F-4D97-AF65-F5344CB8AC3E}">
        <p14:creationId xmlns:p14="http://schemas.microsoft.com/office/powerpoint/2010/main" val="2502362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459499" y="328919"/>
            <a:ext cx="3033158" cy="663322"/>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22076"/>
            </a:xfrm>
            <a:prstGeom prst="rect">
              <a:avLst/>
            </a:prstGeom>
            <a:noFill/>
          </p:spPr>
          <p:txBody>
            <a:bodyPr wrap="square" rtlCol="0">
              <a:spAutoFit/>
            </a:bodyPr>
            <a:lstStyle/>
            <a:p>
              <a:pPr defTabSz="414680"/>
              <a:r>
                <a:rPr lang="en-US" altLang="zh-CN" sz="3265" dirty="0">
                  <a:solidFill>
                    <a:srgbClr val="E7E6E6">
                      <a:lumMod val="25000"/>
                    </a:srgb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265" dirty="0">
                <a:solidFill>
                  <a:srgbClr val="E7E6E6">
                    <a:lumMod val="25000"/>
                  </a:srgb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65567" tIns="32782" rIns="65567" bIns="32782" anchor="ctr"/>
            <a:lstStyle/>
            <a:p>
              <a:pPr algn="ctr" defTabSz="874290">
                <a:spcBef>
                  <a:spcPct val="0"/>
                </a:spcBef>
                <a:spcAft>
                  <a:spcPct val="0"/>
                </a:spcAft>
                <a:defRPr/>
              </a:pPr>
              <a:endParaRPr lang="zh-CN" altLang="en-US" sz="1721" noProof="1">
                <a:solidFill>
                  <a:prstClr val="white"/>
                </a:solidFill>
                <a:latin typeface="Calibri" panose="020F0502020204030204"/>
                <a:ea typeface="等线" panose="02010600030101010101" pitchFamily="2" charset="-122"/>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802088" y="447852"/>
            <a:ext cx="657412" cy="544388"/>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22021">
                <a:defRPr/>
              </a:pPr>
              <a:endParaRPr lang="zh-CN" altLang="en-US" sz="816"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5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22021">
                <a:spcBef>
                  <a:spcPct val="0"/>
                </a:spcBef>
                <a:buNone/>
              </a:pPr>
              <a:r>
                <a:rPr lang="en-US" altLang="zh-CN" sz="1451" i="1" dirty="0">
                  <a:solidFill>
                    <a:srgbClr val="FFFFFF"/>
                  </a:solidFill>
                  <a:latin typeface="Microsoft YaHei" panose="020B0503020204020204" pitchFamily="34" charset="-122"/>
                  <a:ea typeface="Microsoft YaHei" panose="020B0503020204020204" pitchFamily="34" charset="-122"/>
                </a:rPr>
                <a:t>03</a:t>
              </a:r>
              <a:endParaRPr lang="zh-CN" altLang="en-US" sz="1088"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22021">
                <a:defRPr/>
              </a:pPr>
              <a:endParaRPr lang="zh-CN" altLang="en-US" sz="816" i="1" dirty="0">
                <a:solidFill>
                  <a:prstClr val="white"/>
                </a:solidFill>
                <a:latin typeface="Microsoft YaHei" panose="020B0503020204020204" pitchFamily="34" charset="-122"/>
                <a:ea typeface="Microsoft YaHei" panose="020B0503020204020204" pitchFamily="34" charset="-122"/>
              </a:endParaRPr>
            </a:p>
          </p:txBody>
        </p:sp>
      </p:grpSp>
      <p:sp>
        <p:nvSpPr>
          <p:cNvPr id="11" name="矩形 3">
            <a:extLst>
              <a:ext uri="{FF2B5EF4-FFF2-40B4-BE49-F238E27FC236}">
                <a16:creationId xmlns:a16="http://schemas.microsoft.com/office/drawing/2014/main" id="{E6DED47F-2BE4-FB04-4F9F-EEF9F515A600}"/>
              </a:ext>
            </a:extLst>
          </p:cNvPr>
          <p:cNvSpPr/>
          <p:nvPr/>
        </p:nvSpPr>
        <p:spPr>
          <a:xfrm>
            <a:off x="1154564" y="1131381"/>
            <a:ext cx="4329098" cy="360452"/>
          </a:xfrm>
          <a:prstGeom prst="rect">
            <a:avLst/>
          </a:prstGeom>
          <a:noFill/>
          <a:ln w="9525">
            <a:noFill/>
          </a:ln>
        </p:spPr>
        <p:txBody>
          <a:bodyPr wrap="square" lIns="65564" tIns="32782" rIns="65564" bIns="32782" anchor="t">
            <a:spAutoFit/>
          </a:bodyPr>
          <a:lstStyle/>
          <a:p>
            <a:pPr marL="327859" indent="-327859" defTabSz="414680">
              <a:buFont typeface="Wingdings" panose="05000000000000000000" pitchFamily="2" charset="2"/>
              <a:buChar char="p"/>
            </a:pPr>
            <a:r>
              <a:rPr lang="en-US" altLang="zh-CN" sz="1912" dirty="0">
                <a:solidFill>
                  <a:prstClr val="black"/>
                </a:solidFill>
                <a:latin typeface="Calibri" panose="020F0502020204030204" pitchFamily="34" charset="0"/>
                <a:ea typeface="宋体" panose="02010600030101010101" pitchFamily="2" charset="-122"/>
              </a:rPr>
              <a:t>Multi Head </a:t>
            </a:r>
            <a:r>
              <a:rPr lang="en-US" altLang="zh-CN" sz="1912" dirty="0">
                <a:solidFill>
                  <a:srgbClr val="FF0000"/>
                </a:solidFill>
                <a:latin typeface="Calibri" panose="020F0502020204030204" pitchFamily="34" charset="0"/>
                <a:ea typeface="宋体" panose="02010600030101010101" pitchFamily="2" charset="-122"/>
              </a:rPr>
              <a:t>Pooling</a:t>
            </a:r>
            <a:r>
              <a:rPr lang="en-US" altLang="zh-CN" sz="1912" dirty="0">
                <a:solidFill>
                  <a:prstClr val="black"/>
                </a:solidFill>
                <a:latin typeface="Calibri" panose="020F0502020204030204" pitchFamily="34" charset="0"/>
                <a:ea typeface="宋体" panose="02010600030101010101" pitchFamily="2" charset="-122"/>
              </a:rPr>
              <a:t> Attention</a:t>
            </a:r>
          </a:p>
        </p:txBody>
      </p:sp>
      <p:pic>
        <p:nvPicPr>
          <p:cNvPr id="19" name="图片 18">
            <a:extLst>
              <a:ext uri="{FF2B5EF4-FFF2-40B4-BE49-F238E27FC236}">
                <a16:creationId xmlns:a16="http://schemas.microsoft.com/office/drawing/2014/main" id="{D70D9BF5-56AB-E6D8-A3CB-BD73952A51C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730597" y="294027"/>
            <a:ext cx="1880161" cy="550722"/>
          </a:xfrm>
          <a:prstGeom prst="rect">
            <a:avLst/>
          </a:prstGeom>
        </p:spPr>
      </p:pic>
      <p:sp>
        <p:nvSpPr>
          <p:cNvPr id="27" name="文本框 26">
            <a:extLst>
              <a:ext uri="{FF2B5EF4-FFF2-40B4-BE49-F238E27FC236}">
                <a16:creationId xmlns:a16="http://schemas.microsoft.com/office/drawing/2014/main" id="{DEED7C27-8AE4-8781-EB33-B9672CE8783B}"/>
              </a:ext>
            </a:extLst>
          </p:cNvPr>
          <p:cNvSpPr txBox="1"/>
          <p:nvPr/>
        </p:nvSpPr>
        <p:spPr>
          <a:xfrm>
            <a:off x="934087" y="3936913"/>
            <a:ext cx="6093995" cy="338554"/>
          </a:xfrm>
          <a:prstGeom prst="rect">
            <a:avLst/>
          </a:prstGeom>
          <a:noFill/>
        </p:spPr>
        <p:txBody>
          <a:bodyPr wrap="square">
            <a:spAutoFit/>
          </a:bodyPr>
          <a:lstStyle>
            <a:defPPr>
              <a:defRPr lang="zh-CN"/>
            </a:defPPr>
            <a:lvl1pPr>
              <a:defRPr sz="1600" b="0" i="0">
                <a:solidFill>
                  <a:srgbClr val="4D4D4D"/>
                </a:solidFill>
                <a:effectLst/>
                <a:latin typeface="-apple-system"/>
              </a:defRPr>
            </a:lvl1pPr>
          </a:lstStyle>
          <a:p>
            <a:r>
              <a:rPr lang="en-US" altLang="zh-CN" dirty="0"/>
              <a:t>         </a:t>
            </a:r>
            <a:endParaRPr lang="zh-CN" altLang="en-US" dirty="0"/>
          </a:p>
        </p:txBody>
      </p:sp>
      <p:pic>
        <p:nvPicPr>
          <p:cNvPr id="31" name="图片 30">
            <a:extLst>
              <a:ext uri="{FF2B5EF4-FFF2-40B4-BE49-F238E27FC236}">
                <a16:creationId xmlns:a16="http://schemas.microsoft.com/office/drawing/2014/main" id="{394D49B6-752F-2F30-70B9-E34A10C929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6624" y="1243517"/>
            <a:ext cx="4171289" cy="3429726"/>
          </a:xfrm>
          <a:prstGeom prst="rect">
            <a:avLst/>
          </a:prstGeom>
        </p:spPr>
      </p:pic>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BEC1839A-089A-30B7-51C0-3D038D2DC316}"/>
                  </a:ext>
                </a:extLst>
              </p:cNvPr>
              <p:cNvSpPr txBox="1"/>
              <p:nvPr/>
            </p:nvSpPr>
            <p:spPr>
              <a:xfrm>
                <a:off x="1272027" y="1629812"/>
                <a:ext cx="5598005" cy="1077218"/>
              </a:xfrm>
              <a:prstGeom prst="rect">
                <a:avLst/>
              </a:prstGeom>
              <a:noFill/>
            </p:spPr>
            <p:txBody>
              <a:bodyPr wrap="square">
                <a:spAutoFit/>
              </a:bodyPr>
              <a:lstStyle>
                <a:defPPr>
                  <a:defRPr lang="zh-CN"/>
                </a:defPPr>
                <a:lvl1pPr>
                  <a:defRPr sz="1600" b="0" i="0">
                    <a:solidFill>
                      <a:srgbClr val="4D4D4D"/>
                    </a:solidFill>
                    <a:effectLst/>
                    <a:latin typeface="-apple-system"/>
                  </a:defRPr>
                </a:lvl1pPr>
              </a:lstStyle>
              <a:p>
                <a:pPr indent="457200"/>
                <a:r>
                  <a:rPr lang="zh-CN" altLang="en-US" dirty="0"/>
                  <a:t>常规的</a:t>
                </a:r>
                <a:r>
                  <a:rPr lang="en-US" altLang="zh-CN" dirty="0"/>
                  <a:t>transformer</a:t>
                </a:r>
                <a:r>
                  <a:rPr lang="zh-CN" altLang="en-US" dirty="0"/>
                  <a:t>处理一维数据后维度为：（</a:t>
                </a:r>
                <a:r>
                  <a:rPr lang="en-US" altLang="zh-CN" dirty="0"/>
                  <a:t>L,D</a:t>
                </a:r>
                <a:r>
                  <a:rPr lang="zh-CN" altLang="en-US" dirty="0"/>
                  <a:t>）。其中</a:t>
                </a:r>
                <a:r>
                  <a:rPr lang="en-US" altLang="zh-CN" dirty="0"/>
                  <a:t>L</a:t>
                </a:r>
                <a:r>
                  <a:rPr lang="zh-CN" altLang="en-US" dirty="0"/>
                  <a:t>是序列长度，即</a:t>
                </a:r>
                <a:r>
                  <a:rPr lang="en-US" altLang="zh-CN" dirty="0"/>
                  <a:t>token</a:t>
                </a:r>
                <a:r>
                  <a:rPr lang="zh-CN" altLang="en-US" dirty="0"/>
                  <a:t>的个数</a:t>
                </a:r>
                <a:endParaRPr lang="en-US" altLang="zh-CN" dirty="0"/>
              </a:p>
              <a:p>
                <a:pPr indent="457200"/>
                <a:r>
                  <a:rPr lang="zh-CN" altLang="en-US" dirty="0"/>
                  <a:t>在视频数据中，图像会被分为</a:t>
                </a:r>
                <a:r>
                  <a:rPr lang="en-US" altLang="zh-CN" dirty="0" err="1"/>
                  <a:t>patchs</a:t>
                </a:r>
                <a:r>
                  <a:rPr lang="en-US" altLang="zh-CN" dirty="0"/>
                  <a:t> </a:t>
                </a:r>
                <a:r>
                  <a:rPr lang="zh-CN" altLang="en-US" dirty="0"/>
                  <a:t>，且同时还有时序的变量。此时，</a:t>
                </a:r>
                <a14:m>
                  <m:oMath xmlns:m="http://schemas.openxmlformats.org/officeDocument/2006/math">
                    <m:r>
                      <a:rPr lang="en-US" altLang="zh-CN" i="1" dirty="0" smtClean="0">
                        <a:latin typeface="Cambria Math" panose="02040503050406030204" pitchFamily="18" charset="0"/>
                      </a:rPr>
                      <m:t>𝐿</m:t>
                    </m:r>
                    <m:r>
                      <a:rPr lang="en-US" altLang="zh-CN" i="1" dirty="0">
                        <a:latin typeface="Cambria Math" panose="02040503050406030204" pitchFamily="18" charset="0"/>
                      </a:rPr>
                      <m:t>=</m:t>
                    </m:r>
                    <m:r>
                      <a:rPr lang="en-US" altLang="zh-CN" i="1" dirty="0">
                        <a:latin typeface="Cambria Math" panose="02040503050406030204" pitchFamily="18" charset="0"/>
                      </a:rPr>
                      <m:t>𝑇</m:t>
                    </m:r>
                    <m:r>
                      <a:rPr lang="en-US" altLang="zh-CN"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𝐻</m:t>
                    </m:r>
                    <m:r>
                      <a:rPr lang="en-US" altLang="zh-CN"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rPr>
                      <m:t>𝑊</m:t>
                    </m:r>
                  </m:oMath>
                </a14:m>
                <a:endParaRPr lang="en-US" altLang="zh-CN" dirty="0"/>
              </a:p>
            </p:txBody>
          </p:sp>
        </mc:Choice>
        <mc:Fallback xmlns="">
          <p:sp>
            <p:nvSpPr>
              <p:cNvPr id="62" name="文本框 61">
                <a:extLst>
                  <a:ext uri="{FF2B5EF4-FFF2-40B4-BE49-F238E27FC236}">
                    <a16:creationId xmlns:a16="http://schemas.microsoft.com/office/drawing/2014/main" id="{BEC1839A-089A-30B7-51C0-3D038D2DC316}"/>
                  </a:ext>
                </a:extLst>
              </p:cNvPr>
              <p:cNvSpPr txBox="1">
                <a:spLocks noRot="1" noChangeAspect="1" noMove="1" noResize="1" noEditPoints="1" noAdjustHandles="1" noChangeArrowheads="1" noChangeShapeType="1" noTextEdit="1"/>
              </p:cNvSpPr>
              <p:nvPr/>
            </p:nvSpPr>
            <p:spPr>
              <a:xfrm>
                <a:off x="1272027" y="1629812"/>
                <a:ext cx="5598005" cy="1077218"/>
              </a:xfrm>
              <a:prstGeom prst="rect">
                <a:avLst/>
              </a:prstGeom>
              <a:blipFill>
                <a:blip r:embed="rId6"/>
                <a:stretch>
                  <a:fillRect l="-654" t="-1695" b="-6215"/>
                </a:stretch>
              </a:blipFill>
            </p:spPr>
            <p:txBody>
              <a:bodyPr/>
              <a:lstStyle/>
              <a:p>
                <a:r>
                  <a:rPr lang="zh-CN" altLang="en-US">
                    <a:noFill/>
                  </a:rPr>
                  <a:t> </a:t>
                </a:r>
              </a:p>
            </p:txBody>
          </p:sp>
        </mc:Fallback>
      </mc:AlternateContent>
      <p:sp>
        <p:nvSpPr>
          <p:cNvPr id="64" name="文本框 63">
            <a:extLst>
              <a:ext uri="{FF2B5EF4-FFF2-40B4-BE49-F238E27FC236}">
                <a16:creationId xmlns:a16="http://schemas.microsoft.com/office/drawing/2014/main" id="{268A6ED2-4053-DA63-9BFC-EA460D2D0870}"/>
              </a:ext>
            </a:extLst>
          </p:cNvPr>
          <p:cNvSpPr txBox="1"/>
          <p:nvPr/>
        </p:nvSpPr>
        <p:spPr>
          <a:xfrm>
            <a:off x="1305722" y="3647290"/>
            <a:ext cx="5564310" cy="1077218"/>
          </a:xfrm>
          <a:prstGeom prst="rect">
            <a:avLst/>
          </a:prstGeom>
          <a:noFill/>
        </p:spPr>
        <p:txBody>
          <a:bodyPr wrap="square">
            <a:spAutoFit/>
          </a:bodyPr>
          <a:lstStyle>
            <a:defPPr>
              <a:defRPr lang="zh-CN"/>
            </a:defPPr>
            <a:lvl1pPr>
              <a:defRPr sz="1600" b="0" i="0">
                <a:solidFill>
                  <a:srgbClr val="4D4D4D"/>
                </a:solidFill>
                <a:effectLst/>
                <a:latin typeface="-apple-system"/>
              </a:defRPr>
            </a:lvl1pPr>
          </a:lstStyle>
          <a:p>
            <a:r>
              <a:rPr lang="zh-CN" altLang="en-US" dirty="0"/>
              <a:t>         同时实验为了证明</a:t>
            </a:r>
            <a:r>
              <a:rPr lang="en-US" altLang="zh-CN" dirty="0"/>
              <a:t>K,V</a:t>
            </a:r>
            <a:r>
              <a:rPr lang="zh-CN" altLang="en-US" dirty="0"/>
              <a:t>向量</a:t>
            </a:r>
            <a:r>
              <a:rPr lang="en-US" altLang="zh-CN" dirty="0"/>
              <a:t>pooling</a:t>
            </a:r>
            <a:r>
              <a:rPr lang="zh-CN" altLang="en-US" dirty="0"/>
              <a:t>会提高指标，所以对</a:t>
            </a:r>
            <a:r>
              <a:rPr lang="en-US" altLang="zh-CN" dirty="0"/>
              <a:t>K,V</a:t>
            </a:r>
            <a:r>
              <a:rPr lang="zh-CN" altLang="en-US" dirty="0"/>
              <a:t>向量也进行了</a:t>
            </a:r>
            <a:r>
              <a:rPr lang="en-US" altLang="zh-CN" dirty="0"/>
              <a:t>pooling</a:t>
            </a:r>
            <a:r>
              <a:rPr lang="zh-CN" altLang="en-US" dirty="0"/>
              <a:t>操作，但是不会影响空间分辨率的大小，为了保证</a:t>
            </a:r>
            <a:r>
              <a:rPr lang="en-US" altLang="zh-CN" dirty="0"/>
              <a:t>res connection</a:t>
            </a:r>
            <a:r>
              <a:rPr lang="zh-CN" altLang="en-US" dirty="0"/>
              <a:t>成立，对输入</a:t>
            </a:r>
            <a:r>
              <a:rPr lang="en-US" altLang="zh-CN" dirty="0"/>
              <a:t>X</a:t>
            </a:r>
            <a:r>
              <a:rPr lang="zh-CN" altLang="en-US" dirty="0"/>
              <a:t>同样进行和</a:t>
            </a:r>
            <a:r>
              <a:rPr lang="en-US" altLang="zh-CN" dirty="0"/>
              <a:t>Q</a:t>
            </a:r>
            <a:r>
              <a:rPr lang="zh-CN" altLang="en-US" dirty="0"/>
              <a:t>向量一样的</a:t>
            </a:r>
            <a:r>
              <a:rPr lang="en-US" altLang="zh-CN" dirty="0"/>
              <a:t>pooling</a:t>
            </a:r>
            <a:r>
              <a:rPr lang="zh-CN" altLang="en-US" dirty="0"/>
              <a:t>操作。</a:t>
            </a:r>
          </a:p>
        </p:txBody>
      </p:sp>
      <p:grpSp>
        <p:nvGrpSpPr>
          <p:cNvPr id="21" name="组合 20">
            <a:extLst>
              <a:ext uri="{FF2B5EF4-FFF2-40B4-BE49-F238E27FC236}">
                <a16:creationId xmlns:a16="http://schemas.microsoft.com/office/drawing/2014/main" id="{204725AC-7CE8-B75E-54EC-A8BE340519A5}"/>
              </a:ext>
            </a:extLst>
          </p:cNvPr>
          <p:cNvGrpSpPr/>
          <p:nvPr/>
        </p:nvGrpSpPr>
        <p:grpSpPr>
          <a:xfrm>
            <a:off x="1374394" y="4928871"/>
            <a:ext cx="9443212" cy="386268"/>
            <a:chOff x="1377850" y="1615266"/>
            <a:chExt cx="9443212" cy="386268"/>
          </a:xfrm>
        </p:grpSpPr>
        <p:sp>
          <p:nvSpPr>
            <p:cNvPr id="3" name="Rounded Rectangle 7">
              <a:extLst>
                <a:ext uri="{FF2B5EF4-FFF2-40B4-BE49-F238E27FC236}">
                  <a16:creationId xmlns:a16="http://schemas.microsoft.com/office/drawing/2014/main" id="{DA2C1F37-2E7D-FFAC-225B-939F84178F3F}"/>
                </a:ext>
              </a:extLst>
            </p:cNvPr>
            <p:cNvSpPr/>
            <p:nvPr/>
          </p:nvSpPr>
          <p:spPr>
            <a:xfrm flipH="1">
              <a:off x="1377850" y="1615266"/>
              <a:ext cx="1843817" cy="360452"/>
            </a:xfrm>
            <a:prstGeom prst="roundRect">
              <a:avLst/>
            </a:prstGeom>
            <a:solidFill>
              <a:schemeClr val="accent4">
                <a:lumMod val="50000"/>
              </a:schemeClr>
            </a:soli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600" b="1" kern="100" dirty="0">
                  <a:latin typeface="等线" panose="02010600030101010101" pitchFamily="2" charset="-122"/>
                  <a:cs typeface="Times New Roman" panose="02020603050405020304" pitchFamily="18" charset="0"/>
                </a:rPr>
                <a:t>如何减少计算量</a:t>
              </a:r>
            </a:p>
          </p:txBody>
        </p:sp>
        <p:sp>
          <p:nvSpPr>
            <p:cNvPr id="12" name="Rounded Rectangle 7">
              <a:extLst>
                <a:ext uri="{FF2B5EF4-FFF2-40B4-BE49-F238E27FC236}">
                  <a16:creationId xmlns:a16="http://schemas.microsoft.com/office/drawing/2014/main" id="{D498D9A3-B466-1F84-2C02-15C5BF5BF7A4}"/>
                </a:ext>
              </a:extLst>
            </p:cNvPr>
            <p:cNvSpPr/>
            <p:nvPr/>
          </p:nvSpPr>
          <p:spPr>
            <a:xfrm flipH="1">
              <a:off x="3910982" y="1627929"/>
              <a:ext cx="1843817" cy="360452"/>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600" b="1" kern="100" dirty="0">
                  <a:latin typeface="等线" panose="02010600030101010101" pitchFamily="2" charset="-122"/>
                  <a:cs typeface="Times New Roman" panose="02020603050405020304" pitchFamily="18" charset="0"/>
                </a:rPr>
                <a:t>降低空间分辨率</a:t>
              </a:r>
            </a:p>
          </p:txBody>
        </p:sp>
        <p:sp>
          <p:nvSpPr>
            <p:cNvPr id="15" name="Rounded Rectangle 7">
              <a:extLst>
                <a:ext uri="{FF2B5EF4-FFF2-40B4-BE49-F238E27FC236}">
                  <a16:creationId xmlns:a16="http://schemas.microsoft.com/office/drawing/2014/main" id="{D99D3CBD-F09A-C275-EA91-A1F639B0A473}"/>
                </a:ext>
              </a:extLst>
            </p:cNvPr>
            <p:cNvSpPr/>
            <p:nvPr/>
          </p:nvSpPr>
          <p:spPr>
            <a:xfrm flipH="1">
              <a:off x="6444114" y="1641082"/>
              <a:ext cx="1843817" cy="360452"/>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600" b="1" kern="100" dirty="0">
                  <a:latin typeface="等线" panose="02010600030101010101" pitchFamily="2" charset="-122"/>
                  <a:cs typeface="Times New Roman" panose="02020603050405020304" pitchFamily="18" charset="0"/>
                </a:rPr>
                <a:t>降低序列</a:t>
              </a:r>
              <a:r>
                <a:rPr lang="en-US" altLang="zh-CN" sz="1600" b="1" kern="100" dirty="0">
                  <a:latin typeface="等线" panose="02010600030101010101" pitchFamily="2" charset="-122"/>
                  <a:cs typeface="Times New Roman" panose="02020603050405020304" pitchFamily="18" charset="0"/>
                </a:rPr>
                <a:t>L</a:t>
              </a:r>
              <a:r>
                <a:rPr lang="zh-CN" altLang="en-US" sz="1600" b="1" kern="100" dirty="0">
                  <a:latin typeface="等线" panose="02010600030101010101" pitchFamily="2" charset="-122"/>
                  <a:cs typeface="Times New Roman" panose="02020603050405020304" pitchFamily="18" charset="0"/>
                </a:rPr>
                <a:t>长度</a:t>
              </a:r>
            </a:p>
          </p:txBody>
        </p:sp>
        <p:sp>
          <p:nvSpPr>
            <p:cNvPr id="16" name="Rounded Rectangle 7">
              <a:extLst>
                <a:ext uri="{FF2B5EF4-FFF2-40B4-BE49-F238E27FC236}">
                  <a16:creationId xmlns:a16="http://schemas.microsoft.com/office/drawing/2014/main" id="{B7235F24-124C-1ADF-424E-BCDEC64455DB}"/>
                </a:ext>
              </a:extLst>
            </p:cNvPr>
            <p:cNvSpPr/>
            <p:nvPr/>
          </p:nvSpPr>
          <p:spPr>
            <a:xfrm flipH="1">
              <a:off x="8977245" y="1626823"/>
              <a:ext cx="1843817" cy="360452"/>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600" b="1" kern="100" dirty="0">
                  <a:latin typeface="等线" panose="02010600030101010101" pitchFamily="2" charset="-122"/>
                  <a:cs typeface="Times New Roman" panose="02020603050405020304" pitchFamily="18" charset="0"/>
                </a:rPr>
                <a:t>降低</a:t>
              </a:r>
              <a:r>
                <a:rPr lang="en-US" altLang="zh-CN" sz="1600" b="1" kern="100" dirty="0">
                  <a:latin typeface="等线" panose="02010600030101010101" pitchFamily="2" charset="-122"/>
                  <a:cs typeface="Times New Roman" panose="02020603050405020304" pitchFamily="18" charset="0"/>
                </a:rPr>
                <a:t>Q</a:t>
              </a:r>
              <a:r>
                <a:rPr lang="zh-CN" altLang="en-US" sz="1600" b="1" kern="100" dirty="0">
                  <a:latin typeface="等线" panose="02010600030101010101" pitchFamily="2" charset="-122"/>
                  <a:cs typeface="Times New Roman" panose="02020603050405020304" pitchFamily="18" charset="0"/>
                </a:rPr>
                <a:t>向量长度</a:t>
              </a:r>
            </a:p>
          </p:txBody>
        </p:sp>
        <p:sp>
          <p:nvSpPr>
            <p:cNvPr id="17" name="箭头: 右 16">
              <a:extLst>
                <a:ext uri="{FF2B5EF4-FFF2-40B4-BE49-F238E27FC236}">
                  <a16:creationId xmlns:a16="http://schemas.microsoft.com/office/drawing/2014/main" id="{1B2E2F0B-1C85-67C0-8483-D2FB2E0709E6}"/>
                </a:ext>
              </a:extLst>
            </p:cNvPr>
            <p:cNvSpPr/>
            <p:nvPr/>
          </p:nvSpPr>
          <p:spPr>
            <a:xfrm>
              <a:off x="3319113" y="1676906"/>
              <a:ext cx="508608" cy="255134"/>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3E25BE34-D4C9-F6B9-46B7-28DFCE63FE9F}"/>
                </a:ext>
              </a:extLst>
            </p:cNvPr>
            <p:cNvSpPr/>
            <p:nvPr/>
          </p:nvSpPr>
          <p:spPr>
            <a:xfrm>
              <a:off x="5845152" y="1667925"/>
              <a:ext cx="508608" cy="255134"/>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74796A61-BF24-7AE6-AA56-CAE22AC7D5B0}"/>
                </a:ext>
              </a:extLst>
            </p:cNvPr>
            <p:cNvSpPr/>
            <p:nvPr/>
          </p:nvSpPr>
          <p:spPr>
            <a:xfrm>
              <a:off x="8413721" y="1667925"/>
              <a:ext cx="508608" cy="255134"/>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sp>
        <p:nvSpPr>
          <p:cNvPr id="23" name="文本框 22">
            <a:extLst>
              <a:ext uri="{FF2B5EF4-FFF2-40B4-BE49-F238E27FC236}">
                <a16:creationId xmlns:a16="http://schemas.microsoft.com/office/drawing/2014/main" id="{A2EE2CE1-C5F3-36C5-3480-E6EE8F47F63A}"/>
              </a:ext>
            </a:extLst>
          </p:cNvPr>
          <p:cNvSpPr txBox="1"/>
          <p:nvPr/>
        </p:nvSpPr>
        <p:spPr>
          <a:xfrm>
            <a:off x="1300426" y="2875629"/>
            <a:ext cx="5569606" cy="584775"/>
          </a:xfrm>
          <a:prstGeom prst="rect">
            <a:avLst/>
          </a:prstGeom>
          <a:noFill/>
        </p:spPr>
        <p:txBody>
          <a:bodyPr wrap="square">
            <a:spAutoFit/>
          </a:bodyPr>
          <a:lstStyle>
            <a:defPPr>
              <a:defRPr lang="zh-CN"/>
            </a:defPPr>
            <a:lvl1pPr>
              <a:defRPr sz="1600" b="0" i="0">
                <a:solidFill>
                  <a:srgbClr val="4D4D4D"/>
                </a:solidFill>
                <a:effectLst/>
                <a:latin typeface="-apple-system"/>
              </a:defRPr>
            </a:lvl1pPr>
          </a:lstStyle>
          <a:p>
            <a:r>
              <a:rPr lang="zh-CN" altLang="en-US" dirty="0"/>
              <a:t>         为了降低空间分辨率，就需要改变</a:t>
            </a:r>
            <a:r>
              <a:rPr lang="en-US" altLang="zh-CN" dirty="0"/>
              <a:t>Q</a:t>
            </a:r>
            <a:r>
              <a:rPr lang="zh-CN" altLang="en-US" dirty="0"/>
              <a:t>向量的序列长度，所以作者提出的</a:t>
            </a:r>
            <a:r>
              <a:rPr lang="en-US" altLang="zh-CN" dirty="0"/>
              <a:t>MHPA</a:t>
            </a:r>
            <a:r>
              <a:rPr lang="zh-CN" altLang="en-US" dirty="0"/>
              <a:t>对</a:t>
            </a:r>
            <a:r>
              <a:rPr lang="en-US" altLang="zh-CN" dirty="0"/>
              <a:t>Q</a:t>
            </a:r>
            <a:r>
              <a:rPr lang="zh-CN" altLang="en-US" dirty="0"/>
              <a:t>向量进行</a:t>
            </a:r>
            <a:r>
              <a:rPr lang="en-US" altLang="zh-CN" dirty="0"/>
              <a:t>pooling</a:t>
            </a:r>
            <a:r>
              <a:rPr lang="zh-CN" altLang="en-US" dirty="0"/>
              <a:t>操作。</a:t>
            </a:r>
            <a:endParaRPr lang="en-US" altLang="zh-CN" dirty="0"/>
          </a:p>
        </p:txBody>
      </p:sp>
      <p:sp>
        <p:nvSpPr>
          <p:cNvPr id="28" name="文本框 27">
            <a:extLst>
              <a:ext uri="{FF2B5EF4-FFF2-40B4-BE49-F238E27FC236}">
                <a16:creationId xmlns:a16="http://schemas.microsoft.com/office/drawing/2014/main" id="{526BF3C2-055E-F1FC-9086-84F6220A9D3E}"/>
              </a:ext>
            </a:extLst>
          </p:cNvPr>
          <p:cNvSpPr txBox="1"/>
          <p:nvPr/>
        </p:nvSpPr>
        <p:spPr>
          <a:xfrm>
            <a:off x="1300426" y="5581142"/>
            <a:ext cx="6094476" cy="584775"/>
          </a:xfrm>
          <a:prstGeom prst="rect">
            <a:avLst/>
          </a:prstGeom>
        </p:spPr>
        <p:txBody>
          <a:bodyPr wrap="square">
            <a:spAutoFit/>
          </a:bodyPr>
          <a:lstStyle/>
          <a:p>
            <a:r>
              <a:rPr lang="en-US" altLang="zh-CN" sz="1600" dirty="0">
                <a:solidFill>
                  <a:srgbClr val="4D4D4D"/>
                </a:solidFill>
                <a:latin typeface="-apple-system"/>
              </a:rPr>
              <a:t>         pooling operator</a:t>
            </a:r>
            <a:r>
              <a:rPr lang="zh-CN" altLang="en-US" sz="1600" dirty="0">
                <a:solidFill>
                  <a:srgbClr val="4D4D4D"/>
                </a:solidFill>
                <a:latin typeface="-apple-system"/>
              </a:rPr>
              <a:t>会在输入张量的每一个维度上以一定的步长进行池化，从而减少输出的维度：</a:t>
            </a:r>
          </a:p>
        </p:txBody>
      </p:sp>
      <p:pic>
        <p:nvPicPr>
          <p:cNvPr id="29" name="图片 28">
            <a:extLst>
              <a:ext uri="{FF2B5EF4-FFF2-40B4-BE49-F238E27FC236}">
                <a16:creationId xmlns:a16="http://schemas.microsoft.com/office/drawing/2014/main" id="{F38F401F-9103-A947-A5EB-687EA9F7ADC6}"/>
              </a:ext>
            </a:extLst>
          </p:cNvPr>
          <p:cNvPicPr>
            <a:picLocks noChangeAspect="1"/>
          </p:cNvPicPr>
          <p:nvPr/>
        </p:nvPicPr>
        <p:blipFill>
          <a:blip r:embed="rId7"/>
          <a:stretch>
            <a:fillRect/>
          </a:stretch>
        </p:blipFill>
        <p:spPr>
          <a:xfrm>
            <a:off x="8095358" y="5465110"/>
            <a:ext cx="1994605" cy="700807"/>
          </a:xfrm>
          <a:prstGeom prst="rect">
            <a:avLst/>
          </a:prstGeom>
        </p:spPr>
      </p:pic>
    </p:spTree>
    <p:extLst>
      <p:ext uri="{BB962C8B-B14F-4D97-AF65-F5344CB8AC3E}">
        <p14:creationId xmlns:p14="http://schemas.microsoft.com/office/powerpoint/2010/main" val="498085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8B23A55D-7010-3CE8-24B2-6F06DA073042}"/>
              </a:ext>
            </a:extLst>
          </p:cNvPr>
          <p:cNvGrpSpPr/>
          <p:nvPr/>
        </p:nvGrpSpPr>
        <p:grpSpPr>
          <a:xfrm>
            <a:off x="1459499" y="328919"/>
            <a:ext cx="3033158" cy="663322"/>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22076"/>
            </a:xfrm>
            <a:prstGeom prst="rect">
              <a:avLst/>
            </a:prstGeom>
            <a:noFill/>
          </p:spPr>
          <p:txBody>
            <a:bodyPr wrap="square" rtlCol="0">
              <a:spAutoFit/>
            </a:bodyPr>
            <a:lstStyle/>
            <a:p>
              <a:pPr defTabSz="414680"/>
              <a:r>
                <a:rPr lang="en-US" altLang="zh-CN" sz="3265" dirty="0">
                  <a:solidFill>
                    <a:srgbClr val="E7E6E6">
                      <a:lumMod val="25000"/>
                    </a:srgbClr>
                  </a:solidFill>
                  <a:latin typeface="Times New Roman" panose="02020603050405020304" pitchFamily="18" charset="0"/>
                  <a:ea typeface="楷体" panose="02010609060101010101" pitchFamily="49" charset="-122"/>
                  <a:cs typeface="Times New Roman" panose="02020603050405020304" pitchFamily="18" charset="0"/>
                </a:rPr>
                <a:t>Method</a:t>
              </a:r>
              <a:endParaRPr lang="zh-CN" altLang="en-US" sz="3265" dirty="0">
                <a:solidFill>
                  <a:srgbClr val="E7E6E6">
                    <a:lumMod val="25000"/>
                  </a:srgb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65567" tIns="32782" rIns="65567" bIns="32782" anchor="ctr"/>
            <a:lstStyle/>
            <a:p>
              <a:pPr algn="ctr" defTabSz="874290">
                <a:spcBef>
                  <a:spcPct val="0"/>
                </a:spcBef>
                <a:spcAft>
                  <a:spcPct val="0"/>
                </a:spcAft>
                <a:defRPr/>
              </a:pPr>
              <a:endParaRPr lang="zh-CN" altLang="en-US" sz="1721" noProof="1">
                <a:solidFill>
                  <a:prstClr val="white"/>
                </a:solidFill>
                <a:latin typeface="Calibri" panose="020F0502020204030204"/>
                <a:ea typeface="等线" panose="02010600030101010101" pitchFamily="2" charset="-122"/>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802088" y="447852"/>
            <a:ext cx="657412" cy="544388"/>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22021">
                <a:defRPr/>
              </a:pPr>
              <a:endParaRPr lang="zh-CN" altLang="en-US" sz="816"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5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22021">
                <a:spcBef>
                  <a:spcPct val="0"/>
                </a:spcBef>
                <a:buNone/>
              </a:pPr>
              <a:r>
                <a:rPr lang="en-US" altLang="zh-CN" sz="1451" i="1" dirty="0">
                  <a:solidFill>
                    <a:srgbClr val="FFFFFF"/>
                  </a:solidFill>
                  <a:latin typeface="Microsoft YaHei" panose="020B0503020204020204" pitchFamily="34" charset="-122"/>
                  <a:ea typeface="Microsoft YaHei" panose="020B0503020204020204" pitchFamily="34" charset="-122"/>
                </a:rPr>
                <a:t>03</a:t>
              </a:r>
              <a:endParaRPr lang="zh-CN" altLang="en-US" sz="1088"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22021">
                <a:defRPr/>
              </a:pPr>
              <a:endParaRPr lang="zh-CN" altLang="en-US" sz="816" i="1" dirty="0">
                <a:solidFill>
                  <a:prstClr val="white"/>
                </a:solidFill>
                <a:latin typeface="Microsoft YaHei" panose="020B0503020204020204" pitchFamily="34" charset="-122"/>
                <a:ea typeface="Microsoft YaHei" panose="020B0503020204020204" pitchFamily="34" charset="-122"/>
              </a:endParaRPr>
            </a:p>
          </p:txBody>
        </p:sp>
      </p:grpSp>
      <p:sp>
        <p:nvSpPr>
          <p:cNvPr id="11" name="矩形 3">
            <a:extLst>
              <a:ext uri="{FF2B5EF4-FFF2-40B4-BE49-F238E27FC236}">
                <a16:creationId xmlns:a16="http://schemas.microsoft.com/office/drawing/2014/main" id="{E6DED47F-2BE4-FB04-4F9F-EEF9F515A600}"/>
              </a:ext>
            </a:extLst>
          </p:cNvPr>
          <p:cNvSpPr/>
          <p:nvPr/>
        </p:nvSpPr>
        <p:spPr>
          <a:xfrm>
            <a:off x="1154563" y="1131381"/>
            <a:ext cx="5236649" cy="360452"/>
          </a:xfrm>
          <a:prstGeom prst="rect">
            <a:avLst/>
          </a:prstGeom>
          <a:noFill/>
          <a:ln w="9525">
            <a:noFill/>
          </a:ln>
        </p:spPr>
        <p:txBody>
          <a:bodyPr wrap="square" lIns="65564" tIns="32782" rIns="65564" bIns="32782" anchor="t">
            <a:spAutoFit/>
          </a:bodyPr>
          <a:lstStyle/>
          <a:p>
            <a:pPr marL="327859" indent="-327859" defTabSz="414680">
              <a:buFont typeface="Wingdings" panose="05000000000000000000" pitchFamily="2" charset="2"/>
              <a:buChar char="p"/>
            </a:pPr>
            <a:r>
              <a:rPr lang="en-US" altLang="zh-CN" sz="1912" dirty="0">
                <a:solidFill>
                  <a:prstClr val="black"/>
                </a:solidFill>
                <a:latin typeface="Calibri" panose="020F0502020204030204" pitchFamily="34" charset="0"/>
                <a:ea typeface="宋体" panose="02010600030101010101" pitchFamily="2" charset="-122"/>
              </a:rPr>
              <a:t>Channel expansion</a:t>
            </a:r>
            <a:r>
              <a:rPr lang="zh-CN" altLang="en-US" sz="1912" dirty="0">
                <a:solidFill>
                  <a:prstClr val="black"/>
                </a:solidFill>
                <a:latin typeface="Calibri" panose="020F0502020204030204" pitchFamily="34" charset="0"/>
                <a:ea typeface="宋体" panose="02010600030101010101" pitchFamily="2" charset="-122"/>
              </a:rPr>
              <a:t>：</a:t>
            </a:r>
            <a:r>
              <a:rPr lang="en-US" altLang="zh-CN" sz="1912" dirty="0">
                <a:solidFill>
                  <a:prstClr val="black"/>
                </a:solidFill>
                <a:latin typeface="Calibri" panose="020F0502020204030204" pitchFamily="34" charset="0"/>
                <a:ea typeface="宋体" panose="02010600030101010101" pitchFamily="2" charset="-122"/>
              </a:rPr>
              <a:t>the final MLP layer</a:t>
            </a:r>
          </a:p>
        </p:txBody>
      </p:sp>
      <p:pic>
        <p:nvPicPr>
          <p:cNvPr id="19" name="图片 18">
            <a:extLst>
              <a:ext uri="{FF2B5EF4-FFF2-40B4-BE49-F238E27FC236}">
                <a16:creationId xmlns:a16="http://schemas.microsoft.com/office/drawing/2014/main" id="{D70D9BF5-56AB-E6D8-A3CB-BD73952A51C7}"/>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730597" y="294027"/>
            <a:ext cx="1880161" cy="550722"/>
          </a:xfrm>
          <a:prstGeom prst="rect">
            <a:avLst/>
          </a:prstGeom>
        </p:spPr>
      </p:pic>
      <p:pic>
        <p:nvPicPr>
          <p:cNvPr id="13" name="图片 12">
            <a:extLst>
              <a:ext uri="{FF2B5EF4-FFF2-40B4-BE49-F238E27FC236}">
                <a16:creationId xmlns:a16="http://schemas.microsoft.com/office/drawing/2014/main" id="{567F4E48-A352-E992-8410-3CBC5E58DB86}"/>
              </a:ext>
            </a:extLst>
          </p:cNvPr>
          <p:cNvPicPr>
            <a:picLocks noChangeAspect="1"/>
          </p:cNvPicPr>
          <p:nvPr/>
        </p:nvPicPr>
        <p:blipFill>
          <a:blip r:embed="rId5"/>
          <a:stretch>
            <a:fillRect/>
          </a:stretch>
        </p:blipFill>
        <p:spPr>
          <a:xfrm>
            <a:off x="6858915" y="2437813"/>
            <a:ext cx="3128757" cy="1994895"/>
          </a:xfrm>
          <a:prstGeom prst="rect">
            <a:avLst/>
          </a:prstGeom>
        </p:spPr>
      </p:pic>
      <p:sp>
        <p:nvSpPr>
          <p:cNvPr id="15" name="文本框 14">
            <a:extLst>
              <a:ext uri="{FF2B5EF4-FFF2-40B4-BE49-F238E27FC236}">
                <a16:creationId xmlns:a16="http://schemas.microsoft.com/office/drawing/2014/main" id="{AE92838C-03ED-8E3C-BFAD-9884EEDF6050}"/>
              </a:ext>
            </a:extLst>
          </p:cNvPr>
          <p:cNvSpPr txBox="1"/>
          <p:nvPr/>
        </p:nvSpPr>
        <p:spPr>
          <a:xfrm>
            <a:off x="7921605" y="4432708"/>
            <a:ext cx="1061473" cy="338554"/>
          </a:xfrm>
          <a:prstGeom prst="rect">
            <a:avLst/>
          </a:prstGeom>
          <a:noFill/>
        </p:spPr>
        <p:txBody>
          <a:bodyPr wrap="square">
            <a:spAutoFit/>
          </a:bodyPr>
          <a:lstStyle>
            <a:defPPr>
              <a:defRPr lang="zh-CN"/>
            </a:defPPr>
            <a:lvl1pPr>
              <a:defRPr sz="1600" b="0" i="0">
                <a:solidFill>
                  <a:srgbClr val="4D4D4D"/>
                </a:solidFill>
                <a:effectLst/>
                <a:latin typeface="-apple-system"/>
              </a:defRPr>
            </a:lvl1pPr>
          </a:lstStyle>
          <a:p>
            <a:r>
              <a:rPr lang="en-US" altLang="zh-CN" dirty="0" err="1"/>
              <a:t>MViT</a:t>
            </a:r>
            <a:r>
              <a:rPr lang="zh-CN" altLang="en-US" dirty="0"/>
              <a:t>架构</a:t>
            </a:r>
            <a:endParaRPr lang="en-US" altLang="zh-CN" dirty="0"/>
          </a:p>
        </p:txBody>
      </p:sp>
      <p:grpSp>
        <p:nvGrpSpPr>
          <p:cNvPr id="20" name="组合 19">
            <a:extLst>
              <a:ext uri="{FF2B5EF4-FFF2-40B4-BE49-F238E27FC236}">
                <a16:creationId xmlns:a16="http://schemas.microsoft.com/office/drawing/2014/main" id="{765EBC15-4F35-E218-04F7-B6A39E30202A}"/>
              </a:ext>
            </a:extLst>
          </p:cNvPr>
          <p:cNvGrpSpPr/>
          <p:nvPr/>
        </p:nvGrpSpPr>
        <p:grpSpPr>
          <a:xfrm>
            <a:off x="1315295" y="1704756"/>
            <a:ext cx="9561410" cy="361687"/>
            <a:chOff x="1351791" y="1615266"/>
            <a:chExt cx="9561410" cy="361687"/>
          </a:xfrm>
        </p:grpSpPr>
        <p:sp>
          <p:nvSpPr>
            <p:cNvPr id="21" name="Rounded Rectangle 7">
              <a:extLst>
                <a:ext uri="{FF2B5EF4-FFF2-40B4-BE49-F238E27FC236}">
                  <a16:creationId xmlns:a16="http://schemas.microsoft.com/office/drawing/2014/main" id="{47A9E6A3-B7B5-CFCD-CF0C-11CAFB6C7596}"/>
                </a:ext>
              </a:extLst>
            </p:cNvPr>
            <p:cNvSpPr/>
            <p:nvPr/>
          </p:nvSpPr>
          <p:spPr>
            <a:xfrm flipH="1">
              <a:off x="3903212" y="1615266"/>
              <a:ext cx="1843817" cy="360452"/>
            </a:xfrm>
            <a:prstGeom prst="roundRect">
              <a:avLst/>
            </a:prstGeom>
            <a:solidFill>
              <a:schemeClr val="accent4">
                <a:lumMod val="50000"/>
              </a:schemeClr>
            </a:soli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600" b="1" kern="100" dirty="0">
                  <a:latin typeface="等线" panose="02010600030101010101" pitchFamily="2" charset="-122"/>
                  <a:cs typeface="Times New Roman" panose="02020603050405020304" pitchFamily="18" charset="0"/>
                </a:rPr>
                <a:t>信息丢失</a:t>
              </a:r>
            </a:p>
          </p:txBody>
        </p:sp>
        <p:sp>
          <p:nvSpPr>
            <p:cNvPr id="22" name="Rounded Rectangle 7">
              <a:extLst>
                <a:ext uri="{FF2B5EF4-FFF2-40B4-BE49-F238E27FC236}">
                  <a16:creationId xmlns:a16="http://schemas.microsoft.com/office/drawing/2014/main" id="{93504F26-DFF7-49FB-FACF-907CB67A1828}"/>
                </a:ext>
              </a:extLst>
            </p:cNvPr>
            <p:cNvSpPr/>
            <p:nvPr/>
          </p:nvSpPr>
          <p:spPr>
            <a:xfrm flipH="1">
              <a:off x="6422849" y="1615266"/>
              <a:ext cx="1843817" cy="360452"/>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600" b="1" kern="100" dirty="0">
                  <a:latin typeface="等线" panose="02010600030101010101" pitchFamily="2" charset="-122"/>
                  <a:cs typeface="Times New Roman" panose="02020603050405020304" pitchFamily="18" charset="0"/>
                </a:rPr>
                <a:t>扩充通道维度</a:t>
              </a:r>
            </a:p>
          </p:txBody>
        </p:sp>
        <p:sp>
          <p:nvSpPr>
            <p:cNvPr id="23" name="Rounded Rectangle 7">
              <a:extLst>
                <a:ext uri="{FF2B5EF4-FFF2-40B4-BE49-F238E27FC236}">
                  <a16:creationId xmlns:a16="http://schemas.microsoft.com/office/drawing/2014/main" id="{FBB7D63A-6678-AA28-6B70-F8940A1201CA}"/>
                </a:ext>
              </a:extLst>
            </p:cNvPr>
            <p:cNvSpPr/>
            <p:nvPr/>
          </p:nvSpPr>
          <p:spPr>
            <a:xfrm flipH="1">
              <a:off x="1351791" y="1616501"/>
              <a:ext cx="1843817" cy="360452"/>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zh-CN" altLang="en-US" sz="1600" b="1" kern="100" dirty="0">
                  <a:latin typeface="等线" panose="02010600030101010101" pitchFamily="2" charset="-122"/>
                  <a:cs typeface="Times New Roman" panose="02020603050405020304" pitchFamily="18" charset="0"/>
                </a:rPr>
                <a:t>降低序列</a:t>
              </a:r>
              <a:r>
                <a:rPr lang="en-US" altLang="zh-CN" sz="1600" b="1" kern="100" dirty="0">
                  <a:latin typeface="等线" panose="02010600030101010101" pitchFamily="2" charset="-122"/>
                  <a:cs typeface="Times New Roman" panose="02020603050405020304" pitchFamily="18" charset="0"/>
                </a:rPr>
                <a:t>L</a:t>
              </a:r>
              <a:r>
                <a:rPr lang="zh-CN" altLang="en-US" sz="1600" b="1" kern="100" dirty="0">
                  <a:latin typeface="等线" panose="02010600030101010101" pitchFamily="2" charset="-122"/>
                  <a:cs typeface="Times New Roman" panose="02020603050405020304" pitchFamily="18" charset="0"/>
                </a:rPr>
                <a:t>长度</a:t>
              </a:r>
            </a:p>
          </p:txBody>
        </p:sp>
        <p:sp>
          <p:nvSpPr>
            <p:cNvPr id="24" name="Rounded Rectangle 7">
              <a:extLst>
                <a:ext uri="{FF2B5EF4-FFF2-40B4-BE49-F238E27FC236}">
                  <a16:creationId xmlns:a16="http://schemas.microsoft.com/office/drawing/2014/main" id="{652AE44D-ACA9-BAD7-1D96-6BF39A06C813}"/>
                </a:ext>
              </a:extLst>
            </p:cNvPr>
            <p:cNvSpPr/>
            <p:nvPr/>
          </p:nvSpPr>
          <p:spPr>
            <a:xfrm flipH="1">
              <a:off x="9069384" y="1615266"/>
              <a:ext cx="1843817" cy="360452"/>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600" b="1" kern="100" dirty="0">
                  <a:latin typeface="等线" panose="02010600030101010101" pitchFamily="2" charset="-122"/>
                  <a:cs typeface="Times New Roman" panose="02020603050405020304" pitchFamily="18" charset="0"/>
                </a:rPr>
                <a:t>MLP</a:t>
              </a:r>
              <a:r>
                <a:rPr lang="zh-CN" altLang="en-US" sz="1600" b="1" kern="100" dirty="0">
                  <a:latin typeface="等线" panose="02010600030101010101" pitchFamily="2" charset="-122"/>
                  <a:cs typeface="Times New Roman" panose="02020603050405020304" pitchFamily="18" charset="0"/>
                </a:rPr>
                <a:t>层</a:t>
              </a:r>
            </a:p>
          </p:txBody>
        </p:sp>
        <p:sp>
          <p:nvSpPr>
            <p:cNvPr id="25" name="箭头: 右 24">
              <a:extLst>
                <a:ext uri="{FF2B5EF4-FFF2-40B4-BE49-F238E27FC236}">
                  <a16:creationId xmlns:a16="http://schemas.microsoft.com/office/drawing/2014/main" id="{3FA712D7-D5BE-8358-920D-06774A335A43}"/>
                </a:ext>
              </a:extLst>
            </p:cNvPr>
            <p:cNvSpPr/>
            <p:nvPr/>
          </p:nvSpPr>
          <p:spPr>
            <a:xfrm>
              <a:off x="3319113" y="1676906"/>
              <a:ext cx="508608" cy="255134"/>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BFC1A15F-3A8F-EDED-7BB5-A4A5AB3E7A64}"/>
                </a:ext>
              </a:extLst>
            </p:cNvPr>
            <p:cNvSpPr/>
            <p:nvPr/>
          </p:nvSpPr>
          <p:spPr>
            <a:xfrm>
              <a:off x="5845152" y="1667925"/>
              <a:ext cx="508608" cy="255134"/>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7" name="箭头: 右 26">
              <a:extLst>
                <a:ext uri="{FF2B5EF4-FFF2-40B4-BE49-F238E27FC236}">
                  <a16:creationId xmlns:a16="http://schemas.microsoft.com/office/drawing/2014/main" id="{A3CC8605-49EA-AD06-9427-F97FD06B0979}"/>
                </a:ext>
              </a:extLst>
            </p:cNvPr>
            <p:cNvSpPr/>
            <p:nvPr/>
          </p:nvSpPr>
          <p:spPr>
            <a:xfrm>
              <a:off x="8413721" y="1667925"/>
              <a:ext cx="508608" cy="255134"/>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pic>
        <p:nvPicPr>
          <p:cNvPr id="29" name="图片 28">
            <a:extLst>
              <a:ext uri="{FF2B5EF4-FFF2-40B4-BE49-F238E27FC236}">
                <a16:creationId xmlns:a16="http://schemas.microsoft.com/office/drawing/2014/main" id="{4AACC38F-415F-7FFA-8E7C-8D8999E8E4FD}"/>
              </a:ext>
            </a:extLst>
          </p:cNvPr>
          <p:cNvPicPr>
            <a:picLocks noChangeAspect="1"/>
          </p:cNvPicPr>
          <p:nvPr/>
        </p:nvPicPr>
        <p:blipFill rotWithShape="1">
          <a:blip r:embed="rId6"/>
          <a:srcRect t="8556"/>
          <a:stretch/>
        </p:blipFill>
        <p:spPr>
          <a:xfrm>
            <a:off x="1874721" y="2901726"/>
            <a:ext cx="3416538" cy="1243549"/>
          </a:xfrm>
          <a:prstGeom prst="rect">
            <a:avLst/>
          </a:prstGeom>
        </p:spPr>
      </p:pic>
      <p:cxnSp>
        <p:nvCxnSpPr>
          <p:cNvPr id="30" name="直接连接符 29">
            <a:extLst>
              <a:ext uri="{FF2B5EF4-FFF2-40B4-BE49-F238E27FC236}">
                <a16:creationId xmlns:a16="http://schemas.microsoft.com/office/drawing/2014/main" id="{D020AEF6-025A-3BD1-4CB8-38537EDE4A98}"/>
              </a:ext>
            </a:extLst>
          </p:cNvPr>
          <p:cNvCxnSpPr>
            <a:cxnSpLocks/>
          </p:cNvCxnSpPr>
          <p:nvPr/>
        </p:nvCxnSpPr>
        <p:spPr>
          <a:xfrm>
            <a:off x="5962801" y="2453736"/>
            <a:ext cx="0" cy="2317526"/>
          </a:xfrm>
          <a:prstGeom prst="line">
            <a:avLst/>
          </a:prstGeom>
          <a:ln w="15875">
            <a:prstDash val="lgDash"/>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2661F9A8-DAF8-F377-4DF8-59EDAA01ABBA}"/>
              </a:ext>
            </a:extLst>
          </p:cNvPr>
          <p:cNvSpPr txBox="1"/>
          <p:nvPr/>
        </p:nvSpPr>
        <p:spPr>
          <a:xfrm>
            <a:off x="3205181" y="4405233"/>
            <a:ext cx="958383" cy="338554"/>
          </a:xfrm>
          <a:prstGeom prst="rect">
            <a:avLst/>
          </a:prstGeom>
          <a:noFill/>
        </p:spPr>
        <p:txBody>
          <a:bodyPr wrap="square">
            <a:spAutoFit/>
          </a:bodyPr>
          <a:lstStyle>
            <a:defPPr>
              <a:defRPr lang="zh-CN"/>
            </a:defPPr>
            <a:lvl1pPr>
              <a:defRPr sz="1600" b="0" i="0">
                <a:solidFill>
                  <a:srgbClr val="4D4D4D"/>
                </a:solidFill>
                <a:effectLst/>
                <a:latin typeface="-apple-system"/>
              </a:defRPr>
            </a:lvl1pPr>
          </a:lstStyle>
          <a:p>
            <a:r>
              <a:rPr lang="en-US" altLang="zh-CN" dirty="0" err="1"/>
              <a:t>ViT</a:t>
            </a:r>
            <a:r>
              <a:rPr lang="zh-CN" altLang="en-US" dirty="0"/>
              <a:t>架构</a:t>
            </a:r>
          </a:p>
        </p:txBody>
      </p:sp>
      <p:sp>
        <p:nvSpPr>
          <p:cNvPr id="36" name="矩形: 圆角 35">
            <a:extLst>
              <a:ext uri="{FF2B5EF4-FFF2-40B4-BE49-F238E27FC236}">
                <a16:creationId xmlns:a16="http://schemas.microsoft.com/office/drawing/2014/main" id="{EAD13F25-17AD-6050-0B4C-B0827F88F850}"/>
              </a:ext>
            </a:extLst>
          </p:cNvPr>
          <p:cNvSpPr/>
          <p:nvPr/>
        </p:nvSpPr>
        <p:spPr>
          <a:xfrm>
            <a:off x="1176677" y="5039637"/>
            <a:ext cx="4550527" cy="1077217"/>
          </a:xfrm>
          <a:prstGeom prst="roundRect">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defTabSz="414680"/>
            <a:r>
              <a:rPr lang="zh-CN" altLang="en-US" sz="1400" dirty="0">
                <a:solidFill>
                  <a:prstClr val="black"/>
                </a:solidFill>
                <a:latin typeface="Calibri" panose="020F0502020204030204"/>
                <a:ea typeface="等线" panose="02010600030101010101" pitchFamily="2" charset="-122"/>
              </a:rPr>
              <a:t>输入为𝑇</a:t>
            </a:r>
            <a:r>
              <a:rPr lang="en-US" altLang="zh-CN" sz="1400" dirty="0">
                <a:solidFill>
                  <a:prstClr val="black"/>
                </a:solidFill>
                <a:latin typeface="Calibri" panose="020F0502020204030204"/>
                <a:ea typeface="等线" panose="02010600030101010101" pitchFamily="2" charset="-122"/>
              </a:rPr>
              <a:t>×</a:t>
            </a:r>
            <a:r>
              <a:rPr lang="zh-CN" altLang="en-US" sz="1400" dirty="0">
                <a:solidFill>
                  <a:prstClr val="black"/>
                </a:solidFill>
                <a:latin typeface="Calibri" panose="020F0502020204030204"/>
                <a:ea typeface="等线" panose="02010600030101010101" pitchFamily="2" charset="-122"/>
              </a:rPr>
              <a:t>𝐻</a:t>
            </a:r>
            <a:r>
              <a:rPr lang="en-US" altLang="zh-CN" sz="1400" dirty="0">
                <a:solidFill>
                  <a:prstClr val="black"/>
                </a:solidFill>
                <a:latin typeface="Calibri" panose="020F0502020204030204"/>
                <a:ea typeface="等线" panose="02010600030101010101" pitchFamily="2" charset="-122"/>
              </a:rPr>
              <a:t>×</a:t>
            </a:r>
            <a:r>
              <a:rPr lang="zh-CN" altLang="en-US" sz="1400" dirty="0">
                <a:solidFill>
                  <a:prstClr val="black"/>
                </a:solidFill>
                <a:latin typeface="Calibri" panose="020F0502020204030204"/>
                <a:ea typeface="等线" panose="02010600030101010101" pitchFamily="2" charset="-122"/>
              </a:rPr>
              <a:t>𝑊分别代表帧数、高度和宽度，映射到</a:t>
            </a:r>
            <a:r>
              <a:rPr lang="en-US" altLang="zh-CN" sz="1400" dirty="0">
                <a:solidFill>
                  <a:prstClr val="black"/>
                </a:solidFill>
                <a:latin typeface="Calibri" panose="020F0502020204030204"/>
                <a:ea typeface="等线" panose="02010600030101010101" pitchFamily="2" charset="-122"/>
              </a:rPr>
              <a:t>1x16x16</a:t>
            </a:r>
            <a:r>
              <a:rPr lang="zh-CN" altLang="en-US" sz="1400" dirty="0">
                <a:solidFill>
                  <a:prstClr val="black"/>
                </a:solidFill>
                <a:latin typeface="Calibri" panose="020F0502020204030204"/>
                <a:ea typeface="等线" panose="02010600030101010101" pitchFamily="2" charset="-122"/>
              </a:rPr>
              <a:t>大小的</a:t>
            </a:r>
            <a:r>
              <a:rPr lang="en-US" altLang="zh-CN" sz="1400" dirty="0">
                <a:solidFill>
                  <a:prstClr val="black"/>
                </a:solidFill>
                <a:latin typeface="Calibri" panose="020F0502020204030204"/>
                <a:ea typeface="等线" panose="02010600030101010101" pitchFamily="2" charset="-122"/>
              </a:rPr>
              <a:t>patch</a:t>
            </a:r>
            <a:r>
              <a:rPr lang="zh-CN" altLang="en-US" sz="1400" dirty="0">
                <a:solidFill>
                  <a:prstClr val="black"/>
                </a:solidFill>
                <a:latin typeface="Calibri" panose="020F0502020204030204"/>
                <a:ea typeface="等线" panose="02010600030101010101" pitchFamily="2" charset="-122"/>
              </a:rPr>
              <a:t>，并且进行位置嵌入。然后送入</a:t>
            </a:r>
            <a:r>
              <a:rPr lang="en-US" altLang="zh-CN" sz="1400" dirty="0">
                <a:solidFill>
                  <a:prstClr val="black"/>
                </a:solidFill>
                <a:latin typeface="Calibri" panose="020F0502020204030204"/>
                <a:ea typeface="等线" panose="02010600030101010101" pitchFamily="2" charset="-122"/>
              </a:rPr>
              <a:t>Transformer Block</a:t>
            </a:r>
            <a:r>
              <a:rPr lang="zh-CN" altLang="en-US" sz="1400" dirty="0">
                <a:solidFill>
                  <a:prstClr val="black"/>
                </a:solidFill>
                <a:latin typeface="Calibri" panose="020F0502020204030204"/>
                <a:ea typeface="等线" panose="02010600030101010101" pitchFamily="2" charset="-122"/>
              </a:rPr>
              <a:t>进行处理。分辨率保持不变。</a:t>
            </a:r>
          </a:p>
        </p:txBody>
      </p:sp>
      <p:sp>
        <p:nvSpPr>
          <p:cNvPr id="37" name="矩形: 圆角 36">
            <a:extLst>
              <a:ext uri="{FF2B5EF4-FFF2-40B4-BE49-F238E27FC236}">
                <a16:creationId xmlns:a16="http://schemas.microsoft.com/office/drawing/2014/main" id="{73D5E1BB-A7EA-1A0B-D539-554287B1AA78}"/>
              </a:ext>
            </a:extLst>
          </p:cNvPr>
          <p:cNvSpPr/>
          <p:nvPr/>
        </p:nvSpPr>
        <p:spPr>
          <a:xfrm>
            <a:off x="6225207" y="5039637"/>
            <a:ext cx="4550527" cy="1077217"/>
          </a:xfrm>
          <a:prstGeom prst="roundRect">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defTabSz="414680"/>
            <a:r>
              <a:rPr lang="zh-CN" altLang="en-US" sz="1400" dirty="0">
                <a:solidFill>
                  <a:prstClr val="black"/>
                </a:solidFill>
                <a:latin typeface="Calibri" panose="020F0502020204030204"/>
                <a:ea typeface="等线" panose="02010600030101010101" pitchFamily="2" charset="-122"/>
              </a:rPr>
              <a:t>展示了具体的通道维数，</a:t>
            </a:r>
            <a:r>
              <a:rPr lang="en-US" altLang="zh-CN" sz="1400" dirty="0">
                <a:solidFill>
                  <a:prstClr val="black"/>
                </a:solidFill>
                <a:latin typeface="Calibri" panose="020F0502020204030204"/>
                <a:ea typeface="等线" panose="02010600030101010101" pitchFamily="2" charset="-122"/>
              </a:rPr>
              <a:t>MHPA</a:t>
            </a:r>
            <a:r>
              <a:rPr lang="zh-CN" altLang="en-US" sz="1400" dirty="0">
                <a:solidFill>
                  <a:prstClr val="black"/>
                </a:solidFill>
                <a:latin typeface="Calibri" panose="020F0502020204030204"/>
                <a:ea typeface="等线" panose="02010600030101010101" pitchFamily="2" charset="-122"/>
              </a:rPr>
              <a:t>负责对序列长度下采样，</a:t>
            </a:r>
            <a:r>
              <a:rPr lang="en-US" altLang="zh-CN" sz="1400" dirty="0">
                <a:solidFill>
                  <a:prstClr val="black"/>
                </a:solidFill>
                <a:latin typeface="Calibri" panose="020F0502020204030204"/>
                <a:ea typeface="等线" panose="02010600030101010101" pitchFamily="2" charset="-122"/>
              </a:rPr>
              <a:t>MLP</a:t>
            </a:r>
            <a:r>
              <a:rPr lang="zh-CN" altLang="en-US" sz="1400" dirty="0">
                <a:solidFill>
                  <a:prstClr val="black"/>
                </a:solidFill>
                <a:latin typeface="Calibri" panose="020F0502020204030204"/>
                <a:ea typeface="等线" panose="02010600030101010101" pitchFamily="2" charset="-122"/>
              </a:rPr>
              <a:t>负责通道数上采样。一个</a:t>
            </a:r>
            <a:r>
              <a:rPr lang="en-US" altLang="zh-CN" sz="1400" dirty="0">
                <a:solidFill>
                  <a:prstClr val="black"/>
                </a:solidFill>
                <a:latin typeface="Calibri" panose="020F0502020204030204"/>
                <a:ea typeface="等线" panose="02010600030101010101" pitchFamily="2" charset="-122"/>
              </a:rPr>
              <a:t>stage</a:t>
            </a:r>
            <a:r>
              <a:rPr lang="zh-CN" altLang="en-US" sz="1400" dirty="0">
                <a:solidFill>
                  <a:prstClr val="black"/>
                </a:solidFill>
                <a:latin typeface="Calibri" panose="020F0502020204030204"/>
                <a:ea typeface="等线" panose="02010600030101010101" pitchFamily="2" charset="-122"/>
              </a:rPr>
              <a:t>包含多个</a:t>
            </a:r>
            <a:r>
              <a:rPr lang="en-US" altLang="zh-CN" sz="1400" dirty="0">
                <a:solidFill>
                  <a:prstClr val="black"/>
                </a:solidFill>
                <a:latin typeface="Calibri" panose="020F0502020204030204"/>
                <a:ea typeface="等线" panose="02010600030101010101" pitchFamily="2" charset="-122"/>
              </a:rPr>
              <a:t>transformer block</a:t>
            </a:r>
            <a:r>
              <a:rPr lang="zh-CN" altLang="en-US" sz="1400" dirty="0">
                <a:solidFill>
                  <a:prstClr val="black"/>
                </a:solidFill>
                <a:latin typeface="Calibri" panose="020F0502020204030204"/>
                <a:ea typeface="等线" panose="02010600030101010101" pitchFamily="2" charset="-122"/>
              </a:rPr>
              <a:t>，但同一个</a:t>
            </a:r>
            <a:r>
              <a:rPr lang="en-US" altLang="zh-CN" sz="1400" dirty="0">
                <a:solidFill>
                  <a:prstClr val="black"/>
                </a:solidFill>
                <a:latin typeface="Calibri" panose="020F0502020204030204"/>
                <a:ea typeface="等线" panose="02010600030101010101" pitchFamily="2" charset="-122"/>
              </a:rPr>
              <a:t>stage</a:t>
            </a:r>
            <a:r>
              <a:rPr lang="zh-CN" altLang="en-US" sz="1400" dirty="0">
                <a:solidFill>
                  <a:prstClr val="black"/>
                </a:solidFill>
                <a:latin typeface="Calibri" panose="020F0502020204030204"/>
                <a:ea typeface="等线" panose="02010600030101010101" pitchFamily="2" charset="-122"/>
              </a:rPr>
              <a:t>具有相同的分辨率。</a:t>
            </a:r>
          </a:p>
        </p:txBody>
      </p:sp>
    </p:spTree>
    <p:extLst>
      <p:ext uri="{BB962C8B-B14F-4D97-AF65-F5344CB8AC3E}">
        <p14:creationId xmlns:p14="http://schemas.microsoft.com/office/powerpoint/2010/main" val="2412838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圆角 50">
            <a:extLst>
              <a:ext uri="{FF2B5EF4-FFF2-40B4-BE49-F238E27FC236}">
                <a16:creationId xmlns:a16="http://schemas.microsoft.com/office/drawing/2014/main" id="{F2926B8B-18F1-2616-075D-1B0550412BC7}"/>
              </a:ext>
            </a:extLst>
          </p:cNvPr>
          <p:cNvSpPr/>
          <p:nvPr/>
        </p:nvSpPr>
        <p:spPr>
          <a:xfrm>
            <a:off x="1153906" y="3611454"/>
            <a:ext cx="5107767" cy="899945"/>
          </a:xfrm>
          <a:prstGeom prst="roundRect">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defTabSz="414680"/>
            <a:endParaRPr lang="zh-CN" altLang="en-US" sz="1633">
              <a:solidFill>
                <a:prstClr val="white"/>
              </a:solidFill>
              <a:latin typeface="Calibri" panose="020F0502020204030204"/>
              <a:ea typeface="等线" panose="02010600030101010101" pitchFamily="2" charset="-122"/>
            </a:endParaRPr>
          </a:p>
        </p:txBody>
      </p:sp>
      <p:sp>
        <p:nvSpPr>
          <p:cNvPr id="48" name="矩形: 圆角 47">
            <a:extLst>
              <a:ext uri="{FF2B5EF4-FFF2-40B4-BE49-F238E27FC236}">
                <a16:creationId xmlns:a16="http://schemas.microsoft.com/office/drawing/2014/main" id="{2ADAB420-DECD-D844-7988-5D8FF065E95C}"/>
              </a:ext>
            </a:extLst>
          </p:cNvPr>
          <p:cNvSpPr/>
          <p:nvPr/>
        </p:nvSpPr>
        <p:spPr>
          <a:xfrm>
            <a:off x="1154564" y="1633558"/>
            <a:ext cx="5107767" cy="1347812"/>
          </a:xfrm>
          <a:prstGeom prst="roundRect">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defTabSz="414680"/>
            <a:endParaRPr lang="zh-CN" altLang="en-US" sz="1633">
              <a:solidFill>
                <a:prstClr val="white"/>
              </a:solidFill>
              <a:latin typeface="Calibri" panose="020F0502020204030204"/>
              <a:ea typeface="等线" panose="02010600030101010101" pitchFamily="2" charset="-122"/>
            </a:endParaRPr>
          </a:p>
        </p:txBody>
      </p:sp>
      <p:grpSp>
        <p:nvGrpSpPr>
          <p:cNvPr id="4" name="组合 3">
            <a:extLst>
              <a:ext uri="{FF2B5EF4-FFF2-40B4-BE49-F238E27FC236}">
                <a16:creationId xmlns:a16="http://schemas.microsoft.com/office/drawing/2014/main" id="{8B23A55D-7010-3CE8-24B2-6F06DA073042}"/>
              </a:ext>
            </a:extLst>
          </p:cNvPr>
          <p:cNvGrpSpPr/>
          <p:nvPr/>
        </p:nvGrpSpPr>
        <p:grpSpPr>
          <a:xfrm>
            <a:off x="1459499" y="328919"/>
            <a:ext cx="3033158" cy="663322"/>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22076"/>
            </a:xfrm>
            <a:prstGeom prst="rect">
              <a:avLst/>
            </a:prstGeom>
            <a:noFill/>
          </p:spPr>
          <p:txBody>
            <a:bodyPr wrap="square" rtlCol="0">
              <a:spAutoFit/>
            </a:bodyPr>
            <a:lstStyle/>
            <a:p>
              <a:pPr defTabSz="414680"/>
              <a:r>
                <a:rPr lang="en-US" altLang="zh-CN" sz="3265"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Experiment</a:t>
              </a:r>
              <a:endParaRPr lang="zh-CN" altLang="en-US" sz="3265" dirty="0">
                <a:solidFill>
                  <a:srgbClr val="E7E6E6">
                    <a:lumMod val="25000"/>
                  </a:srgb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65567" tIns="32782" rIns="65567" bIns="32782" anchor="ctr"/>
            <a:lstStyle/>
            <a:p>
              <a:pPr algn="ctr" defTabSz="874290">
                <a:spcBef>
                  <a:spcPct val="0"/>
                </a:spcBef>
                <a:spcAft>
                  <a:spcPct val="0"/>
                </a:spcAft>
                <a:defRPr/>
              </a:pPr>
              <a:endParaRPr lang="zh-CN" altLang="en-US" sz="1721" noProof="1">
                <a:solidFill>
                  <a:prstClr val="white"/>
                </a:solidFill>
                <a:latin typeface="Calibri" panose="020F0502020204030204"/>
                <a:ea typeface="等线" panose="02010600030101010101" pitchFamily="2" charset="-122"/>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802088" y="447852"/>
            <a:ext cx="657412" cy="544388"/>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22021">
                <a:defRPr/>
              </a:pPr>
              <a:endParaRPr lang="zh-CN" altLang="en-US" sz="816"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5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22021">
                <a:spcBef>
                  <a:spcPct val="0"/>
                </a:spcBef>
                <a:buNone/>
              </a:pPr>
              <a:r>
                <a:rPr lang="en-US" altLang="zh-CN" sz="1451" i="1" dirty="0">
                  <a:solidFill>
                    <a:srgbClr val="FFFFFF"/>
                  </a:solidFill>
                  <a:latin typeface="Microsoft YaHei" panose="020B0503020204020204" pitchFamily="34" charset="-122"/>
                  <a:ea typeface="Microsoft YaHei" panose="020B0503020204020204" pitchFamily="34" charset="-122"/>
                </a:rPr>
                <a:t>04</a:t>
              </a:r>
              <a:endParaRPr lang="zh-CN" altLang="en-US" sz="1088"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22021">
                <a:defRPr/>
              </a:pPr>
              <a:endParaRPr lang="zh-CN" altLang="en-US" sz="816" i="1" dirty="0">
                <a:solidFill>
                  <a:prstClr val="white"/>
                </a:solidFill>
                <a:latin typeface="Microsoft YaHei" panose="020B0503020204020204" pitchFamily="34" charset="-122"/>
                <a:ea typeface="Microsoft YaHei" panose="020B0503020204020204" pitchFamily="34" charset="-122"/>
              </a:endParaRPr>
            </a:p>
          </p:txBody>
        </p:sp>
      </p:grpSp>
      <p:sp>
        <p:nvSpPr>
          <p:cNvPr id="13" name="Rounded Rectangle 7">
            <a:extLst>
              <a:ext uri="{FF2B5EF4-FFF2-40B4-BE49-F238E27FC236}">
                <a16:creationId xmlns:a16="http://schemas.microsoft.com/office/drawing/2014/main" id="{BE82C990-998B-E952-985F-6E7F8F424502}"/>
              </a:ext>
            </a:extLst>
          </p:cNvPr>
          <p:cNvSpPr/>
          <p:nvPr/>
        </p:nvSpPr>
        <p:spPr>
          <a:xfrm flipH="1">
            <a:off x="1176675" y="1205910"/>
            <a:ext cx="1867313" cy="315599"/>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defTabSz="414680"/>
            <a:r>
              <a:rPr lang="en-US" altLang="zh-CN" sz="1451" b="1" kern="100" dirty="0">
                <a:solidFill>
                  <a:prstClr val="white"/>
                </a:solidFill>
                <a:latin typeface="等线" panose="02010600030101010101" pitchFamily="2" charset="-122"/>
                <a:ea typeface="等线" panose="02010600030101010101" pitchFamily="2" charset="-122"/>
                <a:cs typeface="Times New Roman" panose="02020603050405020304" pitchFamily="18" charset="0"/>
              </a:rPr>
              <a:t>Frame shuffling</a:t>
            </a:r>
            <a:endParaRPr lang="zh-CN" altLang="en-US" sz="1451" b="1" kern="100" dirty="0">
              <a:solidFill>
                <a:prstClr val="white"/>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14" name="Rounded Rectangle 7">
            <a:extLst>
              <a:ext uri="{FF2B5EF4-FFF2-40B4-BE49-F238E27FC236}">
                <a16:creationId xmlns:a16="http://schemas.microsoft.com/office/drawing/2014/main" id="{8800BE8C-4651-C248-841A-4AB1B5D71678}"/>
              </a:ext>
            </a:extLst>
          </p:cNvPr>
          <p:cNvSpPr/>
          <p:nvPr/>
        </p:nvSpPr>
        <p:spPr>
          <a:xfrm flipH="1">
            <a:off x="1176676" y="3181916"/>
            <a:ext cx="1866656" cy="329973"/>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defTabSz="414680"/>
            <a:r>
              <a:rPr lang="en-US" altLang="zh-CN" sz="1451" b="1" kern="100" dirty="0">
                <a:solidFill>
                  <a:prstClr val="white"/>
                </a:solidFill>
                <a:latin typeface="等线" panose="02010600030101010101" pitchFamily="2" charset="-122"/>
                <a:ea typeface="等线" panose="02010600030101010101" pitchFamily="2" charset="-122"/>
                <a:cs typeface="Times New Roman" panose="02020603050405020304" pitchFamily="18" charset="0"/>
              </a:rPr>
              <a:t>Two scales in </a:t>
            </a:r>
            <a:r>
              <a:rPr lang="en-US" altLang="zh-CN" sz="1451" b="1" kern="100" dirty="0" err="1">
                <a:solidFill>
                  <a:prstClr val="white"/>
                </a:solidFill>
                <a:latin typeface="等线" panose="02010600030101010101" pitchFamily="2" charset="-122"/>
                <a:ea typeface="等线" panose="02010600030101010101" pitchFamily="2" charset="-122"/>
                <a:cs typeface="Times New Roman" panose="02020603050405020304" pitchFamily="18" charset="0"/>
              </a:rPr>
              <a:t>ViT</a:t>
            </a:r>
            <a:endParaRPr lang="zh-CN" altLang="en-US" sz="1451" b="1" kern="100" dirty="0">
              <a:solidFill>
                <a:prstClr val="white"/>
              </a:solidFill>
              <a:latin typeface="等线" panose="02010600030101010101" pitchFamily="2" charset="-122"/>
              <a:ea typeface="等线" panose="02010600030101010101" pitchFamily="2" charset="-122"/>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26" name="墨迹 25">
                <a:extLst>
                  <a:ext uri="{FF2B5EF4-FFF2-40B4-BE49-F238E27FC236}">
                    <a16:creationId xmlns:a16="http://schemas.microsoft.com/office/drawing/2014/main" id="{DAEDD327-C395-9A99-FA52-E92AA293D049}"/>
                  </a:ext>
                </a:extLst>
              </p14:cNvPr>
              <p14:cNvContentPartPr/>
              <p14:nvPr/>
            </p14:nvContentPartPr>
            <p14:xfrm>
              <a:off x="3823043" y="3704697"/>
              <a:ext cx="327" cy="327"/>
            </p14:xfrm>
          </p:contentPart>
        </mc:Choice>
        <mc:Fallback xmlns="">
          <p:pic>
            <p:nvPicPr>
              <p:cNvPr id="26" name="墨迹 25">
                <a:extLst>
                  <a:ext uri="{FF2B5EF4-FFF2-40B4-BE49-F238E27FC236}">
                    <a16:creationId xmlns:a16="http://schemas.microsoft.com/office/drawing/2014/main" id="{DAEDD327-C395-9A99-FA52-E92AA293D049}"/>
                  </a:ext>
                </a:extLst>
              </p:cNvPr>
              <p:cNvPicPr/>
              <p:nvPr/>
            </p:nvPicPr>
            <p:blipFill>
              <a:blip r:embed="rId4"/>
              <a:stretch>
                <a:fillRect/>
              </a:stretch>
            </p:blipFill>
            <p:spPr>
              <a:xfrm>
                <a:off x="3773993" y="3606597"/>
                <a:ext cx="9810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2" name="墨迹 41">
                <a:extLst>
                  <a:ext uri="{FF2B5EF4-FFF2-40B4-BE49-F238E27FC236}">
                    <a16:creationId xmlns:a16="http://schemas.microsoft.com/office/drawing/2014/main" id="{9AB552BA-5F1E-7E85-83D5-8A77D27283D5}"/>
                  </a:ext>
                </a:extLst>
              </p14:cNvPr>
              <p14:cNvContentPartPr/>
              <p14:nvPr/>
            </p14:nvContentPartPr>
            <p14:xfrm>
              <a:off x="2563668" y="1942744"/>
              <a:ext cx="992938" cy="711480"/>
            </p14:xfrm>
          </p:contentPart>
        </mc:Choice>
        <mc:Fallback xmlns="">
          <p:pic>
            <p:nvPicPr>
              <p:cNvPr id="42" name="墨迹 41">
                <a:extLst>
                  <a:ext uri="{FF2B5EF4-FFF2-40B4-BE49-F238E27FC236}">
                    <a16:creationId xmlns:a16="http://schemas.microsoft.com/office/drawing/2014/main" id="{9AB552BA-5F1E-7E85-83D5-8A77D27283D5}"/>
                  </a:ext>
                </a:extLst>
              </p:cNvPr>
              <p:cNvPicPr/>
              <p:nvPr/>
            </p:nvPicPr>
            <p:blipFill>
              <a:blip r:embed="rId6"/>
              <a:stretch>
                <a:fillRect/>
              </a:stretch>
            </p:blipFill>
            <p:spPr>
              <a:xfrm>
                <a:off x="2509665" y="1834726"/>
                <a:ext cx="1100584" cy="92715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5" name="墨迹 44">
                <a:extLst>
                  <a:ext uri="{FF2B5EF4-FFF2-40B4-BE49-F238E27FC236}">
                    <a16:creationId xmlns:a16="http://schemas.microsoft.com/office/drawing/2014/main" id="{F14C1E8F-46DD-ED16-AAAC-D8E1E97DCE7F}"/>
                  </a:ext>
                </a:extLst>
              </p14:cNvPr>
              <p14:cNvContentPartPr/>
              <p14:nvPr/>
            </p14:nvContentPartPr>
            <p14:xfrm>
              <a:off x="3506249" y="3549311"/>
              <a:ext cx="327" cy="327"/>
            </p14:xfrm>
          </p:contentPart>
        </mc:Choice>
        <mc:Fallback xmlns="">
          <p:pic>
            <p:nvPicPr>
              <p:cNvPr id="45" name="墨迹 44">
                <a:extLst>
                  <a:ext uri="{FF2B5EF4-FFF2-40B4-BE49-F238E27FC236}">
                    <a16:creationId xmlns:a16="http://schemas.microsoft.com/office/drawing/2014/main" id="{F14C1E8F-46DD-ED16-AAAC-D8E1E97DCE7F}"/>
                  </a:ext>
                </a:extLst>
              </p:cNvPr>
              <p:cNvPicPr/>
              <p:nvPr/>
            </p:nvPicPr>
            <p:blipFill>
              <a:blip r:embed="rId4"/>
              <a:stretch>
                <a:fillRect/>
              </a:stretch>
            </p:blipFill>
            <p:spPr>
              <a:xfrm>
                <a:off x="3457199" y="3451211"/>
                <a:ext cx="9810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6" name="墨迹 45">
                <a:extLst>
                  <a:ext uri="{FF2B5EF4-FFF2-40B4-BE49-F238E27FC236}">
                    <a16:creationId xmlns:a16="http://schemas.microsoft.com/office/drawing/2014/main" id="{FB2BDDCC-D507-EB89-E81E-0FADD7EBBDB8}"/>
                  </a:ext>
                </a:extLst>
              </p14:cNvPr>
              <p14:cNvContentPartPr/>
              <p14:nvPr/>
            </p14:nvContentPartPr>
            <p14:xfrm>
              <a:off x="3506249" y="3549311"/>
              <a:ext cx="327" cy="327"/>
            </p14:xfrm>
          </p:contentPart>
        </mc:Choice>
        <mc:Fallback xmlns="">
          <p:pic>
            <p:nvPicPr>
              <p:cNvPr id="46" name="墨迹 45">
                <a:extLst>
                  <a:ext uri="{FF2B5EF4-FFF2-40B4-BE49-F238E27FC236}">
                    <a16:creationId xmlns:a16="http://schemas.microsoft.com/office/drawing/2014/main" id="{FB2BDDCC-D507-EB89-E81E-0FADD7EBBDB8}"/>
                  </a:ext>
                </a:extLst>
              </p:cNvPr>
              <p:cNvPicPr/>
              <p:nvPr/>
            </p:nvPicPr>
            <p:blipFill>
              <a:blip r:embed="rId4"/>
              <a:stretch>
                <a:fillRect/>
              </a:stretch>
            </p:blipFill>
            <p:spPr>
              <a:xfrm>
                <a:off x="3457199" y="3451211"/>
                <a:ext cx="98100" cy="196200"/>
              </a:xfrm>
              <a:prstGeom prst="rect">
                <a:avLst/>
              </a:prstGeom>
            </p:spPr>
          </p:pic>
        </mc:Fallback>
      </mc:AlternateContent>
      <p:sp>
        <p:nvSpPr>
          <p:cNvPr id="20" name="文本框 19">
            <a:extLst>
              <a:ext uri="{FF2B5EF4-FFF2-40B4-BE49-F238E27FC236}">
                <a16:creationId xmlns:a16="http://schemas.microsoft.com/office/drawing/2014/main" id="{4DB542B2-30FE-C249-9085-A584B64BEB37}"/>
              </a:ext>
            </a:extLst>
          </p:cNvPr>
          <p:cNvSpPr txBox="1"/>
          <p:nvPr/>
        </p:nvSpPr>
        <p:spPr>
          <a:xfrm>
            <a:off x="1251550" y="1712440"/>
            <a:ext cx="4844450" cy="1208664"/>
          </a:xfrm>
          <a:prstGeom prst="rect">
            <a:avLst/>
          </a:prstGeom>
          <a:noFill/>
        </p:spPr>
        <p:txBody>
          <a:bodyPr wrap="square">
            <a:spAutoFit/>
          </a:bodyPr>
          <a:lstStyle/>
          <a:p>
            <a:pPr defTabSz="414680">
              <a:defRPr/>
            </a:pPr>
            <a:r>
              <a:rPr lang="zh-CN" altLang="en-US" sz="1451" dirty="0">
                <a:solidFill>
                  <a:prstClr val="black"/>
                </a:solidFill>
                <a:latin typeface="Calibri" panose="020F0502020204030204"/>
                <a:ea typeface="等线" panose="02010600030101010101" pitchFamily="2" charset="-122"/>
              </a:rPr>
              <a:t>为了探索</a:t>
            </a:r>
            <a:r>
              <a:rPr lang="en-US" altLang="zh-CN" sz="1451" dirty="0" err="1">
                <a:solidFill>
                  <a:prstClr val="black"/>
                </a:solidFill>
                <a:latin typeface="Calibri" panose="020F0502020204030204"/>
                <a:ea typeface="等线" panose="02010600030101010101" pitchFamily="2" charset="-122"/>
              </a:rPr>
              <a:t>MViT</a:t>
            </a:r>
            <a:r>
              <a:rPr lang="zh-CN" altLang="en-US" sz="1451" dirty="0">
                <a:solidFill>
                  <a:prstClr val="black"/>
                </a:solidFill>
                <a:latin typeface="Calibri" panose="020F0502020204030204"/>
                <a:ea typeface="等线" panose="02010600030101010101" pitchFamily="2" charset="-122"/>
              </a:rPr>
              <a:t>处理时序信息的效果，将输入帧打乱。</a:t>
            </a:r>
            <a:endParaRPr lang="en-US" altLang="zh-CN" sz="1451" dirty="0">
              <a:solidFill>
                <a:prstClr val="black"/>
              </a:solidFill>
              <a:latin typeface="Calibri" panose="020F0502020204030204"/>
              <a:ea typeface="等线" panose="02010600030101010101" pitchFamily="2" charset="-122"/>
            </a:endParaRPr>
          </a:p>
          <a:p>
            <a:pPr defTabSz="414680">
              <a:defRPr/>
            </a:pPr>
            <a:r>
              <a:rPr lang="en-US" altLang="zh-CN" sz="1451" dirty="0">
                <a:solidFill>
                  <a:prstClr val="black"/>
                </a:solidFill>
                <a:latin typeface="Calibri" panose="020F0502020204030204"/>
                <a:ea typeface="等线" panose="02010600030101010101" pitchFamily="2" charset="-122"/>
              </a:rPr>
              <a:t>vit</a:t>
            </a:r>
            <a:r>
              <a:rPr lang="zh-CN" altLang="en-US" sz="1451" dirty="0">
                <a:solidFill>
                  <a:prstClr val="black"/>
                </a:solidFill>
                <a:latin typeface="Calibri" panose="020F0502020204030204"/>
                <a:ea typeface="等线" panose="02010600030101010101" pitchFamily="2" charset="-122"/>
              </a:rPr>
              <a:t>的准确率几乎没有下降，表明</a:t>
            </a:r>
            <a:r>
              <a:rPr lang="en-US" altLang="zh-CN" sz="1451" dirty="0" err="1">
                <a:solidFill>
                  <a:prstClr val="black"/>
                </a:solidFill>
                <a:latin typeface="Calibri" panose="020F0502020204030204"/>
                <a:ea typeface="等线" panose="02010600030101010101" pitchFamily="2" charset="-122"/>
              </a:rPr>
              <a:t>ViT</a:t>
            </a:r>
            <a:r>
              <a:rPr lang="zh-CN" altLang="en-US" sz="1451" dirty="0">
                <a:solidFill>
                  <a:prstClr val="black"/>
                </a:solidFill>
                <a:latin typeface="Calibri" panose="020F0502020204030204"/>
                <a:ea typeface="等线" panose="02010600030101010101" pitchFamily="2" charset="-122"/>
              </a:rPr>
              <a:t>在处理视频数据的时候没有对时间信息进行建模。</a:t>
            </a:r>
            <a:endParaRPr lang="en-US" altLang="zh-CN" sz="1451" dirty="0">
              <a:solidFill>
                <a:prstClr val="black"/>
              </a:solidFill>
              <a:latin typeface="Calibri" panose="020F0502020204030204"/>
              <a:ea typeface="等线" panose="02010600030101010101" pitchFamily="2" charset="-122"/>
            </a:endParaRPr>
          </a:p>
          <a:p>
            <a:pPr defTabSz="414680">
              <a:defRPr/>
            </a:pPr>
            <a:r>
              <a:rPr lang="en-US" altLang="zh-CN" sz="1451" dirty="0" err="1">
                <a:solidFill>
                  <a:prstClr val="black"/>
                </a:solidFill>
                <a:latin typeface="Calibri" panose="020F0502020204030204"/>
                <a:ea typeface="等线" panose="02010600030101010101" pitchFamily="2" charset="-122"/>
              </a:rPr>
              <a:t>MViT</a:t>
            </a:r>
            <a:r>
              <a:rPr lang="zh-CN" altLang="en-US" sz="1451" dirty="0">
                <a:solidFill>
                  <a:prstClr val="black"/>
                </a:solidFill>
                <a:latin typeface="Calibri" panose="020F0502020204030204"/>
                <a:ea typeface="等线" panose="02010600030101010101" pitchFamily="2" charset="-122"/>
              </a:rPr>
              <a:t>在把输入帧打乱后，准确率明显下降，足以证明其能有效学习到时间信息。</a:t>
            </a:r>
          </a:p>
        </p:txBody>
      </p:sp>
      <p:sp>
        <p:nvSpPr>
          <p:cNvPr id="47" name="文本框 46">
            <a:extLst>
              <a:ext uri="{FF2B5EF4-FFF2-40B4-BE49-F238E27FC236}">
                <a16:creationId xmlns:a16="http://schemas.microsoft.com/office/drawing/2014/main" id="{7CA4723F-EF81-57B5-5319-D44A9163A84E}"/>
              </a:ext>
            </a:extLst>
          </p:cNvPr>
          <p:cNvSpPr txBox="1"/>
          <p:nvPr/>
        </p:nvSpPr>
        <p:spPr>
          <a:xfrm>
            <a:off x="1295860" y="3684374"/>
            <a:ext cx="4800140" cy="762132"/>
          </a:xfrm>
          <a:prstGeom prst="rect">
            <a:avLst/>
          </a:prstGeom>
          <a:noFill/>
        </p:spPr>
        <p:txBody>
          <a:bodyPr wrap="square">
            <a:spAutoFit/>
          </a:bodyPr>
          <a:lstStyle/>
          <a:p>
            <a:pPr defTabSz="414680">
              <a:defRPr/>
            </a:pPr>
            <a:r>
              <a:rPr lang="zh-CN" altLang="en-US" sz="1451" dirty="0">
                <a:solidFill>
                  <a:prstClr val="black"/>
                </a:solidFill>
                <a:latin typeface="Calibri" panose="020F0502020204030204"/>
                <a:ea typeface="等线" panose="02010600030101010101" pitchFamily="2" charset="-122"/>
              </a:rPr>
              <a:t>为了探索两种</a:t>
            </a:r>
            <a:r>
              <a:rPr lang="en-US" altLang="zh-CN" sz="1451" dirty="0">
                <a:solidFill>
                  <a:prstClr val="black"/>
                </a:solidFill>
                <a:latin typeface="Calibri" panose="020F0502020204030204"/>
                <a:ea typeface="等线" panose="02010600030101010101" pitchFamily="2" charset="-122"/>
              </a:rPr>
              <a:t>pooling</a:t>
            </a:r>
            <a:r>
              <a:rPr lang="zh-CN" altLang="en-US" sz="1451" dirty="0">
                <a:solidFill>
                  <a:prstClr val="black"/>
                </a:solidFill>
                <a:latin typeface="Calibri" panose="020F0502020204030204"/>
                <a:ea typeface="等线" panose="02010600030101010101" pitchFamily="2" charset="-122"/>
              </a:rPr>
              <a:t>模块的作用。</a:t>
            </a:r>
            <a:endParaRPr lang="en-US" altLang="zh-CN" sz="1451" dirty="0">
              <a:solidFill>
                <a:prstClr val="black"/>
              </a:solidFill>
              <a:latin typeface="Calibri" panose="020F0502020204030204"/>
              <a:ea typeface="等线" panose="02010600030101010101" pitchFamily="2" charset="-122"/>
            </a:endParaRPr>
          </a:p>
          <a:p>
            <a:pPr defTabSz="414680">
              <a:defRPr/>
            </a:pPr>
            <a:r>
              <a:rPr lang="zh-CN" altLang="en-US" sz="1451" dirty="0">
                <a:solidFill>
                  <a:prstClr val="black"/>
                </a:solidFill>
                <a:latin typeface="Calibri" panose="020F0502020204030204"/>
                <a:ea typeface="等线" panose="02010600030101010101" pitchFamily="2" charset="-122"/>
              </a:rPr>
              <a:t>实验结果表明 </a:t>
            </a:r>
            <a:r>
              <a:rPr lang="en-US" altLang="zh-CN" sz="1451" dirty="0">
                <a:solidFill>
                  <a:prstClr val="black"/>
                </a:solidFill>
                <a:latin typeface="Calibri" panose="020F0502020204030204"/>
                <a:ea typeface="等线" panose="02010600030101010101" pitchFamily="2" charset="-122"/>
              </a:rPr>
              <a:t>q pooling</a:t>
            </a:r>
            <a:r>
              <a:rPr lang="zh-CN" altLang="en-US" sz="1451" dirty="0">
                <a:solidFill>
                  <a:prstClr val="black"/>
                </a:solidFill>
                <a:latin typeface="Calibri" panose="020F0502020204030204"/>
                <a:ea typeface="等线" panose="02010600030101010101" pitchFamily="2" charset="-122"/>
              </a:rPr>
              <a:t>大大降低运算量，对准确率也有所提高，</a:t>
            </a:r>
            <a:r>
              <a:rPr lang="en-US" altLang="zh-CN" sz="1451" dirty="0" err="1">
                <a:solidFill>
                  <a:prstClr val="black"/>
                </a:solidFill>
                <a:latin typeface="Calibri" panose="020F0502020204030204"/>
                <a:ea typeface="等线" panose="02010600030101010101" pitchFamily="2" charset="-122"/>
              </a:rPr>
              <a:t>kv</a:t>
            </a:r>
            <a:r>
              <a:rPr lang="en-US" altLang="zh-CN" sz="1451" dirty="0">
                <a:solidFill>
                  <a:prstClr val="black"/>
                </a:solidFill>
                <a:latin typeface="Calibri" panose="020F0502020204030204"/>
                <a:ea typeface="等线" panose="02010600030101010101" pitchFamily="2" charset="-122"/>
              </a:rPr>
              <a:t> polling</a:t>
            </a:r>
            <a:r>
              <a:rPr lang="zh-CN" altLang="en-US" sz="1451" dirty="0">
                <a:solidFill>
                  <a:prstClr val="black"/>
                </a:solidFill>
                <a:latin typeface="Calibri" panose="020F0502020204030204"/>
                <a:ea typeface="等线" panose="02010600030101010101" pitchFamily="2" charset="-122"/>
              </a:rPr>
              <a:t>也同上。</a:t>
            </a:r>
            <a:endParaRPr lang="en-US" altLang="zh-CN" sz="1451" dirty="0">
              <a:solidFill>
                <a:prstClr val="black"/>
              </a:solidFill>
              <a:latin typeface="Calibri" panose="020F0502020204030204"/>
              <a:ea typeface="等线" panose="02010600030101010101" pitchFamily="2" charset="-122"/>
            </a:endParaRPr>
          </a:p>
        </p:txBody>
      </p:sp>
      <p:pic>
        <p:nvPicPr>
          <p:cNvPr id="52" name="图片 51">
            <a:extLst>
              <a:ext uri="{FF2B5EF4-FFF2-40B4-BE49-F238E27FC236}">
                <a16:creationId xmlns:a16="http://schemas.microsoft.com/office/drawing/2014/main" id="{F5C63D17-3D76-57BE-2D63-4CD8F5C9401F}"/>
              </a:ext>
            </a:extLst>
          </p:cNvPr>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730597" y="294027"/>
            <a:ext cx="1880161" cy="550722"/>
          </a:xfrm>
          <a:prstGeom prst="rect">
            <a:avLst/>
          </a:prstGeom>
        </p:spPr>
      </p:pic>
      <p:sp>
        <p:nvSpPr>
          <p:cNvPr id="2" name="Rounded Rectangle 7">
            <a:extLst>
              <a:ext uri="{FF2B5EF4-FFF2-40B4-BE49-F238E27FC236}">
                <a16:creationId xmlns:a16="http://schemas.microsoft.com/office/drawing/2014/main" id="{EF32594C-A872-8378-54EC-35F3605EB63F}"/>
              </a:ext>
            </a:extLst>
          </p:cNvPr>
          <p:cNvSpPr/>
          <p:nvPr/>
        </p:nvSpPr>
        <p:spPr>
          <a:xfrm flipH="1">
            <a:off x="1154564" y="4744273"/>
            <a:ext cx="4516884" cy="364144"/>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defTabSz="414680"/>
            <a:r>
              <a:rPr lang="en-US" altLang="zh-CN" sz="1451" b="1" kern="100" dirty="0">
                <a:solidFill>
                  <a:prstClr val="white"/>
                </a:solidFill>
                <a:latin typeface="等线" panose="02010600030101010101" pitchFamily="2" charset="-122"/>
                <a:ea typeface="等线" panose="02010600030101010101" pitchFamily="2" charset="-122"/>
                <a:cs typeface="Times New Roman" panose="02020603050405020304" pitchFamily="18" charset="0"/>
              </a:rPr>
              <a:t>Separate space &amp; time embeddings in </a:t>
            </a:r>
            <a:r>
              <a:rPr lang="en-US" altLang="zh-CN" sz="1451" b="1" kern="100" dirty="0" err="1">
                <a:solidFill>
                  <a:prstClr val="white"/>
                </a:solidFill>
                <a:latin typeface="等线" panose="02010600030101010101" pitchFamily="2" charset="-122"/>
                <a:ea typeface="等线" panose="02010600030101010101" pitchFamily="2" charset="-122"/>
                <a:cs typeface="Times New Roman" panose="02020603050405020304" pitchFamily="18" charset="0"/>
              </a:rPr>
              <a:t>MViT</a:t>
            </a:r>
            <a:endParaRPr lang="zh-CN" altLang="en-US" sz="1451" b="1" kern="100" dirty="0">
              <a:solidFill>
                <a:prstClr val="white"/>
              </a:solidFill>
              <a:latin typeface="等线" panose="02010600030101010101" pitchFamily="2" charset="-122"/>
              <a:ea typeface="等线"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FD810928-57AF-6CDC-51C3-71F520949618}"/>
              </a:ext>
            </a:extLst>
          </p:cNvPr>
          <p:cNvPicPr>
            <a:picLocks noChangeAspect="1"/>
          </p:cNvPicPr>
          <p:nvPr/>
        </p:nvPicPr>
        <p:blipFill>
          <a:blip r:embed="rId11"/>
          <a:stretch>
            <a:fillRect/>
          </a:stretch>
        </p:blipFill>
        <p:spPr>
          <a:xfrm>
            <a:off x="6455410" y="1716732"/>
            <a:ext cx="4645352" cy="1037880"/>
          </a:xfrm>
          <a:prstGeom prst="rect">
            <a:avLst/>
          </a:prstGeom>
        </p:spPr>
      </p:pic>
      <p:pic>
        <p:nvPicPr>
          <p:cNvPr id="21" name="图片 20">
            <a:extLst>
              <a:ext uri="{FF2B5EF4-FFF2-40B4-BE49-F238E27FC236}">
                <a16:creationId xmlns:a16="http://schemas.microsoft.com/office/drawing/2014/main" id="{AFBE2A92-9B48-EBC4-719F-6BF1D81AF435}"/>
              </a:ext>
            </a:extLst>
          </p:cNvPr>
          <p:cNvPicPr>
            <a:picLocks noChangeAspect="1"/>
          </p:cNvPicPr>
          <p:nvPr/>
        </p:nvPicPr>
        <p:blipFill>
          <a:blip r:embed="rId12"/>
          <a:stretch>
            <a:fillRect/>
          </a:stretch>
        </p:blipFill>
        <p:spPr>
          <a:xfrm>
            <a:off x="6506377" y="3549311"/>
            <a:ext cx="4930701" cy="962088"/>
          </a:xfrm>
          <a:prstGeom prst="rect">
            <a:avLst/>
          </a:prstGeom>
        </p:spPr>
      </p:pic>
      <p:sp>
        <p:nvSpPr>
          <p:cNvPr id="15" name="矩形: 圆角 14">
            <a:extLst>
              <a:ext uri="{FF2B5EF4-FFF2-40B4-BE49-F238E27FC236}">
                <a16:creationId xmlns:a16="http://schemas.microsoft.com/office/drawing/2014/main" id="{C41FF94F-F8B7-42CD-488C-D1D5C0CE3797}"/>
              </a:ext>
            </a:extLst>
          </p:cNvPr>
          <p:cNvSpPr/>
          <p:nvPr/>
        </p:nvSpPr>
        <p:spPr>
          <a:xfrm>
            <a:off x="1154566" y="5227764"/>
            <a:ext cx="5107766" cy="899945"/>
          </a:xfrm>
          <a:prstGeom prst="roundRect">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defTabSz="414680"/>
            <a:endParaRPr lang="zh-CN" altLang="en-US" sz="1633" dirty="0">
              <a:solidFill>
                <a:prstClr val="white"/>
              </a:solidFill>
              <a:latin typeface="Calibri" panose="020F0502020204030204"/>
              <a:ea typeface="等线" panose="02010600030101010101" pitchFamily="2" charset="-122"/>
            </a:endParaRPr>
          </a:p>
        </p:txBody>
      </p:sp>
      <p:pic>
        <p:nvPicPr>
          <p:cNvPr id="19" name="图片 18">
            <a:extLst>
              <a:ext uri="{FF2B5EF4-FFF2-40B4-BE49-F238E27FC236}">
                <a16:creationId xmlns:a16="http://schemas.microsoft.com/office/drawing/2014/main" id="{0026A2D6-5D38-0B60-7ABA-518AD78D8EDA}"/>
              </a:ext>
            </a:extLst>
          </p:cNvPr>
          <p:cNvPicPr>
            <a:picLocks noChangeAspect="1"/>
          </p:cNvPicPr>
          <p:nvPr/>
        </p:nvPicPr>
        <p:blipFill>
          <a:blip r:embed="rId13"/>
          <a:stretch>
            <a:fillRect/>
          </a:stretch>
        </p:blipFill>
        <p:spPr>
          <a:xfrm>
            <a:off x="6520554" y="4977888"/>
            <a:ext cx="4902349" cy="1203141"/>
          </a:xfrm>
          <a:prstGeom prst="rect">
            <a:avLst/>
          </a:prstGeom>
        </p:spPr>
      </p:pic>
      <p:sp>
        <p:nvSpPr>
          <p:cNvPr id="22" name="文本框 21">
            <a:extLst>
              <a:ext uri="{FF2B5EF4-FFF2-40B4-BE49-F238E27FC236}">
                <a16:creationId xmlns:a16="http://schemas.microsoft.com/office/drawing/2014/main" id="{3F3F685D-F56C-160A-32FE-B850673955A3}"/>
              </a:ext>
            </a:extLst>
          </p:cNvPr>
          <p:cNvSpPr txBox="1"/>
          <p:nvPr/>
        </p:nvSpPr>
        <p:spPr>
          <a:xfrm>
            <a:off x="1295860" y="5296670"/>
            <a:ext cx="4800140" cy="762132"/>
          </a:xfrm>
          <a:prstGeom prst="rect">
            <a:avLst/>
          </a:prstGeom>
          <a:noFill/>
        </p:spPr>
        <p:txBody>
          <a:bodyPr wrap="square">
            <a:spAutoFit/>
          </a:bodyPr>
          <a:lstStyle/>
          <a:p>
            <a:pPr defTabSz="414680">
              <a:defRPr/>
            </a:pPr>
            <a:r>
              <a:rPr lang="zh-CN" altLang="en-US" sz="1451" dirty="0">
                <a:solidFill>
                  <a:prstClr val="black"/>
                </a:solidFill>
                <a:latin typeface="Calibri" panose="020F0502020204030204"/>
                <a:ea typeface="等线" panose="02010600030101010101" pitchFamily="2" charset="-122"/>
              </a:rPr>
              <a:t>为了探索最佳的位置编码方法。</a:t>
            </a:r>
            <a:endParaRPr lang="en-US" altLang="zh-CN" sz="1451" dirty="0">
              <a:solidFill>
                <a:prstClr val="black"/>
              </a:solidFill>
              <a:latin typeface="Calibri" panose="020F0502020204030204"/>
              <a:ea typeface="等线" panose="02010600030101010101" pitchFamily="2" charset="-122"/>
            </a:endParaRPr>
          </a:p>
          <a:p>
            <a:pPr defTabSz="414680">
              <a:defRPr/>
            </a:pPr>
            <a:r>
              <a:rPr lang="zh-CN" altLang="en-US" sz="1451" dirty="0">
                <a:solidFill>
                  <a:prstClr val="black"/>
                </a:solidFill>
                <a:latin typeface="Calibri" panose="020F0502020204030204"/>
                <a:ea typeface="等线" panose="02010600030101010101" pitchFamily="2" charset="-122"/>
              </a:rPr>
              <a:t>实验结果表明在模型参数大小相差不大的情况下，分别做时间和空间的位置编码得到的准确率最高。</a:t>
            </a:r>
            <a:endParaRPr lang="en-US" altLang="zh-CN" sz="1451" dirty="0">
              <a:solidFill>
                <a:prstClr val="black"/>
              </a:solidFill>
              <a:latin typeface="Calibri" panose="020F0502020204030204"/>
              <a:ea typeface="等线" panose="02010600030101010101" pitchFamily="2" charset="-122"/>
            </a:endParaRPr>
          </a:p>
        </p:txBody>
      </p:sp>
    </p:spTree>
    <p:extLst>
      <p:ext uri="{BB962C8B-B14F-4D97-AF65-F5344CB8AC3E}">
        <p14:creationId xmlns:p14="http://schemas.microsoft.com/office/powerpoint/2010/main" val="168543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圆角 13">
            <a:extLst>
              <a:ext uri="{FF2B5EF4-FFF2-40B4-BE49-F238E27FC236}">
                <a16:creationId xmlns:a16="http://schemas.microsoft.com/office/drawing/2014/main" id="{A5CA6321-50DB-948A-8C49-2AC91AFE22B1}"/>
              </a:ext>
            </a:extLst>
          </p:cNvPr>
          <p:cNvSpPr/>
          <p:nvPr/>
        </p:nvSpPr>
        <p:spPr>
          <a:xfrm>
            <a:off x="5980941" y="4601790"/>
            <a:ext cx="4901183" cy="1140217"/>
          </a:xfrm>
          <a:prstGeom prst="roundRect">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defTabSz="414680"/>
            <a:endParaRPr lang="zh-CN" altLang="en-US" sz="1633">
              <a:solidFill>
                <a:prstClr val="white"/>
              </a:solidFill>
              <a:latin typeface="Calibri" panose="020F0502020204030204"/>
              <a:ea typeface="等线" panose="02010600030101010101" pitchFamily="2" charset="-122"/>
            </a:endParaRPr>
          </a:p>
        </p:txBody>
      </p:sp>
      <p:grpSp>
        <p:nvGrpSpPr>
          <p:cNvPr id="4" name="组合 3">
            <a:extLst>
              <a:ext uri="{FF2B5EF4-FFF2-40B4-BE49-F238E27FC236}">
                <a16:creationId xmlns:a16="http://schemas.microsoft.com/office/drawing/2014/main" id="{8B23A55D-7010-3CE8-24B2-6F06DA073042}"/>
              </a:ext>
            </a:extLst>
          </p:cNvPr>
          <p:cNvGrpSpPr/>
          <p:nvPr/>
        </p:nvGrpSpPr>
        <p:grpSpPr>
          <a:xfrm>
            <a:off x="1459499" y="328919"/>
            <a:ext cx="3033158" cy="663322"/>
            <a:chOff x="2193261" y="397240"/>
            <a:chExt cx="3172361" cy="693766"/>
          </a:xfrm>
        </p:grpSpPr>
        <p:sp>
          <p:nvSpPr>
            <p:cNvPr id="5" name="文本框 4">
              <a:extLst>
                <a:ext uri="{FF2B5EF4-FFF2-40B4-BE49-F238E27FC236}">
                  <a16:creationId xmlns:a16="http://schemas.microsoft.com/office/drawing/2014/main" id="{3FA62008-855B-DF92-C50D-13ADDBCAD663}"/>
                </a:ext>
              </a:extLst>
            </p:cNvPr>
            <p:cNvSpPr txBox="1"/>
            <p:nvPr/>
          </p:nvSpPr>
          <p:spPr>
            <a:xfrm>
              <a:off x="2313878" y="397240"/>
              <a:ext cx="2593769" cy="622076"/>
            </a:xfrm>
            <a:prstGeom prst="rect">
              <a:avLst/>
            </a:prstGeom>
            <a:noFill/>
          </p:spPr>
          <p:txBody>
            <a:bodyPr wrap="square" rtlCol="0">
              <a:spAutoFit/>
            </a:bodyPr>
            <a:lstStyle/>
            <a:p>
              <a:pPr defTabSz="414680"/>
              <a:r>
                <a:rPr lang="en-US" altLang="zh-CN" sz="3265" dirty="0">
                  <a:solidFill>
                    <a:srgbClr val="333333"/>
                  </a:solidFill>
                  <a:latin typeface="Times New Roman" panose="02020603050405020304" pitchFamily="18" charset="0"/>
                  <a:ea typeface="等线" panose="02010600030101010101" pitchFamily="2" charset="-122"/>
                  <a:cs typeface="Times New Roman" panose="02020603050405020304" pitchFamily="18" charset="0"/>
                </a:rPr>
                <a:t>Experiment</a:t>
              </a:r>
              <a:endParaRPr lang="zh-CN" altLang="en-US" sz="3265" dirty="0">
                <a:solidFill>
                  <a:srgbClr val="E7E6E6">
                    <a:lumMod val="25000"/>
                  </a:srgb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B612B326-5501-D0DB-76DF-6DE31C58745C}"/>
                </a:ext>
              </a:extLst>
            </p:cNvPr>
            <p:cNvSpPr/>
            <p:nvPr/>
          </p:nvSpPr>
          <p:spPr>
            <a:xfrm>
              <a:off x="2193261" y="1045287"/>
              <a:ext cx="3172361" cy="45719"/>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65567" tIns="32782" rIns="65567" bIns="32782" anchor="ctr"/>
            <a:lstStyle/>
            <a:p>
              <a:pPr algn="ctr" defTabSz="874290">
                <a:spcBef>
                  <a:spcPct val="0"/>
                </a:spcBef>
                <a:spcAft>
                  <a:spcPct val="0"/>
                </a:spcAft>
                <a:defRPr/>
              </a:pPr>
              <a:endParaRPr lang="zh-CN" altLang="en-US" sz="1721" noProof="1">
                <a:solidFill>
                  <a:prstClr val="white"/>
                </a:solidFill>
                <a:latin typeface="Calibri" panose="020F0502020204030204"/>
                <a:ea typeface="等线" panose="02010600030101010101" pitchFamily="2" charset="-122"/>
              </a:endParaRPr>
            </a:p>
          </p:txBody>
        </p:sp>
      </p:grpSp>
      <p:grpSp>
        <p:nvGrpSpPr>
          <p:cNvPr id="7" name="组合 53">
            <a:extLst>
              <a:ext uri="{FF2B5EF4-FFF2-40B4-BE49-F238E27FC236}">
                <a16:creationId xmlns:a16="http://schemas.microsoft.com/office/drawing/2014/main" id="{1ECE2E75-98B7-FE38-EAF9-D4BA7A7CDF94}"/>
              </a:ext>
            </a:extLst>
          </p:cNvPr>
          <p:cNvGrpSpPr>
            <a:grpSpLocks/>
          </p:cNvGrpSpPr>
          <p:nvPr/>
        </p:nvGrpSpPr>
        <p:grpSpPr bwMode="auto">
          <a:xfrm>
            <a:off x="802088" y="447852"/>
            <a:ext cx="657412" cy="544388"/>
            <a:chOff x="178632" y="159728"/>
            <a:chExt cx="725570" cy="619478"/>
          </a:xfrm>
        </p:grpSpPr>
        <p:sp>
          <p:nvSpPr>
            <p:cNvPr id="8" name="椭圆 7">
              <a:extLst>
                <a:ext uri="{FF2B5EF4-FFF2-40B4-BE49-F238E27FC236}">
                  <a16:creationId xmlns:a16="http://schemas.microsoft.com/office/drawing/2014/main" id="{20CE11FE-6E18-62DD-12A5-40CC697D1898}"/>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22021">
                <a:defRPr/>
              </a:pPr>
              <a:endParaRPr lang="zh-CN" altLang="en-US" sz="816" i="1" dirty="0">
                <a:solidFill>
                  <a:prstClr val="white"/>
                </a:solidFill>
                <a:latin typeface="Microsoft YaHei" panose="020B0503020204020204" pitchFamily="34" charset="-122"/>
                <a:ea typeface="Microsoft YaHei" panose="020B0503020204020204" pitchFamily="34" charset="-122"/>
              </a:endParaRPr>
            </a:p>
          </p:txBody>
        </p:sp>
        <p:sp>
          <p:nvSpPr>
            <p:cNvPr id="9" name="文本框 55">
              <a:extLst>
                <a:ext uri="{FF2B5EF4-FFF2-40B4-BE49-F238E27FC236}">
                  <a16:creationId xmlns:a16="http://schemas.microsoft.com/office/drawing/2014/main" id="{25183A8C-04A7-88BA-B354-D26C55714C6C}"/>
                </a:ext>
              </a:extLst>
            </p:cNvPr>
            <p:cNvSpPr txBox="1">
              <a:spLocks noChangeArrowheads="1"/>
            </p:cNvSpPr>
            <p:nvPr/>
          </p:nvSpPr>
          <p:spPr bwMode="auto">
            <a:xfrm>
              <a:off x="231102" y="223134"/>
              <a:ext cx="673100" cy="35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22021">
                <a:spcBef>
                  <a:spcPct val="0"/>
                </a:spcBef>
                <a:buNone/>
              </a:pPr>
              <a:r>
                <a:rPr lang="en-US" altLang="zh-CN" sz="1451" i="1" dirty="0">
                  <a:solidFill>
                    <a:srgbClr val="FFFFFF"/>
                  </a:solidFill>
                  <a:latin typeface="Microsoft YaHei" panose="020B0503020204020204" pitchFamily="34" charset="-122"/>
                  <a:ea typeface="Microsoft YaHei" panose="020B0503020204020204" pitchFamily="34" charset="-122"/>
                </a:rPr>
                <a:t>04</a:t>
              </a:r>
              <a:endParaRPr lang="zh-CN" altLang="en-US" sz="1088" i="1" dirty="0">
                <a:solidFill>
                  <a:srgbClr val="FFFFFF"/>
                </a:solidFill>
                <a:latin typeface="Microsoft YaHei" panose="020B0503020204020204" pitchFamily="34" charset="-122"/>
                <a:ea typeface="Microsoft YaHei" panose="020B0503020204020204" pitchFamily="34" charset="-122"/>
              </a:endParaRPr>
            </a:p>
          </p:txBody>
        </p:sp>
        <p:sp>
          <p:nvSpPr>
            <p:cNvPr id="10" name="椭圆 9">
              <a:extLst>
                <a:ext uri="{FF2B5EF4-FFF2-40B4-BE49-F238E27FC236}">
                  <a16:creationId xmlns:a16="http://schemas.microsoft.com/office/drawing/2014/main" id="{FF787F88-CCC4-B8FF-9A2E-BDB986F93FED}"/>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22021">
                <a:defRPr/>
              </a:pPr>
              <a:endParaRPr lang="zh-CN" altLang="en-US" sz="816" i="1" dirty="0">
                <a:solidFill>
                  <a:prstClr val="white"/>
                </a:solidFill>
                <a:latin typeface="Microsoft YaHei" panose="020B0503020204020204" pitchFamily="34" charset="-122"/>
                <a:ea typeface="Microsoft YaHei" panose="020B0503020204020204" pitchFamily="34" charset="-122"/>
              </a:endParaRPr>
            </a:p>
          </p:txBody>
        </p:sp>
      </p:grpSp>
      <p:pic>
        <p:nvPicPr>
          <p:cNvPr id="17" name="图片 16">
            <a:extLst>
              <a:ext uri="{FF2B5EF4-FFF2-40B4-BE49-F238E27FC236}">
                <a16:creationId xmlns:a16="http://schemas.microsoft.com/office/drawing/2014/main" id="{CED71325-8A97-D0BB-9D88-BD9C0CCD383E}"/>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730597" y="294027"/>
            <a:ext cx="1880161" cy="550722"/>
          </a:xfrm>
          <a:prstGeom prst="rect">
            <a:avLst/>
          </a:prstGeom>
        </p:spPr>
      </p:pic>
      <p:sp>
        <p:nvSpPr>
          <p:cNvPr id="2" name="Rounded Rectangle 7">
            <a:extLst>
              <a:ext uri="{FF2B5EF4-FFF2-40B4-BE49-F238E27FC236}">
                <a16:creationId xmlns:a16="http://schemas.microsoft.com/office/drawing/2014/main" id="{9062D6F7-24EF-1D88-0EF0-3CF9FACF2917}"/>
              </a:ext>
            </a:extLst>
          </p:cNvPr>
          <p:cNvSpPr/>
          <p:nvPr/>
        </p:nvSpPr>
        <p:spPr>
          <a:xfrm flipH="1">
            <a:off x="2541101" y="3845587"/>
            <a:ext cx="1128642" cy="305137"/>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defTabSz="414680"/>
            <a:r>
              <a:rPr lang="en-US" altLang="zh-CN" sz="1400" dirty="0"/>
              <a:t>Kinetics-400</a:t>
            </a:r>
            <a:endParaRPr lang="zh-CN" altLang="en-US" sz="1400" b="1" kern="100" dirty="0">
              <a:solidFill>
                <a:prstClr val="white"/>
              </a:solidFill>
              <a:latin typeface="等线" panose="02010600030101010101" pitchFamily="2" charset="-122"/>
              <a:ea typeface="等线"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A02046D0-DE5D-C9B4-5AA3-92CFBBD9BBC3}"/>
              </a:ext>
            </a:extLst>
          </p:cNvPr>
          <p:cNvSpPr txBox="1"/>
          <p:nvPr/>
        </p:nvSpPr>
        <p:spPr>
          <a:xfrm>
            <a:off x="6256397" y="4790833"/>
            <a:ext cx="4350272" cy="762132"/>
          </a:xfrm>
          <a:prstGeom prst="rect">
            <a:avLst/>
          </a:prstGeom>
          <a:noFill/>
        </p:spPr>
        <p:txBody>
          <a:bodyPr wrap="square">
            <a:spAutoFit/>
          </a:bodyPr>
          <a:lstStyle>
            <a:defPPr>
              <a:defRPr lang="zh-CN"/>
            </a:defPPr>
            <a:lvl1pPr defTabSz="414680">
              <a:defRPr sz="1451">
                <a:solidFill>
                  <a:srgbClr val="4D4D4D"/>
                </a:solidFill>
                <a:latin typeface="-apple-system"/>
                <a:ea typeface="等线" panose="02010600030101010101" pitchFamily="2" charset="-122"/>
              </a:defRPr>
            </a:lvl1pPr>
          </a:lstStyle>
          <a:p>
            <a:r>
              <a:rPr lang="zh-CN" altLang="en-US" dirty="0"/>
              <a:t>作者在两个数据集</a:t>
            </a:r>
            <a:r>
              <a:rPr lang="en-US" altLang="zh-CN" dirty="0"/>
              <a:t>Kinetics-400 </a:t>
            </a:r>
            <a:r>
              <a:rPr lang="zh-CN" altLang="en-US" dirty="0"/>
              <a:t>和</a:t>
            </a:r>
            <a:r>
              <a:rPr lang="en-US" altLang="zh-CN" dirty="0"/>
              <a:t>Kinetics-600 </a:t>
            </a:r>
            <a:r>
              <a:rPr lang="zh-CN" altLang="en-US" dirty="0"/>
              <a:t>上训练验证。实验结果证明</a:t>
            </a:r>
            <a:r>
              <a:rPr lang="en-US" altLang="zh-CN" dirty="0" err="1"/>
              <a:t>MViT</a:t>
            </a:r>
            <a:r>
              <a:rPr lang="zh-CN" altLang="en-US" dirty="0"/>
              <a:t>在这两个数据集上准确率都达到了</a:t>
            </a:r>
            <a:r>
              <a:rPr lang="en-US" altLang="zh-CN" dirty="0"/>
              <a:t>SOTA</a:t>
            </a:r>
            <a:r>
              <a:rPr lang="zh-CN" altLang="en-US" dirty="0"/>
              <a:t>。并且计算量远小于</a:t>
            </a:r>
            <a:r>
              <a:rPr lang="en-US" altLang="zh-CN" dirty="0" err="1"/>
              <a:t>ViT</a:t>
            </a:r>
            <a:r>
              <a:rPr lang="zh-CN" altLang="en-US" dirty="0"/>
              <a:t>。</a:t>
            </a:r>
            <a:endParaRPr lang="en-US" altLang="zh-CN" dirty="0"/>
          </a:p>
        </p:txBody>
      </p:sp>
      <p:pic>
        <p:nvPicPr>
          <p:cNvPr id="19" name="图片 18">
            <a:extLst>
              <a:ext uri="{FF2B5EF4-FFF2-40B4-BE49-F238E27FC236}">
                <a16:creationId xmlns:a16="http://schemas.microsoft.com/office/drawing/2014/main" id="{92F7E8B7-F153-AA7F-3600-C22739E39B21}"/>
              </a:ext>
            </a:extLst>
          </p:cNvPr>
          <p:cNvPicPr>
            <a:picLocks noChangeAspect="1"/>
          </p:cNvPicPr>
          <p:nvPr/>
        </p:nvPicPr>
        <p:blipFill rotWithShape="1">
          <a:blip r:embed="rId5"/>
          <a:srcRect l="2459" r="2215"/>
          <a:stretch/>
        </p:blipFill>
        <p:spPr>
          <a:xfrm>
            <a:off x="1279482" y="1186278"/>
            <a:ext cx="3651877" cy="2659309"/>
          </a:xfrm>
          <a:prstGeom prst="rect">
            <a:avLst/>
          </a:prstGeom>
        </p:spPr>
      </p:pic>
      <p:pic>
        <p:nvPicPr>
          <p:cNvPr id="23" name="图片 22">
            <a:extLst>
              <a:ext uri="{FF2B5EF4-FFF2-40B4-BE49-F238E27FC236}">
                <a16:creationId xmlns:a16="http://schemas.microsoft.com/office/drawing/2014/main" id="{65600885-AA44-48D4-721D-9E8F24BDAE31}"/>
              </a:ext>
            </a:extLst>
          </p:cNvPr>
          <p:cNvPicPr>
            <a:picLocks noChangeAspect="1"/>
          </p:cNvPicPr>
          <p:nvPr/>
        </p:nvPicPr>
        <p:blipFill>
          <a:blip r:embed="rId6"/>
          <a:stretch>
            <a:fillRect/>
          </a:stretch>
        </p:blipFill>
        <p:spPr>
          <a:xfrm>
            <a:off x="967566" y="4207187"/>
            <a:ext cx="4275711" cy="1661068"/>
          </a:xfrm>
          <a:prstGeom prst="rect">
            <a:avLst/>
          </a:prstGeom>
        </p:spPr>
      </p:pic>
      <p:grpSp>
        <p:nvGrpSpPr>
          <p:cNvPr id="32" name="组合 31">
            <a:extLst>
              <a:ext uri="{FF2B5EF4-FFF2-40B4-BE49-F238E27FC236}">
                <a16:creationId xmlns:a16="http://schemas.microsoft.com/office/drawing/2014/main" id="{BF84B10C-F2CA-49C7-6C9F-2C9A964457BE}"/>
              </a:ext>
            </a:extLst>
          </p:cNvPr>
          <p:cNvGrpSpPr/>
          <p:nvPr/>
        </p:nvGrpSpPr>
        <p:grpSpPr>
          <a:xfrm>
            <a:off x="5351512" y="1484158"/>
            <a:ext cx="5840744" cy="2475193"/>
            <a:chOff x="6220345" y="1229849"/>
            <a:chExt cx="6118762" cy="2387527"/>
          </a:xfrm>
        </p:grpSpPr>
        <p:pic>
          <p:nvPicPr>
            <p:cNvPr id="29" name="图片 28">
              <a:extLst>
                <a:ext uri="{FF2B5EF4-FFF2-40B4-BE49-F238E27FC236}">
                  <a16:creationId xmlns:a16="http://schemas.microsoft.com/office/drawing/2014/main" id="{8A54A041-D843-482C-4803-6DACF44C312F}"/>
                </a:ext>
              </a:extLst>
            </p:cNvPr>
            <p:cNvPicPr>
              <a:picLocks noChangeAspect="1"/>
            </p:cNvPicPr>
            <p:nvPr/>
          </p:nvPicPr>
          <p:blipFill rotWithShape="1">
            <a:blip r:embed="rId7"/>
            <a:srcRect r="53050"/>
            <a:stretch/>
          </p:blipFill>
          <p:spPr>
            <a:xfrm>
              <a:off x="6220345" y="1229849"/>
              <a:ext cx="3096771" cy="2387527"/>
            </a:xfrm>
            <a:prstGeom prst="rect">
              <a:avLst/>
            </a:prstGeom>
          </p:spPr>
        </p:pic>
        <p:pic>
          <p:nvPicPr>
            <p:cNvPr id="31" name="图片 30">
              <a:extLst>
                <a:ext uri="{FF2B5EF4-FFF2-40B4-BE49-F238E27FC236}">
                  <a16:creationId xmlns:a16="http://schemas.microsoft.com/office/drawing/2014/main" id="{FCF9FACA-800A-CF30-61C7-A45F6973A5F9}"/>
                </a:ext>
              </a:extLst>
            </p:cNvPr>
            <p:cNvPicPr>
              <a:picLocks noChangeAspect="1"/>
            </p:cNvPicPr>
            <p:nvPr/>
          </p:nvPicPr>
          <p:blipFill rotWithShape="1">
            <a:blip r:embed="rId7"/>
            <a:srcRect l="52903"/>
            <a:stretch/>
          </p:blipFill>
          <p:spPr>
            <a:xfrm>
              <a:off x="9317116" y="1243045"/>
              <a:ext cx="3021991" cy="2322576"/>
            </a:xfrm>
            <a:prstGeom prst="rect">
              <a:avLst/>
            </a:prstGeom>
          </p:spPr>
        </p:pic>
      </p:grpSp>
      <p:sp>
        <p:nvSpPr>
          <p:cNvPr id="33" name="Rounded Rectangle 7">
            <a:extLst>
              <a:ext uri="{FF2B5EF4-FFF2-40B4-BE49-F238E27FC236}">
                <a16:creationId xmlns:a16="http://schemas.microsoft.com/office/drawing/2014/main" id="{3A47932F-6BE7-54A9-D9DB-B42E4CD7F9E5}"/>
              </a:ext>
            </a:extLst>
          </p:cNvPr>
          <p:cNvSpPr/>
          <p:nvPr/>
        </p:nvSpPr>
        <p:spPr>
          <a:xfrm flipH="1">
            <a:off x="2541101" y="5868255"/>
            <a:ext cx="1128642" cy="305137"/>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defTabSz="414680"/>
            <a:r>
              <a:rPr lang="en-US" altLang="zh-CN" sz="1400" dirty="0"/>
              <a:t>Kinetics-600</a:t>
            </a:r>
            <a:endParaRPr lang="zh-CN" altLang="en-US" sz="1400" b="1" kern="100" dirty="0">
              <a:solidFill>
                <a:prstClr val="white"/>
              </a:solidFill>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31624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87C9DB1-00FB-EA77-2877-55016B4AB7C4}"/>
              </a:ext>
            </a:extLst>
          </p:cNvPr>
          <p:cNvSpPr/>
          <p:nvPr/>
        </p:nvSpPr>
        <p:spPr>
          <a:xfrm>
            <a:off x="1459499" y="948528"/>
            <a:ext cx="3033158" cy="43713"/>
          </a:xfrm>
          <a:prstGeom prst="rect">
            <a:avLst/>
          </a:prstGeom>
          <a:solidFill>
            <a:srgbClr val="FD9D9D"/>
          </a:solidFill>
          <a:ln>
            <a:noFill/>
          </a:ln>
        </p:spPr>
        <p:style>
          <a:lnRef idx="2">
            <a:schemeClr val="accent1">
              <a:shade val="50000"/>
            </a:schemeClr>
          </a:lnRef>
          <a:fillRef idx="1">
            <a:schemeClr val="accent1"/>
          </a:fillRef>
          <a:effectRef idx="0">
            <a:schemeClr val="accent1"/>
          </a:effectRef>
          <a:fontRef idx="minor">
            <a:schemeClr val="lt1"/>
          </a:fontRef>
        </p:style>
        <p:txBody>
          <a:bodyPr lIns="65567" tIns="32782" rIns="65567" bIns="32782" anchor="ctr"/>
          <a:lstStyle/>
          <a:p>
            <a:pPr algn="ctr" defTabSz="874290">
              <a:spcBef>
                <a:spcPct val="0"/>
              </a:spcBef>
              <a:spcAft>
                <a:spcPct val="0"/>
              </a:spcAft>
              <a:defRPr/>
            </a:pPr>
            <a:endParaRPr lang="zh-CN" altLang="en-US" sz="1721" noProof="1">
              <a:solidFill>
                <a:prstClr val="white"/>
              </a:solidFill>
              <a:latin typeface="Calibri" panose="020F0502020204030204"/>
              <a:ea typeface="等线" panose="02010600030101010101" pitchFamily="2" charset="-122"/>
            </a:endParaRPr>
          </a:p>
        </p:txBody>
      </p:sp>
      <p:grpSp>
        <p:nvGrpSpPr>
          <p:cNvPr id="9" name="组合 53">
            <a:extLst>
              <a:ext uri="{FF2B5EF4-FFF2-40B4-BE49-F238E27FC236}">
                <a16:creationId xmlns:a16="http://schemas.microsoft.com/office/drawing/2014/main" id="{262E8691-E250-9983-74E7-F8DF3DAF3CA3}"/>
              </a:ext>
            </a:extLst>
          </p:cNvPr>
          <p:cNvGrpSpPr>
            <a:grpSpLocks/>
          </p:cNvGrpSpPr>
          <p:nvPr/>
        </p:nvGrpSpPr>
        <p:grpSpPr bwMode="auto">
          <a:xfrm>
            <a:off x="802088" y="447852"/>
            <a:ext cx="657412" cy="544388"/>
            <a:chOff x="178632" y="159728"/>
            <a:chExt cx="725570" cy="619478"/>
          </a:xfrm>
        </p:grpSpPr>
        <p:sp>
          <p:nvSpPr>
            <p:cNvPr id="10" name="椭圆 9">
              <a:extLst>
                <a:ext uri="{FF2B5EF4-FFF2-40B4-BE49-F238E27FC236}">
                  <a16:creationId xmlns:a16="http://schemas.microsoft.com/office/drawing/2014/main" id="{F89E56B4-867A-A6CC-6B67-D8D96815331E}"/>
                </a:ext>
              </a:extLst>
            </p:cNvPr>
            <p:cNvSpPr/>
            <p:nvPr/>
          </p:nvSpPr>
          <p:spPr>
            <a:xfrm>
              <a:off x="358382" y="159728"/>
              <a:ext cx="467349" cy="467251"/>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22021">
                <a:defRPr/>
              </a:pPr>
              <a:endParaRPr lang="zh-CN" altLang="en-US" sz="816" i="1" dirty="0">
                <a:solidFill>
                  <a:prstClr val="white"/>
                </a:solidFill>
                <a:latin typeface="Microsoft YaHei" panose="020B0503020204020204" pitchFamily="34" charset="-122"/>
                <a:ea typeface="Microsoft YaHei" panose="020B0503020204020204" pitchFamily="34" charset="-122"/>
              </a:endParaRPr>
            </a:p>
          </p:txBody>
        </p:sp>
        <p:sp>
          <p:nvSpPr>
            <p:cNvPr id="11" name="文本框 55">
              <a:extLst>
                <a:ext uri="{FF2B5EF4-FFF2-40B4-BE49-F238E27FC236}">
                  <a16:creationId xmlns:a16="http://schemas.microsoft.com/office/drawing/2014/main" id="{3357C50C-64F1-2458-0098-010DAA4F1BE8}"/>
                </a:ext>
              </a:extLst>
            </p:cNvPr>
            <p:cNvSpPr txBox="1">
              <a:spLocks noChangeArrowheads="1"/>
            </p:cNvSpPr>
            <p:nvPr/>
          </p:nvSpPr>
          <p:spPr bwMode="auto">
            <a:xfrm>
              <a:off x="231102" y="223134"/>
              <a:ext cx="673100" cy="35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spcBef>
                  <a:spcPct val="20000"/>
                </a:spcBef>
                <a:buChar char="•"/>
                <a:defRPr sz="3200">
                  <a:solidFill>
                    <a:schemeClr val="tx1"/>
                  </a:solidFill>
                  <a:latin typeface="Arial" panose="020B0604020202020204" pitchFamily="34" charset="0"/>
                </a:defRPr>
              </a:lvl1pPr>
              <a:lvl2pPr marL="742950" indent="-285750" defTabSz="685800">
                <a:spcBef>
                  <a:spcPct val="20000"/>
                </a:spcBef>
                <a:buChar char="–"/>
                <a:defRPr sz="2800">
                  <a:solidFill>
                    <a:schemeClr val="tx1"/>
                  </a:solidFill>
                  <a:latin typeface="Arial" panose="020B0604020202020204" pitchFamily="34" charset="0"/>
                </a:defRPr>
              </a:lvl2pPr>
              <a:lvl3pPr marL="1143000" indent="-228600" defTabSz="685800">
                <a:spcBef>
                  <a:spcPct val="20000"/>
                </a:spcBef>
                <a:buChar char="•"/>
                <a:defRPr sz="2400">
                  <a:solidFill>
                    <a:schemeClr val="tx1"/>
                  </a:solidFill>
                  <a:latin typeface="Arial" panose="020B0604020202020204" pitchFamily="34" charset="0"/>
                </a:defRPr>
              </a:lvl3pPr>
              <a:lvl4pPr marL="1600200" indent="-228600" defTabSz="685800">
                <a:spcBef>
                  <a:spcPct val="20000"/>
                </a:spcBef>
                <a:buChar char="–"/>
                <a:defRPr sz="2000">
                  <a:solidFill>
                    <a:schemeClr val="tx1"/>
                  </a:solidFill>
                  <a:latin typeface="Arial" panose="020B0604020202020204" pitchFamily="34" charset="0"/>
                </a:defRPr>
              </a:lvl4pPr>
              <a:lvl5pPr marL="2057400" indent="-228600" defTabSz="685800">
                <a:spcBef>
                  <a:spcPct val="20000"/>
                </a:spcBef>
                <a:buChar char="»"/>
                <a:defRPr sz="2000">
                  <a:solidFill>
                    <a:schemeClr val="tx1"/>
                  </a:solidFill>
                  <a:latin typeface="Arial" panose="020B0604020202020204" pitchFamily="34" charset="0"/>
                </a:defRPr>
              </a:lvl5pPr>
              <a:lvl6pPr marL="25146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6858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defTabSz="622021">
                <a:spcBef>
                  <a:spcPct val="0"/>
                </a:spcBef>
                <a:buNone/>
              </a:pPr>
              <a:r>
                <a:rPr lang="en-US" altLang="zh-CN" sz="1451" i="1" dirty="0">
                  <a:solidFill>
                    <a:srgbClr val="FFFFFF"/>
                  </a:solidFill>
                  <a:latin typeface="Microsoft YaHei" panose="020B0503020204020204" pitchFamily="34" charset="-122"/>
                  <a:ea typeface="Microsoft YaHei" panose="020B0503020204020204" pitchFamily="34" charset="-122"/>
                </a:rPr>
                <a:t>05</a:t>
              </a:r>
              <a:endParaRPr lang="zh-CN" altLang="en-US" sz="1088" i="1" dirty="0">
                <a:solidFill>
                  <a:srgbClr val="FFFFFF"/>
                </a:solidFill>
                <a:latin typeface="Microsoft YaHei" panose="020B0503020204020204" pitchFamily="34" charset="-122"/>
                <a:ea typeface="Microsoft YaHei" panose="020B0503020204020204" pitchFamily="34" charset="-122"/>
              </a:endParaRPr>
            </a:p>
          </p:txBody>
        </p:sp>
        <p:sp>
          <p:nvSpPr>
            <p:cNvPr id="12" name="椭圆 11">
              <a:extLst>
                <a:ext uri="{FF2B5EF4-FFF2-40B4-BE49-F238E27FC236}">
                  <a16:creationId xmlns:a16="http://schemas.microsoft.com/office/drawing/2014/main" id="{B1EEA87B-8DE0-ED17-1A3C-A13A2984409E}"/>
                </a:ext>
              </a:extLst>
            </p:cNvPr>
            <p:cNvSpPr/>
            <p:nvPr/>
          </p:nvSpPr>
          <p:spPr>
            <a:xfrm>
              <a:off x="178632" y="603723"/>
              <a:ext cx="175521" cy="17548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22021">
                <a:defRPr/>
              </a:pPr>
              <a:endParaRPr lang="zh-CN" altLang="en-US" sz="816" i="1" dirty="0">
                <a:solidFill>
                  <a:prstClr val="white"/>
                </a:solidFill>
                <a:latin typeface="Microsoft YaHei" panose="020B0503020204020204" pitchFamily="34" charset="-122"/>
                <a:ea typeface="Microsoft YaHei" panose="020B0503020204020204" pitchFamily="34" charset="-122"/>
              </a:endParaRPr>
            </a:p>
          </p:txBody>
        </p:sp>
      </p:grpSp>
      <p:pic>
        <p:nvPicPr>
          <p:cNvPr id="48" name="图片 47">
            <a:extLst>
              <a:ext uri="{FF2B5EF4-FFF2-40B4-BE49-F238E27FC236}">
                <a16:creationId xmlns:a16="http://schemas.microsoft.com/office/drawing/2014/main" id="{CEB5B583-8597-B05D-7BE2-1A2364533128}"/>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730597" y="294027"/>
            <a:ext cx="1880161" cy="550722"/>
          </a:xfrm>
          <a:prstGeom prst="rect">
            <a:avLst/>
          </a:prstGeom>
        </p:spPr>
      </p:pic>
      <p:sp>
        <p:nvSpPr>
          <p:cNvPr id="46" name="文本框 45">
            <a:extLst>
              <a:ext uri="{FF2B5EF4-FFF2-40B4-BE49-F238E27FC236}">
                <a16:creationId xmlns:a16="http://schemas.microsoft.com/office/drawing/2014/main" id="{9B084AD6-52DF-9645-AB17-80BE0FF2E0EE}"/>
              </a:ext>
            </a:extLst>
          </p:cNvPr>
          <p:cNvSpPr txBox="1"/>
          <p:nvPr/>
        </p:nvSpPr>
        <p:spPr>
          <a:xfrm>
            <a:off x="1574823" y="328919"/>
            <a:ext cx="2479955" cy="594778"/>
          </a:xfrm>
          <a:prstGeom prst="rect">
            <a:avLst/>
          </a:prstGeom>
          <a:noFill/>
        </p:spPr>
        <p:txBody>
          <a:bodyPr wrap="square" rtlCol="0">
            <a:spAutoFit/>
          </a:bodyPr>
          <a:lstStyle/>
          <a:p>
            <a:pPr defTabSz="414680"/>
            <a:r>
              <a:rPr lang="en-US" altLang="zh-CN" sz="3265" dirty="0">
                <a:solidFill>
                  <a:srgbClr val="E7E6E6">
                    <a:lumMod val="25000"/>
                  </a:srgbClr>
                </a:solidFill>
                <a:latin typeface="Times New Roman" panose="02020603050405020304" pitchFamily="18" charset="0"/>
                <a:ea typeface="楷体" panose="02010609060101010101" pitchFamily="49" charset="-122"/>
                <a:cs typeface="Times New Roman" panose="02020603050405020304" pitchFamily="18" charset="0"/>
              </a:rPr>
              <a:t>Improvement</a:t>
            </a:r>
            <a:endParaRPr lang="zh-CN" altLang="en-US" sz="3265" dirty="0">
              <a:solidFill>
                <a:srgbClr val="E7E6E6">
                  <a:lumMod val="25000"/>
                </a:srgbClr>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5" name="矩形: 圆角 54">
            <a:extLst>
              <a:ext uri="{FF2B5EF4-FFF2-40B4-BE49-F238E27FC236}">
                <a16:creationId xmlns:a16="http://schemas.microsoft.com/office/drawing/2014/main" id="{D13DF420-2700-99EB-E705-D4F65E8F6A86}"/>
              </a:ext>
            </a:extLst>
          </p:cNvPr>
          <p:cNvSpPr/>
          <p:nvPr/>
        </p:nvSpPr>
        <p:spPr bwMode="auto">
          <a:xfrm rot="10800000">
            <a:off x="1176677" y="1910131"/>
            <a:ext cx="3829164" cy="1223199"/>
          </a:xfrm>
          <a:prstGeom prst="roundRect">
            <a:avLst>
              <a:gd name="adj" fmla="val 14709"/>
            </a:avLst>
          </a:prstGeom>
          <a:gradFill>
            <a:gsLst>
              <a:gs pos="0">
                <a:schemeClr val="bg1"/>
              </a:gs>
              <a:gs pos="100000">
                <a:schemeClr val="accent5">
                  <a:lumMod val="40000"/>
                  <a:lumOff val="60000"/>
                </a:schemeClr>
              </a:gs>
            </a:gsLst>
            <a:lin ang="16200000" scaled="0"/>
          </a:gradFill>
          <a:ln>
            <a:solidFill>
              <a:srgbClr val="42A8EE"/>
            </a:solidFill>
          </a:ln>
          <a:effectLst/>
        </p:spPr>
        <p:style>
          <a:lnRef idx="1">
            <a:schemeClr val="accent6"/>
          </a:lnRef>
          <a:fillRef idx="3">
            <a:schemeClr val="accent6"/>
          </a:fillRef>
          <a:effectRef idx="2">
            <a:schemeClr val="accent6"/>
          </a:effectRef>
          <a:fontRef idx="minor">
            <a:schemeClr val="lt1"/>
          </a:fontRef>
        </p:style>
        <p:txBody>
          <a:bodyPr rot="10800000" vert="horz" rtlCol="0" anchor="ctr"/>
          <a:lstStyle/>
          <a:p>
            <a:pPr defTabSz="414680">
              <a:lnSpc>
                <a:spcPct val="150000"/>
              </a:lnSpc>
              <a:defRPr/>
            </a:pPr>
            <a:r>
              <a:rPr lang="en-US" altLang="zh-CN" sz="1451" dirty="0" err="1">
                <a:solidFill>
                  <a:prstClr val="black"/>
                </a:solidFill>
                <a:latin typeface="Calibri" panose="020F0502020204030204"/>
                <a:ea typeface="等线" panose="02010600030101010101" pitchFamily="2" charset="-122"/>
              </a:rPr>
              <a:t>MViT</a:t>
            </a:r>
            <a:r>
              <a:rPr lang="zh-CN" altLang="en-US" sz="1451" dirty="0">
                <a:solidFill>
                  <a:prstClr val="black"/>
                </a:solidFill>
                <a:latin typeface="Calibri" panose="020F0502020204030204"/>
                <a:ea typeface="等线" panose="02010600030101010101" pitchFamily="2" charset="-122"/>
              </a:rPr>
              <a:t>采用的是和</a:t>
            </a:r>
            <a:r>
              <a:rPr lang="en-US" altLang="zh-CN" sz="1451" dirty="0" err="1">
                <a:solidFill>
                  <a:prstClr val="black"/>
                </a:solidFill>
                <a:latin typeface="Calibri" panose="020F0502020204030204"/>
                <a:ea typeface="等线" panose="02010600030101010101" pitchFamily="2" charset="-122"/>
              </a:rPr>
              <a:t>ViT</a:t>
            </a:r>
            <a:r>
              <a:rPr lang="zh-CN" altLang="en-US" sz="1451" dirty="0">
                <a:solidFill>
                  <a:prstClr val="black"/>
                </a:solidFill>
                <a:latin typeface="Calibri" panose="020F0502020204030204"/>
                <a:ea typeface="等线" panose="02010600030101010101" pitchFamily="2" charset="-122"/>
              </a:rPr>
              <a:t>一样的绝对位置编码，忽略了一个很重要的视觉先验知识，即平移不变性。</a:t>
            </a:r>
          </a:p>
        </p:txBody>
      </p:sp>
      <p:sp>
        <p:nvSpPr>
          <p:cNvPr id="56" name="矩形: 圆角 55">
            <a:extLst>
              <a:ext uri="{FF2B5EF4-FFF2-40B4-BE49-F238E27FC236}">
                <a16:creationId xmlns:a16="http://schemas.microsoft.com/office/drawing/2014/main" id="{0F3E994B-F5D2-0579-6E43-0129262CF97F}"/>
              </a:ext>
            </a:extLst>
          </p:cNvPr>
          <p:cNvSpPr/>
          <p:nvPr/>
        </p:nvSpPr>
        <p:spPr bwMode="auto">
          <a:xfrm rot="10800000">
            <a:off x="1176675" y="3999873"/>
            <a:ext cx="3829163" cy="1997775"/>
          </a:xfrm>
          <a:prstGeom prst="roundRect">
            <a:avLst>
              <a:gd name="adj" fmla="val 14709"/>
            </a:avLst>
          </a:prstGeom>
          <a:gradFill>
            <a:gsLst>
              <a:gs pos="0">
                <a:schemeClr val="bg1"/>
              </a:gs>
              <a:gs pos="100000">
                <a:schemeClr val="accent5">
                  <a:lumMod val="40000"/>
                  <a:lumOff val="60000"/>
                </a:schemeClr>
              </a:gs>
            </a:gsLst>
            <a:lin ang="16200000" scaled="0"/>
          </a:gradFill>
          <a:ln>
            <a:solidFill>
              <a:srgbClr val="42A8EE"/>
            </a:solidFill>
          </a:ln>
          <a:effectLst/>
        </p:spPr>
        <p:style>
          <a:lnRef idx="1">
            <a:schemeClr val="accent6"/>
          </a:lnRef>
          <a:fillRef idx="3">
            <a:schemeClr val="accent6"/>
          </a:fillRef>
          <a:effectRef idx="2">
            <a:schemeClr val="accent6"/>
          </a:effectRef>
          <a:fontRef idx="minor">
            <a:schemeClr val="lt1"/>
          </a:fontRef>
        </p:style>
        <p:txBody>
          <a:bodyPr rot="10800000" vert="horz" rtlCol="0" anchor="ctr"/>
          <a:lstStyle/>
          <a:p>
            <a:pPr defTabSz="414680">
              <a:lnSpc>
                <a:spcPct val="150000"/>
              </a:lnSpc>
              <a:defRPr/>
            </a:pPr>
            <a:r>
              <a:rPr lang="zh-CN" altLang="en-US" sz="1451" dirty="0">
                <a:solidFill>
                  <a:prstClr val="black"/>
                </a:solidFill>
                <a:latin typeface="Calibri" panose="020F0502020204030204"/>
                <a:ea typeface="等线" panose="02010600030101010101" pitchFamily="2" charset="-122"/>
              </a:rPr>
              <a:t>在</a:t>
            </a:r>
            <a:r>
              <a:rPr lang="en-US" altLang="zh-CN" sz="1451" dirty="0" err="1">
                <a:solidFill>
                  <a:prstClr val="black"/>
                </a:solidFill>
                <a:latin typeface="Calibri" panose="020F0502020204030204"/>
                <a:ea typeface="等线" panose="02010600030101010101" pitchFamily="2" charset="-122"/>
              </a:rPr>
              <a:t>MViT</a:t>
            </a:r>
            <a:r>
              <a:rPr lang="zh-CN" altLang="en-US" sz="1451" dirty="0">
                <a:solidFill>
                  <a:prstClr val="black"/>
                </a:solidFill>
                <a:latin typeface="Calibri" panose="020F0502020204030204"/>
                <a:ea typeface="等线" panose="02010600030101010101" pitchFamily="2" charset="-122"/>
              </a:rPr>
              <a:t>中，</a:t>
            </a:r>
            <a:r>
              <a:rPr lang="en-US" altLang="zh-CN" sz="1451" dirty="0">
                <a:solidFill>
                  <a:prstClr val="black"/>
                </a:solidFill>
                <a:latin typeface="Calibri" panose="020F0502020204030204"/>
                <a:ea typeface="等线" panose="02010600030101010101" pitchFamily="2" charset="-122"/>
              </a:rPr>
              <a:t>Q </a:t>
            </a:r>
            <a:r>
              <a:rPr lang="en-US" altLang="zh-CN" sz="1451" dirty="0">
                <a:solidFill>
                  <a:prstClr val="black"/>
                </a:solidFill>
              </a:rPr>
              <a:t>pooling</a:t>
            </a:r>
            <a:r>
              <a:rPr lang="zh-CN" altLang="en-US" sz="1451" dirty="0">
                <a:solidFill>
                  <a:prstClr val="black"/>
                </a:solidFill>
                <a:latin typeface="Calibri" panose="020F0502020204030204"/>
                <a:ea typeface="等线" panose="02010600030101010101" pitchFamily="2" charset="-122"/>
              </a:rPr>
              <a:t>只在每个</a:t>
            </a:r>
            <a:r>
              <a:rPr lang="en-US" altLang="zh-CN" sz="1451" dirty="0">
                <a:solidFill>
                  <a:prstClr val="black"/>
                </a:solidFill>
                <a:latin typeface="Calibri" panose="020F0502020204030204"/>
                <a:ea typeface="等线" panose="02010600030101010101" pitchFamily="2" charset="-122"/>
              </a:rPr>
              <a:t>stage</a:t>
            </a:r>
            <a:r>
              <a:rPr lang="zh-CN" altLang="en-US" sz="1451" dirty="0">
                <a:solidFill>
                  <a:prstClr val="black"/>
                </a:solidFill>
                <a:latin typeface="Calibri" panose="020F0502020204030204"/>
                <a:ea typeface="等线" panose="02010600030101010101" pitchFamily="2" charset="-122"/>
              </a:rPr>
              <a:t>的第一个</a:t>
            </a:r>
            <a:r>
              <a:rPr lang="en-US" altLang="zh-CN" sz="1451" dirty="0">
                <a:solidFill>
                  <a:prstClr val="black"/>
                </a:solidFill>
                <a:latin typeface="Calibri" panose="020F0502020204030204"/>
                <a:ea typeface="等线" panose="02010600030101010101" pitchFamily="2" charset="-122"/>
              </a:rPr>
              <a:t>Transformer</a:t>
            </a:r>
            <a:r>
              <a:rPr lang="zh-CN" altLang="en-US" sz="1451" dirty="0">
                <a:solidFill>
                  <a:prstClr val="black"/>
                </a:solidFill>
                <a:latin typeface="Calibri" panose="020F0502020204030204"/>
                <a:ea typeface="等线" panose="02010600030101010101" pitchFamily="2" charset="-122"/>
              </a:rPr>
              <a:t>模块中计算，且步长只有</a:t>
            </a:r>
            <a:r>
              <a:rPr lang="en-US" altLang="zh-CN" sz="1451" dirty="0">
                <a:solidFill>
                  <a:prstClr val="black"/>
                </a:solidFill>
                <a:latin typeface="Calibri" panose="020F0502020204030204"/>
                <a:ea typeface="等线" panose="02010600030101010101" pitchFamily="2" charset="-122"/>
              </a:rPr>
              <a:t>(1,2,2)</a:t>
            </a:r>
            <a:r>
              <a:rPr lang="zh-CN" altLang="en-US" sz="1451" dirty="0">
                <a:solidFill>
                  <a:prstClr val="black"/>
                </a:solidFill>
                <a:latin typeface="Calibri" panose="020F0502020204030204"/>
                <a:ea typeface="等线" panose="02010600030101010101" pitchFamily="2" charset="-122"/>
              </a:rPr>
              <a:t>，而</a:t>
            </a:r>
            <a:r>
              <a:rPr lang="en-US" altLang="zh-CN" sz="1451" dirty="0">
                <a:solidFill>
                  <a:prstClr val="black"/>
                </a:solidFill>
                <a:latin typeface="Calibri" panose="020F0502020204030204"/>
                <a:ea typeface="等线" panose="02010600030101010101" pitchFamily="2" charset="-122"/>
              </a:rPr>
              <a:t>K,V</a:t>
            </a:r>
            <a:r>
              <a:rPr lang="zh-CN" altLang="en-US" sz="1451" dirty="0">
                <a:solidFill>
                  <a:prstClr val="black"/>
                </a:solidFill>
                <a:latin typeface="Calibri" panose="020F0502020204030204"/>
                <a:ea typeface="等线" panose="02010600030101010101" pitchFamily="2" charset="-122"/>
              </a:rPr>
              <a:t>向量步长</a:t>
            </a:r>
            <a:r>
              <a:rPr lang="en-US" altLang="zh-CN" sz="1451" dirty="0">
                <a:solidFill>
                  <a:prstClr val="black"/>
                </a:solidFill>
                <a:latin typeface="Calibri" panose="020F0502020204030204"/>
                <a:ea typeface="等线" panose="02010600030101010101" pitchFamily="2" charset="-122"/>
              </a:rPr>
              <a:t>(1,8,8)</a:t>
            </a:r>
            <a:r>
              <a:rPr lang="zh-CN" altLang="en-US" sz="1451" dirty="0">
                <a:solidFill>
                  <a:prstClr val="black"/>
                </a:solidFill>
                <a:latin typeface="Calibri" panose="020F0502020204030204"/>
                <a:ea typeface="等线" panose="02010600030101010101" pitchFamily="2" charset="-122"/>
              </a:rPr>
              <a:t>在</a:t>
            </a:r>
            <a:r>
              <a:rPr lang="en-US" altLang="zh-CN" sz="1451" dirty="0">
                <a:solidFill>
                  <a:prstClr val="black"/>
                </a:solidFill>
                <a:latin typeface="Calibri" panose="020F0502020204030204"/>
                <a:ea typeface="等线" panose="02010600030101010101" pitchFamily="2" charset="-122"/>
              </a:rPr>
              <a:t>stage</a:t>
            </a:r>
            <a:r>
              <a:rPr lang="zh-CN" altLang="en-US" sz="1451" dirty="0">
                <a:solidFill>
                  <a:prstClr val="black"/>
                </a:solidFill>
                <a:latin typeface="Calibri" panose="020F0502020204030204"/>
                <a:ea typeface="等线" panose="02010600030101010101" pitchFamily="2" charset="-122"/>
              </a:rPr>
              <a:t>所有的</a:t>
            </a:r>
            <a:r>
              <a:rPr lang="en-US" altLang="zh-CN" sz="1451" dirty="0">
                <a:solidFill>
                  <a:prstClr val="black"/>
                </a:solidFill>
                <a:latin typeface="Calibri" panose="020F0502020204030204"/>
                <a:ea typeface="等线" panose="02010600030101010101" pitchFamily="2" charset="-122"/>
              </a:rPr>
              <a:t>Transformer</a:t>
            </a:r>
            <a:r>
              <a:rPr lang="zh-CN" altLang="en-US" sz="1451" dirty="0">
                <a:solidFill>
                  <a:prstClr val="black"/>
                </a:solidFill>
                <a:latin typeface="Calibri" panose="020F0502020204030204"/>
                <a:ea typeface="等线" panose="02010600030101010101" pitchFamily="2" charset="-122"/>
              </a:rPr>
              <a:t>模块中计算，相差很多，所以可能会存在</a:t>
            </a:r>
            <a:r>
              <a:rPr lang="en-US" altLang="zh-CN" sz="1451" dirty="0">
                <a:solidFill>
                  <a:prstClr val="black"/>
                </a:solidFill>
                <a:latin typeface="Calibri" panose="020F0502020204030204"/>
                <a:ea typeface="等线" panose="02010600030101010101" pitchFamily="2" charset="-122"/>
              </a:rPr>
              <a:t>Q</a:t>
            </a:r>
            <a:r>
              <a:rPr lang="zh-CN" altLang="en-US" sz="1451" dirty="0">
                <a:solidFill>
                  <a:prstClr val="black"/>
                </a:solidFill>
                <a:latin typeface="Calibri" panose="020F0502020204030204"/>
                <a:ea typeface="等线" panose="02010600030101010101" pitchFamily="2" charset="-122"/>
              </a:rPr>
              <a:t>向量的信息不足的问题。</a:t>
            </a:r>
          </a:p>
        </p:txBody>
      </p:sp>
      <p:sp>
        <p:nvSpPr>
          <p:cNvPr id="57" name="箭头: 右 56">
            <a:extLst>
              <a:ext uri="{FF2B5EF4-FFF2-40B4-BE49-F238E27FC236}">
                <a16:creationId xmlns:a16="http://schemas.microsoft.com/office/drawing/2014/main" id="{0FB69353-50B2-DCA3-7917-A3F9C962FD3A}"/>
              </a:ext>
            </a:extLst>
          </p:cNvPr>
          <p:cNvSpPr/>
          <p:nvPr/>
        </p:nvSpPr>
        <p:spPr>
          <a:xfrm>
            <a:off x="5005841" y="2252489"/>
            <a:ext cx="1090159" cy="538483"/>
          </a:xfrm>
          <a:prstGeom prst="rightArrow">
            <a:avLst>
              <a:gd name="adj1" fmla="val 50000"/>
              <a:gd name="adj2" fmla="val 68446"/>
            </a:avLst>
          </a:prstGeom>
          <a:gradFill flip="none" rotWithShape="1">
            <a:gsLst>
              <a:gs pos="0">
                <a:srgbClr val="FD8E8E"/>
              </a:gs>
              <a:gs pos="100000">
                <a:srgbClr val="98DAFE"/>
              </a:gs>
            </a:gsLst>
            <a:path path="circle">
              <a:fillToRect l="100000" t="100000"/>
            </a:path>
            <a:tileRect r="-100000" b="-10000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4680"/>
            <a:endParaRPr lang="zh-CN" altLang="en-US" sz="1292" dirty="0">
              <a:solidFill>
                <a:prstClr val="white"/>
              </a:solidFill>
              <a:latin typeface="Calibri" panose="020F0502020204030204"/>
              <a:ea typeface="等线" panose="02010600030101010101" pitchFamily="2" charset="-122"/>
            </a:endParaRPr>
          </a:p>
        </p:txBody>
      </p:sp>
      <p:sp>
        <p:nvSpPr>
          <p:cNvPr id="58" name="箭头: 右 57">
            <a:extLst>
              <a:ext uri="{FF2B5EF4-FFF2-40B4-BE49-F238E27FC236}">
                <a16:creationId xmlns:a16="http://schemas.microsoft.com/office/drawing/2014/main" id="{8A7D6EB3-5A15-2B07-BF88-7A7D16C6872D}"/>
              </a:ext>
            </a:extLst>
          </p:cNvPr>
          <p:cNvSpPr/>
          <p:nvPr/>
        </p:nvSpPr>
        <p:spPr>
          <a:xfrm>
            <a:off x="5005839" y="4729518"/>
            <a:ext cx="1090160" cy="538483"/>
          </a:xfrm>
          <a:prstGeom prst="rightArrow">
            <a:avLst>
              <a:gd name="adj1" fmla="val 50000"/>
              <a:gd name="adj2" fmla="val 68446"/>
            </a:avLst>
          </a:prstGeom>
          <a:gradFill flip="none" rotWithShape="1">
            <a:gsLst>
              <a:gs pos="0">
                <a:srgbClr val="FD8E8E"/>
              </a:gs>
              <a:gs pos="100000">
                <a:srgbClr val="98DAFE"/>
              </a:gs>
            </a:gsLst>
            <a:path path="circle">
              <a:fillToRect l="100000" t="100000"/>
            </a:path>
            <a:tileRect r="-100000" b="-100000"/>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4680"/>
            <a:endParaRPr lang="zh-CN" altLang="en-US" sz="1292" dirty="0">
              <a:solidFill>
                <a:prstClr val="white"/>
              </a:solidFill>
              <a:latin typeface="Calibri" panose="020F0502020204030204"/>
              <a:ea typeface="等线" panose="02010600030101010101" pitchFamily="2" charset="-122"/>
            </a:endParaRPr>
          </a:p>
        </p:txBody>
      </p:sp>
      <p:sp>
        <p:nvSpPr>
          <p:cNvPr id="60" name="矩形: 圆角 59">
            <a:extLst>
              <a:ext uri="{FF2B5EF4-FFF2-40B4-BE49-F238E27FC236}">
                <a16:creationId xmlns:a16="http://schemas.microsoft.com/office/drawing/2014/main" id="{E17A3910-A911-419B-75FC-76301A5C26BC}"/>
              </a:ext>
            </a:extLst>
          </p:cNvPr>
          <p:cNvSpPr/>
          <p:nvPr/>
        </p:nvSpPr>
        <p:spPr bwMode="auto">
          <a:xfrm rot="10800000">
            <a:off x="6095997" y="3999871"/>
            <a:ext cx="2889505" cy="1997773"/>
          </a:xfrm>
          <a:prstGeom prst="roundRect">
            <a:avLst>
              <a:gd name="adj" fmla="val 14709"/>
            </a:avLst>
          </a:prstGeom>
          <a:gradFill>
            <a:gsLst>
              <a:gs pos="0">
                <a:schemeClr val="bg1"/>
              </a:gs>
              <a:gs pos="100000">
                <a:srgbClr val="F9A4AF">
                  <a:alpha val="77000"/>
                </a:srgbClr>
              </a:gs>
            </a:gsLst>
            <a:lin ang="16200000" scaled="0"/>
          </a:gradFill>
          <a:ln>
            <a:solidFill>
              <a:srgbClr val="F9A4AF"/>
            </a:solidFill>
          </a:ln>
          <a:effectLst/>
        </p:spPr>
        <p:style>
          <a:lnRef idx="1">
            <a:schemeClr val="accent6"/>
          </a:lnRef>
          <a:fillRef idx="3">
            <a:schemeClr val="accent6"/>
          </a:fillRef>
          <a:effectRef idx="2">
            <a:schemeClr val="accent6"/>
          </a:effectRef>
          <a:fontRef idx="minor">
            <a:schemeClr val="lt1"/>
          </a:fontRef>
        </p:style>
        <p:txBody>
          <a:bodyPr rot="10800000" vert="horz" rtlCol="0" anchor="ctr"/>
          <a:lstStyle/>
          <a:p>
            <a:pPr defTabSz="414680">
              <a:lnSpc>
                <a:spcPct val="150000"/>
              </a:lnSpc>
              <a:defRPr/>
            </a:pPr>
            <a:r>
              <a:rPr lang="zh-CN" altLang="en-US" sz="1451" dirty="0">
                <a:solidFill>
                  <a:prstClr val="black"/>
                </a:solidFill>
                <a:latin typeface="Calibri" panose="020F0502020204030204"/>
                <a:ea typeface="等线" panose="02010600030101010101" pitchFamily="2" charset="-122"/>
              </a:rPr>
              <a:t>采用了</a:t>
            </a:r>
            <a:r>
              <a:rPr lang="en-US" altLang="zh-CN" sz="1451" dirty="0">
                <a:solidFill>
                  <a:prstClr val="black"/>
                </a:solidFill>
                <a:latin typeface="Calibri" panose="020F0502020204030204"/>
                <a:ea typeface="等线" panose="02010600030101010101" pitchFamily="2" charset="-122"/>
              </a:rPr>
              <a:t>Residual pooling connection</a:t>
            </a:r>
            <a:r>
              <a:rPr lang="zh-CN" altLang="en-US" sz="1451" dirty="0">
                <a:solidFill>
                  <a:prstClr val="black"/>
                </a:solidFill>
                <a:latin typeface="Calibri" panose="020F0502020204030204"/>
                <a:ea typeface="等线" panose="02010600030101010101" pitchFamily="2" charset="-122"/>
              </a:rPr>
              <a:t>方式，如图中红色跳跃连接所示，通过这种方式增加了信息流并且能够帮助进行</a:t>
            </a:r>
            <a:r>
              <a:rPr lang="en-US" altLang="zh-CN" sz="1451" dirty="0">
                <a:solidFill>
                  <a:prstClr val="black"/>
                </a:solidFill>
                <a:latin typeface="Calibri" panose="020F0502020204030204"/>
                <a:ea typeface="等线" panose="02010600030101010101" pitchFamily="2" charset="-122"/>
              </a:rPr>
              <a:t>MHPA</a:t>
            </a:r>
            <a:r>
              <a:rPr lang="zh-CN" altLang="en-US" sz="1451" dirty="0">
                <a:solidFill>
                  <a:prstClr val="black"/>
                </a:solidFill>
                <a:latin typeface="Calibri" panose="020F0502020204030204"/>
                <a:ea typeface="等线" panose="02010600030101010101" pitchFamily="2" charset="-122"/>
              </a:rPr>
              <a:t>的训练。</a:t>
            </a:r>
          </a:p>
        </p:txBody>
      </p:sp>
      <p:sp>
        <p:nvSpPr>
          <p:cNvPr id="61" name="Rounded Rectangle 7">
            <a:extLst>
              <a:ext uri="{FF2B5EF4-FFF2-40B4-BE49-F238E27FC236}">
                <a16:creationId xmlns:a16="http://schemas.microsoft.com/office/drawing/2014/main" id="{3C785061-6308-4964-4C01-25E1B9430A7A}"/>
              </a:ext>
            </a:extLst>
          </p:cNvPr>
          <p:cNvSpPr/>
          <p:nvPr/>
        </p:nvSpPr>
        <p:spPr>
          <a:xfrm flipH="1">
            <a:off x="1176676" y="3402958"/>
            <a:ext cx="2811712" cy="395286"/>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defTabSz="414680"/>
            <a:r>
              <a:rPr lang="en-US" altLang="zh-CN" sz="1600" b="1" kern="100" dirty="0">
                <a:solidFill>
                  <a:prstClr val="white"/>
                </a:solidFill>
                <a:latin typeface="等线" panose="02010600030101010101" pitchFamily="2" charset="-122"/>
                <a:ea typeface="等线" panose="02010600030101010101" pitchFamily="2" charset="-122"/>
                <a:cs typeface="Times New Roman" panose="02020603050405020304" pitchFamily="18" charset="0"/>
              </a:rPr>
              <a:t>Q</a:t>
            </a:r>
            <a:r>
              <a:rPr lang="zh-CN" altLang="en-US" sz="1600" b="1" kern="100" dirty="0">
                <a:solidFill>
                  <a:prstClr val="white"/>
                </a:solidFill>
                <a:latin typeface="等线" panose="02010600030101010101" pitchFamily="2" charset="-122"/>
                <a:ea typeface="等线" panose="02010600030101010101" pitchFamily="2" charset="-122"/>
                <a:cs typeface="Times New Roman" panose="02020603050405020304" pitchFamily="18" charset="0"/>
              </a:rPr>
              <a:t>向量与</a:t>
            </a:r>
            <a:r>
              <a:rPr lang="en-US" altLang="zh-CN" sz="1600" b="1" kern="100" dirty="0">
                <a:solidFill>
                  <a:prstClr val="white"/>
                </a:solidFill>
                <a:latin typeface="等线" panose="02010600030101010101" pitchFamily="2" charset="-122"/>
                <a:ea typeface="等线" panose="02010600030101010101" pitchFamily="2" charset="-122"/>
                <a:cs typeface="Times New Roman" panose="02020603050405020304" pitchFamily="18" charset="0"/>
              </a:rPr>
              <a:t>K,V</a:t>
            </a:r>
            <a:r>
              <a:rPr lang="zh-CN" altLang="en-US" sz="1600" b="1" kern="100" dirty="0">
                <a:solidFill>
                  <a:prstClr val="white"/>
                </a:solidFill>
                <a:latin typeface="等线" panose="02010600030101010101" pitchFamily="2" charset="-122"/>
                <a:ea typeface="等线" panose="02010600030101010101" pitchFamily="2" charset="-122"/>
                <a:cs typeface="Times New Roman" panose="02020603050405020304" pitchFamily="18" charset="0"/>
              </a:rPr>
              <a:t>向量差别过大</a:t>
            </a:r>
          </a:p>
        </p:txBody>
      </p:sp>
      <p:sp>
        <p:nvSpPr>
          <p:cNvPr id="62" name="Rounded Rectangle 7">
            <a:extLst>
              <a:ext uri="{FF2B5EF4-FFF2-40B4-BE49-F238E27FC236}">
                <a16:creationId xmlns:a16="http://schemas.microsoft.com/office/drawing/2014/main" id="{107F8EC7-8AE0-D009-A924-044153561C3D}"/>
              </a:ext>
            </a:extLst>
          </p:cNvPr>
          <p:cNvSpPr/>
          <p:nvPr/>
        </p:nvSpPr>
        <p:spPr>
          <a:xfrm flipH="1">
            <a:off x="1176676" y="1329723"/>
            <a:ext cx="2811712" cy="395286"/>
          </a:xfrm>
          <a:prstGeom prst="roundRect">
            <a:avLst/>
          </a:prstGeom>
          <a:gradFill>
            <a:gsLst>
              <a:gs pos="0">
                <a:schemeClr val="accent1"/>
              </a:gs>
              <a:gs pos="100000">
                <a:schemeClr val="accent1"/>
              </a:gs>
              <a:gs pos="52000">
                <a:srgbClr val="0070C0"/>
              </a:gs>
            </a:gsLst>
            <a:lin ang="5400000" scaled="1"/>
          </a:gradFill>
          <a:effectLst>
            <a:outerShdw blurRad="50800" dist="38100" dir="2700000" algn="tl" rotWithShape="0">
              <a:prstClr val="black">
                <a:alpha val="40000"/>
              </a:prst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defTabSz="414680"/>
            <a:r>
              <a:rPr lang="zh-CN" altLang="en-US" sz="1600" b="1" kern="100" dirty="0">
                <a:solidFill>
                  <a:prstClr val="white"/>
                </a:solidFill>
                <a:latin typeface="等线" panose="02010600030101010101" pitchFamily="2" charset="-122"/>
                <a:ea typeface="等线" panose="02010600030101010101" pitchFamily="2" charset="-122"/>
                <a:cs typeface="Times New Roman" panose="02020603050405020304" pitchFamily="18" charset="0"/>
              </a:rPr>
              <a:t>绝对位置编码的缺陷</a:t>
            </a:r>
          </a:p>
        </p:txBody>
      </p:sp>
      <p:sp>
        <p:nvSpPr>
          <p:cNvPr id="59" name="矩形: 圆角 58">
            <a:extLst>
              <a:ext uri="{FF2B5EF4-FFF2-40B4-BE49-F238E27FC236}">
                <a16:creationId xmlns:a16="http://schemas.microsoft.com/office/drawing/2014/main" id="{FC4933AC-87AF-81F1-04B2-77B06B846426}"/>
              </a:ext>
            </a:extLst>
          </p:cNvPr>
          <p:cNvSpPr/>
          <p:nvPr/>
        </p:nvSpPr>
        <p:spPr bwMode="auto">
          <a:xfrm rot="10800000">
            <a:off x="6099048" y="1910131"/>
            <a:ext cx="2889504" cy="1223200"/>
          </a:xfrm>
          <a:prstGeom prst="roundRect">
            <a:avLst>
              <a:gd name="adj" fmla="val 14709"/>
            </a:avLst>
          </a:prstGeom>
          <a:gradFill>
            <a:gsLst>
              <a:gs pos="0">
                <a:schemeClr val="bg1"/>
              </a:gs>
              <a:gs pos="100000">
                <a:srgbClr val="F9A4AF">
                  <a:alpha val="77000"/>
                </a:srgbClr>
              </a:gs>
            </a:gsLst>
            <a:lin ang="16200000" scaled="0"/>
          </a:gradFill>
          <a:ln>
            <a:solidFill>
              <a:srgbClr val="F9A4AF"/>
            </a:solidFill>
          </a:ln>
          <a:effectLst/>
        </p:spPr>
        <p:style>
          <a:lnRef idx="1">
            <a:schemeClr val="accent6"/>
          </a:lnRef>
          <a:fillRef idx="3">
            <a:schemeClr val="accent6"/>
          </a:fillRef>
          <a:effectRef idx="2">
            <a:schemeClr val="accent6"/>
          </a:effectRef>
          <a:fontRef idx="minor">
            <a:schemeClr val="lt1"/>
          </a:fontRef>
        </p:style>
        <p:txBody>
          <a:bodyPr rot="10800000" vert="horz" rtlCol="0" anchor="ctr"/>
          <a:lstStyle/>
          <a:p>
            <a:pPr defTabSz="414680">
              <a:defRPr/>
            </a:pPr>
            <a:r>
              <a:rPr lang="zh-CN" altLang="en-US" sz="1451" dirty="0">
                <a:solidFill>
                  <a:prstClr val="black"/>
                </a:solidFill>
                <a:latin typeface="Calibri" panose="020F0502020204030204"/>
                <a:ea typeface="等线" panose="02010600030101010101" pitchFamily="2" charset="-122"/>
              </a:rPr>
              <a:t>绝对位置编码改为相对位置编码。相对位置编码：嵌入到</a:t>
            </a:r>
            <a:r>
              <a:rPr lang="en-US" altLang="zh-CN" sz="1451" dirty="0">
                <a:solidFill>
                  <a:prstClr val="black"/>
                </a:solidFill>
                <a:latin typeface="Calibri" panose="020F0502020204030204"/>
                <a:ea typeface="等线" panose="02010600030101010101" pitchFamily="2" charset="-122"/>
              </a:rPr>
              <a:t>Self-attention</a:t>
            </a:r>
            <a:r>
              <a:rPr lang="zh-CN" altLang="en-US" sz="1451" dirty="0">
                <a:solidFill>
                  <a:prstClr val="black"/>
                </a:solidFill>
                <a:latin typeface="Calibri" panose="020F0502020204030204"/>
                <a:ea typeface="等线" panose="02010600030101010101" pitchFamily="2" charset="-122"/>
              </a:rPr>
              <a:t>计算中。</a:t>
            </a:r>
            <a:endParaRPr lang="zh-CN" altLang="en-US" sz="1451" noProof="1">
              <a:solidFill>
                <a:prstClr val="black"/>
              </a:solidFill>
              <a:latin typeface="Calibri" panose="020F0502020204030204"/>
              <a:ea typeface="等线" panose="02010600030101010101" pitchFamily="2" charset="-122"/>
            </a:endParaRPr>
          </a:p>
        </p:txBody>
      </p:sp>
      <p:grpSp>
        <p:nvGrpSpPr>
          <p:cNvPr id="23" name="组合 22">
            <a:extLst>
              <a:ext uri="{FF2B5EF4-FFF2-40B4-BE49-F238E27FC236}">
                <a16:creationId xmlns:a16="http://schemas.microsoft.com/office/drawing/2014/main" id="{69E82B70-4888-7D58-3E5F-963D481379A8}"/>
              </a:ext>
            </a:extLst>
          </p:cNvPr>
          <p:cNvGrpSpPr/>
          <p:nvPr/>
        </p:nvGrpSpPr>
        <p:grpSpPr>
          <a:xfrm>
            <a:off x="9134856" y="2397316"/>
            <a:ext cx="2475902" cy="2406570"/>
            <a:chOff x="8995215" y="1201694"/>
            <a:chExt cx="2775608" cy="2633207"/>
          </a:xfrm>
        </p:grpSpPr>
        <p:pic>
          <p:nvPicPr>
            <p:cNvPr id="22" name="图片 21">
              <a:extLst>
                <a:ext uri="{FF2B5EF4-FFF2-40B4-BE49-F238E27FC236}">
                  <a16:creationId xmlns:a16="http://schemas.microsoft.com/office/drawing/2014/main" id="{F02E55CD-CA0B-D432-5968-FC393AA8FA2B}"/>
                </a:ext>
              </a:extLst>
            </p:cNvPr>
            <p:cNvPicPr>
              <a:picLocks noChangeAspect="1"/>
            </p:cNvPicPr>
            <p:nvPr/>
          </p:nvPicPr>
          <p:blipFill>
            <a:blip r:embed="rId5"/>
            <a:stretch>
              <a:fillRect/>
            </a:stretch>
          </p:blipFill>
          <p:spPr>
            <a:xfrm>
              <a:off x="8995215" y="1201694"/>
              <a:ext cx="2775608" cy="2633207"/>
            </a:xfrm>
            <a:prstGeom prst="rect">
              <a:avLst/>
            </a:prstGeom>
          </p:spPr>
        </p:pic>
        <p:pic>
          <p:nvPicPr>
            <p:cNvPr id="18" name="图片 17">
              <a:extLst>
                <a:ext uri="{FF2B5EF4-FFF2-40B4-BE49-F238E27FC236}">
                  <a16:creationId xmlns:a16="http://schemas.microsoft.com/office/drawing/2014/main" id="{1B7276ED-880A-250D-7582-E46627988892}"/>
                </a:ext>
              </a:extLst>
            </p:cNvPr>
            <p:cNvPicPr>
              <a:picLocks noChangeAspect="1"/>
            </p:cNvPicPr>
            <p:nvPr/>
          </p:nvPicPr>
          <p:blipFill>
            <a:blip r:embed="rId6"/>
            <a:stretch>
              <a:fillRect/>
            </a:stretch>
          </p:blipFill>
          <p:spPr>
            <a:xfrm>
              <a:off x="11015324" y="3600601"/>
              <a:ext cx="712882" cy="197251"/>
            </a:xfrm>
            <a:prstGeom prst="rect">
              <a:avLst/>
            </a:prstGeom>
          </p:spPr>
        </p:pic>
      </p:grpSp>
      <p:cxnSp>
        <p:nvCxnSpPr>
          <p:cNvPr id="25" name="直接箭头连接符 24">
            <a:extLst>
              <a:ext uri="{FF2B5EF4-FFF2-40B4-BE49-F238E27FC236}">
                <a16:creationId xmlns:a16="http://schemas.microsoft.com/office/drawing/2014/main" id="{C62B1CF0-DB05-B5D0-B4B8-D1146082A41B}"/>
              </a:ext>
            </a:extLst>
          </p:cNvPr>
          <p:cNvCxnSpPr/>
          <p:nvPr/>
        </p:nvCxnSpPr>
        <p:spPr>
          <a:xfrm>
            <a:off x="8247888" y="2706624"/>
            <a:ext cx="1636776" cy="1024128"/>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A3CEDD71-7B1F-2E8D-3F6C-6DC6A55C7CBB}"/>
              </a:ext>
            </a:extLst>
          </p:cNvPr>
          <p:cNvCxnSpPr>
            <a:cxnSpLocks/>
          </p:cNvCxnSpPr>
          <p:nvPr/>
        </p:nvCxnSpPr>
        <p:spPr>
          <a:xfrm flipV="1">
            <a:off x="8860536" y="3724670"/>
            <a:ext cx="2478024" cy="1798306"/>
          </a:xfrm>
          <a:prstGeom prst="bentConnector3">
            <a:avLst>
              <a:gd name="adj1" fmla="val 100185"/>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182716"/>
      </p:ext>
    </p:extLst>
  </p:cSld>
  <p:clrMapOvr>
    <a:masterClrMapping/>
  </p:clrMapOvr>
</p:sld>
</file>

<file path=ppt/theme/theme1.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1088</TotalTime>
  <Words>1296</Words>
  <Application>Microsoft Office PowerPoint</Application>
  <PresentationFormat>宽屏</PresentationFormat>
  <Paragraphs>117</Paragraphs>
  <Slides>11</Slides>
  <Notes>9</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11</vt:i4>
      </vt:variant>
    </vt:vector>
  </HeadingPairs>
  <TitlesOfParts>
    <vt:vector size="25" baseType="lpstr">
      <vt:lpstr>-apple-system</vt:lpstr>
      <vt:lpstr>等线</vt:lpstr>
      <vt:lpstr>黑体</vt:lpstr>
      <vt:lpstr>微软雅黑</vt:lpstr>
      <vt:lpstr>微软雅黑</vt:lpstr>
      <vt:lpstr>Arial</vt:lpstr>
      <vt:lpstr>Calibri</vt:lpstr>
      <vt:lpstr>Calibri Light</vt:lpstr>
      <vt:lpstr>Cambria Math</vt:lpstr>
      <vt:lpstr>Impact</vt:lpstr>
      <vt:lpstr>Times New Roman</vt:lpstr>
      <vt:lpstr>Wingdings</vt:lpstr>
      <vt:lpstr>2_Office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xy</dc:creator>
  <cp:lastModifiedBy>xu xy</cp:lastModifiedBy>
  <cp:revision>5</cp:revision>
  <dcterms:created xsi:type="dcterms:W3CDTF">2023-09-04T06:20:09Z</dcterms:created>
  <dcterms:modified xsi:type="dcterms:W3CDTF">2023-09-06T04:47:02Z</dcterms:modified>
</cp:coreProperties>
</file>