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8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notesMasterIdLst>
    <p:notesMasterId r:id="rId22"/>
  </p:notesMasterIdLst>
  <p:sldIdLst>
    <p:sldId id="3543" r:id="rId2"/>
    <p:sldId id="3595" r:id="rId3"/>
    <p:sldId id="3634" r:id="rId4"/>
    <p:sldId id="3359" r:id="rId5"/>
    <p:sldId id="3635" r:id="rId6"/>
    <p:sldId id="3597" r:id="rId7"/>
    <p:sldId id="3630" r:id="rId8"/>
    <p:sldId id="3636" r:id="rId9"/>
    <p:sldId id="3640" r:id="rId10"/>
    <p:sldId id="3637" r:id="rId11"/>
    <p:sldId id="3638" r:id="rId12"/>
    <p:sldId id="3622" r:id="rId13"/>
    <p:sldId id="3618" r:id="rId14"/>
    <p:sldId id="3615" r:id="rId15"/>
    <p:sldId id="3631" r:id="rId16"/>
    <p:sldId id="3632" r:id="rId17"/>
    <p:sldId id="3627" r:id="rId18"/>
    <p:sldId id="3641" r:id="rId19"/>
    <p:sldId id="3642" r:id="rId20"/>
    <p:sldId id="42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62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2" autoAdjust="0"/>
    <p:restoredTop sz="94271" autoAdjust="0"/>
  </p:normalViewPr>
  <p:slideViewPr>
    <p:cSldViewPr snapToGrid="0">
      <p:cViewPr varScale="1">
        <p:scale>
          <a:sx n="70" d="100"/>
          <a:sy n="70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AFD70-45D6-4BD7-9272-DC6E6D1E5D5D}" type="datetimeFigureOut">
              <a:rPr lang="zh-CN" altLang="en-US" smtClean="0"/>
              <a:t>2023/8/2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5CB39-CEC1-4C61-9A61-294C585243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47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1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i="0" dirty="0">
              <a:effectLst/>
              <a:latin typeface="system-u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10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37376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i="0" dirty="0">
              <a:effectLst/>
              <a:latin typeface="system-u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11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43551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12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3467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13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49291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14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58848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15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48389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显示，如果提议的方案位于网络边缘而不是放在云服务器上，我们的异常检测方案检测异常值的速度明显加快。这一点从边缘服务器和云服务器的平均延迟分别为</a:t>
            </a:r>
            <a:r>
              <a:rPr lang="en-US" altLang="zh-CN" dirty="0"/>
              <a:t>23</a:t>
            </a:r>
            <a:r>
              <a:rPr lang="zh-CN" altLang="en-US" dirty="0"/>
              <a:t>毫秒和</a:t>
            </a:r>
            <a:r>
              <a:rPr lang="en-US" altLang="zh-CN" dirty="0"/>
              <a:t>87</a:t>
            </a:r>
            <a:r>
              <a:rPr lang="zh-CN" altLang="en-US" dirty="0"/>
              <a:t>毫秒的结果中可以看出。这个值是在数据包大小为</a:t>
            </a:r>
            <a:r>
              <a:rPr lang="en-US" altLang="zh-CN" dirty="0"/>
              <a:t>64</a:t>
            </a:r>
            <a:r>
              <a:rPr lang="en" altLang="zh-CN" dirty="0"/>
              <a:t>B</a:t>
            </a:r>
            <a:r>
              <a:rPr lang="zh-CN" altLang="en-US" dirty="0"/>
              <a:t>时观察到的。物联网现场网络测量结果被发送到云服务器进行处理，这引入了明显的延迟，因此不能有效地实时区分物联网网络行为。虽然这个问题可以通过部署多个云服务器来缓解，但从资源和成本优化的角度来看，这是无效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16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48298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17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54344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18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79648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19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9508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2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9222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5CB39-CEC1-4C61-9A61-294C5852431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142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b="0" i="0" u="none" strike="noStrike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3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7658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假如一个网络有大约100个节点，300个链接和500个故障场景。在短期规划中，它被转化为具有4200万个变量和500万个约束的ILP问题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33A62-8780-4CAA-8D19-25292B7F5684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i="0" dirty="0"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5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555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6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9455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i="0" dirty="0">
              <a:effectLst/>
              <a:latin typeface="system-u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7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4354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i="0" dirty="0">
              <a:effectLst/>
              <a:latin typeface="system-u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8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0749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i="0" dirty="0">
              <a:effectLst/>
              <a:latin typeface="system-u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9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115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AC0F1-BA2A-0F06-F6EC-75A3983C1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D5A6BA-2B97-5C35-5A90-7C211E2B7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CBA18C-394C-1D69-44E7-54CE17023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9893-9690-4705-A410-D7E2DA920CD1}" type="datetimeFigureOut">
              <a:rPr lang="zh-CN" altLang="en-US" smtClean="0"/>
              <a:t>2023/8/2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B7A7DC-A63A-99F1-54DE-7C9FF0EA1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724559-2330-79B1-5547-2DDAE34C3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3F9B-C85B-4795-8356-C1E412D6F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404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7E438B-A2FB-B0A4-5E03-FFC789527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ACBCED-5856-5565-4FC7-28A791379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1A86A6-0B09-266A-3D38-56DABABB0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9893-9690-4705-A410-D7E2DA920CD1}" type="datetimeFigureOut">
              <a:rPr lang="zh-CN" altLang="en-US" smtClean="0"/>
              <a:t>2023/8/2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A4D408-84C1-B4A2-984F-46E142C08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6A3354-7B8A-A128-A6DB-38A4F601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3F9B-C85B-4795-8356-C1E412D6F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36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8191F0D-E99B-900B-412B-4343139BEA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16E07A-3CAB-C285-400B-105338A6E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4D980E-DEFF-25D9-B665-84FE51B26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9893-9690-4705-A410-D7E2DA920CD1}" type="datetimeFigureOut">
              <a:rPr lang="zh-CN" altLang="en-US" smtClean="0"/>
              <a:t>2023/8/2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B3F44B-5C2A-835B-D6F9-08AD9BAEF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1DB325-0D10-2EA9-E8EE-1C739C966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3F9B-C85B-4795-8356-C1E412D6F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009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02695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C8AB3D-4108-46D6-168D-E089646F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F5C979-857B-1703-EE45-F64ECF725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B52485-B63A-E261-5631-6C95A0E07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9893-9690-4705-A410-D7E2DA920CD1}" type="datetimeFigureOut">
              <a:rPr lang="zh-CN" altLang="en-US" smtClean="0"/>
              <a:t>2023/8/2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DAEBDF-22B1-5EFD-152D-0C6923E5F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C8118D-B8BF-9ACA-B308-E949E08DC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3F9B-C85B-4795-8356-C1E412D6F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774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59BBD9-32DE-2B3B-745A-501DBB25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009C99-31BA-6406-D84E-5E96D9BDC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D3D6EC-074F-62C5-62A8-D8F037E4B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9893-9690-4705-A410-D7E2DA920CD1}" type="datetimeFigureOut">
              <a:rPr lang="zh-CN" altLang="en-US" smtClean="0"/>
              <a:t>2023/8/2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389542-9287-F2C2-3D38-8DE539452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ACFFF6-4982-F94D-7F0A-571A2796F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3F9B-C85B-4795-8356-C1E412D6F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562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F9C891-3EA2-ED81-DCC2-7FE51D0A9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08B7E9-8D81-7F67-E0F6-FAD31494E4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8CA6FB-15CB-F62B-F291-B00F2FCA2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561C60-3E57-5AB8-FD14-42FC4BBC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9893-9690-4705-A410-D7E2DA920CD1}" type="datetimeFigureOut">
              <a:rPr lang="zh-CN" altLang="en-US" smtClean="0"/>
              <a:t>2023/8/2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C77C1E-3D19-B519-C83F-A1B230718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712B9F-3996-EAC0-7518-80DE54600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3F9B-C85B-4795-8356-C1E412D6F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18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B24FCF-883A-0A5F-C82D-F302538C4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FFD8BC-3166-985A-8567-5BB00C7B6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9AED63-932B-00CE-E9F0-B3773AE6C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9DF424-63A6-4A94-787B-8C1E24534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983917-AB93-7F1C-0E8D-E2F108C3FC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389D871-B1F0-BEC1-7C0B-2CBD21BE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9893-9690-4705-A410-D7E2DA920CD1}" type="datetimeFigureOut">
              <a:rPr lang="zh-CN" altLang="en-US" smtClean="0"/>
              <a:t>2023/8/2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466CE1-473D-D47D-928C-422E027B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D458B1F-A64A-D8C3-4509-68C422F26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3F9B-C85B-4795-8356-C1E412D6F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486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B2350-AD38-C80A-D276-696B16F24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5950552-AEBA-A9F3-3332-C62E5DE7B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9893-9690-4705-A410-D7E2DA920CD1}" type="datetimeFigureOut">
              <a:rPr lang="zh-CN" altLang="en-US" smtClean="0"/>
              <a:t>2023/8/2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578E26-0458-0CF2-6A19-DFCFBFA26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5F97C9-0FC4-DE88-ACD3-2623BF06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3F9B-C85B-4795-8356-C1E412D6F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887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E1DD8E-6DF4-8D3C-25E3-9CD070EF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9893-9690-4705-A410-D7E2DA920CD1}" type="datetimeFigureOut">
              <a:rPr lang="zh-CN" altLang="en-US" smtClean="0"/>
              <a:t>2023/8/2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E976C4-FD25-9518-B1B7-1BE6E365B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D8E5D2-2F9F-2BF7-B93C-B9CC2DB30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3F9B-C85B-4795-8356-C1E412D6F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487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34E80-8734-9121-8CF8-C3FC0B058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CF254A-9C9E-F539-FB76-0F47EEC07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84442B-879A-6022-C9F4-12E3F6D05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B2244A-CC61-09BD-C6D7-56DD85905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9893-9690-4705-A410-D7E2DA920CD1}" type="datetimeFigureOut">
              <a:rPr lang="zh-CN" altLang="en-US" smtClean="0"/>
              <a:t>2023/8/2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9FF2F1-8BC1-8C94-9A86-20619759F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F2213F-7224-B779-1BE8-8933B52CC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3F9B-C85B-4795-8356-C1E412D6F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56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DACCD-8BF0-052F-577D-5D7424E8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44AFD24-177B-8E08-625F-78560DBF17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A8361A-4E70-77FB-D6AB-BDB0E22EE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DB8619-384E-ADFE-15EF-7A4894850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9893-9690-4705-A410-D7E2DA920CD1}" type="datetimeFigureOut">
              <a:rPr lang="zh-CN" altLang="en-US" smtClean="0"/>
              <a:t>2023/8/2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122E4D-69B1-EE0A-6F20-4EB6FCE6B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D9B3EB-94FD-834B-B396-5E64AEA4E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3F9B-C85B-4795-8356-C1E412D6F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604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7F8456-A02A-9570-FED5-1EDBB27E4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3FB188-ED6A-9755-6451-88A8BBE66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DE920C-D9DD-A3F6-4A87-E081204AEA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89893-9690-4705-A410-D7E2DA920CD1}" type="datetimeFigureOut">
              <a:rPr lang="zh-CN" altLang="en-US" smtClean="0"/>
              <a:t>2023/8/2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7D806F-5B33-B4E8-E570-084D0CCB12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234845-265F-845D-3F05-9F7E474FB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23F9B-C85B-4795-8356-C1E412D6F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341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file:////var/folders/6w/0ftrt2wj1sx03zt3_zycm4_c0000gn/T/com.microsoft.Powerpoint/converted_emf.emf" TargetMode="Externa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6w/0ftrt2wj1sx03zt3_zycm4_c0000gn/T/com.microsoft.Powerpoint/converted_emf.emf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8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26" Type="http://schemas.openxmlformats.org/officeDocument/2006/relationships/slideLayout" Target="../slideLayouts/slideLayout7.xml"/><Relationship Id="rId3" Type="http://schemas.openxmlformats.org/officeDocument/2006/relationships/tags" Target="../tags/tag5.xml"/><Relationship Id="rId21" Type="http://schemas.openxmlformats.org/officeDocument/2006/relationships/tags" Target="../tags/tag23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5" Type="http://schemas.openxmlformats.org/officeDocument/2006/relationships/tags" Target="../tags/tag27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0" Type="http://schemas.openxmlformats.org/officeDocument/2006/relationships/tags" Target="../tags/tag22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24" Type="http://schemas.openxmlformats.org/officeDocument/2006/relationships/tags" Target="../tags/tag26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23" Type="http://schemas.openxmlformats.org/officeDocument/2006/relationships/tags" Target="../tags/tag25.xml"/><Relationship Id="rId28" Type="http://schemas.openxmlformats.org/officeDocument/2006/relationships/image" Target="../media/image4.png"/><Relationship Id="rId10" Type="http://schemas.openxmlformats.org/officeDocument/2006/relationships/tags" Target="../tags/tag12.xml"/><Relationship Id="rId19" Type="http://schemas.openxmlformats.org/officeDocument/2006/relationships/tags" Target="../tags/tag21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Relationship Id="rId22" Type="http://schemas.openxmlformats.org/officeDocument/2006/relationships/tags" Target="../tags/tag24.xml"/><Relationship Id="rId27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tags" Target="../tags/tag40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12" Type="http://schemas.openxmlformats.org/officeDocument/2006/relationships/tags" Target="../tags/tag39.xml"/><Relationship Id="rId17" Type="http://schemas.openxmlformats.org/officeDocument/2006/relationships/tags" Target="../tags/tag44.xml"/><Relationship Id="rId2" Type="http://schemas.openxmlformats.org/officeDocument/2006/relationships/tags" Target="../tags/tag29.xml"/><Relationship Id="rId16" Type="http://schemas.openxmlformats.org/officeDocument/2006/relationships/tags" Target="../tags/tag43.xml"/><Relationship Id="rId20" Type="http://schemas.openxmlformats.org/officeDocument/2006/relationships/image" Target="../media/image4.png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tags" Target="../tags/tag38.xml"/><Relationship Id="rId5" Type="http://schemas.openxmlformats.org/officeDocument/2006/relationships/tags" Target="../tags/tag32.xml"/><Relationship Id="rId15" Type="http://schemas.openxmlformats.org/officeDocument/2006/relationships/tags" Target="../tags/tag42.xml"/><Relationship Id="rId10" Type="http://schemas.openxmlformats.org/officeDocument/2006/relationships/tags" Target="../tags/tag37.xml"/><Relationship Id="rId19" Type="http://schemas.openxmlformats.org/officeDocument/2006/relationships/notesSlide" Target="../notesSlides/notesSlide9.xml"/><Relationship Id="rId4" Type="http://schemas.openxmlformats.org/officeDocument/2006/relationships/tags" Target="../tags/tag31.xml"/><Relationship Id="rId9" Type="http://schemas.openxmlformats.org/officeDocument/2006/relationships/tags" Target="../tags/tag36.xml"/><Relationship Id="rId14" Type="http://schemas.openxmlformats.org/officeDocument/2006/relationships/tags" Target="../tags/tag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zh-CN" altLang="en-US" sz="2600" b="1" dirty="0">
              <a:solidFill>
                <a:sysClr val="windowText" lastClr="000000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33" name="圆角矩形 32"/>
          <p:cNvSpPr/>
          <p:nvPr/>
        </p:nvSpPr>
        <p:spPr>
          <a:xfrm>
            <a:off x="6726879" y="1134124"/>
            <a:ext cx="5458771" cy="1814651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F8C87BFF-2982-AF4C-A26F-F21FA43EFD41}"/>
              </a:ext>
            </a:extLst>
          </p:cNvPr>
          <p:cNvSpPr/>
          <p:nvPr/>
        </p:nvSpPr>
        <p:spPr>
          <a:xfrm>
            <a:off x="-6350" y="1959963"/>
            <a:ext cx="12192000" cy="2207895"/>
          </a:xfrm>
          <a:prstGeom prst="rect">
            <a:avLst/>
          </a:prstGeom>
          <a:solidFill>
            <a:srgbClr val="1A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>
                <a:latin typeface="+mj-ea"/>
                <a:ea typeface="+mj-ea"/>
              </a:rPr>
              <a:t>                         </a:t>
            </a:r>
            <a:r>
              <a:rPr lang="en-US" altLang="zh-CN" sz="3200" b="1" dirty="0">
                <a:latin typeface="+mj-ea"/>
                <a:ea typeface="+mj-ea"/>
              </a:rPr>
              <a:t>AttacKG: Constructing Technique Knowledge</a:t>
            </a:r>
          </a:p>
          <a:p>
            <a:pPr algn="r"/>
            <a:r>
              <a:rPr lang="en-US" altLang="zh-CN" sz="3200" b="1" dirty="0">
                <a:latin typeface="+mj-ea"/>
                <a:ea typeface="+mj-ea"/>
              </a:rPr>
              <a:t>Graph from Cyber Threat Intelligence Reports</a:t>
            </a:r>
            <a:endParaRPr lang="en" altLang="zh-CN" sz="3200" b="1" dirty="0">
              <a:latin typeface="+mj-ea"/>
              <a:ea typeface="+mj-ea"/>
            </a:endParaRPr>
          </a:p>
          <a:p>
            <a:pPr algn="r"/>
            <a:endParaRPr lang="en-US" altLang="zh-CN" sz="1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r"/>
            <a:r>
              <a:rPr lang="en-US" altLang="zh-CN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 European Symposium on Research in Computer Security (ESORICS)</a:t>
            </a:r>
            <a:r>
              <a:rPr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2022 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E68AB25-2BFC-A54A-BE99-D5759BC1D775}"/>
              </a:ext>
            </a:extLst>
          </p:cNvPr>
          <p:cNvSpPr txBox="1"/>
          <p:nvPr/>
        </p:nvSpPr>
        <p:spPr>
          <a:xfrm>
            <a:off x="9019602" y="4570768"/>
            <a:ext cx="2146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453D3A"/>
                </a:solidFill>
              </a:rPr>
              <a:t>汇报人：李焕</a:t>
            </a:r>
            <a:endParaRPr lang="en-US" altLang="zh-CN" b="1" dirty="0">
              <a:solidFill>
                <a:srgbClr val="453D3A"/>
              </a:solidFill>
            </a:endParaRPr>
          </a:p>
          <a:p>
            <a:endParaRPr lang="en-US" altLang="zh-CN" b="1" dirty="0">
              <a:solidFill>
                <a:srgbClr val="453D3A"/>
              </a:solidFill>
            </a:endParaRPr>
          </a:p>
          <a:p>
            <a:r>
              <a:rPr lang="zh-CN" altLang="en-US" b="1" dirty="0">
                <a:solidFill>
                  <a:srgbClr val="453D3A"/>
                </a:solidFill>
              </a:rPr>
              <a:t>日期：</a:t>
            </a:r>
            <a:r>
              <a:rPr lang="en-US" altLang="zh-CN" b="1" dirty="0">
                <a:solidFill>
                  <a:srgbClr val="453D3A"/>
                </a:solidFill>
              </a:rPr>
              <a:t>2023.08. 02</a:t>
            </a:r>
          </a:p>
        </p:txBody>
      </p:sp>
      <p:pic>
        <p:nvPicPr>
          <p:cNvPr id="25" name="图片 24" descr="2015916225123342.jpg">
            <a:extLst>
              <a:ext uri="{FF2B5EF4-FFF2-40B4-BE49-F238E27FC236}">
                <a16:creationId xmlns:a16="http://schemas.microsoft.com/office/drawing/2014/main" id="{4A86B1D0-F096-8947-A3EA-15CDA9EE98B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3370" y="2041647"/>
            <a:ext cx="2466589" cy="2004366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F9915D39-82C2-C34E-BC15-E2D697034ABB}"/>
              </a:ext>
            </a:extLst>
          </p:cNvPr>
          <p:cNvPicPr>
            <a:picLocks noChangeAspect="1"/>
          </p:cNvPicPr>
          <p:nvPr/>
        </p:nvPicPr>
        <p:blipFill>
          <a:blip r:link="rId5"/>
          <a:stretch>
            <a:fillRect/>
          </a:stretch>
        </p:blipFill>
        <p:spPr>
          <a:xfrm>
            <a:off x="1222195" y="701483"/>
            <a:ext cx="63500" cy="7620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B48077C0-3EDA-5D4D-A007-856A27C1BE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1957" y="4448815"/>
            <a:ext cx="5816600" cy="673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600" b="1" dirty="0">
                <a:solidFill>
                  <a:sysClr val="windowText" lastClr="000000"/>
                </a:solidFill>
                <a:latin typeface="Arial" panose="020B0604020202090204"/>
                <a:ea typeface="微软雅黑" panose="020B0503020204020204" pitchFamily="34" charset="-122"/>
              </a:rPr>
              <a:t>技术模板部分</a:t>
            </a: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3.2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40B86232-0EF1-4A37-8CEA-FC1165AE4D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8" name="圆角矩形 12">
            <a:extLst>
              <a:ext uri="{FF2B5EF4-FFF2-40B4-BE49-F238E27FC236}">
                <a16:creationId xmlns:a16="http://schemas.microsoft.com/office/drawing/2014/main" id="{25F75287-26FC-2F9A-8E88-A07DACEF6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" y="948790"/>
            <a:ext cx="10872208" cy="546096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3333FF"/>
            </a:solidFill>
            <a:prstDash val="sys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B337047-60ED-10AC-EAC4-AFBDFB6B56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866" y="1778877"/>
            <a:ext cx="8763000" cy="40767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2CA6B98-DC9F-78A0-94FD-5F9E90605344}"/>
              </a:ext>
            </a:extLst>
          </p:cNvPr>
          <p:cNvSpPr txBox="1"/>
          <p:nvPr/>
        </p:nvSpPr>
        <p:spPr>
          <a:xfrm>
            <a:off x="1355598" y="1467075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利用</a:t>
            </a:r>
            <a:r>
              <a:rPr lang="en-US" altLang="zh-CN" dirty="0"/>
              <a:t>MITRE ATT&amp;CK</a:t>
            </a:r>
            <a:r>
              <a:rPr lang="zh-CN" altLang="en-US" dirty="0"/>
              <a:t>的技术示例来生成技术模板</a:t>
            </a:r>
          </a:p>
        </p:txBody>
      </p:sp>
    </p:spTree>
    <p:extLst>
      <p:ext uri="{BB962C8B-B14F-4D97-AF65-F5344CB8AC3E}">
        <p14:creationId xmlns:p14="http://schemas.microsoft.com/office/powerpoint/2010/main" val="1545210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600" b="1" dirty="0">
                <a:solidFill>
                  <a:sysClr val="windowText" lastClr="000000"/>
                </a:solidFill>
                <a:latin typeface="Arial" panose="020B0604020202090204"/>
                <a:ea typeface="微软雅黑" panose="020B0503020204020204" pitchFamily="34" charset="-122"/>
              </a:rPr>
              <a:t>图对齐算法</a:t>
            </a: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3.3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7" name="文本框 76">
            <a:extLst>
              <a:ext uri="{FF2B5EF4-FFF2-40B4-BE49-F238E27FC236}">
                <a16:creationId xmlns:a16="http://schemas.microsoft.com/office/drawing/2014/main" id="{BC39D191-4872-4288-667E-2183BF44BB5D}"/>
              </a:ext>
            </a:extLst>
          </p:cNvPr>
          <p:cNvSpPr txBox="1"/>
          <p:nvPr/>
        </p:nvSpPr>
        <p:spPr>
          <a:xfrm>
            <a:off x="659392" y="5106684"/>
            <a:ext cx="51933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6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随着物联网和通信技术的发展，</a:t>
            </a:r>
            <a:r>
              <a:rPr lang="zh-CN" altLang="zh-CN" sz="16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数字孪生技术</a:t>
            </a:r>
            <a:r>
              <a:rPr lang="zh-CN" altLang="zh-CN" sz="16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被</a:t>
            </a:r>
            <a:r>
              <a:rPr lang="zh-CN" altLang="en-US" sz="16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广泛</a:t>
            </a:r>
            <a:r>
              <a:rPr lang="zh-CN" altLang="zh-CN" sz="16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关注。然而，目前研究</a:t>
            </a:r>
            <a:r>
              <a:rPr lang="zh-CN" altLang="en-US" sz="16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热</a:t>
            </a:r>
            <a:r>
              <a:rPr lang="zh-CN" altLang="zh-CN" sz="16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点</a:t>
            </a:r>
            <a:r>
              <a:rPr lang="zh-CN" altLang="en-US" sz="16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集中</a:t>
            </a:r>
            <a:r>
              <a:rPr lang="zh-CN" altLang="zh-CN" sz="16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在工业、航空等领域</a:t>
            </a:r>
            <a:r>
              <a:rPr lang="zh-CN" altLang="en-US" sz="16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zh-CN" altLang="zh-CN" sz="16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在高移动性</a:t>
            </a:r>
            <a:r>
              <a:rPr lang="zh-CN" altLang="en-US" sz="16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异构</a:t>
            </a:r>
            <a:r>
              <a:rPr lang="zh-CN" altLang="zh-CN" sz="16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网络</a:t>
            </a:r>
            <a:r>
              <a:rPr lang="zh-CN" altLang="en-US" sz="16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乃至</a:t>
            </a:r>
            <a:r>
              <a:rPr lang="zh-CN" altLang="zh-CN" sz="16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无线网络中。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0B86232-0EF1-4A37-8CEA-FC1165AE4D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8" name="圆角矩形 12">
            <a:extLst>
              <a:ext uri="{FF2B5EF4-FFF2-40B4-BE49-F238E27FC236}">
                <a16:creationId xmlns:a16="http://schemas.microsoft.com/office/drawing/2014/main" id="{25F75287-26FC-2F9A-8E88-A07DACEF6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" y="948790"/>
            <a:ext cx="10872208" cy="546096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3333FF"/>
            </a:solidFill>
            <a:prstDash val="sys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3F274A-34CF-3765-E9BF-0C0073D9F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939" y="3139165"/>
            <a:ext cx="8582025" cy="31146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9C0D564-1E87-E528-BBD4-7B26C1892D8A}"/>
              </a:ext>
            </a:extLst>
          </p:cNvPr>
          <p:cNvSpPr txBox="1"/>
          <p:nvPr/>
        </p:nvSpPr>
        <p:spPr>
          <a:xfrm>
            <a:off x="1420939" y="1392733"/>
            <a:ext cx="7808976" cy="2127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/>
              <a:t>技术模板</a:t>
            </a:r>
            <a:r>
              <a:rPr lang="en-US" altLang="zh-CN" b="1" dirty="0"/>
              <a:t>Gt</a:t>
            </a:r>
            <a:r>
              <a:rPr lang="zh-CN" altLang="en-US" dirty="0"/>
              <a:t>与</a:t>
            </a:r>
            <a:r>
              <a:rPr lang="zh-CN" altLang="en-US" b="1" dirty="0"/>
              <a:t>攻击图</a:t>
            </a:r>
            <a:r>
              <a:rPr lang="en-US" altLang="zh-CN" b="1" dirty="0"/>
              <a:t>Ga</a:t>
            </a:r>
            <a:r>
              <a:rPr lang="zh-CN" altLang="en-US" dirty="0"/>
              <a:t>之间的图对齐算法，用于模糊匹配。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两种对齐方式：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两个不同图中两个节点之间的节点对齐方式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衡量技术模板</a:t>
            </a:r>
            <a:r>
              <a:rPr lang="en-US" altLang="zh-CN" dirty="0"/>
              <a:t>Gt</a:t>
            </a:r>
            <a:r>
              <a:rPr lang="zh-CN" altLang="en-US" dirty="0"/>
              <a:t>与攻击图</a:t>
            </a:r>
            <a:r>
              <a:rPr lang="en-US" altLang="zh-CN" dirty="0"/>
              <a:t>Ga</a:t>
            </a:r>
            <a:r>
              <a:rPr lang="zh-CN" altLang="en-US" dirty="0"/>
              <a:t>中某一子图之间总体相似度的图对齐方式</a:t>
            </a:r>
          </a:p>
        </p:txBody>
      </p:sp>
    </p:spTree>
    <p:extLst>
      <p:ext uri="{BB962C8B-B14F-4D97-AF65-F5344CB8AC3E}">
        <p14:creationId xmlns:p14="http://schemas.microsoft.com/office/powerpoint/2010/main" val="2667311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600" b="1" dirty="0">
                <a:solidFill>
                  <a:sysClr val="windowText" lastClr="000000"/>
                </a:solidFill>
                <a:latin typeface="Arial" panose="020B0604020202090204"/>
                <a:ea typeface="微软雅黑" panose="020B0503020204020204" pitchFamily="34" charset="-122"/>
              </a:rPr>
              <a:t>图对齐算法</a:t>
            </a: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3.3.1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9518445C-19A5-F2EC-3910-84E4F4F750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4820B26-684D-3E3E-D67E-DC2AA38BFE97}"/>
              </a:ext>
            </a:extLst>
          </p:cNvPr>
          <p:cNvSpPr txBox="1"/>
          <p:nvPr/>
        </p:nvSpPr>
        <p:spPr>
          <a:xfrm>
            <a:off x="1101263" y="995724"/>
            <a:ext cx="3926391" cy="499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C62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节点对齐</a:t>
            </a:r>
            <a:endParaRPr lang="en-US" altLang="zh-CN" sz="2000" dirty="0">
              <a:solidFill>
                <a:srgbClr val="1C62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B43962B-13BA-7E3F-A2BF-396218D0EB7E}"/>
              </a:ext>
            </a:extLst>
          </p:cNvPr>
          <p:cNvSpPr txBox="1"/>
          <p:nvPr/>
        </p:nvSpPr>
        <p:spPr>
          <a:xfrm>
            <a:off x="1101262" y="3179220"/>
            <a:ext cx="3926391" cy="499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C62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图对齐</a:t>
            </a:r>
            <a:endParaRPr lang="en-US" altLang="zh-CN" sz="2000" dirty="0">
              <a:solidFill>
                <a:srgbClr val="1C62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5704796-6DD3-467A-9ABA-37603FB749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75" t="8291" r="-4875" b="9876"/>
          <a:stretch/>
        </p:blipFill>
        <p:spPr>
          <a:xfrm>
            <a:off x="599217" y="1883739"/>
            <a:ext cx="6919703" cy="87781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63F87E9-0E6A-0EAE-6E13-CCED41B08A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415" y="3884877"/>
            <a:ext cx="6919703" cy="2323717"/>
          </a:xfrm>
          <a:prstGeom prst="rect">
            <a:avLst/>
          </a:prstGeom>
        </p:spPr>
      </p:pic>
      <p:sp>
        <p:nvSpPr>
          <p:cNvPr id="16" name="下箭头 13">
            <a:extLst>
              <a:ext uri="{FF2B5EF4-FFF2-40B4-BE49-F238E27FC236}">
                <a16:creationId xmlns:a16="http://schemas.microsoft.com/office/drawing/2014/main" id="{EA5D0FA3-39E0-594D-AB8A-B8C9A5024E4B}"/>
              </a:ext>
            </a:extLst>
          </p:cNvPr>
          <p:cNvSpPr/>
          <p:nvPr/>
        </p:nvSpPr>
        <p:spPr>
          <a:xfrm rot="16200000">
            <a:off x="7100202" y="1930033"/>
            <a:ext cx="226198" cy="7751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2D424DE4-6A65-EB48-8690-BE05426E2E98}"/>
              </a:ext>
            </a:extLst>
          </p:cNvPr>
          <p:cNvGrpSpPr/>
          <p:nvPr/>
        </p:nvGrpSpPr>
        <p:grpSpPr>
          <a:xfrm>
            <a:off x="7705957" y="1797997"/>
            <a:ext cx="4358027" cy="958189"/>
            <a:chOff x="1075147" y="2083777"/>
            <a:chExt cx="4487494" cy="1623420"/>
          </a:xfrm>
        </p:grpSpPr>
        <p:sp>
          <p:nvSpPr>
            <p:cNvPr id="19" name="圆角矩形 23">
              <a:extLst>
                <a:ext uri="{FF2B5EF4-FFF2-40B4-BE49-F238E27FC236}">
                  <a16:creationId xmlns:a16="http://schemas.microsoft.com/office/drawing/2014/main" id="{D49F5179-917F-2047-B24E-0722604676E8}"/>
                </a:ext>
              </a:extLst>
            </p:cNvPr>
            <p:cNvSpPr/>
            <p:nvPr/>
          </p:nvSpPr>
          <p:spPr>
            <a:xfrm>
              <a:off x="1075147" y="2083777"/>
              <a:ext cx="4400752" cy="1487242"/>
            </a:xfrm>
            <a:prstGeom prst="roundRect">
              <a:avLst/>
            </a:prstGeom>
            <a:ln w="1905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文本框 1">
              <a:extLst>
                <a:ext uri="{FF2B5EF4-FFF2-40B4-BE49-F238E27FC236}">
                  <a16:creationId xmlns:a16="http://schemas.microsoft.com/office/drawing/2014/main" id="{CC189049-F64C-2643-A6DD-4FB3338B0756}"/>
                </a:ext>
              </a:extLst>
            </p:cNvPr>
            <p:cNvSpPr txBox="1"/>
            <p:nvPr/>
          </p:nvSpPr>
          <p:spPr>
            <a:xfrm>
              <a:off x="1161889" y="2194983"/>
              <a:ext cx="4400752" cy="1512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dirty="0"/>
                <a:t>通过节点对齐算法来合并不同图中的节点</a:t>
              </a:r>
              <a:r>
                <a:rPr lang="en-US" altLang="zh-CN" sz="1600" dirty="0"/>
                <a:t>(</a:t>
              </a:r>
              <a:r>
                <a:rPr lang="zh-CN" altLang="en-US" sz="1600" dirty="0"/>
                <a:t>连接子图</a:t>
              </a:r>
              <a:r>
                <a:rPr lang="en-US" altLang="zh-CN" sz="1600" dirty="0"/>
                <a:t>)</a:t>
              </a:r>
              <a:endParaRPr lang="zh-CN" altLang="en-US" sz="1600" dirty="0"/>
            </a:p>
            <a:p>
              <a:endParaRPr lang="en-US" altLang="zh-CN" sz="2000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  <p:sp>
        <p:nvSpPr>
          <p:cNvPr id="21" name="下箭头 13">
            <a:extLst>
              <a:ext uri="{FF2B5EF4-FFF2-40B4-BE49-F238E27FC236}">
                <a16:creationId xmlns:a16="http://schemas.microsoft.com/office/drawing/2014/main" id="{40D9CC71-5C43-131B-4AF6-034B1E58417B}"/>
              </a:ext>
            </a:extLst>
          </p:cNvPr>
          <p:cNvSpPr/>
          <p:nvPr/>
        </p:nvSpPr>
        <p:spPr>
          <a:xfrm rot="16200000">
            <a:off x="7100202" y="3947594"/>
            <a:ext cx="226198" cy="7751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8550126-B562-1942-8AED-2E2F6215593E}"/>
              </a:ext>
            </a:extLst>
          </p:cNvPr>
          <p:cNvGrpSpPr/>
          <p:nvPr/>
        </p:nvGrpSpPr>
        <p:grpSpPr>
          <a:xfrm>
            <a:off x="7610042" y="3606047"/>
            <a:ext cx="4295127" cy="1115689"/>
            <a:chOff x="1075147" y="2849542"/>
            <a:chExt cx="4400752" cy="1487242"/>
          </a:xfrm>
        </p:grpSpPr>
        <p:sp>
          <p:nvSpPr>
            <p:cNvPr id="27" name="圆角矩形 23">
              <a:extLst>
                <a:ext uri="{FF2B5EF4-FFF2-40B4-BE49-F238E27FC236}">
                  <a16:creationId xmlns:a16="http://schemas.microsoft.com/office/drawing/2014/main" id="{85DB26E9-DC95-A347-83C6-B727F5CA1E1C}"/>
                </a:ext>
              </a:extLst>
            </p:cNvPr>
            <p:cNvSpPr/>
            <p:nvPr/>
          </p:nvSpPr>
          <p:spPr>
            <a:xfrm>
              <a:off x="1075147" y="2849542"/>
              <a:ext cx="4400752" cy="1487242"/>
            </a:xfrm>
            <a:prstGeom prst="roundRect">
              <a:avLst/>
            </a:prstGeom>
            <a:ln w="1905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文本框 31">
              <a:extLst>
                <a:ext uri="{FF2B5EF4-FFF2-40B4-BE49-F238E27FC236}">
                  <a16:creationId xmlns:a16="http://schemas.microsoft.com/office/drawing/2014/main" id="{ECB97AC7-7480-C44E-B1EB-104CDC6D81CD}"/>
                </a:ext>
              </a:extLst>
            </p:cNvPr>
            <p:cNvSpPr txBox="1"/>
            <p:nvPr/>
          </p:nvSpPr>
          <p:spPr>
            <a:xfrm>
              <a:off x="1173421" y="3006867"/>
              <a:ext cx="4204202" cy="7886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zh-CN" altLang="en-US" sz="1600" b="0" i="0" dirty="0">
                  <a:solidFill>
                    <a:srgbClr val="333333"/>
                  </a:solidFill>
                  <a:effectLst/>
                  <a:latin typeface="Helvetica Neue"/>
                </a:rPr>
                <a:t>通过图对齐算法来衡量技术模板与子图间的相似度</a:t>
              </a:r>
              <a:r>
                <a:rPr lang="en-US" altLang="zh-CN" sz="1600" b="0" i="0" dirty="0">
                  <a:solidFill>
                    <a:srgbClr val="333333"/>
                  </a:solidFill>
                  <a:effectLst/>
                  <a:latin typeface="Helvetica Neue"/>
                </a:rPr>
                <a:t>(</a:t>
              </a:r>
              <a:r>
                <a:rPr lang="zh-CN" altLang="en-US" sz="1600" b="0" i="0" dirty="0">
                  <a:solidFill>
                    <a:srgbClr val="333333"/>
                  </a:solidFill>
                  <a:effectLst/>
                  <a:latin typeface="Helvetica Neue"/>
                </a:rPr>
                <a:t>匹配技术</a:t>
              </a:r>
              <a:r>
                <a:rPr lang="en-US" altLang="zh-CN" sz="1600" b="0" i="0" dirty="0">
                  <a:solidFill>
                    <a:srgbClr val="333333"/>
                  </a:solidFill>
                  <a:effectLst/>
                  <a:latin typeface="Helvetica Neue"/>
                </a:rPr>
                <a:t>)</a:t>
              </a:r>
              <a:r>
                <a:rPr lang="zh-CN" altLang="en-US" sz="1600" b="0" i="0" dirty="0">
                  <a:solidFill>
                    <a:srgbClr val="333333"/>
                  </a:solidFill>
                  <a:effectLst/>
                  <a:latin typeface="Helvetica Neue"/>
                </a:rPr>
                <a:t>，只要达到预定义的阈值就相当于匹配到了确定的技术</a:t>
              </a:r>
              <a:endParaRPr lang="en-US" altLang="zh-CN" sz="1600" b="0" i="0" dirty="0">
                <a:solidFill>
                  <a:srgbClr val="333333"/>
                </a:solidFill>
                <a:effectLst/>
                <a:latin typeface="Helvetica Neue"/>
              </a:endParaRPr>
            </a:p>
          </p:txBody>
        </p:sp>
      </p:grpSp>
      <p:sp>
        <p:nvSpPr>
          <p:cNvPr id="29" name="箭头: 右弧形 28">
            <a:extLst>
              <a:ext uri="{FF2B5EF4-FFF2-40B4-BE49-F238E27FC236}">
                <a16:creationId xmlns:a16="http://schemas.microsoft.com/office/drawing/2014/main" id="{7117C3F4-0572-0350-0835-98351CE2D5C5}"/>
              </a:ext>
            </a:extLst>
          </p:cNvPr>
          <p:cNvSpPr/>
          <p:nvPr/>
        </p:nvSpPr>
        <p:spPr>
          <a:xfrm>
            <a:off x="9116043" y="4718346"/>
            <a:ext cx="265176" cy="656777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53BD305B-CFA0-A35F-B8A5-6EBE2FE075C4}"/>
              </a:ext>
            </a:extLst>
          </p:cNvPr>
          <p:cNvGrpSpPr/>
          <p:nvPr/>
        </p:nvGrpSpPr>
        <p:grpSpPr>
          <a:xfrm>
            <a:off x="7518920" y="5397115"/>
            <a:ext cx="4295128" cy="927790"/>
            <a:chOff x="976199" y="2581534"/>
            <a:chExt cx="4400752" cy="1487242"/>
          </a:xfrm>
        </p:grpSpPr>
        <p:sp>
          <p:nvSpPr>
            <p:cNvPr id="33" name="圆角矩形 23">
              <a:extLst>
                <a:ext uri="{FF2B5EF4-FFF2-40B4-BE49-F238E27FC236}">
                  <a16:creationId xmlns:a16="http://schemas.microsoft.com/office/drawing/2014/main" id="{68435A07-3B4A-1720-1D8F-ABC59D636F1D}"/>
                </a:ext>
              </a:extLst>
            </p:cNvPr>
            <p:cNvSpPr/>
            <p:nvPr/>
          </p:nvSpPr>
          <p:spPr>
            <a:xfrm>
              <a:off x="976199" y="2581534"/>
              <a:ext cx="4400752" cy="1487242"/>
            </a:xfrm>
            <a:prstGeom prst="roundRect">
              <a:avLst/>
            </a:prstGeom>
            <a:ln w="1905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文本框 31">
              <a:extLst>
                <a:ext uri="{FF2B5EF4-FFF2-40B4-BE49-F238E27FC236}">
                  <a16:creationId xmlns:a16="http://schemas.microsoft.com/office/drawing/2014/main" id="{FA1B2364-8DEB-F8B3-F21E-A9D00D33B3FF}"/>
                </a:ext>
              </a:extLst>
            </p:cNvPr>
            <p:cNvSpPr txBox="1"/>
            <p:nvPr/>
          </p:nvSpPr>
          <p:spPr>
            <a:xfrm>
              <a:off x="1199051" y="2846047"/>
              <a:ext cx="4081543" cy="9373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b="0" i="0" dirty="0">
                  <a:solidFill>
                    <a:srgbClr val="333333"/>
                  </a:solidFill>
                  <a:effectLst/>
                  <a:latin typeface="Helvetica Neue"/>
                </a:rPr>
                <a:t>根据技术匹配结果将对应技术模板中的知识与攻击图中的结果联立，得到</a:t>
              </a:r>
              <a:r>
                <a:rPr lang="en-US" altLang="zh-CN" sz="1600" b="0" i="0" dirty="0">
                  <a:solidFill>
                    <a:srgbClr val="333333"/>
                  </a:solidFill>
                  <a:effectLst/>
                  <a:latin typeface="Helvetica Neue"/>
                </a:rPr>
                <a:t>TKG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652611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600" b="1" dirty="0">
                <a:solidFill>
                  <a:sysClr val="windowText" lastClr="000000"/>
                </a:solidFill>
                <a:latin typeface="Arial" panose="020B0604020202090204"/>
                <a:ea typeface="微软雅黑" panose="020B0503020204020204" pitchFamily="34" charset="-122"/>
              </a:rPr>
              <a:t>评估</a:t>
            </a: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4.1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4E4C08CB-9086-A408-3EE8-DF62F4963D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326326A-C904-A850-CDC7-60AF35CFD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2931" y="2187618"/>
            <a:ext cx="6900174" cy="382454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7AD9293-271B-DC81-1609-13771B28BB4B}"/>
              </a:ext>
            </a:extLst>
          </p:cNvPr>
          <p:cNvSpPr txBox="1"/>
          <p:nvPr/>
        </p:nvSpPr>
        <p:spPr>
          <a:xfrm>
            <a:off x="965199" y="803277"/>
            <a:ext cx="8136824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Helvetica Neue"/>
              </a:rPr>
              <a:t>数据集</a:t>
            </a:r>
            <a:endParaRPr lang="en-US" altLang="zh-CN" b="0" i="0" dirty="0">
              <a:solidFill>
                <a:schemeClr val="accent1">
                  <a:lumMod val="75000"/>
                </a:schemeClr>
              </a:solidFill>
              <a:effectLst/>
              <a:latin typeface="Helvetica Neue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共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1,515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个来自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MITRE ATT&amp;CK references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的真实事件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共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7,373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个来自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MITRE ATT&amp;CK knowledge-base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procedure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例子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858D596-22C7-219E-CC3A-64782E6A9810}"/>
              </a:ext>
            </a:extLst>
          </p:cNvPr>
          <p:cNvSpPr txBox="1"/>
          <p:nvPr/>
        </p:nvSpPr>
        <p:spPr>
          <a:xfrm>
            <a:off x="1609752" y="5862013"/>
            <a:ext cx="94068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在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16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个手动标记的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CTI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报告上运行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AttacKG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。实验结果表明，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AttacKG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以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0.887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0.896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0.789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F1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分数准确识别攻击相关实体、依赖性和技术，这优于最先进的方法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9814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600" b="1" dirty="0">
                <a:solidFill>
                  <a:sysClr val="windowText" lastClr="000000"/>
                </a:solidFill>
                <a:latin typeface="Arial" panose="020B0604020202090204"/>
                <a:ea typeface="微软雅黑" panose="020B0503020204020204" pitchFamily="34" charset="-122"/>
              </a:rPr>
              <a:t>评估</a:t>
            </a: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4.2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563EE7AF-590F-2CC2-F39F-3A4783A06531}"/>
              </a:ext>
            </a:extLst>
          </p:cNvPr>
          <p:cNvSpPr txBox="1"/>
          <p:nvPr/>
        </p:nvSpPr>
        <p:spPr>
          <a:xfrm>
            <a:off x="929104" y="999925"/>
            <a:ext cx="6094520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AttacKG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从大量报告中收集技术级情报的效率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3F6F794-C268-E676-9FD7-F97FD2A1BA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F6C7B83-4921-27A5-2487-B68687A19C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8" t="2611" r="-718" b="-2611"/>
          <a:stretch/>
        </p:blipFill>
        <p:spPr>
          <a:xfrm>
            <a:off x="1137981" y="1734235"/>
            <a:ext cx="9077706" cy="338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207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600" b="1" dirty="0">
                <a:solidFill>
                  <a:sysClr val="windowText" lastClr="000000"/>
                </a:solidFill>
                <a:latin typeface="Arial" panose="020B0604020202090204"/>
                <a:ea typeface="微软雅黑" panose="020B0503020204020204" pitchFamily="34" charset="-122"/>
              </a:rPr>
              <a:t>总结</a:t>
            </a: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563EE7AF-590F-2CC2-F39F-3A4783A06531}"/>
              </a:ext>
            </a:extLst>
          </p:cNvPr>
          <p:cNvSpPr txBox="1"/>
          <p:nvPr/>
        </p:nvSpPr>
        <p:spPr>
          <a:xfrm>
            <a:off x="851338" y="1447981"/>
            <a:ext cx="9741944" cy="1422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贡献：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首个在技术层面上从多个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CTI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报告中聚合攻击知识的工作，实现了从非结构化的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CTI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报告到结构化的攻击技术图的自动化生成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315371B-0569-508D-851E-CF2A644721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6BCBCF2-A707-ABD4-B550-66E2C6797682}"/>
              </a:ext>
            </a:extLst>
          </p:cNvPr>
          <p:cNvSpPr txBox="1"/>
          <p:nvPr/>
        </p:nvSpPr>
        <p:spPr>
          <a:xfrm>
            <a:off x="868642" y="3166817"/>
            <a:ext cx="1007672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不足之处：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实验部分表明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AttacKG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Extractor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在精度上并没有拉开太大的差距，这可能是由于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pipeline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NLP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处理不够好，如命名实体识别模块还有一定的改进空间。</a:t>
            </a:r>
          </a:p>
        </p:txBody>
      </p:sp>
    </p:spTree>
    <p:extLst>
      <p:ext uri="{BB962C8B-B14F-4D97-AF65-F5344CB8AC3E}">
        <p14:creationId xmlns:p14="http://schemas.microsoft.com/office/powerpoint/2010/main" val="1095827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90204"/>
                <a:ea typeface="微软雅黑" panose="020B0503020204020204" pitchFamily="34" charset="-122"/>
              </a:rPr>
              <a:t>TKGs</a:t>
            </a:r>
            <a:r>
              <a:rPr lang="zh-CN" altLang="en-US" sz="2600" b="1" dirty="0">
                <a:solidFill>
                  <a:sysClr val="windowText" lastClr="000000"/>
                </a:solidFill>
                <a:latin typeface="Arial" panose="020B0604020202090204"/>
                <a:ea typeface="微软雅黑" panose="020B0503020204020204" pitchFamily="34" charset="-122"/>
              </a:rPr>
              <a:t>用于攻击变体检测</a:t>
            </a: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6.1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A0948976-A20A-3D3E-62F7-A17C660BA8FE}"/>
              </a:ext>
            </a:extLst>
          </p:cNvPr>
          <p:cNvSpPr txBox="1"/>
          <p:nvPr/>
        </p:nvSpPr>
        <p:spPr>
          <a:xfrm>
            <a:off x="3621162" y="5139883"/>
            <a:ext cx="5561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AttacKG</a:t>
            </a:r>
            <a:r>
              <a:rPr lang="zh-CN" altLang="en-US" dirty="0">
                <a:solidFill>
                  <a:srgbClr val="FF0000"/>
                </a:solidFill>
              </a:rPr>
              <a:t>能够独立检测不同的攻击技术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AFD7C40-CB51-7815-272A-7C4B2D28DA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384C7BB-6617-9AE8-894B-6238250596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619" y="1428973"/>
            <a:ext cx="854392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50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600" b="1" dirty="0">
                <a:solidFill>
                  <a:sysClr val="windowText" lastClr="000000"/>
                </a:solidFill>
                <a:latin typeface="Arial" panose="020B0604020202090204"/>
                <a:ea typeface="微软雅黑" panose="020B0503020204020204" pitchFamily="34" charset="-122"/>
              </a:rPr>
              <a:t>对齐算法中阈值的选择</a:t>
            </a: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6.2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E2841E7A-F7A7-CDF4-9521-1EC688FA1D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D5E3D79-3D49-F7F5-A8CC-02F8F86C5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380" y="1414240"/>
            <a:ext cx="8486775" cy="36385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6CFC021-D23D-EF99-B5D7-6B4962DA5723}"/>
              </a:ext>
            </a:extLst>
          </p:cNvPr>
          <p:cNvSpPr txBox="1"/>
          <p:nvPr/>
        </p:nvSpPr>
        <p:spPr>
          <a:xfrm>
            <a:off x="1931670" y="5106451"/>
            <a:ext cx="8135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选择最优阈值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节点对齐为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0.65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，图对齐为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0.85)</a:t>
            </a:r>
            <a:endParaRPr lang="zh-CN" altLang="en-US" b="0" i="0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3146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sv-SE" altLang="zh-CN" sz="2600" b="1" dirty="0">
                <a:solidFill>
                  <a:sysClr val="windowText" lastClr="000000"/>
                </a:solidFill>
                <a:latin typeface="Arial" panose="020B0604020202090204"/>
                <a:ea typeface="微软雅黑" panose="020B0503020204020204" pitchFamily="34" charset="-122"/>
              </a:rPr>
              <a:t>AttacKG</a:t>
            </a:r>
            <a:r>
              <a:rPr lang="zh-CN" altLang="sv-SE" sz="2600" b="1" dirty="0">
                <a:solidFill>
                  <a:sysClr val="windowText" lastClr="000000"/>
                </a:solidFill>
                <a:latin typeface="Arial" panose="020B0604020202090204"/>
                <a:ea typeface="微软雅黑" panose="020B0503020204020204" pitchFamily="34" charset="-122"/>
              </a:rPr>
              <a:t>的剔除研究</a:t>
            </a:r>
            <a:endParaRPr lang="zh-CN" altLang="en-US" sz="2600" b="1" dirty="0">
              <a:solidFill>
                <a:sysClr val="windowText" lastClr="000000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6.3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E2841E7A-F7A7-CDF4-9521-1EC688FA1D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6CFC021-D23D-EF99-B5D7-6B4962DA5723}"/>
              </a:ext>
            </a:extLst>
          </p:cNvPr>
          <p:cNvSpPr txBox="1"/>
          <p:nvPr/>
        </p:nvSpPr>
        <p:spPr>
          <a:xfrm>
            <a:off x="1980711" y="4795555"/>
            <a:ext cx="81358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删除任何组件都会降低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AttacKG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的整体性能，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依赖关系在所有评估指标中始终表现最差。验证了图结构在技术识别中的重要作用。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FFDDD1E-3AF9-C2F4-85EE-0943155E2F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8119" y="2168567"/>
            <a:ext cx="856297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027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sv-SE" altLang="zh-CN" sz="2600" b="1" dirty="0">
                <a:solidFill>
                  <a:sysClr val="windowText" lastClr="000000"/>
                </a:solidFill>
                <a:latin typeface="Arial" panose="020B0604020202090204"/>
                <a:ea typeface="微软雅黑" panose="020B0503020204020204" pitchFamily="34" charset="-122"/>
              </a:rPr>
              <a:t>AttacKG</a:t>
            </a:r>
            <a:r>
              <a:rPr lang="zh-CN" altLang="sv-SE" sz="2600" b="1" dirty="0">
                <a:solidFill>
                  <a:sysClr val="windowText" lastClr="000000"/>
                </a:solidFill>
                <a:latin typeface="Arial" panose="020B0604020202090204"/>
                <a:ea typeface="微软雅黑" panose="020B0503020204020204" pitchFamily="34" charset="-122"/>
              </a:rPr>
              <a:t>的</a:t>
            </a:r>
            <a:r>
              <a:rPr lang="zh-CN" altLang="en-US" sz="2600" b="1" dirty="0">
                <a:solidFill>
                  <a:sysClr val="windowText" lastClr="000000"/>
                </a:solidFill>
                <a:latin typeface="Arial" panose="020B0604020202090204"/>
                <a:ea typeface="微软雅黑" panose="020B0503020204020204" pitchFamily="34" charset="-122"/>
              </a:rPr>
              <a:t>效率</a:t>
            </a: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6.4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E2841E7A-F7A7-CDF4-9521-1EC688FA1D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7F4A73D-3EEA-D423-153C-6A2B3736B444}"/>
              </a:ext>
            </a:extLst>
          </p:cNvPr>
          <p:cNvSpPr txBox="1"/>
          <p:nvPr/>
        </p:nvSpPr>
        <p:spPr>
          <a:xfrm>
            <a:off x="929104" y="1061465"/>
            <a:ext cx="9314354" cy="5036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实验装置：</a:t>
            </a:r>
            <a:endParaRPr lang="en-US" altLang="zh-CN" sz="20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/>
              <a:t>配置</a:t>
            </a:r>
            <a:r>
              <a:rPr lang="zh-CN" altLang="en-US" dirty="0"/>
              <a:t>：配备</a:t>
            </a:r>
            <a:r>
              <a:rPr lang="en-US" altLang="zh-CN" dirty="0"/>
              <a:t>AMD Ryzen 7-4800H</a:t>
            </a:r>
            <a:r>
              <a:rPr lang="zh-CN" altLang="en-US" dirty="0"/>
              <a:t>处理器、</a:t>
            </a:r>
            <a:r>
              <a:rPr lang="en-US" altLang="zh-CN" dirty="0"/>
              <a:t>2.9 GHz</a:t>
            </a:r>
            <a:r>
              <a:rPr lang="zh-CN" altLang="en-US" dirty="0"/>
              <a:t>、</a:t>
            </a:r>
            <a:r>
              <a:rPr lang="en-US" altLang="zh-CN" dirty="0"/>
              <a:t>8</a:t>
            </a:r>
            <a:r>
              <a:rPr lang="zh-CN" altLang="en-US" dirty="0"/>
              <a:t>个核心和</a:t>
            </a:r>
            <a:r>
              <a:rPr lang="en-US" altLang="zh-CN" dirty="0"/>
              <a:t>16 GB</a:t>
            </a:r>
            <a:r>
              <a:rPr lang="zh-CN" altLang="en-US" dirty="0"/>
              <a:t>内存的</a:t>
            </a:r>
            <a:r>
              <a:rPr lang="en-US" altLang="zh-CN" dirty="0"/>
              <a:t>PC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/>
              <a:t>DATASETS</a:t>
            </a:r>
            <a:r>
              <a:rPr lang="zh-CN" altLang="en-US" dirty="0"/>
              <a:t>：</a:t>
            </a:r>
            <a:r>
              <a:rPr lang="en-US" altLang="zh-CN" dirty="0"/>
              <a:t>16</a:t>
            </a:r>
            <a:r>
              <a:rPr lang="zh-CN" altLang="en-US" dirty="0"/>
              <a:t>份</a:t>
            </a:r>
            <a:r>
              <a:rPr lang="en-US" altLang="zh-CN" dirty="0"/>
              <a:t>CTI</a:t>
            </a:r>
            <a:r>
              <a:rPr lang="zh-CN" altLang="en-US" dirty="0"/>
              <a:t>报告样本，样本报告的字数从</a:t>
            </a:r>
            <a:r>
              <a:rPr lang="en-US" altLang="zh-CN" dirty="0"/>
              <a:t>61</a:t>
            </a:r>
            <a:r>
              <a:rPr lang="zh-CN" altLang="en-US" dirty="0"/>
              <a:t>字到</a:t>
            </a:r>
            <a:r>
              <a:rPr lang="en-US" altLang="zh-CN" dirty="0"/>
              <a:t>1029</a:t>
            </a:r>
            <a:r>
              <a:rPr lang="zh-CN" altLang="en-US" dirty="0"/>
              <a:t>字不等，平均字数为</a:t>
            </a:r>
            <a:r>
              <a:rPr lang="en-US" altLang="zh-CN" dirty="0"/>
              <a:t>278.2</a:t>
            </a:r>
            <a:r>
              <a:rPr lang="zh-CN" altLang="en-US" dirty="0"/>
              <a:t>字。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/>
              <a:t>对比</a:t>
            </a:r>
            <a:r>
              <a:rPr lang="zh-CN" altLang="en-US" dirty="0"/>
              <a:t>：</a:t>
            </a:r>
            <a:r>
              <a:rPr lang="en-US" altLang="zh-CN" dirty="0"/>
              <a:t>AttacKG</a:t>
            </a:r>
            <a:r>
              <a:rPr lang="zh-CN" altLang="en-US" dirty="0"/>
              <a:t>、</a:t>
            </a:r>
            <a:r>
              <a:rPr lang="en-US" altLang="zh-CN" dirty="0"/>
              <a:t>TTPDrill</a:t>
            </a:r>
            <a:r>
              <a:rPr lang="zh-CN" altLang="en-US" dirty="0"/>
              <a:t>和</a:t>
            </a:r>
            <a:r>
              <a:rPr lang="en-US" altLang="zh-CN" dirty="0"/>
              <a:t>Extractor</a:t>
            </a:r>
            <a:r>
              <a:rPr lang="zh-CN" altLang="en-US" dirty="0"/>
              <a:t>的处理情报效率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/>
              <a:t>结果</a:t>
            </a:r>
            <a:r>
              <a:rPr lang="en-US" altLang="zh-CN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Extractor</a:t>
            </a:r>
            <a:r>
              <a:rPr lang="zh-CN" altLang="en-US" dirty="0"/>
              <a:t>采用了由多个</a:t>
            </a:r>
            <a:r>
              <a:rPr lang="en-US" altLang="zh-CN" dirty="0"/>
              <a:t>NLP</a:t>
            </a:r>
            <a:r>
              <a:rPr lang="zh-CN" altLang="en-US" dirty="0"/>
              <a:t>模型组成的最复杂的系统，运行时开销最高，平均需要</a:t>
            </a:r>
            <a:r>
              <a:rPr lang="en-US" altLang="zh-CN" dirty="0"/>
              <a:t>239.70</a:t>
            </a:r>
            <a:r>
              <a:rPr lang="zh-CN" altLang="en-US" dirty="0"/>
              <a:t>秒来解析一个报告。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AttacKG</a:t>
            </a:r>
            <a:r>
              <a:rPr lang="zh-CN" altLang="en-US" dirty="0"/>
              <a:t>则简化了图的提取过程，使得识别攻击技术和提取攻击图成为可能，并且占用的时间更少。图提取平均耗时</a:t>
            </a:r>
            <a:r>
              <a:rPr lang="en-US" altLang="zh-CN" dirty="0"/>
              <a:t>8.9</a:t>
            </a:r>
            <a:r>
              <a:rPr lang="zh-CN" altLang="en-US" dirty="0"/>
              <a:t>秒，技术识别平均耗时</a:t>
            </a:r>
            <a:r>
              <a:rPr lang="en-US" altLang="zh-CN" dirty="0"/>
              <a:t>15.1</a:t>
            </a:r>
            <a:r>
              <a:rPr lang="zh-CN" altLang="en-US" dirty="0"/>
              <a:t>秒，共耗时</a:t>
            </a:r>
            <a:r>
              <a:rPr lang="en-US" altLang="zh-CN" dirty="0"/>
              <a:t>24.0</a:t>
            </a:r>
            <a:r>
              <a:rPr lang="zh-CN" altLang="en-US" dirty="0"/>
              <a:t>秒。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TTPDrill</a:t>
            </a:r>
            <a:r>
              <a:rPr lang="zh-CN" altLang="en-US" dirty="0"/>
              <a:t>使用最简单的模型而不构建攻击图，因此也是最快的，平均只需要</a:t>
            </a:r>
            <a:r>
              <a:rPr lang="en-US" altLang="zh-CN" dirty="0"/>
              <a:t>5.9</a:t>
            </a:r>
            <a:r>
              <a:rPr lang="zh-CN" altLang="en-US" dirty="0"/>
              <a:t>秒来分析一个报告，但代价是高误报率。</a:t>
            </a:r>
          </a:p>
        </p:txBody>
      </p:sp>
    </p:spTree>
    <p:extLst>
      <p:ext uri="{BB962C8B-B14F-4D97-AF65-F5344CB8AC3E}">
        <p14:creationId xmlns:p14="http://schemas.microsoft.com/office/powerpoint/2010/main" val="1431877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600" b="1" dirty="0">
                <a:solidFill>
                  <a:sysClr val="windowText" lastClr="000000"/>
                </a:solidFill>
                <a:latin typeface="Arial" panose="020B0604020202090204"/>
                <a:ea typeface="微软雅黑" panose="020B0503020204020204" pitchFamily="34" charset="-122"/>
              </a:rPr>
              <a:t>介绍</a:t>
            </a: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783C8FD4-71B4-3D3A-A6BC-A1C0C77DD644}"/>
              </a:ext>
            </a:extLst>
          </p:cNvPr>
          <p:cNvSpPr txBox="1"/>
          <p:nvPr/>
        </p:nvSpPr>
        <p:spPr>
          <a:xfrm>
            <a:off x="617338" y="2481597"/>
            <a:ext cx="10715377" cy="3332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高级网络安全攻击的增长趋势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：网络攻击采用越来越复杂的策略和多样化的技术，如多阶段的高级持续性威胁（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APTs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），使得检测变得更加具有挑战性。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威胁情报共享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：为对抗这些攻击，安全分析器积极交换威胁情报，以提高检测能力。结构化威胁情报通过开放标准如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OpenIoC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STIX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CybOX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被广泛共享和应用于安全操作中心。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CTI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报告和攻击行为的关系：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CTI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报告是安全从业人员基于他们观察到的攻击场景编写的，通过列举攻击相关实体和依赖关系来准确描述攻击行为，攻击技术是描述攻击行为执行方式的基本单元</a:t>
            </a:r>
          </a:p>
        </p:txBody>
      </p:sp>
      <p:sp>
        <p:nvSpPr>
          <p:cNvPr id="42" name="AutoShape 15">
            <a:extLst>
              <a:ext uri="{FF2B5EF4-FFF2-40B4-BE49-F238E27FC236}">
                <a16:creationId xmlns:a16="http://schemas.microsoft.com/office/drawing/2014/main" id="{B40ABE4B-0CC9-F4B6-190F-0064FA1C86BE}"/>
              </a:ext>
            </a:extLst>
          </p:cNvPr>
          <p:cNvSpPr>
            <a:spLocks noChangeArrowheads="1"/>
          </p:cNvSpPr>
          <p:nvPr/>
        </p:nvSpPr>
        <p:spPr bwMode="gray">
          <a:xfrm>
            <a:off x="1687512" y="1621788"/>
            <a:ext cx="8816976" cy="455337"/>
          </a:xfrm>
          <a:prstGeom prst="roundRect">
            <a:avLst>
              <a:gd name="adj" fmla="val 50000"/>
            </a:avLst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zh-CN" altLang="en-US" sz="2000" b="1" kern="0" dirty="0">
                <a:solidFill>
                  <a:prstClr val="white"/>
                </a:solidFill>
                <a:latin typeface="Arial" panose="020B0604020202090204"/>
                <a:ea typeface="微软雅黑" panose="020B0503020204020204" pitchFamily="34" charset="-122"/>
                <a:sym typeface="+mn-lt"/>
              </a:rPr>
              <a:t>从</a:t>
            </a:r>
            <a:r>
              <a:rPr lang="en-US" altLang="zh-CN" sz="2000" b="1" kern="0" dirty="0">
                <a:solidFill>
                  <a:prstClr val="white"/>
                </a:solidFill>
                <a:latin typeface="Arial" panose="020B0604020202090204"/>
                <a:ea typeface="微软雅黑" panose="020B0503020204020204" pitchFamily="34" charset="-122"/>
                <a:sym typeface="+mn-lt"/>
              </a:rPr>
              <a:t>CTI</a:t>
            </a:r>
            <a:r>
              <a:rPr lang="zh-CN" altLang="en-US" sz="2000" b="1" kern="0" dirty="0">
                <a:solidFill>
                  <a:prstClr val="white"/>
                </a:solidFill>
                <a:latin typeface="Arial" panose="020B0604020202090204"/>
                <a:ea typeface="微软雅黑" panose="020B0503020204020204" pitchFamily="34" charset="-122"/>
                <a:sym typeface="+mn-lt"/>
              </a:rPr>
              <a:t>分析构建攻击技术知识图谱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F292AAA-639F-A62C-9E92-D8A245F5B0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061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178050"/>
            <a:ext cx="12192000" cy="2207895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kern="0">
              <a:solidFill>
                <a:prstClr val="white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388023" y="2963189"/>
            <a:ext cx="86117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fontAlgn="auto">
              <a:buClrTx/>
              <a:buSzTx/>
              <a:buFontTx/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Thanks</a:t>
            </a:r>
            <a:endParaRPr lang="zh-CN" sz="3600" b="1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172674" y="2260140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920674" y="2008140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11210264" y="2962924"/>
            <a:ext cx="555624" cy="489478"/>
          </a:xfrm>
          <a:custGeom>
            <a:avLst/>
            <a:gdLst>
              <a:gd name="T0" fmla="*/ 17 w 68"/>
              <a:gd name="T1" fmla="*/ 26 h 60"/>
              <a:gd name="T2" fmla="*/ 33 w 68"/>
              <a:gd name="T3" fmla="*/ 31 h 60"/>
              <a:gd name="T4" fmla="*/ 33 w 68"/>
              <a:gd name="T5" fmla="*/ 31 h 60"/>
              <a:gd name="T6" fmla="*/ 49 w 68"/>
              <a:gd name="T7" fmla="*/ 26 h 60"/>
              <a:gd name="T8" fmla="*/ 34 w 68"/>
              <a:gd name="T9" fmla="*/ 18 h 60"/>
              <a:gd name="T10" fmla="*/ 59 w 68"/>
              <a:gd name="T11" fmla="*/ 16 h 60"/>
              <a:gd name="T12" fmla="*/ 55 w 68"/>
              <a:gd name="T13" fmla="*/ 23 h 60"/>
              <a:gd name="T14" fmla="*/ 56 w 68"/>
              <a:gd name="T15" fmla="*/ 15 h 60"/>
              <a:gd name="T16" fmla="*/ 56 w 68"/>
              <a:gd name="T17" fmla="*/ 12 h 60"/>
              <a:gd name="T18" fmla="*/ 52 w 68"/>
              <a:gd name="T19" fmla="*/ 23 h 60"/>
              <a:gd name="T20" fmla="*/ 68 w 68"/>
              <a:gd name="T21" fmla="*/ 32 h 60"/>
              <a:gd name="T22" fmla="*/ 68 w 68"/>
              <a:gd name="T23" fmla="*/ 34 h 60"/>
              <a:gd name="T24" fmla="*/ 67 w 68"/>
              <a:gd name="T25" fmla="*/ 34 h 60"/>
              <a:gd name="T26" fmla="*/ 29 w 68"/>
              <a:gd name="T27" fmla="*/ 50 h 60"/>
              <a:gd name="T28" fmla="*/ 68 w 68"/>
              <a:gd name="T29" fmla="*/ 45 h 60"/>
              <a:gd name="T30" fmla="*/ 30 w 68"/>
              <a:gd name="T31" fmla="*/ 60 h 60"/>
              <a:gd name="T32" fmla="*/ 28 w 68"/>
              <a:gd name="T33" fmla="*/ 59 h 60"/>
              <a:gd name="T34" fmla="*/ 3 w 68"/>
              <a:gd name="T35" fmla="*/ 25 h 60"/>
              <a:gd name="T36" fmla="*/ 14 w 68"/>
              <a:gd name="T37" fmla="*/ 23 h 60"/>
              <a:gd name="T38" fmla="*/ 1 w 68"/>
              <a:gd name="T39" fmla="*/ 10 h 60"/>
              <a:gd name="T40" fmla="*/ 32 w 68"/>
              <a:gd name="T41" fmla="*/ 0 h 60"/>
              <a:gd name="T42" fmla="*/ 65 w 68"/>
              <a:gd name="T43" fmla="*/ 9 h 60"/>
              <a:gd name="T44" fmla="*/ 59 w 68"/>
              <a:gd name="T45" fmla="*/ 14 h 60"/>
              <a:gd name="T46" fmla="*/ 59 w 68"/>
              <a:gd name="T47" fmla="*/ 16 h 60"/>
              <a:gd name="T48" fmla="*/ 58 w 68"/>
              <a:gd name="T49" fmla="*/ 9 h 60"/>
              <a:gd name="T50" fmla="*/ 33 w 68"/>
              <a:gd name="T51" fmla="*/ 4 h 60"/>
              <a:gd name="T52" fmla="*/ 33 w 68"/>
              <a:gd name="T53" fmla="*/ 8 h 60"/>
              <a:gd name="T54" fmla="*/ 54 w 68"/>
              <a:gd name="T55" fmla="*/ 10 h 60"/>
              <a:gd name="T56" fmla="*/ 32 w 68"/>
              <a:gd name="T57" fmla="*/ 53 h 60"/>
              <a:gd name="T58" fmla="*/ 67 w 68"/>
              <a:gd name="T59" fmla="*/ 42 h 60"/>
              <a:gd name="T60" fmla="*/ 32 w 68"/>
              <a:gd name="T61" fmla="*/ 49 h 60"/>
              <a:gd name="T62" fmla="*/ 67 w 68"/>
              <a:gd name="T63" fmla="*/ 40 h 60"/>
              <a:gd name="T64" fmla="*/ 32 w 68"/>
              <a:gd name="T65" fmla="*/ 49 h 60"/>
              <a:gd name="T66" fmla="*/ 32 w 68"/>
              <a:gd name="T67" fmla="*/ 47 h 60"/>
              <a:gd name="T68" fmla="*/ 67 w 68"/>
              <a:gd name="T69" fmla="*/ 3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8" h="60">
                <a:moveTo>
                  <a:pt x="17" y="14"/>
                </a:move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8" y="27"/>
                  <a:pt x="18" y="27"/>
                </a:cubicBezTo>
                <a:cubicBezTo>
                  <a:pt x="22" y="28"/>
                  <a:pt x="29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6" y="31"/>
                  <a:pt x="39" y="30"/>
                  <a:pt x="41" y="30"/>
                </a:cubicBezTo>
                <a:cubicBezTo>
                  <a:pt x="45" y="29"/>
                  <a:pt x="47" y="27"/>
                  <a:pt x="49" y="26"/>
                </a:cubicBezTo>
                <a:cubicBezTo>
                  <a:pt x="49" y="14"/>
                  <a:pt x="49" y="14"/>
                  <a:pt x="49" y="14"/>
                </a:cubicBezTo>
                <a:cubicBezTo>
                  <a:pt x="34" y="18"/>
                  <a:pt x="34" y="18"/>
                  <a:pt x="34" y="18"/>
                </a:cubicBezTo>
                <a:cubicBezTo>
                  <a:pt x="17" y="14"/>
                  <a:pt x="17" y="14"/>
                  <a:pt x="17" y="14"/>
                </a:cubicBezTo>
                <a:close/>
                <a:moveTo>
                  <a:pt x="59" y="16"/>
                </a:moveTo>
                <a:cubicBezTo>
                  <a:pt x="61" y="23"/>
                  <a:pt x="61" y="23"/>
                  <a:pt x="61" y="23"/>
                </a:cubicBezTo>
                <a:cubicBezTo>
                  <a:pt x="59" y="25"/>
                  <a:pt x="57" y="25"/>
                  <a:pt x="55" y="23"/>
                </a:cubicBezTo>
                <a:cubicBezTo>
                  <a:pt x="56" y="16"/>
                  <a:pt x="56" y="16"/>
                  <a:pt x="56" y="16"/>
                </a:cubicBezTo>
                <a:cubicBezTo>
                  <a:pt x="56" y="16"/>
                  <a:pt x="56" y="16"/>
                  <a:pt x="56" y="15"/>
                </a:cubicBezTo>
                <a:cubicBezTo>
                  <a:pt x="56" y="15"/>
                  <a:pt x="56" y="14"/>
                  <a:pt x="56" y="14"/>
                </a:cubicBezTo>
                <a:cubicBezTo>
                  <a:pt x="56" y="12"/>
                  <a:pt x="56" y="12"/>
                  <a:pt x="56" y="12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23"/>
                  <a:pt x="52" y="23"/>
                  <a:pt x="52" y="23"/>
                </a:cubicBezTo>
                <a:cubicBezTo>
                  <a:pt x="68" y="30"/>
                  <a:pt x="68" y="30"/>
                  <a:pt x="68" y="30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7" y="34"/>
                  <a:pt x="67" y="34"/>
                  <a:pt x="67" y="34"/>
                </a:cubicBezTo>
                <a:cubicBezTo>
                  <a:pt x="30" y="44"/>
                  <a:pt x="30" y="44"/>
                  <a:pt x="30" y="44"/>
                </a:cubicBezTo>
                <a:cubicBezTo>
                  <a:pt x="29" y="46"/>
                  <a:pt x="29" y="48"/>
                  <a:pt x="29" y="50"/>
                </a:cubicBezTo>
                <a:cubicBezTo>
                  <a:pt x="29" y="52"/>
                  <a:pt x="29" y="54"/>
                  <a:pt x="30" y="56"/>
                </a:cubicBezTo>
                <a:cubicBezTo>
                  <a:pt x="68" y="45"/>
                  <a:pt x="68" y="45"/>
                  <a:pt x="68" y="45"/>
                </a:cubicBezTo>
                <a:cubicBezTo>
                  <a:pt x="68" y="48"/>
                  <a:pt x="68" y="48"/>
                  <a:pt x="68" y="48"/>
                </a:cubicBezTo>
                <a:cubicBezTo>
                  <a:pt x="30" y="60"/>
                  <a:pt x="30" y="60"/>
                  <a:pt x="30" y="60"/>
                </a:cubicBezTo>
                <a:cubicBezTo>
                  <a:pt x="29" y="60"/>
                  <a:pt x="29" y="60"/>
                  <a:pt x="29" y="60"/>
                </a:cubicBezTo>
                <a:cubicBezTo>
                  <a:pt x="28" y="59"/>
                  <a:pt x="28" y="59"/>
                  <a:pt x="28" y="59"/>
                </a:cubicBezTo>
                <a:cubicBezTo>
                  <a:pt x="3" y="38"/>
                  <a:pt x="3" y="38"/>
                  <a:pt x="3" y="38"/>
                </a:cubicBezTo>
                <a:cubicBezTo>
                  <a:pt x="2" y="34"/>
                  <a:pt x="1" y="30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13"/>
                  <a:pt x="14" y="13"/>
                  <a:pt x="14" y="13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8"/>
                  <a:pt x="0" y="8"/>
                  <a:pt x="0" y="8"/>
                </a:cubicBezTo>
                <a:cubicBezTo>
                  <a:pt x="32" y="0"/>
                  <a:pt x="32" y="0"/>
                  <a:pt x="32" y="0"/>
                </a:cubicBezTo>
                <a:cubicBezTo>
                  <a:pt x="65" y="7"/>
                  <a:pt x="65" y="7"/>
                  <a:pt x="65" y="7"/>
                </a:cubicBezTo>
                <a:cubicBezTo>
                  <a:pt x="65" y="9"/>
                  <a:pt x="65" y="9"/>
                  <a:pt x="65" y="9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14"/>
                  <a:pt x="59" y="15"/>
                  <a:pt x="59" y="15"/>
                </a:cubicBezTo>
                <a:cubicBezTo>
                  <a:pt x="59" y="16"/>
                  <a:pt x="59" y="16"/>
                  <a:pt x="59" y="16"/>
                </a:cubicBezTo>
                <a:close/>
                <a:moveTo>
                  <a:pt x="54" y="10"/>
                </a:moveTo>
                <a:cubicBezTo>
                  <a:pt x="58" y="9"/>
                  <a:pt x="58" y="9"/>
                  <a:pt x="58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4" y="4"/>
                  <a:pt x="33" y="4"/>
                </a:cubicBezTo>
                <a:cubicBezTo>
                  <a:pt x="31" y="4"/>
                  <a:pt x="29" y="5"/>
                  <a:pt x="29" y="6"/>
                </a:cubicBezTo>
                <a:cubicBezTo>
                  <a:pt x="29" y="7"/>
                  <a:pt x="31" y="8"/>
                  <a:pt x="33" y="8"/>
                </a:cubicBezTo>
                <a:cubicBezTo>
                  <a:pt x="34" y="8"/>
                  <a:pt x="35" y="8"/>
                  <a:pt x="36" y="7"/>
                </a:cubicBezTo>
                <a:cubicBezTo>
                  <a:pt x="54" y="10"/>
                  <a:pt x="54" y="10"/>
                  <a:pt x="54" y="10"/>
                </a:cubicBezTo>
                <a:close/>
                <a:moveTo>
                  <a:pt x="32" y="52"/>
                </a:moveTo>
                <a:cubicBezTo>
                  <a:pt x="32" y="53"/>
                  <a:pt x="32" y="53"/>
                  <a:pt x="32" y="53"/>
                </a:cubicBezTo>
                <a:cubicBezTo>
                  <a:pt x="67" y="43"/>
                  <a:pt x="67" y="43"/>
                  <a:pt x="67" y="43"/>
                </a:cubicBezTo>
                <a:cubicBezTo>
                  <a:pt x="67" y="42"/>
                  <a:pt x="67" y="42"/>
                  <a:pt x="67" y="42"/>
                </a:cubicBezTo>
                <a:cubicBezTo>
                  <a:pt x="32" y="52"/>
                  <a:pt x="32" y="52"/>
                  <a:pt x="32" y="52"/>
                </a:cubicBezTo>
                <a:close/>
                <a:moveTo>
                  <a:pt x="32" y="49"/>
                </a:moveTo>
                <a:cubicBezTo>
                  <a:pt x="32" y="49"/>
                  <a:pt x="32" y="49"/>
                  <a:pt x="32" y="49"/>
                </a:cubicBezTo>
                <a:cubicBezTo>
                  <a:pt x="67" y="40"/>
                  <a:pt x="67" y="40"/>
                  <a:pt x="67" y="40"/>
                </a:cubicBezTo>
                <a:cubicBezTo>
                  <a:pt x="67" y="39"/>
                  <a:pt x="67" y="39"/>
                  <a:pt x="67" y="39"/>
                </a:cubicBezTo>
                <a:cubicBezTo>
                  <a:pt x="32" y="49"/>
                  <a:pt x="32" y="49"/>
                  <a:pt x="32" y="49"/>
                </a:cubicBezTo>
                <a:close/>
                <a:moveTo>
                  <a:pt x="31" y="46"/>
                </a:moveTo>
                <a:cubicBezTo>
                  <a:pt x="32" y="47"/>
                  <a:pt x="32" y="47"/>
                  <a:pt x="32" y="47"/>
                </a:cubicBezTo>
                <a:cubicBezTo>
                  <a:pt x="67" y="37"/>
                  <a:pt x="67" y="37"/>
                  <a:pt x="67" y="37"/>
                </a:cubicBezTo>
                <a:cubicBezTo>
                  <a:pt x="67" y="36"/>
                  <a:pt x="67" y="36"/>
                  <a:pt x="67" y="36"/>
                </a:cubicBezTo>
                <a:lnTo>
                  <a:pt x="31" y="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600" b="1" dirty="0">
                <a:solidFill>
                  <a:sysClr val="windowText" lastClr="000000"/>
                </a:solidFill>
                <a:latin typeface="Arial" panose="020B0604020202090204"/>
                <a:ea typeface="微软雅黑" panose="020B0503020204020204" pitchFamily="34" charset="-122"/>
              </a:rPr>
              <a:t>背景</a:t>
            </a: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3760" y="159728"/>
            <a:ext cx="734488" cy="619478"/>
            <a:chOff x="178632" y="159728"/>
            <a:chExt cx="734488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40020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2.1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0" name="圆角矩形 12"/>
          <p:cNvSpPr>
            <a:spLocks noChangeArrowheads="1"/>
          </p:cNvSpPr>
          <p:nvPr/>
        </p:nvSpPr>
        <p:spPr bwMode="auto">
          <a:xfrm>
            <a:off x="660401" y="1223893"/>
            <a:ext cx="10440012" cy="496160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3333FF"/>
            </a:solidFill>
            <a:prstDash val="sys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EACB619-4BDD-644B-9252-D0BB26613BD3}"/>
              </a:ext>
            </a:extLst>
          </p:cNvPr>
          <p:cNvSpPr txBox="1"/>
          <p:nvPr/>
        </p:nvSpPr>
        <p:spPr>
          <a:xfrm>
            <a:off x="1110690" y="1593666"/>
            <a:ext cx="9085685" cy="2052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sz="2000" b="1" dirty="0">
                <a:latin typeface="SimSun" panose="02010600030101010101" pitchFamily="2" charset="-122"/>
                <a:ea typeface="SimSun" panose="02010600030101010101" pitchFamily="2" charset="-122"/>
              </a:rPr>
              <a:t>人工分析：</a:t>
            </a:r>
            <a:r>
              <a:rPr lang="en-US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Poirot [34]</a:t>
            </a:r>
            <a:r>
              <a:rPr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利用手动提取的（攻击）查询图进行入侵检测，验证了威胁情报在检测方面的有效性。</a:t>
            </a:r>
            <a:endParaRPr lang="en-US" altLang="zh-CN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ts val="2600"/>
              </a:lnSpc>
            </a:pPr>
            <a:r>
              <a:rPr lang="zh-CN" altLang="en-US" sz="2000" b="1" dirty="0">
                <a:latin typeface="SimSun" panose="02010600030101010101" pitchFamily="2" charset="-122"/>
                <a:ea typeface="SimSun" panose="02010600030101010101" pitchFamily="2" charset="-122"/>
              </a:rPr>
              <a:t>自动化分析</a:t>
            </a:r>
            <a:r>
              <a:rPr lang="en-US" altLang="zh-CN" sz="2000" b="1" dirty="0">
                <a:latin typeface="SimSun" panose="02010600030101010101" pitchFamily="2" charset="-122"/>
                <a:ea typeface="SimSun" panose="02010600030101010101" pitchFamily="2" charset="-122"/>
              </a:rPr>
              <a:t>CTI</a:t>
            </a:r>
            <a:r>
              <a:rPr lang="zh-CN" altLang="en-US" sz="2000" b="1" dirty="0">
                <a:latin typeface="SimSun" panose="02010600030101010101" pitchFamily="2" charset="-122"/>
                <a:ea typeface="SimSun" panose="02010600030101010101" pitchFamily="2" charset="-122"/>
              </a:rPr>
              <a:t>报告的方法</a:t>
            </a:r>
            <a:r>
              <a:rPr lang="en-US" altLang="zh-CN" sz="2000" dirty="0">
                <a:latin typeface="SimSun" panose="02010600030101010101" pitchFamily="2" charset="-122"/>
                <a:ea typeface="SimSun" panose="02010600030101010101" pitchFamily="2" charset="-122"/>
              </a:rPr>
              <a:t>:</a:t>
            </a:r>
            <a:r>
              <a:rPr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图挖掘技术、自然语言处理技术、本体论和机器学习模型等。</a:t>
            </a:r>
            <a:endParaRPr lang="en-US" altLang="zh-CN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ts val="26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AttacKG</a:t>
            </a:r>
            <a:r>
              <a:rPr lang="zh-CN" altLang="en-US" sz="20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是其中一种自动化方法，</a:t>
            </a:r>
            <a:r>
              <a:rPr lang="en-US" altLang="zh-CN" sz="20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AttacKG</a:t>
            </a:r>
            <a:r>
              <a:rPr lang="zh-CN" altLang="en-US" sz="20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不同之处在于它识别</a:t>
            </a:r>
            <a:r>
              <a:rPr lang="en-US" altLang="zh-CN" sz="20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TTPs</a:t>
            </a:r>
            <a:r>
              <a:rPr lang="zh-CN" altLang="en-US" sz="20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并构建技术知识图（</a:t>
            </a:r>
            <a:r>
              <a:rPr lang="en-US" altLang="zh-CN" sz="20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TKGs</a:t>
            </a:r>
            <a:r>
              <a:rPr lang="zh-CN" altLang="en-US" sz="20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），以总结跨</a:t>
            </a:r>
            <a:r>
              <a:rPr lang="en-US" altLang="zh-CN" sz="20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CTI</a:t>
            </a:r>
            <a:r>
              <a:rPr lang="zh-CN" altLang="en-US" sz="20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报告的技术层面知识。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A841A6-7AA5-2779-3921-5A4C3DF06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8410" y="3973009"/>
            <a:ext cx="82581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27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8175863" y="1879950"/>
            <a:ext cx="3098100" cy="3098100"/>
            <a:chOff x="4546950" y="2108550"/>
            <a:chExt cx="3098100" cy="3098100"/>
          </a:xfrm>
          <a:solidFill>
            <a:srgbClr val="1B6298"/>
          </a:solidFill>
        </p:grpSpPr>
        <p:grpSp>
          <p:nvGrpSpPr>
            <p:cNvPr id="5" name="组合 4"/>
            <p:cNvGrpSpPr/>
            <p:nvPr/>
          </p:nvGrpSpPr>
          <p:grpSpPr>
            <a:xfrm>
              <a:off x="4546950" y="2108550"/>
              <a:ext cx="3098100" cy="3098100"/>
              <a:chOff x="4566000" y="2072350"/>
              <a:chExt cx="3098100" cy="3098100"/>
            </a:xfrm>
            <a:grp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" name="任意多边形: 形状 19"/>
              <p:cNvSpPr/>
              <p:nvPr/>
            </p:nvSpPr>
            <p:spPr>
              <a:xfrm>
                <a:off x="4566000" y="2072350"/>
                <a:ext cx="1530000" cy="1530000"/>
              </a:xfrm>
              <a:custGeom>
                <a:avLst/>
                <a:gdLst>
                  <a:gd name="connsiteX0" fmla="*/ 0 w 1971675"/>
                  <a:gd name="connsiteY0" fmla="*/ 0 h 1971675"/>
                  <a:gd name="connsiteX1" fmla="*/ 768125 w 1971675"/>
                  <a:gd name="connsiteY1" fmla="*/ 0 h 1971675"/>
                  <a:gd name="connsiteX2" fmla="*/ 1971675 w 1971675"/>
                  <a:gd name="connsiteY2" fmla="*/ 1203550 h 1971675"/>
                  <a:gd name="connsiteX3" fmla="*/ 1971675 w 1971675"/>
                  <a:gd name="connsiteY3" fmla="*/ 1971675 h 1971675"/>
                  <a:gd name="connsiteX4" fmla="*/ 1203550 w 1971675"/>
                  <a:gd name="connsiteY4" fmla="*/ 1971675 h 1971675"/>
                  <a:gd name="connsiteX5" fmla="*/ 0 w 1971675"/>
                  <a:gd name="connsiteY5" fmla="*/ 768125 h 1971675"/>
                  <a:gd name="connsiteX6" fmla="*/ 0 w 1971675"/>
                  <a:gd name="connsiteY6" fmla="*/ 0 h 1971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1675" h="1971675">
                    <a:moveTo>
                      <a:pt x="0" y="0"/>
                    </a:moveTo>
                    <a:lnTo>
                      <a:pt x="768125" y="0"/>
                    </a:lnTo>
                    <a:cubicBezTo>
                      <a:pt x="1432827" y="0"/>
                      <a:pt x="1971675" y="538848"/>
                      <a:pt x="1971675" y="1203550"/>
                    </a:cubicBezTo>
                    <a:lnTo>
                      <a:pt x="1971675" y="1971675"/>
                    </a:lnTo>
                    <a:lnTo>
                      <a:pt x="1203550" y="1971675"/>
                    </a:lnTo>
                    <a:cubicBezTo>
                      <a:pt x="538848" y="1971675"/>
                      <a:pt x="0" y="1432827"/>
                      <a:pt x="0" y="768125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 flipV="1">
                <a:off x="6134100" y="2072350"/>
                <a:ext cx="1530000" cy="1530000"/>
              </a:xfrm>
              <a:custGeom>
                <a:avLst/>
                <a:gdLst>
                  <a:gd name="connsiteX0" fmla="*/ 0 w 1971675"/>
                  <a:gd name="connsiteY0" fmla="*/ 0 h 1971675"/>
                  <a:gd name="connsiteX1" fmla="*/ 768125 w 1971675"/>
                  <a:gd name="connsiteY1" fmla="*/ 0 h 1971675"/>
                  <a:gd name="connsiteX2" fmla="*/ 1971675 w 1971675"/>
                  <a:gd name="connsiteY2" fmla="*/ 1203550 h 1971675"/>
                  <a:gd name="connsiteX3" fmla="*/ 1971675 w 1971675"/>
                  <a:gd name="connsiteY3" fmla="*/ 1971675 h 1971675"/>
                  <a:gd name="connsiteX4" fmla="*/ 1203550 w 1971675"/>
                  <a:gd name="connsiteY4" fmla="*/ 1971675 h 1971675"/>
                  <a:gd name="connsiteX5" fmla="*/ 0 w 1971675"/>
                  <a:gd name="connsiteY5" fmla="*/ 768125 h 1971675"/>
                  <a:gd name="connsiteX6" fmla="*/ 0 w 1971675"/>
                  <a:gd name="connsiteY6" fmla="*/ 0 h 1971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1675" h="1971675">
                    <a:moveTo>
                      <a:pt x="0" y="0"/>
                    </a:moveTo>
                    <a:lnTo>
                      <a:pt x="768125" y="0"/>
                    </a:lnTo>
                    <a:cubicBezTo>
                      <a:pt x="1432827" y="0"/>
                      <a:pt x="1971675" y="538848"/>
                      <a:pt x="1971675" y="1203550"/>
                    </a:cubicBezTo>
                    <a:lnTo>
                      <a:pt x="1971675" y="1971675"/>
                    </a:lnTo>
                    <a:lnTo>
                      <a:pt x="1203550" y="1971675"/>
                    </a:lnTo>
                    <a:cubicBezTo>
                      <a:pt x="538848" y="1971675"/>
                      <a:pt x="0" y="1432827"/>
                      <a:pt x="0" y="768125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 flipV="1">
                <a:off x="4566000" y="3640450"/>
                <a:ext cx="1530000" cy="1530000"/>
              </a:xfrm>
              <a:custGeom>
                <a:avLst/>
                <a:gdLst>
                  <a:gd name="connsiteX0" fmla="*/ 0 w 1971675"/>
                  <a:gd name="connsiteY0" fmla="*/ 0 h 1971675"/>
                  <a:gd name="connsiteX1" fmla="*/ 768125 w 1971675"/>
                  <a:gd name="connsiteY1" fmla="*/ 0 h 1971675"/>
                  <a:gd name="connsiteX2" fmla="*/ 1971675 w 1971675"/>
                  <a:gd name="connsiteY2" fmla="*/ 1203550 h 1971675"/>
                  <a:gd name="connsiteX3" fmla="*/ 1971675 w 1971675"/>
                  <a:gd name="connsiteY3" fmla="*/ 1971675 h 1971675"/>
                  <a:gd name="connsiteX4" fmla="*/ 1203550 w 1971675"/>
                  <a:gd name="connsiteY4" fmla="*/ 1971675 h 1971675"/>
                  <a:gd name="connsiteX5" fmla="*/ 0 w 1971675"/>
                  <a:gd name="connsiteY5" fmla="*/ 768125 h 1971675"/>
                  <a:gd name="connsiteX6" fmla="*/ 0 w 1971675"/>
                  <a:gd name="connsiteY6" fmla="*/ 0 h 1971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1675" h="1971675">
                    <a:moveTo>
                      <a:pt x="0" y="0"/>
                    </a:moveTo>
                    <a:lnTo>
                      <a:pt x="768125" y="0"/>
                    </a:lnTo>
                    <a:cubicBezTo>
                      <a:pt x="1432827" y="0"/>
                      <a:pt x="1971675" y="538848"/>
                      <a:pt x="1971675" y="1203550"/>
                    </a:cubicBezTo>
                    <a:lnTo>
                      <a:pt x="1971675" y="1971675"/>
                    </a:lnTo>
                    <a:lnTo>
                      <a:pt x="1203550" y="1971675"/>
                    </a:lnTo>
                    <a:cubicBezTo>
                      <a:pt x="538848" y="1971675"/>
                      <a:pt x="0" y="1432827"/>
                      <a:pt x="0" y="768125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6134100" y="3640450"/>
                <a:ext cx="1530000" cy="1530000"/>
              </a:xfrm>
              <a:custGeom>
                <a:avLst/>
                <a:gdLst>
                  <a:gd name="connsiteX0" fmla="*/ 0 w 1971675"/>
                  <a:gd name="connsiteY0" fmla="*/ 0 h 1971675"/>
                  <a:gd name="connsiteX1" fmla="*/ 768125 w 1971675"/>
                  <a:gd name="connsiteY1" fmla="*/ 0 h 1971675"/>
                  <a:gd name="connsiteX2" fmla="*/ 1971675 w 1971675"/>
                  <a:gd name="connsiteY2" fmla="*/ 1203550 h 1971675"/>
                  <a:gd name="connsiteX3" fmla="*/ 1971675 w 1971675"/>
                  <a:gd name="connsiteY3" fmla="*/ 1971675 h 1971675"/>
                  <a:gd name="connsiteX4" fmla="*/ 1203550 w 1971675"/>
                  <a:gd name="connsiteY4" fmla="*/ 1971675 h 1971675"/>
                  <a:gd name="connsiteX5" fmla="*/ 0 w 1971675"/>
                  <a:gd name="connsiteY5" fmla="*/ 768125 h 1971675"/>
                  <a:gd name="connsiteX6" fmla="*/ 0 w 1971675"/>
                  <a:gd name="connsiteY6" fmla="*/ 0 h 1971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1675" h="1971675">
                    <a:moveTo>
                      <a:pt x="0" y="0"/>
                    </a:moveTo>
                    <a:lnTo>
                      <a:pt x="768125" y="0"/>
                    </a:lnTo>
                    <a:cubicBezTo>
                      <a:pt x="1432827" y="0"/>
                      <a:pt x="1971675" y="538848"/>
                      <a:pt x="1971675" y="1203550"/>
                    </a:cubicBezTo>
                    <a:lnTo>
                      <a:pt x="1971675" y="1971675"/>
                    </a:lnTo>
                    <a:lnTo>
                      <a:pt x="1203550" y="1971675"/>
                    </a:lnTo>
                    <a:cubicBezTo>
                      <a:pt x="538848" y="1971675"/>
                      <a:pt x="0" y="1432827"/>
                      <a:pt x="0" y="768125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</p:grp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9200" y="2571750"/>
              <a:ext cx="666750" cy="666750"/>
            </a:xfrm>
            <a:prstGeom prst="rect">
              <a:avLst/>
            </a:prstGeom>
            <a:grpFill/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997625" y="4085100"/>
              <a:ext cx="666750" cy="666750"/>
            </a:xfrm>
            <a:prstGeom prst="rect">
              <a:avLst/>
            </a:prstGeom>
            <a:grpFill/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7625" y="4079100"/>
              <a:ext cx="666750" cy="666750"/>
            </a:xfrm>
            <a:prstGeom prst="rect">
              <a:avLst/>
            </a:prstGeom>
            <a:grpFill/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7625" y="2617789"/>
              <a:ext cx="612000" cy="612000"/>
            </a:xfrm>
            <a:prstGeom prst="rect">
              <a:avLst/>
            </a:prstGeom>
            <a:grpFill/>
          </p:spPr>
        </p:pic>
      </p:grpSp>
      <p:sp>
        <p:nvSpPr>
          <p:cNvPr id="25" name="TextBox 205"/>
          <p:cNvSpPr txBox="1"/>
          <p:nvPr/>
        </p:nvSpPr>
        <p:spPr>
          <a:xfrm>
            <a:off x="1331595" y="2040889"/>
            <a:ext cx="6945518" cy="14637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CTI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报告由自然语言撰写，需要分析其中非结构化文本的语义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05"/>
          <p:cNvSpPr txBox="1"/>
          <p:nvPr/>
        </p:nvSpPr>
        <p:spPr>
          <a:xfrm>
            <a:off x="1331595" y="3499106"/>
            <a:ext cx="6727412" cy="157083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）攻击知识分散在多个报告中，而单个报告往往只关注有限或不完整的攻击案例，难以获得全面的攻击视图。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sp>
        <p:nvSpPr>
          <p:cNvPr id="40" name="矩形 39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44" name="组合 4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45" name="椭圆 4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2.2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48" name="图片 4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52" name="标题占位符 1"/>
          <p:cNvSpPr txBox="1"/>
          <p:nvPr>
            <p:custDataLst>
              <p:tags r:id="rId1"/>
            </p:custDataLst>
          </p:nvPr>
        </p:nvSpPr>
        <p:spPr>
          <a:xfrm>
            <a:off x="965200" y="114935"/>
            <a:ext cx="3262630" cy="602615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600" b="1" spc="10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 Black" panose="020B0A04020102020204" charset="0"/>
                <a:ea typeface="微软雅黑" panose="020B0503020204020204" pitchFamily="34" charset="-122"/>
                <a:cs typeface="Arial Black" panose="020B0A04020102020204" charset="0"/>
                <a:sym typeface="+mn-ea"/>
              </a:rPr>
              <a:t>挑战</a:t>
            </a:r>
            <a:endParaRPr lang="en-US" altLang="zh-CN" sz="2600" b="1" spc="10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 Black" panose="020B0A04020102020204" charset="0"/>
              <a:ea typeface="微软雅黑" panose="020B0503020204020204" pitchFamily="34" charset="-122"/>
              <a:cs typeface="Arial Black" panose="020B0A04020102020204" charset="0"/>
              <a:sym typeface="+mn-ea"/>
            </a:endParaRPr>
          </a:p>
        </p:txBody>
      </p:sp>
      <p:sp>
        <p:nvSpPr>
          <p:cNvPr id="4" name="TextBox 205"/>
          <p:cNvSpPr txBox="1"/>
          <p:nvPr>
            <p:custDataLst>
              <p:tags r:id="rId2"/>
            </p:custDataLst>
          </p:nvPr>
        </p:nvSpPr>
        <p:spPr>
          <a:xfrm>
            <a:off x="781902" y="1321271"/>
            <a:ext cx="7943654" cy="5530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C62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从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C62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CTI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C62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报告中提取攻击技术知识面临两个主要挑战</a:t>
            </a:r>
            <a:endParaRPr kumimoji="0" lang="zh-CN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圆角矩形 12">
            <a:extLst>
              <a:ext uri="{FF2B5EF4-FFF2-40B4-BE49-F238E27FC236}">
                <a16:creationId xmlns:a16="http://schemas.microsoft.com/office/drawing/2014/main" id="{7A7007EF-8A7E-43B8-1B23-9224809E4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344" y="864968"/>
            <a:ext cx="11052556" cy="5320529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3333FF"/>
            </a:solidFill>
            <a:prstDash val="sys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528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528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600" b="1" dirty="0">
                <a:solidFill>
                  <a:sysClr val="windowText" lastClr="000000"/>
                </a:solidFill>
                <a:latin typeface="Arial" panose="020B0604020202090204"/>
                <a:ea typeface="微软雅黑" panose="020B0503020204020204" pitchFamily="34" charset="-122"/>
              </a:rPr>
              <a:t>示例</a:t>
            </a: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2.3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0" name="圆角矩形 12"/>
          <p:cNvSpPr>
            <a:spLocks noChangeArrowheads="1"/>
          </p:cNvSpPr>
          <p:nvPr/>
        </p:nvSpPr>
        <p:spPr bwMode="auto">
          <a:xfrm>
            <a:off x="660400" y="948791"/>
            <a:ext cx="10858500" cy="5236706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3333FF"/>
            </a:solidFill>
            <a:prstDash val="sys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AB3AD0-580C-94F6-45B2-256A4459D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215" y="1162432"/>
            <a:ext cx="5801361" cy="487286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CB9287B-981D-303D-B5D6-1EF5285B6C02}"/>
              </a:ext>
            </a:extLst>
          </p:cNvPr>
          <p:cNvSpPr txBox="1"/>
          <p:nvPr/>
        </p:nvSpPr>
        <p:spPr>
          <a:xfrm>
            <a:off x="7348793" y="2365183"/>
            <a:ext cx="3325047" cy="2127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该攻击活动包括四种攻击技术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T1566 -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钓鱼电子邮件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T1204 -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用户执行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T1203 -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T1547 -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启动自动启动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6221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600" b="1" dirty="0">
                <a:solidFill>
                  <a:sysClr val="windowText" lastClr="000000"/>
                </a:solidFill>
                <a:latin typeface="Arial" panose="020B0604020202090204"/>
                <a:ea typeface="微软雅黑" panose="020B0503020204020204" pitchFamily="34" charset="-122"/>
              </a:rPr>
              <a:t>主要贡献</a:t>
            </a: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2.4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99" name="文本框 1098">
            <a:extLst>
              <a:ext uri="{FF2B5EF4-FFF2-40B4-BE49-F238E27FC236}">
                <a16:creationId xmlns:a16="http://schemas.microsoft.com/office/drawing/2014/main" id="{82F2E31C-D0C2-7EE4-F196-769D2485DDE4}"/>
              </a:ext>
            </a:extLst>
          </p:cNvPr>
          <p:cNvSpPr txBox="1"/>
          <p:nvPr/>
        </p:nvSpPr>
        <p:spPr>
          <a:xfrm>
            <a:off x="947650" y="1750732"/>
            <a:ext cx="9686821" cy="2346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首个在技术层面上从多个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CTI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报告中聚合攻击知识的工作。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提出了一种新的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CTI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报告解析流程（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pipeline)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，该流程在处理共指和构建攻击图方面具有更好的效率及性能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提出了一种改进的图对齐算法来利用模板识别攻击技术，通过将技术模板与攻击图中的技术实现进行对齐，交换彼此的知识，以改进技术知识图（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TKGs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）的形成。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9208EF5-D9CF-B0C6-144F-E7140A1CD7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2" name="圆角矩形 12">
            <a:extLst>
              <a:ext uri="{FF2B5EF4-FFF2-40B4-BE49-F238E27FC236}">
                <a16:creationId xmlns:a16="http://schemas.microsoft.com/office/drawing/2014/main" id="{4E9FEAD0-0752-9C99-D196-7DA0A483C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" y="948791"/>
            <a:ext cx="10858500" cy="5236706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3333FF"/>
            </a:solidFill>
            <a:prstDash val="sys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68494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90204"/>
                <a:ea typeface="微软雅黑" panose="020B0503020204020204" pitchFamily="34" charset="-122"/>
              </a:rPr>
              <a:t>AttracKG</a:t>
            </a:r>
            <a:r>
              <a:rPr lang="zh-CN" altLang="en-US" sz="2600" b="1" dirty="0">
                <a:solidFill>
                  <a:sysClr val="windowText" lastClr="000000"/>
                </a:solidFill>
                <a:latin typeface="Arial" panose="020B0604020202090204"/>
                <a:ea typeface="微软雅黑" panose="020B0503020204020204" pitchFamily="34" charset="-122"/>
              </a:rPr>
              <a:t>框架</a:t>
            </a: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7" name="文本框 76">
            <a:extLst>
              <a:ext uri="{FF2B5EF4-FFF2-40B4-BE49-F238E27FC236}">
                <a16:creationId xmlns:a16="http://schemas.microsoft.com/office/drawing/2014/main" id="{BC39D191-4872-4288-667E-2183BF44BB5D}"/>
              </a:ext>
            </a:extLst>
          </p:cNvPr>
          <p:cNvSpPr txBox="1"/>
          <p:nvPr/>
        </p:nvSpPr>
        <p:spPr>
          <a:xfrm>
            <a:off x="659392" y="5106684"/>
            <a:ext cx="51933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6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随着物联网和通信技术的发展，</a:t>
            </a:r>
            <a:r>
              <a:rPr lang="zh-CN" altLang="zh-CN" sz="16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数字孪生技术</a:t>
            </a:r>
            <a:r>
              <a:rPr lang="zh-CN" altLang="zh-CN" sz="16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被</a:t>
            </a:r>
            <a:r>
              <a:rPr lang="zh-CN" altLang="en-US" sz="16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广泛</a:t>
            </a:r>
            <a:r>
              <a:rPr lang="zh-CN" altLang="zh-CN" sz="16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关注。然而，目前研究</a:t>
            </a:r>
            <a:r>
              <a:rPr lang="zh-CN" altLang="en-US" sz="16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热</a:t>
            </a:r>
            <a:r>
              <a:rPr lang="zh-CN" altLang="zh-CN" sz="16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点</a:t>
            </a:r>
            <a:r>
              <a:rPr lang="zh-CN" altLang="en-US" sz="16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集中</a:t>
            </a:r>
            <a:r>
              <a:rPr lang="zh-CN" altLang="zh-CN" sz="16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在工业、航空等领域</a:t>
            </a:r>
            <a:r>
              <a:rPr lang="zh-CN" altLang="en-US" sz="16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zh-CN" altLang="zh-CN" sz="16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在高移动性</a:t>
            </a:r>
            <a:r>
              <a:rPr lang="zh-CN" altLang="en-US" sz="16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异构</a:t>
            </a:r>
            <a:r>
              <a:rPr lang="zh-CN" altLang="zh-CN" sz="16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网络</a:t>
            </a:r>
            <a:r>
              <a:rPr lang="zh-CN" altLang="en-US" sz="16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乃至</a:t>
            </a:r>
            <a:r>
              <a:rPr lang="zh-CN" altLang="zh-CN" sz="16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无线网络中。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786CEDD-2C16-3987-43A7-4D8A7CACF760}"/>
              </a:ext>
            </a:extLst>
          </p:cNvPr>
          <p:cNvSpPr txBox="1"/>
          <p:nvPr/>
        </p:nvSpPr>
        <p:spPr>
          <a:xfrm>
            <a:off x="1609752" y="4917769"/>
            <a:ext cx="8467344" cy="1336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AttacKG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有两个子系统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CTI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报告解析和攻击图构建的攻击图提取流程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用于攻击图中技术模板生成和技术识别的攻击技术识别子系统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0B86232-0EF1-4A37-8CEA-FC1165AE4D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DA56175-09DE-6324-E5F3-A8117C5923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2717" y="1078983"/>
            <a:ext cx="6902196" cy="3831962"/>
          </a:xfrm>
          <a:prstGeom prst="rect">
            <a:avLst/>
          </a:prstGeom>
        </p:spPr>
      </p:pic>
      <p:sp>
        <p:nvSpPr>
          <p:cNvPr id="8" name="圆角矩形 12">
            <a:extLst>
              <a:ext uri="{FF2B5EF4-FFF2-40B4-BE49-F238E27FC236}">
                <a16:creationId xmlns:a16="http://schemas.microsoft.com/office/drawing/2014/main" id="{25F75287-26FC-2F9A-8E88-A07DACEF6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" y="948790"/>
            <a:ext cx="10872208" cy="546096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3333FF"/>
            </a:solidFill>
            <a:prstDash val="sys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33699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90204"/>
                <a:ea typeface="微软雅黑" panose="020B0503020204020204" pitchFamily="34" charset="-122"/>
              </a:rPr>
              <a:t>CTI</a:t>
            </a:r>
            <a:r>
              <a:rPr lang="zh-CN" altLang="en-US" sz="2600" b="1" dirty="0">
                <a:solidFill>
                  <a:sysClr val="windowText" lastClr="000000"/>
                </a:solidFill>
                <a:latin typeface="Arial" panose="020B0604020202090204"/>
                <a:ea typeface="微软雅黑" panose="020B0503020204020204" pitchFamily="34" charset="-122"/>
              </a:rPr>
              <a:t>报告解析流程</a:t>
            </a: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7" name="文本框 76">
            <a:extLst>
              <a:ext uri="{FF2B5EF4-FFF2-40B4-BE49-F238E27FC236}">
                <a16:creationId xmlns:a16="http://schemas.microsoft.com/office/drawing/2014/main" id="{BC39D191-4872-4288-667E-2183BF44BB5D}"/>
              </a:ext>
            </a:extLst>
          </p:cNvPr>
          <p:cNvSpPr txBox="1"/>
          <p:nvPr/>
        </p:nvSpPr>
        <p:spPr>
          <a:xfrm>
            <a:off x="1062934" y="4521033"/>
            <a:ext cx="4643494" cy="1705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【C4】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攻击图的构建和简化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用自然语言描述的攻击场景通常会冗余和断裂，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NLP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技术具有局限性，导致攻击图呈现不完整或不准确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0B86232-0EF1-4A37-8CEA-FC1165AE4D43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8" name="圆角矩形 12">
            <a:extLst>
              <a:ext uri="{FF2B5EF4-FFF2-40B4-BE49-F238E27FC236}">
                <a16:creationId xmlns:a16="http://schemas.microsoft.com/office/drawing/2014/main" id="{25F75287-26FC-2F9A-8E88-A07DACEF6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" y="948790"/>
            <a:ext cx="11254232" cy="546096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3333FF"/>
            </a:solidFill>
            <a:prstDash val="sys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PA_椭圆 27">
            <a:extLst>
              <a:ext uri="{FF2B5EF4-FFF2-40B4-BE49-F238E27FC236}">
                <a16:creationId xmlns:a16="http://schemas.microsoft.com/office/drawing/2014/main" id="{CD1F39DA-7176-124F-8330-6BB0153273A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241733" y="1389187"/>
            <a:ext cx="590550" cy="58755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lt1"/>
              </a:solidFill>
              <a:latin typeface="+mj-ea"/>
              <a:ea typeface="+mj-ea"/>
            </a:endParaRPr>
          </a:p>
        </p:txBody>
      </p:sp>
      <p:grpSp>
        <p:nvGrpSpPr>
          <p:cNvPr id="11" name="PA_淘宝店chenying0907 49">
            <a:extLst>
              <a:ext uri="{FF2B5EF4-FFF2-40B4-BE49-F238E27FC236}">
                <a16:creationId xmlns:a16="http://schemas.microsoft.com/office/drawing/2014/main" id="{EC184B2E-83AB-2499-8E32-8314A90DC19D}"/>
              </a:ext>
            </a:extLst>
          </p:cNvPr>
          <p:cNvGrpSpPr/>
          <p:nvPr>
            <p:custDataLst>
              <p:tags r:id="rId2"/>
            </p:custDataLst>
          </p:nvPr>
        </p:nvGrpSpPr>
        <p:grpSpPr bwMode="auto">
          <a:xfrm>
            <a:off x="6447790" y="1579880"/>
            <a:ext cx="254635" cy="294640"/>
            <a:chOff x="2820" y="838"/>
            <a:chExt cx="123" cy="169"/>
          </a:xfrm>
        </p:grpSpPr>
        <p:sp>
          <p:nvSpPr>
            <p:cNvPr id="12" name="淘宝店chenying0907 38">
              <a:extLst>
                <a:ext uri="{FF2B5EF4-FFF2-40B4-BE49-F238E27FC236}">
                  <a16:creationId xmlns:a16="http://schemas.microsoft.com/office/drawing/2014/main" id="{2CC1E892-F209-72D2-268C-D84857144109}"/>
                </a:ext>
              </a:extLst>
            </p:cNvPr>
            <p:cNvSpPr>
              <a:spLocks noEditPoints="1"/>
            </p:cNvSpPr>
            <p:nvPr>
              <p:custDataLst>
                <p:tags r:id="rId22"/>
              </p:custDataLst>
            </p:nvPr>
          </p:nvSpPr>
          <p:spPr bwMode="auto">
            <a:xfrm>
              <a:off x="2841" y="856"/>
              <a:ext cx="55" cy="70"/>
            </a:xfrm>
            <a:custGeom>
              <a:avLst/>
              <a:gdLst>
                <a:gd name="T0" fmla="*/ 69 w 72"/>
                <a:gd name="T1" fmla="*/ 17 h 91"/>
                <a:gd name="T2" fmla="*/ 3 w 72"/>
                <a:gd name="T3" fmla="*/ 17 h 91"/>
                <a:gd name="T4" fmla="*/ 0 w 72"/>
                <a:gd name="T5" fmla="*/ 20 h 91"/>
                <a:gd name="T6" fmla="*/ 3 w 72"/>
                <a:gd name="T7" fmla="*/ 23 h 91"/>
                <a:gd name="T8" fmla="*/ 69 w 72"/>
                <a:gd name="T9" fmla="*/ 23 h 91"/>
                <a:gd name="T10" fmla="*/ 72 w 72"/>
                <a:gd name="T11" fmla="*/ 20 h 91"/>
                <a:gd name="T12" fmla="*/ 69 w 72"/>
                <a:gd name="T13" fmla="*/ 17 h 91"/>
                <a:gd name="T14" fmla="*/ 3 w 72"/>
                <a:gd name="T15" fmla="*/ 6 h 91"/>
                <a:gd name="T16" fmla="*/ 69 w 72"/>
                <a:gd name="T17" fmla="*/ 6 h 91"/>
                <a:gd name="T18" fmla="*/ 72 w 72"/>
                <a:gd name="T19" fmla="*/ 3 h 91"/>
                <a:gd name="T20" fmla="*/ 69 w 72"/>
                <a:gd name="T21" fmla="*/ 0 h 91"/>
                <a:gd name="T22" fmla="*/ 3 w 72"/>
                <a:gd name="T23" fmla="*/ 0 h 91"/>
                <a:gd name="T24" fmla="*/ 0 w 72"/>
                <a:gd name="T25" fmla="*/ 3 h 91"/>
                <a:gd name="T26" fmla="*/ 3 w 72"/>
                <a:gd name="T27" fmla="*/ 6 h 91"/>
                <a:gd name="T28" fmla="*/ 0 w 72"/>
                <a:gd name="T29" fmla="*/ 37 h 91"/>
                <a:gd name="T30" fmla="*/ 3 w 72"/>
                <a:gd name="T31" fmla="*/ 40 h 91"/>
                <a:gd name="T32" fmla="*/ 50 w 72"/>
                <a:gd name="T33" fmla="*/ 40 h 91"/>
                <a:gd name="T34" fmla="*/ 67 w 72"/>
                <a:gd name="T35" fmla="*/ 34 h 91"/>
                <a:gd name="T36" fmla="*/ 3 w 72"/>
                <a:gd name="T37" fmla="*/ 34 h 91"/>
                <a:gd name="T38" fmla="*/ 0 w 72"/>
                <a:gd name="T39" fmla="*/ 37 h 91"/>
                <a:gd name="T40" fmla="*/ 0 w 72"/>
                <a:gd name="T41" fmla="*/ 54 h 91"/>
                <a:gd name="T42" fmla="*/ 3 w 72"/>
                <a:gd name="T43" fmla="*/ 57 h 91"/>
                <a:gd name="T44" fmla="*/ 31 w 72"/>
                <a:gd name="T45" fmla="*/ 57 h 91"/>
                <a:gd name="T46" fmla="*/ 36 w 72"/>
                <a:gd name="T47" fmla="*/ 51 h 91"/>
                <a:gd name="T48" fmla="*/ 3 w 72"/>
                <a:gd name="T49" fmla="*/ 51 h 91"/>
                <a:gd name="T50" fmla="*/ 0 w 72"/>
                <a:gd name="T51" fmla="*/ 54 h 91"/>
                <a:gd name="T52" fmla="*/ 0 w 72"/>
                <a:gd name="T53" fmla="*/ 71 h 91"/>
                <a:gd name="T54" fmla="*/ 3 w 72"/>
                <a:gd name="T55" fmla="*/ 74 h 91"/>
                <a:gd name="T56" fmla="*/ 22 w 72"/>
                <a:gd name="T57" fmla="*/ 74 h 91"/>
                <a:gd name="T58" fmla="*/ 24 w 72"/>
                <a:gd name="T59" fmla="*/ 68 h 91"/>
                <a:gd name="T60" fmla="*/ 3 w 72"/>
                <a:gd name="T61" fmla="*/ 68 h 91"/>
                <a:gd name="T62" fmla="*/ 0 w 72"/>
                <a:gd name="T63" fmla="*/ 71 h 91"/>
                <a:gd name="T64" fmla="*/ 0 w 72"/>
                <a:gd name="T65" fmla="*/ 88 h 91"/>
                <a:gd name="T66" fmla="*/ 3 w 72"/>
                <a:gd name="T67" fmla="*/ 91 h 91"/>
                <a:gd name="T68" fmla="*/ 18 w 72"/>
                <a:gd name="T69" fmla="*/ 91 h 91"/>
                <a:gd name="T70" fmla="*/ 19 w 72"/>
                <a:gd name="T71" fmla="*/ 85 h 91"/>
                <a:gd name="T72" fmla="*/ 3 w 72"/>
                <a:gd name="T73" fmla="*/ 85 h 91"/>
                <a:gd name="T74" fmla="*/ 0 w 72"/>
                <a:gd name="T75" fmla="*/ 8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2" h="91">
                  <a:moveTo>
                    <a:pt x="69" y="17"/>
                  </a:moveTo>
                  <a:cubicBezTo>
                    <a:pt x="3" y="17"/>
                    <a:pt x="3" y="17"/>
                    <a:pt x="3" y="17"/>
                  </a:cubicBezTo>
                  <a:cubicBezTo>
                    <a:pt x="1" y="17"/>
                    <a:pt x="0" y="19"/>
                    <a:pt x="0" y="20"/>
                  </a:cubicBezTo>
                  <a:cubicBezTo>
                    <a:pt x="0" y="22"/>
                    <a:pt x="1" y="23"/>
                    <a:pt x="3" y="23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71" y="23"/>
                    <a:pt x="72" y="22"/>
                    <a:pt x="72" y="20"/>
                  </a:cubicBezTo>
                  <a:cubicBezTo>
                    <a:pt x="72" y="19"/>
                    <a:pt x="71" y="17"/>
                    <a:pt x="69" y="17"/>
                  </a:cubicBezTo>
                  <a:close/>
                  <a:moveTo>
                    <a:pt x="3" y="6"/>
                  </a:moveTo>
                  <a:cubicBezTo>
                    <a:pt x="69" y="6"/>
                    <a:pt x="69" y="6"/>
                    <a:pt x="69" y="6"/>
                  </a:cubicBezTo>
                  <a:cubicBezTo>
                    <a:pt x="71" y="6"/>
                    <a:pt x="72" y="5"/>
                    <a:pt x="72" y="3"/>
                  </a:cubicBezTo>
                  <a:cubicBezTo>
                    <a:pt x="72" y="2"/>
                    <a:pt x="71" y="0"/>
                    <a:pt x="6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lose/>
                  <a:moveTo>
                    <a:pt x="0" y="37"/>
                  </a:moveTo>
                  <a:cubicBezTo>
                    <a:pt x="0" y="39"/>
                    <a:pt x="1" y="40"/>
                    <a:pt x="3" y="40"/>
                  </a:cubicBezTo>
                  <a:cubicBezTo>
                    <a:pt x="50" y="40"/>
                    <a:pt x="50" y="40"/>
                    <a:pt x="50" y="40"/>
                  </a:cubicBezTo>
                  <a:cubicBezTo>
                    <a:pt x="56" y="37"/>
                    <a:pt x="61" y="35"/>
                    <a:pt x="67" y="34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1" y="34"/>
                    <a:pt x="0" y="35"/>
                    <a:pt x="0" y="37"/>
                  </a:cubicBezTo>
                  <a:close/>
                  <a:moveTo>
                    <a:pt x="0" y="54"/>
                  </a:moveTo>
                  <a:cubicBezTo>
                    <a:pt x="0" y="56"/>
                    <a:pt x="1" y="57"/>
                    <a:pt x="3" y="57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2" y="55"/>
                    <a:pt x="34" y="53"/>
                    <a:pt x="36" y="51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1" y="51"/>
                    <a:pt x="0" y="52"/>
                    <a:pt x="0" y="54"/>
                  </a:cubicBezTo>
                  <a:close/>
                  <a:moveTo>
                    <a:pt x="0" y="71"/>
                  </a:moveTo>
                  <a:cubicBezTo>
                    <a:pt x="0" y="72"/>
                    <a:pt x="1" y="74"/>
                    <a:pt x="3" y="7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22" y="72"/>
                    <a:pt x="23" y="70"/>
                    <a:pt x="24" y="6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1" y="68"/>
                    <a:pt x="0" y="69"/>
                    <a:pt x="0" y="71"/>
                  </a:cubicBezTo>
                  <a:close/>
                  <a:moveTo>
                    <a:pt x="0" y="88"/>
                  </a:moveTo>
                  <a:cubicBezTo>
                    <a:pt x="0" y="89"/>
                    <a:pt x="1" y="91"/>
                    <a:pt x="3" y="91"/>
                  </a:cubicBezTo>
                  <a:cubicBezTo>
                    <a:pt x="18" y="91"/>
                    <a:pt x="18" y="91"/>
                    <a:pt x="18" y="91"/>
                  </a:cubicBezTo>
                  <a:cubicBezTo>
                    <a:pt x="19" y="89"/>
                    <a:pt x="19" y="87"/>
                    <a:pt x="19" y="85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1" y="85"/>
                    <a:pt x="0" y="86"/>
                    <a:pt x="0" y="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3" name="淘宝店chenying0907 39">
              <a:extLst>
                <a:ext uri="{FF2B5EF4-FFF2-40B4-BE49-F238E27FC236}">
                  <a16:creationId xmlns:a16="http://schemas.microsoft.com/office/drawing/2014/main" id="{4754872C-80E8-5DD8-A062-705D2170EC7E}"/>
                </a:ext>
              </a:extLst>
            </p:cNvPr>
            <p:cNvSpPr>
              <a:spLocks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2860" y="887"/>
              <a:ext cx="83" cy="81"/>
            </a:xfrm>
            <a:custGeom>
              <a:avLst/>
              <a:gdLst>
                <a:gd name="T0" fmla="*/ 90 w 109"/>
                <a:gd name="T1" fmla="*/ 19 h 106"/>
                <a:gd name="T2" fmla="*/ 20 w 109"/>
                <a:gd name="T3" fmla="*/ 19 h 106"/>
                <a:gd name="T4" fmla="*/ 20 w 109"/>
                <a:gd name="T5" fmla="*/ 87 h 106"/>
                <a:gd name="T6" fmla="*/ 90 w 109"/>
                <a:gd name="T7" fmla="*/ 87 h 106"/>
                <a:gd name="T8" fmla="*/ 90 w 109"/>
                <a:gd name="T9" fmla="*/ 19 h 106"/>
                <a:gd name="T10" fmla="*/ 30 w 109"/>
                <a:gd name="T11" fmla="*/ 77 h 106"/>
                <a:gd name="T12" fmla="*/ 30 w 109"/>
                <a:gd name="T13" fmla="*/ 29 h 106"/>
                <a:gd name="T14" fmla="*/ 79 w 109"/>
                <a:gd name="T15" fmla="*/ 29 h 106"/>
                <a:gd name="T16" fmla="*/ 79 w 109"/>
                <a:gd name="T17" fmla="*/ 77 h 106"/>
                <a:gd name="T18" fmla="*/ 30 w 109"/>
                <a:gd name="T19" fmla="*/ 7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106">
                  <a:moveTo>
                    <a:pt x="90" y="19"/>
                  </a:moveTo>
                  <a:cubicBezTo>
                    <a:pt x="70" y="0"/>
                    <a:pt x="39" y="0"/>
                    <a:pt x="20" y="19"/>
                  </a:cubicBezTo>
                  <a:cubicBezTo>
                    <a:pt x="0" y="38"/>
                    <a:pt x="0" y="68"/>
                    <a:pt x="20" y="87"/>
                  </a:cubicBezTo>
                  <a:cubicBezTo>
                    <a:pt x="39" y="106"/>
                    <a:pt x="70" y="106"/>
                    <a:pt x="90" y="87"/>
                  </a:cubicBezTo>
                  <a:cubicBezTo>
                    <a:pt x="109" y="68"/>
                    <a:pt x="109" y="38"/>
                    <a:pt x="90" y="19"/>
                  </a:cubicBezTo>
                  <a:close/>
                  <a:moveTo>
                    <a:pt x="30" y="77"/>
                  </a:moveTo>
                  <a:cubicBezTo>
                    <a:pt x="17" y="64"/>
                    <a:pt x="17" y="42"/>
                    <a:pt x="30" y="29"/>
                  </a:cubicBezTo>
                  <a:cubicBezTo>
                    <a:pt x="44" y="16"/>
                    <a:pt x="66" y="16"/>
                    <a:pt x="79" y="29"/>
                  </a:cubicBezTo>
                  <a:cubicBezTo>
                    <a:pt x="92" y="42"/>
                    <a:pt x="92" y="64"/>
                    <a:pt x="79" y="77"/>
                  </a:cubicBezTo>
                  <a:cubicBezTo>
                    <a:pt x="66" y="90"/>
                    <a:pt x="44" y="90"/>
                    <a:pt x="30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4" name="淘宝店chenying0907 40">
              <a:extLst>
                <a:ext uri="{FF2B5EF4-FFF2-40B4-BE49-F238E27FC236}">
                  <a16:creationId xmlns:a16="http://schemas.microsoft.com/office/drawing/2014/main" id="{4FF32C67-8A11-D1F3-9152-D297C6FD16AE}"/>
                </a:ext>
              </a:extLst>
            </p:cNvPr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2820" y="955"/>
              <a:ext cx="53" cy="52"/>
            </a:xfrm>
            <a:custGeom>
              <a:avLst/>
              <a:gdLst>
                <a:gd name="T0" fmla="*/ 65 w 69"/>
                <a:gd name="T1" fmla="*/ 4 h 68"/>
                <a:gd name="T2" fmla="*/ 51 w 69"/>
                <a:gd name="T3" fmla="*/ 4 h 68"/>
                <a:gd name="T4" fmla="*/ 51 w 69"/>
                <a:gd name="T5" fmla="*/ 4 h 68"/>
                <a:gd name="T6" fmla="*/ 65 w 69"/>
                <a:gd name="T7" fmla="*/ 18 h 68"/>
                <a:gd name="T8" fmla="*/ 65 w 69"/>
                <a:gd name="T9" fmla="*/ 18 h 68"/>
                <a:gd name="T10" fmla="*/ 65 w 69"/>
                <a:gd name="T11" fmla="*/ 4 h 68"/>
                <a:gd name="T12" fmla="*/ 4 w 69"/>
                <a:gd name="T13" fmla="*/ 50 h 68"/>
                <a:gd name="T14" fmla="*/ 4 w 69"/>
                <a:gd name="T15" fmla="*/ 64 h 68"/>
                <a:gd name="T16" fmla="*/ 18 w 69"/>
                <a:gd name="T17" fmla="*/ 64 h 68"/>
                <a:gd name="T18" fmla="*/ 60 w 69"/>
                <a:gd name="T19" fmla="*/ 23 h 68"/>
                <a:gd name="T20" fmla="*/ 46 w 69"/>
                <a:gd name="T21" fmla="*/ 9 h 68"/>
                <a:gd name="T22" fmla="*/ 4 w 69"/>
                <a:gd name="T23" fmla="*/ 5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68">
                  <a:moveTo>
                    <a:pt x="65" y="4"/>
                  </a:moveTo>
                  <a:cubicBezTo>
                    <a:pt x="61" y="0"/>
                    <a:pt x="55" y="0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9" y="14"/>
                    <a:pt x="69" y="8"/>
                    <a:pt x="65" y="4"/>
                  </a:cubicBezTo>
                  <a:close/>
                  <a:moveTo>
                    <a:pt x="4" y="50"/>
                  </a:moveTo>
                  <a:cubicBezTo>
                    <a:pt x="0" y="54"/>
                    <a:pt x="0" y="60"/>
                    <a:pt x="4" y="64"/>
                  </a:cubicBezTo>
                  <a:cubicBezTo>
                    <a:pt x="8" y="68"/>
                    <a:pt x="14" y="68"/>
                    <a:pt x="18" y="64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46" y="9"/>
                    <a:pt x="46" y="9"/>
                    <a:pt x="46" y="9"/>
                  </a:cubicBezTo>
                  <a:lnTo>
                    <a:pt x="4" y="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5" name="淘宝店chenying0907 41">
              <a:extLst>
                <a:ext uri="{FF2B5EF4-FFF2-40B4-BE49-F238E27FC236}">
                  <a16:creationId xmlns:a16="http://schemas.microsoft.com/office/drawing/2014/main" id="{EC260311-F378-B39E-0FA1-EA6E5A6AC5A7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 bwMode="auto">
            <a:xfrm>
              <a:off x="2823" y="838"/>
              <a:ext cx="91" cy="104"/>
            </a:xfrm>
            <a:custGeom>
              <a:avLst/>
              <a:gdLst>
                <a:gd name="T0" fmla="*/ 57 w 119"/>
                <a:gd name="T1" fmla="*/ 125 h 136"/>
                <a:gd name="T2" fmla="*/ 18 w 119"/>
                <a:gd name="T3" fmla="*/ 125 h 136"/>
                <a:gd name="T4" fmla="*/ 11 w 119"/>
                <a:gd name="T5" fmla="*/ 119 h 136"/>
                <a:gd name="T6" fmla="*/ 11 w 119"/>
                <a:gd name="T7" fmla="*/ 18 h 136"/>
                <a:gd name="T8" fmla="*/ 18 w 119"/>
                <a:gd name="T9" fmla="*/ 12 h 136"/>
                <a:gd name="T10" fmla="*/ 100 w 119"/>
                <a:gd name="T11" fmla="*/ 12 h 136"/>
                <a:gd name="T12" fmla="*/ 107 w 119"/>
                <a:gd name="T13" fmla="*/ 18 h 136"/>
                <a:gd name="T14" fmla="*/ 107 w 119"/>
                <a:gd name="T15" fmla="*/ 71 h 136"/>
                <a:gd name="T16" fmla="*/ 119 w 119"/>
                <a:gd name="T17" fmla="*/ 73 h 136"/>
                <a:gd name="T18" fmla="*/ 119 w 119"/>
                <a:gd name="T19" fmla="*/ 18 h 136"/>
                <a:gd name="T20" fmla="*/ 100 w 119"/>
                <a:gd name="T21" fmla="*/ 0 h 136"/>
                <a:gd name="T22" fmla="*/ 18 w 119"/>
                <a:gd name="T23" fmla="*/ 0 h 136"/>
                <a:gd name="T24" fmla="*/ 0 w 119"/>
                <a:gd name="T25" fmla="*/ 18 h 136"/>
                <a:gd name="T26" fmla="*/ 0 w 119"/>
                <a:gd name="T27" fmla="*/ 119 h 136"/>
                <a:gd name="T28" fmla="*/ 18 w 119"/>
                <a:gd name="T29" fmla="*/ 136 h 136"/>
                <a:gd name="T30" fmla="*/ 61 w 119"/>
                <a:gd name="T31" fmla="*/ 136 h 136"/>
                <a:gd name="T32" fmla="*/ 57 w 119"/>
                <a:gd name="T33" fmla="*/ 12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9" h="136">
                  <a:moveTo>
                    <a:pt x="57" y="125"/>
                  </a:moveTo>
                  <a:cubicBezTo>
                    <a:pt x="18" y="125"/>
                    <a:pt x="18" y="125"/>
                    <a:pt x="18" y="125"/>
                  </a:cubicBezTo>
                  <a:cubicBezTo>
                    <a:pt x="14" y="125"/>
                    <a:pt x="11" y="122"/>
                    <a:pt x="11" y="119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5"/>
                    <a:pt x="14" y="12"/>
                    <a:pt x="18" y="12"/>
                  </a:cubicBezTo>
                  <a:cubicBezTo>
                    <a:pt x="100" y="12"/>
                    <a:pt x="100" y="12"/>
                    <a:pt x="100" y="12"/>
                  </a:cubicBezTo>
                  <a:cubicBezTo>
                    <a:pt x="104" y="12"/>
                    <a:pt x="107" y="15"/>
                    <a:pt x="107" y="18"/>
                  </a:cubicBezTo>
                  <a:cubicBezTo>
                    <a:pt x="107" y="71"/>
                    <a:pt x="107" y="71"/>
                    <a:pt x="107" y="71"/>
                  </a:cubicBezTo>
                  <a:cubicBezTo>
                    <a:pt x="111" y="71"/>
                    <a:pt x="115" y="72"/>
                    <a:pt x="119" y="73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8"/>
                    <a:pt x="111" y="0"/>
                    <a:pt x="10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28"/>
                    <a:pt x="8" y="136"/>
                    <a:pt x="18" y="136"/>
                  </a:cubicBezTo>
                  <a:cubicBezTo>
                    <a:pt x="61" y="136"/>
                    <a:pt x="61" y="136"/>
                    <a:pt x="61" y="136"/>
                  </a:cubicBezTo>
                  <a:cubicBezTo>
                    <a:pt x="59" y="133"/>
                    <a:pt x="58" y="129"/>
                    <a:pt x="57" y="1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</p:grpSp>
      <p:sp>
        <p:nvSpPr>
          <p:cNvPr id="16" name="PA_椭圆 28">
            <a:extLst>
              <a:ext uri="{FF2B5EF4-FFF2-40B4-BE49-F238E27FC236}">
                <a16:creationId xmlns:a16="http://schemas.microsoft.com/office/drawing/2014/main" id="{185CFBB7-1BBC-CE37-8266-E4E6FB836F8C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906453" y="2682321"/>
            <a:ext cx="590550" cy="58914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+mj-ea"/>
              <a:ea typeface="+mj-ea"/>
            </a:endParaRPr>
          </a:p>
        </p:txBody>
      </p:sp>
      <p:grpSp>
        <p:nvGrpSpPr>
          <p:cNvPr id="17" name="PA_淘宝店chenying0907 50">
            <a:extLst>
              <a:ext uri="{FF2B5EF4-FFF2-40B4-BE49-F238E27FC236}">
                <a16:creationId xmlns:a16="http://schemas.microsoft.com/office/drawing/2014/main" id="{5C09E612-3836-EE32-8E84-FBB337930074}"/>
              </a:ext>
            </a:extLst>
          </p:cNvPr>
          <p:cNvGrpSpPr/>
          <p:nvPr>
            <p:custDataLst>
              <p:tags r:id="rId4"/>
            </p:custDataLst>
          </p:nvPr>
        </p:nvGrpSpPr>
        <p:grpSpPr bwMode="auto">
          <a:xfrm>
            <a:off x="6109970" y="2869565"/>
            <a:ext cx="226695" cy="207645"/>
            <a:chOff x="2809" y="1408"/>
            <a:chExt cx="143" cy="136"/>
          </a:xfrm>
        </p:grpSpPr>
        <p:sp>
          <p:nvSpPr>
            <p:cNvPr id="18" name="淘宝店chenying0907 36">
              <a:extLst>
                <a:ext uri="{FF2B5EF4-FFF2-40B4-BE49-F238E27FC236}">
                  <a16:creationId xmlns:a16="http://schemas.microsoft.com/office/drawing/2014/main" id="{406F99CD-3452-AB1C-121F-E4B6C055AE92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 bwMode="auto">
            <a:xfrm>
              <a:off x="2884" y="1457"/>
              <a:ext cx="68" cy="66"/>
            </a:xfrm>
            <a:custGeom>
              <a:avLst/>
              <a:gdLst>
                <a:gd name="T0" fmla="*/ 75 w 88"/>
                <a:gd name="T1" fmla="*/ 30 h 86"/>
                <a:gd name="T2" fmla="*/ 58 w 88"/>
                <a:gd name="T3" fmla="*/ 30 h 86"/>
                <a:gd name="T4" fmla="*/ 58 w 88"/>
                <a:gd name="T5" fmla="*/ 13 h 86"/>
                <a:gd name="T6" fmla="*/ 44 w 88"/>
                <a:gd name="T7" fmla="*/ 0 h 86"/>
                <a:gd name="T8" fmla="*/ 31 w 88"/>
                <a:gd name="T9" fmla="*/ 13 h 86"/>
                <a:gd name="T10" fmla="*/ 31 w 88"/>
                <a:gd name="T11" fmla="*/ 30 h 86"/>
                <a:gd name="T12" fmla="*/ 14 w 88"/>
                <a:gd name="T13" fmla="*/ 30 h 86"/>
                <a:gd name="T14" fmla="*/ 0 w 88"/>
                <a:gd name="T15" fmla="*/ 43 h 86"/>
                <a:gd name="T16" fmla="*/ 14 w 88"/>
                <a:gd name="T17" fmla="*/ 56 h 86"/>
                <a:gd name="T18" fmla="*/ 31 w 88"/>
                <a:gd name="T19" fmla="*/ 56 h 86"/>
                <a:gd name="T20" fmla="*/ 31 w 88"/>
                <a:gd name="T21" fmla="*/ 73 h 86"/>
                <a:gd name="T22" fmla="*/ 44 w 88"/>
                <a:gd name="T23" fmla="*/ 86 h 86"/>
                <a:gd name="T24" fmla="*/ 58 w 88"/>
                <a:gd name="T25" fmla="*/ 73 h 86"/>
                <a:gd name="T26" fmla="*/ 58 w 88"/>
                <a:gd name="T27" fmla="*/ 56 h 86"/>
                <a:gd name="T28" fmla="*/ 75 w 88"/>
                <a:gd name="T29" fmla="*/ 56 h 86"/>
                <a:gd name="T30" fmla="*/ 88 w 88"/>
                <a:gd name="T31" fmla="*/ 43 h 86"/>
                <a:gd name="T32" fmla="*/ 75 w 88"/>
                <a:gd name="T33" fmla="*/ 3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" h="86">
                  <a:moveTo>
                    <a:pt x="75" y="30"/>
                  </a:moveTo>
                  <a:cubicBezTo>
                    <a:pt x="58" y="30"/>
                    <a:pt x="58" y="30"/>
                    <a:pt x="58" y="30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6"/>
                    <a:pt x="52" y="0"/>
                    <a:pt x="44" y="0"/>
                  </a:cubicBezTo>
                  <a:cubicBezTo>
                    <a:pt x="37" y="0"/>
                    <a:pt x="31" y="6"/>
                    <a:pt x="31" y="13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6" y="30"/>
                    <a:pt x="0" y="36"/>
                    <a:pt x="0" y="43"/>
                  </a:cubicBezTo>
                  <a:cubicBezTo>
                    <a:pt x="0" y="50"/>
                    <a:pt x="6" y="56"/>
                    <a:pt x="14" y="56"/>
                  </a:cubicBezTo>
                  <a:cubicBezTo>
                    <a:pt x="31" y="56"/>
                    <a:pt x="31" y="56"/>
                    <a:pt x="31" y="5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1" y="80"/>
                    <a:pt x="37" y="86"/>
                    <a:pt x="44" y="86"/>
                  </a:cubicBezTo>
                  <a:cubicBezTo>
                    <a:pt x="52" y="86"/>
                    <a:pt x="58" y="80"/>
                    <a:pt x="58" y="73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82" y="56"/>
                    <a:pt x="88" y="50"/>
                    <a:pt x="88" y="43"/>
                  </a:cubicBezTo>
                  <a:cubicBezTo>
                    <a:pt x="88" y="36"/>
                    <a:pt x="82" y="30"/>
                    <a:pt x="75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9" name="淘宝店chenying0907 37">
              <a:extLst>
                <a:ext uri="{FF2B5EF4-FFF2-40B4-BE49-F238E27FC236}">
                  <a16:creationId xmlns:a16="http://schemas.microsoft.com/office/drawing/2014/main" id="{0EF125EE-BD25-7C28-82E7-70509AFA25F1}"/>
                </a:ext>
              </a:extLst>
            </p:cNvPr>
            <p:cNvSpPr>
              <a:spLocks noEditPoints="1"/>
            </p:cNvSpPr>
            <p:nvPr>
              <p:custDataLst>
                <p:tags r:id="rId21"/>
              </p:custDataLst>
            </p:nvPr>
          </p:nvSpPr>
          <p:spPr bwMode="auto">
            <a:xfrm>
              <a:off x="2809" y="1408"/>
              <a:ext cx="105" cy="136"/>
            </a:xfrm>
            <a:custGeom>
              <a:avLst/>
              <a:gdLst>
                <a:gd name="T0" fmla="*/ 70 w 138"/>
                <a:gd name="T1" fmla="*/ 68 h 178"/>
                <a:gd name="T2" fmla="*/ 105 w 138"/>
                <a:gd name="T3" fmla="*/ 34 h 178"/>
                <a:gd name="T4" fmla="*/ 70 w 138"/>
                <a:gd name="T5" fmla="*/ 0 h 178"/>
                <a:gd name="T6" fmla="*/ 35 w 138"/>
                <a:gd name="T7" fmla="*/ 34 h 178"/>
                <a:gd name="T8" fmla="*/ 70 w 138"/>
                <a:gd name="T9" fmla="*/ 68 h 178"/>
                <a:gd name="T10" fmla="*/ 138 w 138"/>
                <a:gd name="T11" fmla="*/ 165 h 178"/>
                <a:gd name="T12" fmla="*/ 110 w 138"/>
                <a:gd name="T13" fmla="*/ 135 h 178"/>
                <a:gd name="T14" fmla="*/ 80 w 138"/>
                <a:gd name="T15" fmla="*/ 108 h 178"/>
                <a:gd name="T16" fmla="*/ 98 w 138"/>
                <a:gd name="T17" fmla="*/ 87 h 178"/>
                <a:gd name="T18" fmla="*/ 69 w 138"/>
                <a:gd name="T19" fmla="*/ 78 h 178"/>
                <a:gd name="T20" fmla="*/ 0 w 138"/>
                <a:gd name="T21" fmla="*/ 173 h 178"/>
                <a:gd name="T22" fmla="*/ 0 w 138"/>
                <a:gd name="T23" fmla="*/ 178 h 178"/>
                <a:gd name="T24" fmla="*/ 138 w 138"/>
                <a:gd name="T25" fmla="*/ 178 h 178"/>
                <a:gd name="T26" fmla="*/ 138 w 138"/>
                <a:gd name="T27" fmla="*/ 173 h 178"/>
                <a:gd name="T28" fmla="*/ 138 w 138"/>
                <a:gd name="T29" fmla="*/ 16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8" h="178">
                  <a:moveTo>
                    <a:pt x="70" y="68"/>
                  </a:moveTo>
                  <a:cubicBezTo>
                    <a:pt x="89" y="68"/>
                    <a:pt x="105" y="53"/>
                    <a:pt x="105" y="34"/>
                  </a:cubicBezTo>
                  <a:cubicBezTo>
                    <a:pt x="105" y="15"/>
                    <a:pt x="89" y="0"/>
                    <a:pt x="70" y="0"/>
                  </a:cubicBezTo>
                  <a:cubicBezTo>
                    <a:pt x="50" y="0"/>
                    <a:pt x="35" y="15"/>
                    <a:pt x="35" y="34"/>
                  </a:cubicBezTo>
                  <a:cubicBezTo>
                    <a:pt x="35" y="53"/>
                    <a:pt x="50" y="68"/>
                    <a:pt x="70" y="68"/>
                  </a:cubicBezTo>
                  <a:close/>
                  <a:moveTo>
                    <a:pt x="138" y="165"/>
                  </a:moveTo>
                  <a:cubicBezTo>
                    <a:pt x="128" y="165"/>
                    <a:pt x="110" y="161"/>
                    <a:pt x="110" y="135"/>
                  </a:cubicBezTo>
                  <a:cubicBezTo>
                    <a:pt x="110" y="135"/>
                    <a:pt x="77" y="138"/>
                    <a:pt x="80" y="108"/>
                  </a:cubicBezTo>
                  <a:cubicBezTo>
                    <a:pt x="81" y="95"/>
                    <a:pt x="90" y="89"/>
                    <a:pt x="98" y="87"/>
                  </a:cubicBezTo>
                  <a:cubicBezTo>
                    <a:pt x="89" y="81"/>
                    <a:pt x="80" y="78"/>
                    <a:pt x="69" y="78"/>
                  </a:cubicBezTo>
                  <a:cubicBezTo>
                    <a:pt x="31" y="78"/>
                    <a:pt x="0" y="120"/>
                    <a:pt x="0" y="173"/>
                  </a:cubicBezTo>
                  <a:cubicBezTo>
                    <a:pt x="0" y="174"/>
                    <a:pt x="0" y="176"/>
                    <a:pt x="0" y="178"/>
                  </a:cubicBezTo>
                  <a:cubicBezTo>
                    <a:pt x="138" y="178"/>
                    <a:pt x="138" y="178"/>
                    <a:pt x="138" y="178"/>
                  </a:cubicBezTo>
                  <a:cubicBezTo>
                    <a:pt x="138" y="176"/>
                    <a:pt x="138" y="174"/>
                    <a:pt x="138" y="173"/>
                  </a:cubicBezTo>
                  <a:cubicBezTo>
                    <a:pt x="138" y="170"/>
                    <a:pt x="138" y="168"/>
                    <a:pt x="138" y="1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</p:grpSp>
      <p:sp>
        <p:nvSpPr>
          <p:cNvPr id="20" name="PA_椭圆 29">
            <a:extLst>
              <a:ext uri="{FF2B5EF4-FFF2-40B4-BE49-F238E27FC236}">
                <a16:creationId xmlns:a16="http://schemas.microsoft.com/office/drawing/2014/main" id="{90761586-48B6-C4D5-01EA-185E276D9CD4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364923" y="3920527"/>
            <a:ext cx="590550" cy="589144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+mj-ea"/>
              <a:ea typeface="+mj-ea"/>
            </a:endParaRPr>
          </a:p>
        </p:txBody>
      </p:sp>
      <p:grpSp>
        <p:nvGrpSpPr>
          <p:cNvPr id="21" name="PA_淘宝店chenying0907 51">
            <a:extLst>
              <a:ext uri="{FF2B5EF4-FFF2-40B4-BE49-F238E27FC236}">
                <a16:creationId xmlns:a16="http://schemas.microsoft.com/office/drawing/2014/main" id="{8DF147C9-888F-CF7C-F5CA-4F8577D31C34}"/>
              </a:ext>
            </a:extLst>
          </p:cNvPr>
          <p:cNvGrpSpPr/>
          <p:nvPr>
            <p:custDataLst>
              <p:tags r:id="rId6"/>
            </p:custDataLst>
          </p:nvPr>
        </p:nvGrpSpPr>
        <p:grpSpPr bwMode="auto">
          <a:xfrm>
            <a:off x="6542405" y="4141470"/>
            <a:ext cx="275590" cy="174625"/>
            <a:chOff x="2801" y="1980"/>
            <a:chExt cx="136" cy="110"/>
          </a:xfrm>
        </p:grpSpPr>
        <p:sp>
          <p:nvSpPr>
            <p:cNvPr id="22" name="淘宝店chenying0907 42">
              <a:extLst>
                <a:ext uri="{FF2B5EF4-FFF2-40B4-BE49-F238E27FC236}">
                  <a16:creationId xmlns:a16="http://schemas.microsoft.com/office/drawing/2014/main" id="{02745E04-154A-2223-4209-7645D90A2602}"/>
                </a:ext>
              </a:extLst>
            </p:cNvPr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2801" y="2016"/>
              <a:ext cx="122" cy="74"/>
            </a:xfrm>
            <a:custGeom>
              <a:avLst/>
              <a:gdLst>
                <a:gd name="T0" fmla="*/ 34 w 122"/>
                <a:gd name="T1" fmla="*/ 28 h 74"/>
                <a:gd name="T2" fmla="*/ 34 w 122"/>
                <a:gd name="T3" fmla="*/ 74 h 74"/>
                <a:gd name="T4" fmla="*/ 54 w 122"/>
                <a:gd name="T5" fmla="*/ 74 h 74"/>
                <a:gd name="T6" fmla="*/ 54 w 122"/>
                <a:gd name="T7" fmla="*/ 29 h 74"/>
                <a:gd name="T8" fmla="*/ 44 w 122"/>
                <a:gd name="T9" fmla="*/ 20 h 74"/>
                <a:gd name="T10" fmla="*/ 34 w 122"/>
                <a:gd name="T11" fmla="*/ 28 h 74"/>
                <a:gd name="T12" fmla="*/ 0 w 122"/>
                <a:gd name="T13" fmla="*/ 74 h 74"/>
                <a:gd name="T14" fmla="*/ 20 w 122"/>
                <a:gd name="T15" fmla="*/ 74 h 74"/>
                <a:gd name="T16" fmla="*/ 20 w 122"/>
                <a:gd name="T17" fmla="*/ 39 h 74"/>
                <a:gd name="T18" fmla="*/ 0 w 122"/>
                <a:gd name="T19" fmla="*/ 56 h 74"/>
                <a:gd name="T20" fmla="*/ 0 w 122"/>
                <a:gd name="T21" fmla="*/ 74 h 74"/>
                <a:gd name="T22" fmla="*/ 102 w 122"/>
                <a:gd name="T23" fmla="*/ 18 h 74"/>
                <a:gd name="T24" fmla="*/ 102 w 122"/>
                <a:gd name="T25" fmla="*/ 74 h 74"/>
                <a:gd name="T26" fmla="*/ 122 w 122"/>
                <a:gd name="T27" fmla="*/ 74 h 74"/>
                <a:gd name="T28" fmla="*/ 122 w 122"/>
                <a:gd name="T29" fmla="*/ 0 h 74"/>
                <a:gd name="T30" fmla="*/ 102 w 122"/>
                <a:gd name="T31" fmla="*/ 18 h 74"/>
                <a:gd name="T32" fmla="*/ 67 w 122"/>
                <a:gd name="T33" fmla="*/ 40 h 74"/>
                <a:gd name="T34" fmla="*/ 67 w 122"/>
                <a:gd name="T35" fmla="*/ 74 h 74"/>
                <a:gd name="T36" fmla="*/ 88 w 122"/>
                <a:gd name="T37" fmla="*/ 74 h 74"/>
                <a:gd name="T38" fmla="*/ 88 w 122"/>
                <a:gd name="T39" fmla="*/ 29 h 74"/>
                <a:gd name="T40" fmla="*/ 72 w 122"/>
                <a:gd name="T41" fmla="*/ 43 h 74"/>
                <a:gd name="T42" fmla="*/ 67 w 122"/>
                <a:gd name="T43" fmla="*/ 4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2" h="74">
                  <a:moveTo>
                    <a:pt x="34" y="28"/>
                  </a:moveTo>
                  <a:lnTo>
                    <a:pt x="34" y="74"/>
                  </a:lnTo>
                  <a:lnTo>
                    <a:pt x="54" y="74"/>
                  </a:lnTo>
                  <a:lnTo>
                    <a:pt x="54" y="29"/>
                  </a:lnTo>
                  <a:lnTo>
                    <a:pt x="44" y="20"/>
                  </a:lnTo>
                  <a:lnTo>
                    <a:pt x="34" y="28"/>
                  </a:lnTo>
                  <a:close/>
                  <a:moveTo>
                    <a:pt x="0" y="74"/>
                  </a:moveTo>
                  <a:lnTo>
                    <a:pt x="20" y="74"/>
                  </a:lnTo>
                  <a:lnTo>
                    <a:pt x="20" y="39"/>
                  </a:lnTo>
                  <a:lnTo>
                    <a:pt x="0" y="56"/>
                  </a:lnTo>
                  <a:lnTo>
                    <a:pt x="0" y="74"/>
                  </a:lnTo>
                  <a:close/>
                  <a:moveTo>
                    <a:pt x="102" y="18"/>
                  </a:moveTo>
                  <a:lnTo>
                    <a:pt x="102" y="74"/>
                  </a:lnTo>
                  <a:lnTo>
                    <a:pt x="122" y="74"/>
                  </a:lnTo>
                  <a:lnTo>
                    <a:pt x="122" y="0"/>
                  </a:lnTo>
                  <a:lnTo>
                    <a:pt x="102" y="18"/>
                  </a:lnTo>
                  <a:close/>
                  <a:moveTo>
                    <a:pt x="67" y="40"/>
                  </a:moveTo>
                  <a:lnTo>
                    <a:pt x="67" y="74"/>
                  </a:lnTo>
                  <a:lnTo>
                    <a:pt x="88" y="74"/>
                  </a:lnTo>
                  <a:lnTo>
                    <a:pt x="88" y="29"/>
                  </a:lnTo>
                  <a:lnTo>
                    <a:pt x="72" y="43"/>
                  </a:lnTo>
                  <a:lnTo>
                    <a:pt x="67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23" name="淘宝店chenying0907 43">
              <a:extLst>
                <a:ext uri="{FF2B5EF4-FFF2-40B4-BE49-F238E27FC236}">
                  <a16:creationId xmlns:a16="http://schemas.microsoft.com/office/drawing/2014/main" id="{FC9821E9-7808-6CDD-B779-050E3632977C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 bwMode="auto">
            <a:xfrm>
              <a:off x="2801" y="1980"/>
              <a:ext cx="136" cy="79"/>
            </a:xfrm>
            <a:custGeom>
              <a:avLst/>
              <a:gdLst>
                <a:gd name="T0" fmla="*/ 136 w 136"/>
                <a:gd name="T1" fmla="*/ 0 h 79"/>
                <a:gd name="T2" fmla="*/ 96 w 136"/>
                <a:gd name="T3" fmla="*/ 0 h 79"/>
                <a:gd name="T4" fmla="*/ 113 w 136"/>
                <a:gd name="T5" fmla="*/ 16 h 79"/>
                <a:gd name="T6" fmla="*/ 72 w 136"/>
                <a:gd name="T7" fmla="*/ 52 h 79"/>
                <a:gd name="T8" fmla="*/ 44 w 136"/>
                <a:gd name="T9" fmla="*/ 28 h 79"/>
                <a:gd name="T10" fmla="*/ 0 w 136"/>
                <a:gd name="T11" fmla="*/ 64 h 79"/>
                <a:gd name="T12" fmla="*/ 0 w 136"/>
                <a:gd name="T13" fmla="*/ 79 h 79"/>
                <a:gd name="T14" fmla="*/ 44 w 136"/>
                <a:gd name="T15" fmla="*/ 43 h 79"/>
                <a:gd name="T16" fmla="*/ 72 w 136"/>
                <a:gd name="T17" fmla="*/ 67 h 79"/>
                <a:gd name="T18" fmla="*/ 122 w 136"/>
                <a:gd name="T19" fmla="*/ 25 h 79"/>
                <a:gd name="T20" fmla="*/ 136 w 136"/>
                <a:gd name="T21" fmla="*/ 38 h 79"/>
                <a:gd name="T22" fmla="*/ 136 w 136"/>
                <a:gd name="T2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79">
                  <a:moveTo>
                    <a:pt x="136" y="0"/>
                  </a:moveTo>
                  <a:lnTo>
                    <a:pt x="96" y="0"/>
                  </a:lnTo>
                  <a:lnTo>
                    <a:pt x="113" y="16"/>
                  </a:lnTo>
                  <a:lnTo>
                    <a:pt x="72" y="52"/>
                  </a:lnTo>
                  <a:lnTo>
                    <a:pt x="44" y="28"/>
                  </a:lnTo>
                  <a:lnTo>
                    <a:pt x="0" y="64"/>
                  </a:lnTo>
                  <a:lnTo>
                    <a:pt x="0" y="79"/>
                  </a:lnTo>
                  <a:lnTo>
                    <a:pt x="44" y="43"/>
                  </a:lnTo>
                  <a:lnTo>
                    <a:pt x="72" y="67"/>
                  </a:lnTo>
                  <a:lnTo>
                    <a:pt x="122" y="25"/>
                  </a:lnTo>
                  <a:lnTo>
                    <a:pt x="136" y="38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</p:grpSp>
      <p:sp>
        <p:nvSpPr>
          <p:cNvPr id="24" name="PA_椭圆 30">
            <a:extLst>
              <a:ext uri="{FF2B5EF4-FFF2-40B4-BE49-F238E27FC236}">
                <a16:creationId xmlns:a16="http://schemas.microsoft.com/office/drawing/2014/main" id="{BF020315-7E78-36A2-A8AE-DB87DA290DE9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938203" y="5193023"/>
            <a:ext cx="590550" cy="58914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atin typeface="+mj-ea"/>
              <a:ea typeface="+mj-ea"/>
            </a:endParaRPr>
          </a:p>
        </p:txBody>
      </p:sp>
      <p:grpSp>
        <p:nvGrpSpPr>
          <p:cNvPr id="25" name="PA_淘宝店chenying0907 52">
            <a:extLst>
              <a:ext uri="{FF2B5EF4-FFF2-40B4-BE49-F238E27FC236}">
                <a16:creationId xmlns:a16="http://schemas.microsoft.com/office/drawing/2014/main" id="{B918D28A-DE8E-B962-DCF8-716A79585830}"/>
              </a:ext>
            </a:extLst>
          </p:cNvPr>
          <p:cNvGrpSpPr/>
          <p:nvPr>
            <p:custDataLst>
              <p:tags r:id="rId8"/>
            </p:custDataLst>
          </p:nvPr>
        </p:nvGrpSpPr>
        <p:grpSpPr bwMode="auto">
          <a:xfrm>
            <a:off x="6119178" y="5373735"/>
            <a:ext cx="177800" cy="242962"/>
            <a:chOff x="2829" y="2517"/>
            <a:chExt cx="112" cy="153"/>
          </a:xfrm>
        </p:grpSpPr>
        <p:sp>
          <p:nvSpPr>
            <p:cNvPr id="26" name="淘宝店chenying0907 44">
              <a:extLst>
                <a:ext uri="{FF2B5EF4-FFF2-40B4-BE49-F238E27FC236}">
                  <a16:creationId xmlns:a16="http://schemas.microsoft.com/office/drawing/2014/main" id="{A97C5534-23D7-ADE9-9F54-4CB0B11EAA32}"/>
                </a:ext>
              </a:extLst>
            </p:cNvPr>
            <p:cNvSpPr>
              <a:spLocks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2829" y="2517"/>
              <a:ext cx="112" cy="153"/>
            </a:xfrm>
            <a:custGeom>
              <a:avLst/>
              <a:gdLst>
                <a:gd name="T0" fmla="*/ 112 w 112"/>
                <a:gd name="T1" fmla="*/ 30 h 153"/>
                <a:gd name="T2" fmla="*/ 82 w 112"/>
                <a:gd name="T3" fmla="*/ 0 h 153"/>
                <a:gd name="T4" fmla="*/ 0 w 112"/>
                <a:gd name="T5" fmla="*/ 0 h 153"/>
                <a:gd name="T6" fmla="*/ 0 w 112"/>
                <a:gd name="T7" fmla="*/ 153 h 153"/>
                <a:gd name="T8" fmla="*/ 112 w 112"/>
                <a:gd name="T9" fmla="*/ 153 h 153"/>
                <a:gd name="T10" fmla="*/ 112 w 112"/>
                <a:gd name="T11" fmla="*/ 30 h 153"/>
                <a:gd name="T12" fmla="*/ 99 w 112"/>
                <a:gd name="T13" fmla="*/ 34 h 153"/>
                <a:gd name="T14" fmla="*/ 79 w 112"/>
                <a:gd name="T15" fmla="*/ 34 h 153"/>
                <a:gd name="T16" fmla="*/ 79 w 112"/>
                <a:gd name="T17" fmla="*/ 14 h 153"/>
                <a:gd name="T18" fmla="*/ 99 w 112"/>
                <a:gd name="T19" fmla="*/ 34 h 153"/>
                <a:gd name="T20" fmla="*/ 99 w 112"/>
                <a:gd name="T21" fmla="*/ 141 h 153"/>
                <a:gd name="T22" fmla="*/ 12 w 112"/>
                <a:gd name="T23" fmla="*/ 141 h 153"/>
                <a:gd name="T24" fmla="*/ 12 w 112"/>
                <a:gd name="T25" fmla="*/ 12 h 153"/>
                <a:gd name="T26" fmla="*/ 67 w 112"/>
                <a:gd name="T27" fmla="*/ 12 h 153"/>
                <a:gd name="T28" fmla="*/ 67 w 112"/>
                <a:gd name="T29" fmla="*/ 46 h 153"/>
                <a:gd name="T30" fmla="*/ 99 w 112"/>
                <a:gd name="T31" fmla="*/ 46 h 153"/>
                <a:gd name="T32" fmla="*/ 99 w 112"/>
                <a:gd name="T33" fmla="*/ 14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2" h="153">
                  <a:moveTo>
                    <a:pt x="112" y="30"/>
                  </a:moveTo>
                  <a:lnTo>
                    <a:pt x="82" y="0"/>
                  </a:lnTo>
                  <a:lnTo>
                    <a:pt x="0" y="0"/>
                  </a:lnTo>
                  <a:lnTo>
                    <a:pt x="0" y="153"/>
                  </a:lnTo>
                  <a:lnTo>
                    <a:pt x="112" y="153"/>
                  </a:lnTo>
                  <a:lnTo>
                    <a:pt x="112" y="30"/>
                  </a:lnTo>
                  <a:close/>
                  <a:moveTo>
                    <a:pt x="99" y="34"/>
                  </a:moveTo>
                  <a:lnTo>
                    <a:pt x="79" y="34"/>
                  </a:lnTo>
                  <a:lnTo>
                    <a:pt x="79" y="14"/>
                  </a:lnTo>
                  <a:lnTo>
                    <a:pt x="99" y="34"/>
                  </a:lnTo>
                  <a:close/>
                  <a:moveTo>
                    <a:pt x="99" y="141"/>
                  </a:moveTo>
                  <a:lnTo>
                    <a:pt x="12" y="141"/>
                  </a:lnTo>
                  <a:lnTo>
                    <a:pt x="12" y="12"/>
                  </a:lnTo>
                  <a:lnTo>
                    <a:pt x="67" y="12"/>
                  </a:lnTo>
                  <a:lnTo>
                    <a:pt x="67" y="46"/>
                  </a:lnTo>
                  <a:lnTo>
                    <a:pt x="99" y="46"/>
                  </a:lnTo>
                  <a:lnTo>
                    <a:pt x="99" y="1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27" name="Rectangle 45">
              <a:extLst>
                <a:ext uri="{FF2B5EF4-FFF2-40B4-BE49-F238E27FC236}">
                  <a16:creationId xmlns:a16="http://schemas.microsoft.com/office/drawing/2014/main" id="{F26D130D-D022-CC3A-34C5-E5E03A8A3112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850" y="2557"/>
              <a:ext cx="70" cy="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28" name="Rectangle 46">
              <a:extLst>
                <a:ext uri="{FF2B5EF4-FFF2-40B4-BE49-F238E27FC236}">
                  <a16:creationId xmlns:a16="http://schemas.microsoft.com/office/drawing/2014/main" id="{EBFD2B9E-3569-BD2B-1EF3-DE269E1C656D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2850" y="2579"/>
              <a:ext cx="70" cy="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29" name="Rectangle 47">
              <a:extLst>
                <a:ext uri="{FF2B5EF4-FFF2-40B4-BE49-F238E27FC236}">
                  <a16:creationId xmlns:a16="http://schemas.microsoft.com/office/drawing/2014/main" id="{A4FE882F-5227-6424-C304-CDF088CABA95}"/>
                </a:ext>
              </a:extLst>
            </p:cNvPr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2850" y="2602"/>
              <a:ext cx="70" cy="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30" name="Rectangle 48">
              <a:extLst>
                <a:ext uri="{FF2B5EF4-FFF2-40B4-BE49-F238E27FC236}">
                  <a16:creationId xmlns:a16="http://schemas.microsoft.com/office/drawing/2014/main" id="{718FB056-BF16-7EA4-7058-6E677AF2A35C}"/>
                </a:ext>
              </a:extLst>
            </p:cNvPr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850" y="2625"/>
              <a:ext cx="70" cy="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</p:grpSp>
      <p:sp>
        <p:nvSpPr>
          <p:cNvPr id="31" name="PA_任意多边形 32">
            <a:extLst>
              <a:ext uri="{FF2B5EF4-FFF2-40B4-BE49-F238E27FC236}">
                <a16:creationId xmlns:a16="http://schemas.microsoft.com/office/drawing/2014/main" id="{EF60F315-9467-83A2-A18C-E25E050C5307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6996431" y="1508915"/>
            <a:ext cx="269875" cy="398585"/>
          </a:xfrm>
          <a:custGeom>
            <a:avLst/>
            <a:gdLst>
              <a:gd name="T0" fmla="*/ 0 w 170"/>
              <a:gd name="T1" fmla="*/ 0 h 251"/>
              <a:gd name="T2" fmla="*/ 92 w 170"/>
              <a:gd name="T3" fmla="*/ 126 h 251"/>
              <a:gd name="T4" fmla="*/ 0 w 170"/>
              <a:gd name="T5" fmla="*/ 251 h 251"/>
              <a:gd name="T6" fmla="*/ 79 w 170"/>
              <a:gd name="T7" fmla="*/ 251 h 251"/>
              <a:gd name="T8" fmla="*/ 170 w 170"/>
              <a:gd name="T9" fmla="*/ 126 h 251"/>
              <a:gd name="T10" fmla="*/ 79 w 170"/>
              <a:gd name="T11" fmla="*/ 0 h 251"/>
              <a:gd name="T12" fmla="*/ 0 w 170"/>
              <a:gd name="T13" fmla="*/ 0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251">
                <a:moveTo>
                  <a:pt x="0" y="0"/>
                </a:moveTo>
                <a:lnTo>
                  <a:pt x="92" y="126"/>
                </a:lnTo>
                <a:lnTo>
                  <a:pt x="0" y="251"/>
                </a:lnTo>
                <a:lnTo>
                  <a:pt x="79" y="251"/>
                </a:lnTo>
                <a:lnTo>
                  <a:pt x="170" y="126"/>
                </a:lnTo>
                <a:lnTo>
                  <a:pt x="7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32" name="PA_任意多边形 33">
            <a:extLst>
              <a:ext uri="{FF2B5EF4-FFF2-40B4-BE49-F238E27FC236}">
                <a16:creationId xmlns:a16="http://schemas.microsoft.com/office/drawing/2014/main" id="{4856A4D4-BAF0-E8BF-28C8-49900E13EE90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5507355" y="2782570"/>
            <a:ext cx="267970" cy="398780"/>
          </a:xfrm>
          <a:custGeom>
            <a:avLst/>
            <a:gdLst>
              <a:gd name="T0" fmla="*/ 169 w 169"/>
              <a:gd name="T1" fmla="*/ 251 h 251"/>
              <a:gd name="T2" fmla="*/ 78 w 169"/>
              <a:gd name="T3" fmla="*/ 126 h 251"/>
              <a:gd name="T4" fmla="*/ 169 w 169"/>
              <a:gd name="T5" fmla="*/ 0 h 251"/>
              <a:gd name="T6" fmla="*/ 91 w 169"/>
              <a:gd name="T7" fmla="*/ 0 h 251"/>
              <a:gd name="T8" fmla="*/ 0 w 169"/>
              <a:gd name="T9" fmla="*/ 126 h 251"/>
              <a:gd name="T10" fmla="*/ 91 w 169"/>
              <a:gd name="T11" fmla="*/ 251 h 251"/>
              <a:gd name="T12" fmla="*/ 169 w 169"/>
              <a:gd name="T13" fmla="*/ 251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" h="251">
                <a:moveTo>
                  <a:pt x="169" y="251"/>
                </a:moveTo>
                <a:lnTo>
                  <a:pt x="78" y="126"/>
                </a:lnTo>
                <a:lnTo>
                  <a:pt x="169" y="0"/>
                </a:lnTo>
                <a:lnTo>
                  <a:pt x="91" y="0"/>
                </a:lnTo>
                <a:lnTo>
                  <a:pt x="0" y="126"/>
                </a:lnTo>
                <a:lnTo>
                  <a:pt x="91" y="251"/>
                </a:lnTo>
                <a:lnTo>
                  <a:pt x="169" y="25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33" name="PA_任意多边形 35">
            <a:extLst>
              <a:ext uri="{FF2B5EF4-FFF2-40B4-BE49-F238E27FC236}">
                <a16:creationId xmlns:a16="http://schemas.microsoft.com/office/drawing/2014/main" id="{95162E20-F058-4995-1D59-1F449BC088A7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7139306" y="4050731"/>
            <a:ext cx="269875" cy="398585"/>
          </a:xfrm>
          <a:custGeom>
            <a:avLst/>
            <a:gdLst>
              <a:gd name="T0" fmla="*/ 0 w 170"/>
              <a:gd name="T1" fmla="*/ 0 h 251"/>
              <a:gd name="T2" fmla="*/ 92 w 170"/>
              <a:gd name="T3" fmla="*/ 126 h 251"/>
              <a:gd name="T4" fmla="*/ 0 w 170"/>
              <a:gd name="T5" fmla="*/ 251 h 251"/>
              <a:gd name="T6" fmla="*/ 79 w 170"/>
              <a:gd name="T7" fmla="*/ 251 h 251"/>
              <a:gd name="T8" fmla="*/ 170 w 170"/>
              <a:gd name="T9" fmla="*/ 126 h 251"/>
              <a:gd name="T10" fmla="*/ 79 w 170"/>
              <a:gd name="T11" fmla="*/ 0 h 251"/>
              <a:gd name="T12" fmla="*/ 0 w 170"/>
              <a:gd name="T13" fmla="*/ 0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251">
                <a:moveTo>
                  <a:pt x="0" y="0"/>
                </a:moveTo>
                <a:lnTo>
                  <a:pt x="92" y="126"/>
                </a:lnTo>
                <a:lnTo>
                  <a:pt x="0" y="251"/>
                </a:lnTo>
                <a:lnTo>
                  <a:pt x="79" y="251"/>
                </a:lnTo>
                <a:lnTo>
                  <a:pt x="170" y="126"/>
                </a:lnTo>
                <a:lnTo>
                  <a:pt x="7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38" name="PA_任意多边形 34">
            <a:extLst>
              <a:ext uri="{FF2B5EF4-FFF2-40B4-BE49-F238E27FC236}">
                <a16:creationId xmlns:a16="http://schemas.microsoft.com/office/drawing/2014/main" id="{E1D123B2-EF52-1E58-5463-BBAFBEA0F6A8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5570855" y="5344795"/>
            <a:ext cx="204470" cy="398145"/>
          </a:xfrm>
          <a:custGeom>
            <a:avLst/>
            <a:gdLst>
              <a:gd name="T0" fmla="*/ 169 w 169"/>
              <a:gd name="T1" fmla="*/ 251 h 251"/>
              <a:gd name="T2" fmla="*/ 78 w 169"/>
              <a:gd name="T3" fmla="*/ 125 h 251"/>
              <a:gd name="T4" fmla="*/ 169 w 169"/>
              <a:gd name="T5" fmla="*/ 0 h 251"/>
              <a:gd name="T6" fmla="*/ 91 w 169"/>
              <a:gd name="T7" fmla="*/ 0 h 251"/>
              <a:gd name="T8" fmla="*/ 0 w 169"/>
              <a:gd name="T9" fmla="*/ 125 h 251"/>
              <a:gd name="T10" fmla="*/ 91 w 169"/>
              <a:gd name="T11" fmla="*/ 251 h 251"/>
              <a:gd name="T12" fmla="*/ 169 w 169"/>
              <a:gd name="T13" fmla="*/ 251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" h="251">
                <a:moveTo>
                  <a:pt x="169" y="251"/>
                </a:moveTo>
                <a:lnTo>
                  <a:pt x="78" y="125"/>
                </a:lnTo>
                <a:lnTo>
                  <a:pt x="169" y="0"/>
                </a:lnTo>
                <a:lnTo>
                  <a:pt x="91" y="0"/>
                </a:lnTo>
                <a:lnTo>
                  <a:pt x="0" y="125"/>
                </a:lnTo>
                <a:lnTo>
                  <a:pt x="91" y="251"/>
                </a:lnTo>
                <a:lnTo>
                  <a:pt x="169" y="25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41A05B1-44ED-C059-1EED-3B2434013AD9}"/>
              </a:ext>
            </a:extLst>
          </p:cNvPr>
          <p:cNvSpPr txBox="1"/>
          <p:nvPr/>
        </p:nvSpPr>
        <p:spPr>
          <a:xfrm>
            <a:off x="7266306" y="1331595"/>
            <a:ext cx="4358004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【C1】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特定领域术语的识别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:CTI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报告通常包含大量与安全相关的术语，使大多数现成的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NLP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模块产生混淆。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038B876-9322-733E-7EC4-A36A06FCCF33}"/>
              </a:ext>
            </a:extLst>
          </p:cNvPr>
          <p:cNvSpPr txBox="1"/>
          <p:nvPr/>
        </p:nvSpPr>
        <p:spPr>
          <a:xfrm>
            <a:off x="1191260" y="2566035"/>
            <a:ext cx="4095516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【C2】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攻击实体和依赖关系的提取：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可能无法完整地捕捉到实体之间的所有细节和复杂的依赖关系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1FD462A-F15E-CAA1-710D-D2F5159FE63A}"/>
              </a:ext>
            </a:extLst>
          </p:cNvPr>
          <p:cNvSpPr txBox="1"/>
          <p:nvPr/>
        </p:nvSpPr>
        <p:spPr>
          <a:xfrm>
            <a:off x="7409181" y="3855940"/>
            <a:ext cx="3709035" cy="10858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【C3】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共指解析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CTI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报告中识别显式共指和隐式共指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AA2CD68-9551-A147-C05F-9F24C65807AD}"/>
              </a:ext>
            </a:extLst>
          </p:cNvPr>
          <p:cNvSpPr txBox="1"/>
          <p:nvPr/>
        </p:nvSpPr>
        <p:spPr>
          <a:xfrm>
            <a:off x="1000480" y="1257181"/>
            <a:ext cx="6138826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CTI report parsing pipeline</a:t>
            </a:r>
          </a:p>
        </p:txBody>
      </p:sp>
      <p:sp>
        <p:nvSpPr>
          <p:cNvPr id="49" name="下箭头 13">
            <a:extLst>
              <a:ext uri="{FF2B5EF4-FFF2-40B4-BE49-F238E27FC236}">
                <a16:creationId xmlns:a16="http://schemas.microsoft.com/office/drawing/2014/main" id="{EA5D0FA3-39E0-594D-AB8A-B8C9A5024E4B}"/>
              </a:ext>
            </a:extLst>
          </p:cNvPr>
          <p:cNvSpPr/>
          <p:nvPr/>
        </p:nvSpPr>
        <p:spPr>
          <a:xfrm rot="17776489">
            <a:off x="4976333" y="1686737"/>
            <a:ext cx="194043" cy="122076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AE510E1-C539-D071-3C3A-985B1383AB62}"/>
              </a:ext>
            </a:extLst>
          </p:cNvPr>
          <p:cNvSpPr txBox="1"/>
          <p:nvPr/>
        </p:nvSpPr>
        <p:spPr>
          <a:xfrm rot="1588731">
            <a:off x="4854633" y="1970853"/>
            <a:ext cx="940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克服</a:t>
            </a:r>
          </a:p>
        </p:txBody>
      </p:sp>
    </p:spTree>
    <p:extLst>
      <p:ext uri="{BB962C8B-B14F-4D97-AF65-F5344CB8AC3E}">
        <p14:creationId xmlns:p14="http://schemas.microsoft.com/office/powerpoint/2010/main" val="3126383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90204"/>
                <a:ea typeface="微软雅黑" panose="020B0503020204020204" pitchFamily="34" charset="-122"/>
              </a:rPr>
              <a:t>CTI</a:t>
            </a:r>
            <a:r>
              <a:rPr lang="zh-CN" altLang="en-US" sz="2600" b="1" dirty="0">
                <a:solidFill>
                  <a:sysClr val="windowText" lastClr="000000"/>
                </a:solidFill>
                <a:latin typeface="Arial" panose="020B0604020202090204"/>
                <a:ea typeface="微软雅黑" panose="020B0503020204020204" pitchFamily="34" charset="-122"/>
              </a:rPr>
              <a:t>报告解析流程</a:t>
            </a: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40B86232-0EF1-4A37-8CEA-FC1165AE4D43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8" name="圆角矩形 12">
            <a:extLst>
              <a:ext uri="{FF2B5EF4-FFF2-40B4-BE49-F238E27FC236}">
                <a16:creationId xmlns:a16="http://schemas.microsoft.com/office/drawing/2014/main" id="{25F75287-26FC-2F9A-8E88-A07DACEF6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" y="948790"/>
            <a:ext cx="11254232" cy="546096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3333FF"/>
            </a:solidFill>
            <a:prstDash val="sys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1" name="PA_淘宝店chenying0907 49">
            <a:extLst>
              <a:ext uri="{FF2B5EF4-FFF2-40B4-BE49-F238E27FC236}">
                <a16:creationId xmlns:a16="http://schemas.microsoft.com/office/drawing/2014/main" id="{EC184B2E-83AB-2499-8E32-8314A90DC19D}"/>
              </a:ext>
            </a:extLst>
          </p:cNvPr>
          <p:cNvGrpSpPr/>
          <p:nvPr>
            <p:custDataLst>
              <p:tags r:id="rId1"/>
            </p:custDataLst>
          </p:nvPr>
        </p:nvGrpSpPr>
        <p:grpSpPr bwMode="auto">
          <a:xfrm>
            <a:off x="6447790" y="1579880"/>
            <a:ext cx="254635" cy="294640"/>
            <a:chOff x="2820" y="838"/>
            <a:chExt cx="123" cy="169"/>
          </a:xfrm>
        </p:grpSpPr>
        <p:sp>
          <p:nvSpPr>
            <p:cNvPr id="12" name="淘宝店chenying0907 38">
              <a:extLst>
                <a:ext uri="{FF2B5EF4-FFF2-40B4-BE49-F238E27FC236}">
                  <a16:creationId xmlns:a16="http://schemas.microsoft.com/office/drawing/2014/main" id="{2CC1E892-F209-72D2-268C-D84857144109}"/>
                </a:ext>
              </a:extLst>
            </p:cNvPr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2841" y="856"/>
              <a:ext cx="55" cy="70"/>
            </a:xfrm>
            <a:custGeom>
              <a:avLst/>
              <a:gdLst>
                <a:gd name="T0" fmla="*/ 69 w 72"/>
                <a:gd name="T1" fmla="*/ 17 h 91"/>
                <a:gd name="T2" fmla="*/ 3 w 72"/>
                <a:gd name="T3" fmla="*/ 17 h 91"/>
                <a:gd name="T4" fmla="*/ 0 w 72"/>
                <a:gd name="T5" fmla="*/ 20 h 91"/>
                <a:gd name="T6" fmla="*/ 3 w 72"/>
                <a:gd name="T7" fmla="*/ 23 h 91"/>
                <a:gd name="T8" fmla="*/ 69 w 72"/>
                <a:gd name="T9" fmla="*/ 23 h 91"/>
                <a:gd name="T10" fmla="*/ 72 w 72"/>
                <a:gd name="T11" fmla="*/ 20 h 91"/>
                <a:gd name="T12" fmla="*/ 69 w 72"/>
                <a:gd name="T13" fmla="*/ 17 h 91"/>
                <a:gd name="T14" fmla="*/ 3 w 72"/>
                <a:gd name="T15" fmla="*/ 6 h 91"/>
                <a:gd name="T16" fmla="*/ 69 w 72"/>
                <a:gd name="T17" fmla="*/ 6 h 91"/>
                <a:gd name="T18" fmla="*/ 72 w 72"/>
                <a:gd name="T19" fmla="*/ 3 h 91"/>
                <a:gd name="T20" fmla="*/ 69 w 72"/>
                <a:gd name="T21" fmla="*/ 0 h 91"/>
                <a:gd name="T22" fmla="*/ 3 w 72"/>
                <a:gd name="T23" fmla="*/ 0 h 91"/>
                <a:gd name="T24" fmla="*/ 0 w 72"/>
                <a:gd name="T25" fmla="*/ 3 h 91"/>
                <a:gd name="T26" fmla="*/ 3 w 72"/>
                <a:gd name="T27" fmla="*/ 6 h 91"/>
                <a:gd name="T28" fmla="*/ 0 w 72"/>
                <a:gd name="T29" fmla="*/ 37 h 91"/>
                <a:gd name="T30" fmla="*/ 3 w 72"/>
                <a:gd name="T31" fmla="*/ 40 h 91"/>
                <a:gd name="T32" fmla="*/ 50 w 72"/>
                <a:gd name="T33" fmla="*/ 40 h 91"/>
                <a:gd name="T34" fmla="*/ 67 w 72"/>
                <a:gd name="T35" fmla="*/ 34 h 91"/>
                <a:gd name="T36" fmla="*/ 3 w 72"/>
                <a:gd name="T37" fmla="*/ 34 h 91"/>
                <a:gd name="T38" fmla="*/ 0 w 72"/>
                <a:gd name="T39" fmla="*/ 37 h 91"/>
                <a:gd name="T40" fmla="*/ 0 w 72"/>
                <a:gd name="T41" fmla="*/ 54 h 91"/>
                <a:gd name="T42" fmla="*/ 3 w 72"/>
                <a:gd name="T43" fmla="*/ 57 h 91"/>
                <a:gd name="T44" fmla="*/ 31 w 72"/>
                <a:gd name="T45" fmla="*/ 57 h 91"/>
                <a:gd name="T46" fmla="*/ 36 w 72"/>
                <a:gd name="T47" fmla="*/ 51 h 91"/>
                <a:gd name="T48" fmla="*/ 3 w 72"/>
                <a:gd name="T49" fmla="*/ 51 h 91"/>
                <a:gd name="T50" fmla="*/ 0 w 72"/>
                <a:gd name="T51" fmla="*/ 54 h 91"/>
                <a:gd name="T52" fmla="*/ 0 w 72"/>
                <a:gd name="T53" fmla="*/ 71 h 91"/>
                <a:gd name="T54" fmla="*/ 3 w 72"/>
                <a:gd name="T55" fmla="*/ 74 h 91"/>
                <a:gd name="T56" fmla="*/ 22 w 72"/>
                <a:gd name="T57" fmla="*/ 74 h 91"/>
                <a:gd name="T58" fmla="*/ 24 w 72"/>
                <a:gd name="T59" fmla="*/ 68 h 91"/>
                <a:gd name="T60" fmla="*/ 3 w 72"/>
                <a:gd name="T61" fmla="*/ 68 h 91"/>
                <a:gd name="T62" fmla="*/ 0 w 72"/>
                <a:gd name="T63" fmla="*/ 71 h 91"/>
                <a:gd name="T64" fmla="*/ 0 w 72"/>
                <a:gd name="T65" fmla="*/ 88 h 91"/>
                <a:gd name="T66" fmla="*/ 3 w 72"/>
                <a:gd name="T67" fmla="*/ 91 h 91"/>
                <a:gd name="T68" fmla="*/ 18 w 72"/>
                <a:gd name="T69" fmla="*/ 91 h 91"/>
                <a:gd name="T70" fmla="*/ 19 w 72"/>
                <a:gd name="T71" fmla="*/ 85 h 91"/>
                <a:gd name="T72" fmla="*/ 3 w 72"/>
                <a:gd name="T73" fmla="*/ 85 h 91"/>
                <a:gd name="T74" fmla="*/ 0 w 72"/>
                <a:gd name="T75" fmla="*/ 8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2" h="91">
                  <a:moveTo>
                    <a:pt x="69" y="17"/>
                  </a:moveTo>
                  <a:cubicBezTo>
                    <a:pt x="3" y="17"/>
                    <a:pt x="3" y="17"/>
                    <a:pt x="3" y="17"/>
                  </a:cubicBezTo>
                  <a:cubicBezTo>
                    <a:pt x="1" y="17"/>
                    <a:pt x="0" y="19"/>
                    <a:pt x="0" y="20"/>
                  </a:cubicBezTo>
                  <a:cubicBezTo>
                    <a:pt x="0" y="22"/>
                    <a:pt x="1" y="23"/>
                    <a:pt x="3" y="23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71" y="23"/>
                    <a:pt x="72" y="22"/>
                    <a:pt x="72" y="20"/>
                  </a:cubicBezTo>
                  <a:cubicBezTo>
                    <a:pt x="72" y="19"/>
                    <a:pt x="71" y="17"/>
                    <a:pt x="69" y="17"/>
                  </a:cubicBezTo>
                  <a:close/>
                  <a:moveTo>
                    <a:pt x="3" y="6"/>
                  </a:moveTo>
                  <a:cubicBezTo>
                    <a:pt x="69" y="6"/>
                    <a:pt x="69" y="6"/>
                    <a:pt x="69" y="6"/>
                  </a:cubicBezTo>
                  <a:cubicBezTo>
                    <a:pt x="71" y="6"/>
                    <a:pt x="72" y="5"/>
                    <a:pt x="72" y="3"/>
                  </a:cubicBezTo>
                  <a:cubicBezTo>
                    <a:pt x="72" y="2"/>
                    <a:pt x="71" y="0"/>
                    <a:pt x="6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lose/>
                  <a:moveTo>
                    <a:pt x="0" y="37"/>
                  </a:moveTo>
                  <a:cubicBezTo>
                    <a:pt x="0" y="39"/>
                    <a:pt x="1" y="40"/>
                    <a:pt x="3" y="40"/>
                  </a:cubicBezTo>
                  <a:cubicBezTo>
                    <a:pt x="50" y="40"/>
                    <a:pt x="50" y="40"/>
                    <a:pt x="50" y="40"/>
                  </a:cubicBezTo>
                  <a:cubicBezTo>
                    <a:pt x="56" y="37"/>
                    <a:pt x="61" y="35"/>
                    <a:pt x="67" y="34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1" y="34"/>
                    <a:pt x="0" y="35"/>
                    <a:pt x="0" y="37"/>
                  </a:cubicBezTo>
                  <a:close/>
                  <a:moveTo>
                    <a:pt x="0" y="54"/>
                  </a:moveTo>
                  <a:cubicBezTo>
                    <a:pt x="0" y="56"/>
                    <a:pt x="1" y="57"/>
                    <a:pt x="3" y="57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2" y="55"/>
                    <a:pt x="34" y="53"/>
                    <a:pt x="36" y="51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1" y="51"/>
                    <a:pt x="0" y="52"/>
                    <a:pt x="0" y="54"/>
                  </a:cubicBezTo>
                  <a:close/>
                  <a:moveTo>
                    <a:pt x="0" y="71"/>
                  </a:moveTo>
                  <a:cubicBezTo>
                    <a:pt x="0" y="72"/>
                    <a:pt x="1" y="74"/>
                    <a:pt x="3" y="7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22" y="72"/>
                    <a:pt x="23" y="70"/>
                    <a:pt x="24" y="6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1" y="68"/>
                    <a:pt x="0" y="69"/>
                    <a:pt x="0" y="71"/>
                  </a:cubicBezTo>
                  <a:close/>
                  <a:moveTo>
                    <a:pt x="0" y="88"/>
                  </a:moveTo>
                  <a:cubicBezTo>
                    <a:pt x="0" y="89"/>
                    <a:pt x="1" y="91"/>
                    <a:pt x="3" y="91"/>
                  </a:cubicBezTo>
                  <a:cubicBezTo>
                    <a:pt x="18" y="91"/>
                    <a:pt x="18" y="91"/>
                    <a:pt x="18" y="91"/>
                  </a:cubicBezTo>
                  <a:cubicBezTo>
                    <a:pt x="19" y="89"/>
                    <a:pt x="19" y="87"/>
                    <a:pt x="19" y="85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1" y="85"/>
                    <a:pt x="0" y="86"/>
                    <a:pt x="0" y="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3" name="淘宝店chenying0907 39">
              <a:extLst>
                <a:ext uri="{FF2B5EF4-FFF2-40B4-BE49-F238E27FC236}">
                  <a16:creationId xmlns:a16="http://schemas.microsoft.com/office/drawing/2014/main" id="{4754872C-80E8-5DD8-A062-705D2170EC7E}"/>
                </a:ext>
              </a:extLst>
            </p:cNvPr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2860" y="887"/>
              <a:ext cx="83" cy="81"/>
            </a:xfrm>
            <a:custGeom>
              <a:avLst/>
              <a:gdLst>
                <a:gd name="T0" fmla="*/ 90 w 109"/>
                <a:gd name="T1" fmla="*/ 19 h 106"/>
                <a:gd name="T2" fmla="*/ 20 w 109"/>
                <a:gd name="T3" fmla="*/ 19 h 106"/>
                <a:gd name="T4" fmla="*/ 20 w 109"/>
                <a:gd name="T5" fmla="*/ 87 h 106"/>
                <a:gd name="T6" fmla="*/ 90 w 109"/>
                <a:gd name="T7" fmla="*/ 87 h 106"/>
                <a:gd name="T8" fmla="*/ 90 w 109"/>
                <a:gd name="T9" fmla="*/ 19 h 106"/>
                <a:gd name="T10" fmla="*/ 30 w 109"/>
                <a:gd name="T11" fmla="*/ 77 h 106"/>
                <a:gd name="T12" fmla="*/ 30 w 109"/>
                <a:gd name="T13" fmla="*/ 29 h 106"/>
                <a:gd name="T14" fmla="*/ 79 w 109"/>
                <a:gd name="T15" fmla="*/ 29 h 106"/>
                <a:gd name="T16" fmla="*/ 79 w 109"/>
                <a:gd name="T17" fmla="*/ 77 h 106"/>
                <a:gd name="T18" fmla="*/ 30 w 109"/>
                <a:gd name="T19" fmla="*/ 7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106">
                  <a:moveTo>
                    <a:pt x="90" y="19"/>
                  </a:moveTo>
                  <a:cubicBezTo>
                    <a:pt x="70" y="0"/>
                    <a:pt x="39" y="0"/>
                    <a:pt x="20" y="19"/>
                  </a:cubicBezTo>
                  <a:cubicBezTo>
                    <a:pt x="0" y="38"/>
                    <a:pt x="0" y="68"/>
                    <a:pt x="20" y="87"/>
                  </a:cubicBezTo>
                  <a:cubicBezTo>
                    <a:pt x="39" y="106"/>
                    <a:pt x="70" y="106"/>
                    <a:pt x="90" y="87"/>
                  </a:cubicBezTo>
                  <a:cubicBezTo>
                    <a:pt x="109" y="68"/>
                    <a:pt x="109" y="38"/>
                    <a:pt x="90" y="19"/>
                  </a:cubicBezTo>
                  <a:close/>
                  <a:moveTo>
                    <a:pt x="30" y="77"/>
                  </a:moveTo>
                  <a:cubicBezTo>
                    <a:pt x="17" y="64"/>
                    <a:pt x="17" y="42"/>
                    <a:pt x="30" y="29"/>
                  </a:cubicBezTo>
                  <a:cubicBezTo>
                    <a:pt x="44" y="16"/>
                    <a:pt x="66" y="16"/>
                    <a:pt x="79" y="29"/>
                  </a:cubicBezTo>
                  <a:cubicBezTo>
                    <a:pt x="92" y="42"/>
                    <a:pt x="92" y="64"/>
                    <a:pt x="79" y="77"/>
                  </a:cubicBezTo>
                  <a:cubicBezTo>
                    <a:pt x="66" y="90"/>
                    <a:pt x="44" y="90"/>
                    <a:pt x="30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4" name="淘宝店chenying0907 40">
              <a:extLst>
                <a:ext uri="{FF2B5EF4-FFF2-40B4-BE49-F238E27FC236}">
                  <a16:creationId xmlns:a16="http://schemas.microsoft.com/office/drawing/2014/main" id="{4FF32C67-8A11-D1F3-9152-D297C6FD16AE}"/>
                </a:ext>
              </a:extLst>
            </p:cNvPr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2820" y="955"/>
              <a:ext cx="53" cy="52"/>
            </a:xfrm>
            <a:custGeom>
              <a:avLst/>
              <a:gdLst>
                <a:gd name="T0" fmla="*/ 65 w 69"/>
                <a:gd name="T1" fmla="*/ 4 h 68"/>
                <a:gd name="T2" fmla="*/ 51 w 69"/>
                <a:gd name="T3" fmla="*/ 4 h 68"/>
                <a:gd name="T4" fmla="*/ 51 w 69"/>
                <a:gd name="T5" fmla="*/ 4 h 68"/>
                <a:gd name="T6" fmla="*/ 65 w 69"/>
                <a:gd name="T7" fmla="*/ 18 h 68"/>
                <a:gd name="T8" fmla="*/ 65 w 69"/>
                <a:gd name="T9" fmla="*/ 18 h 68"/>
                <a:gd name="T10" fmla="*/ 65 w 69"/>
                <a:gd name="T11" fmla="*/ 4 h 68"/>
                <a:gd name="T12" fmla="*/ 4 w 69"/>
                <a:gd name="T13" fmla="*/ 50 h 68"/>
                <a:gd name="T14" fmla="*/ 4 w 69"/>
                <a:gd name="T15" fmla="*/ 64 h 68"/>
                <a:gd name="T16" fmla="*/ 18 w 69"/>
                <a:gd name="T17" fmla="*/ 64 h 68"/>
                <a:gd name="T18" fmla="*/ 60 w 69"/>
                <a:gd name="T19" fmla="*/ 23 h 68"/>
                <a:gd name="T20" fmla="*/ 46 w 69"/>
                <a:gd name="T21" fmla="*/ 9 h 68"/>
                <a:gd name="T22" fmla="*/ 4 w 69"/>
                <a:gd name="T23" fmla="*/ 5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68">
                  <a:moveTo>
                    <a:pt x="65" y="4"/>
                  </a:moveTo>
                  <a:cubicBezTo>
                    <a:pt x="61" y="0"/>
                    <a:pt x="55" y="0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9" y="14"/>
                    <a:pt x="69" y="8"/>
                    <a:pt x="65" y="4"/>
                  </a:cubicBezTo>
                  <a:close/>
                  <a:moveTo>
                    <a:pt x="4" y="50"/>
                  </a:moveTo>
                  <a:cubicBezTo>
                    <a:pt x="0" y="54"/>
                    <a:pt x="0" y="60"/>
                    <a:pt x="4" y="64"/>
                  </a:cubicBezTo>
                  <a:cubicBezTo>
                    <a:pt x="8" y="68"/>
                    <a:pt x="14" y="68"/>
                    <a:pt x="18" y="64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46" y="9"/>
                    <a:pt x="46" y="9"/>
                    <a:pt x="46" y="9"/>
                  </a:cubicBezTo>
                  <a:lnTo>
                    <a:pt x="4" y="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5" name="淘宝店chenying0907 41">
              <a:extLst>
                <a:ext uri="{FF2B5EF4-FFF2-40B4-BE49-F238E27FC236}">
                  <a16:creationId xmlns:a16="http://schemas.microsoft.com/office/drawing/2014/main" id="{EC260311-F378-B39E-0FA1-EA6E5A6AC5A7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 bwMode="auto">
            <a:xfrm>
              <a:off x="2823" y="838"/>
              <a:ext cx="91" cy="104"/>
            </a:xfrm>
            <a:custGeom>
              <a:avLst/>
              <a:gdLst>
                <a:gd name="T0" fmla="*/ 57 w 119"/>
                <a:gd name="T1" fmla="*/ 125 h 136"/>
                <a:gd name="T2" fmla="*/ 18 w 119"/>
                <a:gd name="T3" fmla="*/ 125 h 136"/>
                <a:gd name="T4" fmla="*/ 11 w 119"/>
                <a:gd name="T5" fmla="*/ 119 h 136"/>
                <a:gd name="T6" fmla="*/ 11 w 119"/>
                <a:gd name="T7" fmla="*/ 18 h 136"/>
                <a:gd name="T8" fmla="*/ 18 w 119"/>
                <a:gd name="T9" fmla="*/ 12 h 136"/>
                <a:gd name="T10" fmla="*/ 100 w 119"/>
                <a:gd name="T11" fmla="*/ 12 h 136"/>
                <a:gd name="T12" fmla="*/ 107 w 119"/>
                <a:gd name="T13" fmla="*/ 18 h 136"/>
                <a:gd name="T14" fmla="*/ 107 w 119"/>
                <a:gd name="T15" fmla="*/ 71 h 136"/>
                <a:gd name="T16" fmla="*/ 119 w 119"/>
                <a:gd name="T17" fmla="*/ 73 h 136"/>
                <a:gd name="T18" fmla="*/ 119 w 119"/>
                <a:gd name="T19" fmla="*/ 18 h 136"/>
                <a:gd name="T20" fmla="*/ 100 w 119"/>
                <a:gd name="T21" fmla="*/ 0 h 136"/>
                <a:gd name="T22" fmla="*/ 18 w 119"/>
                <a:gd name="T23" fmla="*/ 0 h 136"/>
                <a:gd name="T24" fmla="*/ 0 w 119"/>
                <a:gd name="T25" fmla="*/ 18 h 136"/>
                <a:gd name="T26" fmla="*/ 0 w 119"/>
                <a:gd name="T27" fmla="*/ 119 h 136"/>
                <a:gd name="T28" fmla="*/ 18 w 119"/>
                <a:gd name="T29" fmla="*/ 136 h 136"/>
                <a:gd name="T30" fmla="*/ 61 w 119"/>
                <a:gd name="T31" fmla="*/ 136 h 136"/>
                <a:gd name="T32" fmla="*/ 57 w 119"/>
                <a:gd name="T33" fmla="*/ 12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9" h="136">
                  <a:moveTo>
                    <a:pt x="57" y="125"/>
                  </a:moveTo>
                  <a:cubicBezTo>
                    <a:pt x="18" y="125"/>
                    <a:pt x="18" y="125"/>
                    <a:pt x="18" y="125"/>
                  </a:cubicBezTo>
                  <a:cubicBezTo>
                    <a:pt x="14" y="125"/>
                    <a:pt x="11" y="122"/>
                    <a:pt x="11" y="119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5"/>
                    <a:pt x="14" y="12"/>
                    <a:pt x="18" y="12"/>
                  </a:cubicBezTo>
                  <a:cubicBezTo>
                    <a:pt x="100" y="12"/>
                    <a:pt x="100" y="12"/>
                    <a:pt x="100" y="12"/>
                  </a:cubicBezTo>
                  <a:cubicBezTo>
                    <a:pt x="104" y="12"/>
                    <a:pt x="107" y="15"/>
                    <a:pt x="107" y="18"/>
                  </a:cubicBezTo>
                  <a:cubicBezTo>
                    <a:pt x="107" y="71"/>
                    <a:pt x="107" y="71"/>
                    <a:pt x="107" y="71"/>
                  </a:cubicBezTo>
                  <a:cubicBezTo>
                    <a:pt x="111" y="71"/>
                    <a:pt x="115" y="72"/>
                    <a:pt x="119" y="73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8"/>
                    <a:pt x="111" y="0"/>
                    <a:pt x="10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28"/>
                    <a:pt x="8" y="136"/>
                    <a:pt x="18" y="136"/>
                  </a:cubicBezTo>
                  <a:cubicBezTo>
                    <a:pt x="61" y="136"/>
                    <a:pt x="61" y="136"/>
                    <a:pt x="61" y="136"/>
                  </a:cubicBezTo>
                  <a:cubicBezTo>
                    <a:pt x="59" y="133"/>
                    <a:pt x="58" y="129"/>
                    <a:pt x="57" y="1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</p:grpSp>
      <p:grpSp>
        <p:nvGrpSpPr>
          <p:cNvPr id="17" name="PA_淘宝店chenying0907 50">
            <a:extLst>
              <a:ext uri="{FF2B5EF4-FFF2-40B4-BE49-F238E27FC236}">
                <a16:creationId xmlns:a16="http://schemas.microsoft.com/office/drawing/2014/main" id="{5C09E612-3836-EE32-8E84-FBB337930074}"/>
              </a:ext>
            </a:extLst>
          </p:cNvPr>
          <p:cNvGrpSpPr/>
          <p:nvPr>
            <p:custDataLst>
              <p:tags r:id="rId2"/>
            </p:custDataLst>
          </p:nvPr>
        </p:nvGrpSpPr>
        <p:grpSpPr bwMode="auto">
          <a:xfrm>
            <a:off x="6109970" y="2869565"/>
            <a:ext cx="226695" cy="207645"/>
            <a:chOff x="2809" y="1408"/>
            <a:chExt cx="143" cy="136"/>
          </a:xfrm>
        </p:grpSpPr>
        <p:sp>
          <p:nvSpPr>
            <p:cNvPr id="18" name="淘宝店chenying0907 36">
              <a:extLst>
                <a:ext uri="{FF2B5EF4-FFF2-40B4-BE49-F238E27FC236}">
                  <a16:creationId xmlns:a16="http://schemas.microsoft.com/office/drawing/2014/main" id="{406F99CD-3452-AB1C-121F-E4B6C055AE92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 bwMode="auto">
            <a:xfrm>
              <a:off x="2884" y="1457"/>
              <a:ext cx="68" cy="66"/>
            </a:xfrm>
            <a:custGeom>
              <a:avLst/>
              <a:gdLst>
                <a:gd name="T0" fmla="*/ 75 w 88"/>
                <a:gd name="T1" fmla="*/ 30 h 86"/>
                <a:gd name="T2" fmla="*/ 58 w 88"/>
                <a:gd name="T3" fmla="*/ 30 h 86"/>
                <a:gd name="T4" fmla="*/ 58 w 88"/>
                <a:gd name="T5" fmla="*/ 13 h 86"/>
                <a:gd name="T6" fmla="*/ 44 w 88"/>
                <a:gd name="T7" fmla="*/ 0 h 86"/>
                <a:gd name="T8" fmla="*/ 31 w 88"/>
                <a:gd name="T9" fmla="*/ 13 h 86"/>
                <a:gd name="T10" fmla="*/ 31 w 88"/>
                <a:gd name="T11" fmla="*/ 30 h 86"/>
                <a:gd name="T12" fmla="*/ 14 w 88"/>
                <a:gd name="T13" fmla="*/ 30 h 86"/>
                <a:gd name="T14" fmla="*/ 0 w 88"/>
                <a:gd name="T15" fmla="*/ 43 h 86"/>
                <a:gd name="T16" fmla="*/ 14 w 88"/>
                <a:gd name="T17" fmla="*/ 56 h 86"/>
                <a:gd name="T18" fmla="*/ 31 w 88"/>
                <a:gd name="T19" fmla="*/ 56 h 86"/>
                <a:gd name="T20" fmla="*/ 31 w 88"/>
                <a:gd name="T21" fmla="*/ 73 h 86"/>
                <a:gd name="T22" fmla="*/ 44 w 88"/>
                <a:gd name="T23" fmla="*/ 86 h 86"/>
                <a:gd name="T24" fmla="*/ 58 w 88"/>
                <a:gd name="T25" fmla="*/ 73 h 86"/>
                <a:gd name="T26" fmla="*/ 58 w 88"/>
                <a:gd name="T27" fmla="*/ 56 h 86"/>
                <a:gd name="T28" fmla="*/ 75 w 88"/>
                <a:gd name="T29" fmla="*/ 56 h 86"/>
                <a:gd name="T30" fmla="*/ 88 w 88"/>
                <a:gd name="T31" fmla="*/ 43 h 86"/>
                <a:gd name="T32" fmla="*/ 75 w 88"/>
                <a:gd name="T33" fmla="*/ 3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" h="86">
                  <a:moveTo>
                    <a:pt x="75" y="30"/>
                  </a:moveTo>
                  <a:cubicBezTo>
                    <a:pt x="58" y="30"/>
                    <a:pt x="58" y="30"/>
                    <a:pt x="58" y="30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6"/>
                    <a:pt x="52" y="0"/>
                    <a:pt x="44" y="0"/>
                  </a:cubicBezTo>
                  <a:cubicBezTo>
                    <a:pt x="37" y="0"/>
                    <a:pt x="31" y="6"/>
                    <a:pt x="31" y="13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6" y="30"/>
                    <a:pt x="0" y="36"/>
                    <a:pt x="0" y="43"/>
                  </a:cubicBezTo>
                  <a:cubicBezTo>
                    <a:pt x="0" y="50"/>
                    <a:pt x="6" y="56"/>
                    <a:pt x="14" y="56"/>
                  </a:cubicBezTo>
                  <a:cubicBezTo>
                    <a:pt x="31" y="56"/>
                    <a:pt x="31" y="56"/>
                    <a:pt x="31" y="5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1" y="80"/>
                    <a:pt x="37" y="86"/>
                    <a:pt x="44" y="86"/>
                  </a:cubicBezTo>
                  <a:cubicBezTo>
                    <a:pt x="52" y="86"/>
                    <a:pt x="58" y="80"/>
                    <a:pt x="58" y="73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82" y="56"/>
                    <a:pt x="88" y="50"/>
                    <a:pt x="88" y="43"/>
                  </a:cubicBezTo>
                  <a:cubicBezTo>
                    <a:pt x="88" y="36"/>
                    <a:pt x="82" y="30"/>
                    <a:pt x="75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9" name="淘宝店chenying0907 37">
              <a:extLst>
                <a:ext uri="{FF2B5EF4-FFF2-40B4-BE49-F238E27FC236}">
                  <a16:creationId xmlns:a16="http://schemas.microsoft.com/office/drawing/2014/main" id="{0EF125EE-BD25-7C28-82E7-70509AFA25F1}"/>
                </a:ext>
              </a:extLst>
            </p:cNvPr>
            <p:cNvSpPr>
              <a:spLocks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2809" y="1408"/>
              <a:ext cx="105" cy="136"/>
            </a:xfrm>
            <a:custGeom>
              <a:avLst/>
              <a:gdLst>
                <a:gd name="T0" fmla="*/ 70 w 138"/>
                <a:gd name="T1" fmla="*/ 68 h 178"/>
                <a:gd name="T2" fmla="*/ 105 w 138"/>
                <a:gd name="T3" fmla="*/ 34 h 178"/>
                <a:gd name="T4" fmla="*/ 70 w 138"/>
                <a:gd name="T5" fmla="*/ 0 h 178"/>
                <a:gd name="T6" fmla="*/ 35 w 138"/>
                <a:gd name="T7" fmla="*/ 34 h 178"/>
                <a:gd name="T8" fmla="*/ 70 w 138"/>
                <a:gd name="T9" fmla="*/ 68 h 178"/>
                <a:gd name="T10" fmla="*/ 138 w 138"/>
                <a:gd name="T11" fmla="*/ 165 h 178"/>
                <a:gd name="T12" fmla="*/ 110 w 138"/>
                <a:gd name="T13" fmla="*/ 135 h 178"/>
                <a:gd name="T14" fmla="*/ 80 w 138"/>
                <a:gd name="T15" fmla="*/ 108 h 178"/>
                <a:gd name="T16" fmla="*/ 98 w 138"/>
                <a:gd name="T17" fmla="*/ 87 h 178"/>
                <a:gd name="T18" fmla="*/ 69 w 138"/>
                <a:gd name="T19" fmla="*/ 78 h 178"/>
                <a:gd name="T20" fmla="*/ 0 w 138"/>
                <a:gd name="T21" fmla="*/ 173 h 178"/>
                <a:gd name="T22" fmla="*/ 0 w 138"/>
                <a:gd name="T23" fmla="*/ 178 h 178"/>
                <a:gd name="T24" fmla="*/ 138 w 138"/>
                <a:gd name="T25" fmla="*/ 178 h 178"/>
                <a:gd name="T26" fmla="*/ 138 w 138"/>
                <a:gd name="T27" fmla="*/ 173 h 178"/>
                <a:gd name="T28" fmla="*/ 138 w 138"/>
                <a:gd name="T29" fmla="*/ 16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8" h="178">
                  <a:moveTo>
                    <a:pt x="70" y="68"/>
                  </a:moveTo>
                  <a:cubicBezTo>
                    <a:pt x="89" y="68"/>
                    <a:pt x="105" y="53"/>
                    <a:pt x="105" y="34"/>
                  </a:cubicBezTo>
                  <a:cubicBezTo>
                    <a:pt x="105" y="15"/>
                    <a:pt x="89" y="0"/>
                    <a:pt x="70" y="0"/>
                  </a:cubicBezTo>
                  <a:cubicBezTo>
                    <a:pt x="50" y="0"/>
                    <a:pt x="35" y="15"/>
                    <a:pt x="35" y="34"/>
                  </a:cubicBezTo>
                  <a:cubicBezTo>
                    <a:pt x="35" y="53"/>
                    <a:pt x="50" y="68"/>
                    <a:pt x="70" y="68"/>
                  </a:cubicBezTo>
                  <a:close/>
                  <a:moveTo>
                    <a:pt x="138" y="165"/>
                  </a:moveTo>
                  <a:cubicBezTo>
                    <a:pt x="128" y="165"/>
                    <a:pt x="110" y="161"/>
                    <a:pt x="110" y="135"/>
                  </a:cubicBezTo>
                  <a:cubicBezTo>
                    <a:pt x="110" y="135"/>
                    <a:pt x="77" y="138"/>
                    <a:pt x="80" y="108"/>
                  </a:cubicBezTo>
                  <a:cubicBezTo>
                    <a:pt x="81" y="95"/>
                    <a:pt x="90" y="89"/>
                    <a:pt x="98" y="87"/>
                  </a:cubicBezTo>
                  <a:cubicBezTo>
                    <a:pt x="89" y="81"/>
                    <a:pt x="80" y="78"/>
                    <a:pt x="69" y="78"/>
                  </a:cubicBezTo>
                  <a:cubicBezTo>
                    <a:pt x="31" y="78"/>
                    <a:pt x="0" y="120"/>
                    <a:pt x="0" y="173"/>
                  </a:cubicBezTo>
                  <a:cubicBezTo>
                    <a:pt x="0" y="174"/>
                    <a:pt x="0" y="176"/>
                    <a:pt x="0" y="178"/>
                  </a:cubicBezTo>
                  <a:cubicBezTo>
                    <a:pt x="138" y="178"/>
                    <a:pt x="138" y="178"/>
                    <a:pt x="138" y="178"/>
                  </a:cubicBezTo>
                  <a:cubicBezTo>
                    <a:pt x="138" y="176"/>
                    <a:pt x="138" y="174"/>
                    <a:pt x="138" y="173"/>
                  </a:cubicBezTo>
                  <a:cubicBezTo>
                    <a:pt x="138" y="170"/>
                    <a:pt x="138" y="168"/>
                    <a:pt x="138" y="1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</p:grpSp>
      <p:grpSp>
        <p:nvGrpSpPr>
          <p:cNvPr id="21" name="PA_淘宝店chenying0907 51">
            <a:extLst>
              <a:ext uri="{FF2B5EF4-FFF2-40B4-BE49-F238E27FC236}">
                <a16:creationId xmlns:a16="http://schemas.microsoft.com/office/drawing/2014/main" id="{8DF147C9-888F-CF7C-F5CA-4F8577D31C34}"/>
              </a:ext>
            </a:extLst>
          </p:cNvPr>
          <p:cNvGrpSpPr/>
          <p:nvPr>
            <p:custDataLst>
              <p:tags r:id="rId3"/>
            </p:custDataLst>
          </p:nvPr>
        </p:nvGrpSpPr>
        <p:grpSpPr bwMode="auto">
          <a:xfrm>
            <a:off x="6542405" y="4141470"/>
            <a:ext cx="275590" cy="174625"/>
            <a:chOff x="2801" y="1980"/>
            <a:chExt cx="136" cy="110"/>
          </a:xfrm>
        </p:grpSpPr>
        <p:sp>
          <p:nvSpPr>
            <p:cNvPr id="22" name="淘宝店chenying0907 42">
              <a:extLst>
                <a:ext uri="{FF2B5EF4-FFF2-40B4-BE49-F238E27FC236}">
                  <a16:creationId xmlns:a16="http://schemas.microsoft.com/office/drawing/2014/main" id="{02745E04-154A-2223-4209-7645D90A2602}"/>
                </a:ext>
              </a:extLst>
            </p:cNvPr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2801" y="2016"/>
              <a:ext cx="122" cy="74"/>
            </a:xfrm>
            <a:custGeom>
              <a:avLst/>
              <a:gdLst>
                <a:gd name="T0" fmla="*/ 34 w 122"/>
                <a:gd name="T1" fmla="*/ 28 h 74"/>
                <a:gd name="T2" fmla="*/ 34 w 122"/>
                <a:gd name="T3" fmla="*/ 74 h 74"/>
                <a:gd name="T4" fmla="*/ 54 w 122"/>
                <a:gd name="T5" fmla="*/ 74 h 74"/>
                <a:gd name="T6" fmla="*/ 54 w 122"/>
                <a:gd name="T7" fmla="*/ 29 h 74"/>
                <a:gd name="T8" fmla="*/ 44 w 122"/>
                <a:gd name="T9" fmla="*/ 20 h 74"/>
                <a:gd name="T10" fmla="*/ 34 w 122"/>
                <a:gd name="T11" fmla="*/ 28 h 74"/>
                <a:gd name="T12" fmla="*/ 0 w 122"/>
                <a:gd name="T13" fmla="*/ 74 h 74"/>
                <a:gd name="T14" fmla="*/ 20 w 122"/>
                <a:gd name="T15" fmla="*/ 74 h 74"/>
                <a:gd name="T16" fmla="*/ 20 w 122"/>
                <a:gd name="T17" fmla="*/ 39 h 74"/>
                <a:gd name="T18" fmla="*/ 0 w 122"/>
                <a:gd name="T19" fmla="*/ 56 h 74"/>
                <a:gd name="T20" fmla="*/ 0 w 122"/>
                <a:gd name="T21" fmla="*/ 74 h 74"/>
                <a:gd name="T22" fmla="*/ 102 w 122"/>
                <a:gd name="T23" fmla="*/ 18 h 74"/>
                <a:gd name="T24" fmla="*/ 102 w 122"/>
                <a:gd name="T25" fmla="*/ 74 h 74"/>
                <a:gd name="T26" fmla="*/ 122 w 122"/>
                <a:gd name="T27" fmla="*/ 74 h 74"/>
                <a:gd name="T28" fmla="*/ 122 w 122"/>
                <a:gd name="T29" fmla="*/ 0 h 74"/>
                <a:gd name="T30" fmla="*/ 102 w 122"/>
                <a:gd name="T31" fmla="*/ 18 h 74"/>
                <a:gd name="T32" fmla="*/ 67 w 122"/>
                <a:gd name="T33" fmla="*/ 40 h 74"/>
                <a:gd name="T34" fmla="*/ 67 w 122"/>
                <a:gd name="T35" fmla="*/ 74 h 74"/>
                <a:gd name="T36" fmla="*/ 88 w 122"/>
                <a:gd name="T37" fmla="*/ 74 h 74"/>
                <a:gd name="T38" fmla="*/ 88 w 122"/>
                <a:gd name="T39" fmla="*/ 29 h 74"/>
                <a:gd name="T40" fmla="*/ 72 w 122"/>
                <a:gd name="T41" fmla="*/ 43 h 74"/>
                <a:gd name="T42" fmla="*/ 67 w 122"/>
                <a:gd name="T43" fmla="*/ 4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2" h="74">
                  <a:moveTo>
                    <a:pt x="34" y="28"/>
                  </a:moveTo>
                  <a:lnTo>
                    <a:pt x="34" y="74"/>
                  </a:lnTo>
                  <a:lnTo>
                    <a:pt x="54" y="74"/>
                  </a:lnTo>
                  <a:lnTo>
                    <a:pt x="54" y="29"/>
                  </a:lnTo>
                  <a:lnTo>
                    <a:pt x="44" y="20"/>
                  </a:lnTo>
                  <a:lnTo>
                    <a:pt x="34" y="28"/>
                  </a:lnTo>
                  <a:close/>
                  <a:moveTo>
                    <a:pt x="0" y="74"/>
                  </a:moveTo>
                  <a:lnTo>
                    <a:pt x="20" y="74"/>
                  </a:lnTo>
                  <a:lnTo>
                    <a:pt x="20" y="39"/>
                  </a:lnTo>
                  <a:lnTo>
                    <a:pt x="0" y="56"/>
                  </a:lnTo>
                  <a:lnTo>
                    <a:pt x="0" y="74"/>
                  </a:lnTo>
                  <a:close/>
                  <a:moveTo>
                    <a:pt x="102" y="18"/>
                  </a:moveTo>
                  <a:lnTo>
                    <a:pt x="102" y="74"/>
                  </a:lnTo>
                  <a:lnTo>
                    <a:pt x="122" y="74"/>
                  </a:lnTo>
                  <a:lnTo>
                    <a:pt x="122" y="0"/>
                  </a:lnTo>
                  <a:lnTo>
                    <a:pt x="102" y="18"/>
                  </a:lnTo>
                  <a:close/>
                  <a:moveTo>
                    <a:pt x="67" y="40"/>
                  </a:moveTo>
                  <a:lnTo>
                    <a:pt x="67" y="74"/>
                  </a:lnTo>
                  <a:lnTo>
                    <a:pt x="88" y="74"/>
                  </a:lnTo>
                  <a:lnTo>
                    <a:pt x="88" y="29"/>
                  </a:lnTo>
                  <a:lnTo>
                    <a:pt x="72" y="43"/>
                  </a:lnTo>
                  <a:lnTo>
                    <a:pt x="67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23" name="淘宝店chenying0907 43">
              <a:extLst>
                <a:ext uri="{FF2B5EF4-FFF2-40B4-BE49-F238E27FC236}">
                  <a16:creationId xmlns:a16="http://schemas.microsoft.com/office/drawing/2014/main" id="{FC9821E9-7808-6CDD-B779-050E3632977C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 bwMode="auto">
            <a:xfrm>
              <a:off x="2801" y="1980"/>
              <a:ext cx="136" cy="79"/>
            </a:xfrm>
            <a:custGeom>
              <a:avLst/>
              <a:gdLst>
                <a:gd name="T0" fmla="*/ 136 w 136"/>
                <a:gd name="T1" fmla="*/ 0 h 79"/>
                <a:gd name="T2" fmla="*/ 96 w 136"/>
                <a:gd name="T3" fmla="*/ 0 h 79"/>
                <a:gd name="T4" fmla="*/ 113 w 136"/>
                <a:gd name="T5" fmla="*/ 16 h 79"/>
                <a:gd name="T6" fmla="*/ 72 w 136"/>
                <a:gd name="T7" fmla="*/ 52 h 79"/>
                <a:gd name="T8" fmla="*/ 44 w 136"/>
                <a:gd name="T9" fmla="*/ 28 h 79"/>
                <a:gd name="T10" fmla="*/ 0 w 136"/>
                <a:gd name="T11" fmla="*/ 64 h 79"/>
                <a:gd name="T12" fmla="*/ 0 w 136"/>
                <a:gd name="T13" fmla="*/ 79 h 79"/>
                <a:gd name="T14" fmla="*/ 44 w 136"/>
                <a:gd name="T15" fmla="*/ 43 h 79"/>
                <a:gd name="T16" fmla="*/ 72 w 136"/>
                <a:gd name="T17" fmla="*/ 67 h 79"/>
                <a:gd name="T18" fmla="*/ 122 w 136"/>
                <a:gd name="T19" fmla="*/ 25 h 79"/>
                <a:gd name="T20" fmla="*/ 136 w 136"/>
                <a:gd name="T21" fmla="*/ 38 h 79"/>
                <a:gd name="T22" fmla="*/ 136 w 136"/>
                <a:gd name="T2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79">
                  <a:moveTo>
                    <a:pt x="136" y="0"/>
                  </a:moveTo>
                  <a:lnTo>
                    <a:pt x="96" y="0"/>
                  </a:lnTo>
                  <a:lnTo>
                    <a:pt x="113" y="16"/>
                  </a:lnTo>
                  <a:lnTo>
                    <a:pt x="72" y="52"/>
                  </a:lnTo>
                  <a:lnTo>
                    <a:pt x="44" y="28"/>
                  </a:lnTo>
                  <a:lnTo>
                    <a:pt x="0" y="64"/>
                  </a:lnTo>
                  <a:lnTo>
                    <a:pt x="0" y="79"/>
                  </a:lnTo>
                  <a:lnTo>
                    <a:pt x="44" y="43"/>
                  </a:lnTo>
                  <a:lnTo>
                    <a:pt x="72" y="67"/>
                  </a:lnTo>
                  <a:lnTo>
                    <a:pt x="122" y="25"/>
                  </a:lnTo>
                  <a:lnTo>
                    <a:pt x="136" y="38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</p:grpSp>
      <p:grpSp>
        <p:nvGrpSpPr>
          <p:cNvPr id="25" name="PA_淘宝店chenying0907 52">
            <a:extLst>
              <a:ext uri="{FF2B5EF4-FFF2-40B4-BE49-F238E27FC236}">
                <a16:creationId xmlns:a16="http://schemas.microsoft.com/office/drawing/2014/main" id="{B918D28A-DE8E-B962-DCF8-716A79585830}"/>
              </a:ext>
            </a:extLst>
          </p:cNvPr>
          <p:cNvGrpSpPr/>
          <p:nvPr>
            <p:custDataLst>
              <p:tags r:id="rId4"/>
            </p:custDataLst>
          </p:nvPr>
        </p:nvGrpSpPr>
        <p:grpSpPr bwMode="auto">
          <a:xfrm>
            <a:off x="6119178" y="5373735"/>
            <a:ext cx="177800" cy="242962"/>
            <a:chOff x="2829" y="2517"/>
            <a:chExt cx="112" cy="153"/>
          </a:xfrm>
        </p:grpSpPr>
        <p:sp>
          <p:nvSpPr>
            <p:cNvPr id="26" name="淘宝店chenying0907 44">
              <a:extLst>
                <a:ext uri="{FF2B5EF4-FFF2-40B4-BE49-F238E27FC236}">
                  <a16:creationId xmlns:a16="http://schemas.microsoft.com/office/drawing/2014/main" id="{A97C5534-23D7-ADE9-9F54-4CB0B11EAA32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2829" y="2517"/>
              <a:ext cx="112" cy="153"/>
            </a:xfrm>
            <a:custGeom>
              <a:avLst/>
              <a:gdLst>
                <a:gd name="T0" fmla="*/ 112 w 112"/>
                <a:gd name="T1" fmla="*/ 30 h 153"/>
                <a:gd name="T2" fmla="*/ 82 w 112"/>
                <a:gd name="T3" fmla="*/ 0 h 153"/>
                <a:gd name="T4" fmla="*/ 0 w 112"/>
                <a:gd name="T5" fmla="*/ 0 h 153"/>
                <a:gd name="T6" fmla="*/ 0 w 112"/>
                <a:gd name="T7" fmla="*/ 153 h 153"/>
                <a:gd name="T8" fmla="*/ 112 w 112"/>
                <a:gd name="T9" fmla="*/ 153 h 153"/>
                <a:gd name="T10" fmla="*/ 112 w 112"/>
                <a:gd name="T11" fmla="*/ 30 h 153"/>
                <a:gd name="T12" fmla="*/ 99 w 112"/>
                <a:gd name="T13" fmla="*/ 34 h 153"/>
                <a:gd name="T14" fmla="*/ 79 w 112"/>
                <a:gd name="T15" fmla="*/ 34 h 153"/>
                <a:gd name="T16" fmla="*/ 79 w 112"/>
                <a:gd name="T17" fmla="*/ 14 h 153"/>
                <a:gd name="T18" fmla="*/ 99 w 112"/>
                <a:gd name="T19" fmla="*/ 34 h 153"/>
                <a:gd name="T20" fmla="*/ 99 w 112"/>
                <a:gd name="T21" fmla="*/ 141 h 153"/>
                <a:gd name="T22" fmla="*/ 12 w 112"/>
                <a:gd name="T23" fmla="*/ 141 h 153"/>
                <a:gd name="T24" fmla="*/ 12 w 112"/>
                <a:gd name="T25" fmla="*/ 12 h 153"/>
                <a:gd name="T26" fmla="*/ 67 w 112"/>
                <a:gd name="T27" fmla="*/ 12 h 153"/>
                <a:gd name="T28" fmla="*/ 67 w 112"/>
                <a:gd name="T29" fmla="*/ 46 h 153"/>
                <a:gd name="T30" fmla="*/ 99 w 112"/>
                <a:gd name="T31" fmla="*/ 46 h 153"/>
                <a:gd name="T32" fmla="*/ 99 w 112"/>
                <a:gd name="T33" fmla="*/ 14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2" h="153">
                  <a:moveTo>
                    <a:pt x="112" y="30"/>
                  </a:moveTo>
                  <a:lnTo>
                    <a:pt x="82" y="0"/>
                  </a:lnTo>
                  <a:lnTo>
                    <a:pt x="0" y="0"/>
                  </a:lnTo>
                  <a:lnTo>
                    <a:pt x="0" y="153"/>
                  </a:lnTo>
                  <a:lnTo>
                    <a:pt x="112" y="153"/>
                  </a:lnTo>
                  <a:lnTo>
                    <a:pt x="112" y="30"/>
                  </a:lnTo>
                  <a:close/>
                  <a:moveTo>
                    <a:pt x="99" y="34"/>
                  </a:moveTo>
                  <a:lnTo>
                    <a:pt x="79" y="34"/>
                  </a:lnTo>
                  <a:lnTo>
                    <a:pt x="79" y="14"/>
                  </a:lnTo>
                  <a:lnTo>
                    <a:pt x="99" y="34"/>
                  </a:lnTo>
                  <a:close/>
                  <a:moveTo>
                    <a:pt x="99" y="141"/>
                  </a:moveTo>
                  <a:lnTo>
                    <a:pt x="12" y="141"/>
                  </a:lnTo>
                  <a:lnTo>
                    <a:pt x="12" y="12"/>
                  </a:lnTo>
                  <a:lnTo>
                    <a:pt x="67" y="12"/>
                  </a:lnTo>
                  <a:lnTo>
                    <a:pt x="67" y="46"/>
                  </a:lnTo>
                  <a:lnTo>
                    <a:pt x="99" y="46"/>
                  </a:lnTo>
                  <a:lnTo>
                    <a:pt x="99" y="1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27" name="Rectangle 45">
              <a:extLst>
                <a:ext uri="{FF2B5EF4-FFF2-40B4-BE49-F238E27FC236}">
                  <a16:creationId xmlns:a16="http://schemas.microsoft.com/office/drawing/2014/main" id="{F26D130D-D022-CC3A-34C5-E5E03A8A3112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850" y="2557"/>
              <a:ext cx="70" cy="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28" name="Rectangle 46">
              <a:extLst>
                <a:ext uri="{FF2B5EF4-FFF2-40B4-BE49-F238E27FC236}">
                  <a16:creationId xmlns:a16="http://schemas.microsoft.com/office/drawing/2014/main" id="{EBFD2B9E-3569-BD2B-1EF3-DE269E1C656D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850" y="2579"/>
              <a:ext cx="70" cy="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29" name="Rectangle 47">
              <a:extLst>
                <a:ext uri="{FF2B5EF4-FFF2-40B4-BE49-F238E27FC236}">
                  <a16:creationId xmlns:a16="http://schemas.microsoft.com/office/drawing/2014/main" id="{A4FE882F-5227-6424-C304-CDF088CABA95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850" y="2602"/>
              <a:ext cx="70" cy="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30" name="Rectangle 48">
              <a:extLst>
                <a:ext uri="{FF2B5EF4-FFF2-40B4-BE49-F238E27FC236}">
                  <a16:creationId xmlns:a16="http://schemas.microsoft.com/office/drawing/2014/main" id="{718FB056-BF16-7EA4-7058-6E677AF2A35C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850" y="2625"/>
              <a:ext cx="70" cy="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1F483B56-B033-02E2-A1A9-2900C748DAC4}"/>
              </a:ext>
            </a:extLst>
          </p:cNvPr>
          <p:cNvSpPr txBox="1"/>
          <p:nvPr/>
        </p:nvSpPr>
        <p:spPr>
          <a:xfrm>
            <a:off x="965199" y="1487616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使用正则表达式的</a:t>
            </a:r>
            <a:r>
              <a:rPr lang="en-US" altLang="zh-CN" b="1" dirty="0"/>
              <a:t>IoC</a:t>
            </a:r>
            <a:r>
              <a:rPr lang="zh-CN" altLang="en-US" b="1" dirty="0"/>
              <a:t>识别和保护</a:t>
            </a:r>
            <a:r>
              <a:rPr lang="en-US" altLang="zh-CN" b="1" dirty="0"/>
              <a:t>[C1]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E289B48-953D-00F1-BF88-B77719692923}"/>
              </a:ext>
            </a:extLst>
          </p:cNvPr>
          <p:cNvSpPr txBox="1"/>
          <p:nvPr/>
        </p:nvSpPr>
        <p:spPr>
          <a:xfrm>
            <a:off x="972564" y="2684107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攻击实体和依赖关系的提取</a:t>
            </a:r>
            <a:r>
              <a:rPr lang="en-US" altLang="zh-CN" b="1" dirty="0"/>
              <a:t>[C2, C3]</a:t>
            </a:r>
            <a:endParaRPr lang="zh-CN" altLang="en-US" b="1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A216B463-3A15-D86B-6726-52584B43D8EA}"/>
              </a:ext>
            </a:extLst>
          </p:cNvPr>
          <p:cNvSpPr txBox="1"/>
          <p:nvPr/>
        </p:nvSpPr>
        <p:spPr>
          <a:xfrm>
            <a:off x="972564" y="4910754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374151"/>
                </a:solidFill>
                <a:effectLst/>
                <a:latin typeface="Söhne"/>
              </a:rPr>
              <a:t>攻击图的生成和简化</a:t>
            </a:r>
            <a:r>
              <a:rPr lang="en-US" altLang="zh-CN" b="1" i="0" dirty="0">
                <a:solidFill>
                  <a:srgbClr val="374151"/>
                </a:solidFill>
                <a:effectLst/>
                <a:latin typeface="Söhne"/>
              </a:rPr>
              <a:t>[C3</a:t>
            </a:r>
            <a:r>
              <a:rPr lang="zh-CN" altLang="en-US" b="1" i="0" dirty="0">
                <a:solidFill>
                  <a:srgbClr val="374151"/>
                </a:solidFill>
                <a:effectLst/>
                <a:latin typeface="Söhne"/>
              </a:rPr>
              <a:t>，</a:t>
            </a:r>
            <a:r>
              <a:rPr lang="en-US" altLang="zh-CN" b="1" i="0" dirty="0">
                <a:solidFill>
                  <a:srgbClr val="374151"/>
                </a:solidFill>
                <a:effectLst/>
                <a:latin typeface="Söhne"/>
              </a:rPr>
              <a:t>C4]</a:t>
            </a:r>
            <a:endParaRPr lang="zh-CN" altLang="en-US" b="1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7C43DEA-1D5D-B18B-1ED3-B848C9FE5702}"/>
              </a:ext>
            </a:extLst>
          </p:cNvPr>
          <p:cNvSpPr txBox="1"/>
          <p:nvPr/>
        </p:nvSpPr>
        <p:spPr>
          <a:xfrm>
            <a:off x="1291589" y="1951813"/>
            <a:ext cx="85107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使用正则替换会影响</a:t>
            </a:r>
            <a:r>
              <a:rPr lang="en-US" altLang="zh-CN" dirty="0"/>
              <a:t>NLP</a:t>
            </a:r>
            <a:r>
              <a:rPr lang="zh-CN" altLang="en-US" dirty="0"/>
              <a:t>模型的</a:t>
            </a:r>
            <a:r>
              <a:rPr lang="en-US" altLang="zh-CN" dirty="0"/>
              <a:t>IoC</a:t>
            </a:r>
            <a:r>
              <a:rPr lang="zh-CN" altLang="en-US" dirty="0"/>
              <a:t>词汇</a:t>
            </a:r>
            <a:r>
              <a:rPr lang="en-US" altLang="zh-CN" dirty="0"/>
              <a:t>(</a:t>
            </a:r>
            <a:r>
              <a:rPr lang="zh-CN" altLang="en-US" dirty="0"/>
              <a:t>如</a:t>
            </a:r>
            <a:r>
              <a:rPr lang="en-US" altLang="zh-CN" dirty="0"/>
              <a:t>CVE-2017-21880</a:t>
            </a:r>
            <a:r>
              <a:rPr lang="zh-CN" altLang="en-US" dirty="0"/>
              <a:t>、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/passwd/)</a:t>
            </a:r>
            <a:r>
              <a:rPr lang="zh-CN" altLang="en-US" dirty="0"/>
              <a:t>并记录下位置，以便后续复原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E5F9B6F2-9342-015A-D06E-FACBC4FF663D}"/>
              </a:ext>
            </a:extLst>
          </p:cNvPr>
          <p:cNvSpPr txBox="1"/>
          <p:nvPr/>
        </p:nvSpPr>
        <p:spPr>
          <a:xfrm>
            <a:off x="1291589" y="3078253"/>
            <a:ext cx="92608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实体提取：将系统实体分为</a:t>
            </a:r>
            <a:r>
              <a:rPr lang="en-US" altLang="zh-CN" dirty="0"/>
              <a:t>6</a:t>
            </a:r>
            <a:r>
              <a:rPr lang="zh-CN" altLang="en-US" dirty="0"/>
              <a:t>类</a:t>
            </a:r>
            <a:r>
              <a:rPr lang="en-US" altLang="zh-CN" dirty="0"/>
              <a:t>(Actor, Executable, File, Network connection, Registry, other)</a:t>
            </a:r>
            <a:r>
              <a:rPr lang="zh-CN" altLang="en-US" dirty="0"/>
              <a:t>，使用</a:t>
            </a:r>
            <a:r>
              <a:rPr lang="en-US" altLang="zh-CN" dirty="0"/>
              <a:t>NER(Named Entity Recognition)</a:t>
            </a:r>
            <a:r>
              <a:rPr lang="zh-CN" altLang="en-US" dirty="0"/>
              <a:t>模型来识别文本中的实体，用</a:t>
            </a:r>
            <a:r>
              <a:rPr lang="en-US" altLang="zh-CN" dirty="0"/>
              <a:t>spacy</a:t>
            </a:r>
            <a:r>
              <a:rPr lang="zh-CN" altLang="en-US" dirty="0"/>
              <a:t>库的</a:t>
            </a:r>
            <a:r>
              <a:rPr lang="en-US" altLang="zh-CN" dirty="0"/>
              <a:t>entityruler</a:t>
            </a:r>
            <a:r>
              <a:rPr lang="zh-CN" altLang="en-US" dirty="0"/>
              <a:t>辅助识别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FC9A1E44-5944-A9E6-04F8-3152D34905C8}"/>
              </a:ext>
            </a:extLst>
          </p:cNvPr>
          <p:cNvSpPr txBox="1"/>
          <p:nvPr/>
        </p:nvSpPr>
        <p:spPr>
          <a:xfrm>
            <a:off x="1291589" y="5333576"/>
            <a:ext cx="9443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通过合并共指节点生成简明攻击图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6FE8B2F-4FD3-047B-0932-DF02E344B126}"/>
              </a:ext>
            </a:extLst>
          </p:cNvPr>
          <p:cNvSpPr txBox="1"/>
          <p:nvPr/>
        </p:nvSpPr>
        <p:spPr>
          <a:xfrm>
            <a:off x="1291589" y="3993007"/>
            <a:ext cx="93888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依赖关系提取：用共同引用解析器</a:t>
            </a:r>
            <a:r>
              <a:rPr lang="en-US" altLang="zh-CN" b="1" dirty="0"/>
              <a:t>co-referee</a:t>
            </a:r>
            <a:r>
              <a:rPr lang="zh-CN" altLang="en-US" dirty="0"/>
              <a:t>来消除共同指代；对于句中的实体依赖提取，先用</a:t>
            </a:r>
            <a:r>
              <a:rPr lang="en-US" altLang="zh-CN" dirty="0"/>
              <a:t>spacy</a:t>
            </a:r>
            <a:r>
              <a:rPr lang="zh-CN" altLang="en-US" dirty="0"/>
              <a:t>为每句话建立依赖树，然后用</a:t>
            </a:r>
            <a:r>
              <a:rPr lang="en-US" altLang="zh-CN" dirty="0"/>
              <a:t>LCA(Lowest Common Ancestor)</a:t>
            </a:r>
            <a:r>
              <a:rPr lang="zh-CN" altLang="en-US" dirty="0"/>
              <a:t>计算每对实体之间的距离，每个实体会与最近的实体建立依赖关系，</a:t>
            </a:r>
          </a:p>
        </p:txBody>
      </p:sp>
    </p:spTree>
    <p:extLst>
      <p:ext uri="{BB962C8B-B14F-4D97-AF65-F5344CB8AC3E}">
        <p14:creationId xmlns:p14="http://schemas.microsoft.com/office/powerpoint/2010/main" val="16983734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6897</TotalTime>
  <Words>2040</Words>
  <Application>Microsoft Office PowerPoint</Application>
  <PresentationFormat>宽屏</PresentationFormat>
  <Paragraphs>226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5" baseType="lpstr">
      <vt:lpstr>-apple-system</vt:lpstr>
      <vt:lpstr>Helvetica Neue</vt:lpstr>
      <vt:lpstr>Söhne</vt:lpstr>
      <vt:lpstr>system-ui</vt:lpstr>
      <vt:lpstr>等线</vt:lpstr>
      <vt:lpstr>等线 Light</vt:lpstr>
      <vt:lpstr>SimSun</vt:lpstr>
      <vt:lpstr>Microsoft YaHei</vt:lpstr>
      <vt:lpstr>Microsoft YaHei</vt:lpstr>
      <vt:lpstr>Arial</vt:lpstr>
      <vt:lpstr>Arial Black</vt:lpstr>
      <vt:lpstr>Calibri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林丰</dc:creator>
  <cp:lastModifiedBy>lh</cp:lastModifiedBy>
  <cp:revision>108</cp:revision>
  <dcterms:created xsi:type="dcterms:W3CDTF">2022-12-18T06:48:50Z</dcterms:created>
  <dcterms:modified xsi:type="dcterms:W3CDTF">2023-08-02T04:51:21Z</dcterms:modified>
</cp:coreProperties>
</file>