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57" r:id="rId4"/>
    <p:sldId id="3325" r:id="rId6"/>
    <p:sldId id="3376" r:id="rId7"/>
    <p:sldId id="3345" r:id="rId8"/>
    <p:sldId id="548" r:id="rId9"/>
    <p:sldId id="3346" r:id="rId10"/>
    <p:sldId id="3347" r:id="rId11"/>
    <p:sldId id="3339" r:id="rId12"/>
    <p:sldId id="3327" r:id="rId13"/>
    <p:sldId id="3355" r:id="rId14"/>
    <p:sldId id="3342" r:id="rId15"/>
    <p:sldId id="3373" r:id="rId16"/>
    <p:sldId id="3374" r:id="rId17"/>
    <p:sldId id="3375" r:id="rId18"/>
    <p:sldId id="3262"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89612" autoAdjust="0"/>
  </p:normalViewPr>
  <p:slideViewPr>
    <p:cSldViewPr snapToGrid="0" showGuides="1">
      <p:cViewPr varScale="1">
        <p:scale>
          <a:sx n="112" d="100"/>
          <a:sy n="112" d="100"/>
        </p:scale>
        <p:origin x="835" y="82"/>
      </p:cViewPr>
      <p:guideLst>
        <p:guide orient="horz" pos="222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5.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r>
              <a:rPr lang="zh-CN" altLang="en-US">
                <a:sym typeface="+mn-ea"/>
              </a:rPr>
              <a:t>由于拉普拉斯近似，r（s）的后验分布|D是高斯分布的，我们可以用与GP奖励模型相同的方法计算公式（1）和（2）。</a:t>
            </a:r>
            <a:endParaRPr lang="zh-CN" altLang="en-US">
              <a:sym typeface="+mn-ea"/>
            </a:endParaRPr>
          </a:p>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我们在训练期间早期提供更多的样本，而在稍后提供更少的样本</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从人类反馈中学习奖励函数：解决指定奖励函数挑战的一种方法是从人类反馈中学习它们。人类专家可以提供有价值的评估、比较或偏好，可用于对奖励函数进行建模。</a:t>
            </a:r>
            <a:endParaRPr kumimoji="0" lang="zh-CN" i="0" u="none" strike="noStrike" kern="1200"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主动奖励学习：考虑到人工反馈的费用，主动奖励学习侧重于向专家选择信息量最大的查询。目标是收集最有用的信息，同时最大限度地减少查询数量。</a:t>
            </a:r>
            <a:endParaRPr kumimoji="0" lang="zh-CN" i="0" u="none" strike="noStrike" kern="1200"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奖励函数的均匀近似：先前的工作通常侧重于在整个状态空间中均匀地近似奖励函数。但是，这可能与寻找最佳策略的强化学习目标不一致</a:t>
            </a:r>
            <a:endParaRPr kumimoji="0" lang="zh-CN" i="0" u="none" strike="noStrike" kern="1200"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先前工作的局限性：以前的主动奖励学习方法通常是针对特定类型的查询量身定制的，例如轨迹比较或轨迹的数值评估。这种有限的适用性可能无法捕获人类专家可以提供的全部信息</a:t>
            </a:r>
            <a:r>
              <a:rPr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endParaRPr kumimoji="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然而，直接从反馈中学习策略有几个缺点：很难将不同类型的反馈结合在一起，而且政策往往在不同环境之间的通用性很差。Ng和Russell（2000）认为，奖励函数比策略更能代表期望的行为。</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通过学习奖励函数的模型来解决这个问题，即，预测给定状态的回报的模型，并计算使模型引起的回报最大化的策略。重要的是，我们要学习一个奖励模型，使得诱导的最优策略在真实奖励函数下获得高回报。</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agent</a:t>
            </a:r>
            <a:r>
              <a:rPr lang="zh-CN" altLang="en-US">
                <a:sym typeface="+mn-ea"/>
              </a:rPr>
              <a:t>可以要求专家提供信息，以减少不确定性并改进其策略。但是，某些查询可能无法帮助区分不同的最佳策略。</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IDRL使用汤普森采样（TS，Thompson，1933）作为创建Πc的灵活方式。我们实现TS通过重复采样的后验奖励模型的奖励函数，并找到一个近似的最优策略，这个采样的奖励函数。这近似于从最优策略的后验分布中进行采样。</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tags" Target="../tags/tag22.xml"/><Relationship Id="rId3"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tags" Target="../tags/tag2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3" Type="http://schemas.openxmlformats.org/officeDocument/2006/relationships/notesSlide" Target="../notesSlides/notesSlide5.xml"/><Relationship Id="rId12" Type="http://schemas.openxmlformats.org/officeDocument/2006/relationships/slideLayout" Target="../slideLayouts/slideLayout3.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xml"/><Relationship Id="rId7" Type="http://schemas.openxmlformats.org/officeDocument/2006/relationships/image" Target="../media/image9.png"/><Relationship Id="rId6" Type="http://schemas.openxmlformats.org/officeDocument/2006/relationships/tags" Target="../tags/tag17.xml"/><Relationship Id="rId5" Type="http://schemas.openxmlformats.org/officeDocument/2006/relationships/image" Target="../media/image8.png"/><Relationship Id="rId4" Type="http://schemas.openxmlformats.org/officeDocument/2006/relationships/tags" Target="../tags/tag16.xml"/><Relationship Id="rId3" Type="http://schemas.openxmlformats.org/officeDocument/2006/relationships/image" Target="../media/image7.png"/><Relationship Id="rId2" Type="http://schemas.openxmlformats.org/officeDocument/2006/relationships/tags" Target="../tags/tag1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tags" Target="../tags/tag19.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tags" Target="../tags/tag20.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774440" y="2744470"/>
            <a:ext cx="8417560" cy="1482725"/>
          </a:xfrm>
          <a:prstGeom prst="rect">
            <a:avLst/>
          </a:prstGeom>
          <a:noFill/>
        </p:spPr>
        <p:txBody>
          <a:bodyPr wrap="square" rtlCol="0">
            <a:noAutofit/>
          </a:bodyPr>
          <a:lstStyle/>
          <a:p>
            <a:pPr algn="ctr" defTabSz="913765">
              <a:defRPr/>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nformation Directed Reward </a:t>
            </a:r>
            <a:endPar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Learning for Reinforcement Learning</a:t>
            </a:r>
            <a:endPar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7" name="文本占位符 13"/>
          <p:cNvSpPr txBox="1"/>
          <p:nvPr/>
        </p:nvSpPr>
        <p:spPr>
          <a:xfrm>
            <a:off x="1809115" y="4917440"/>
            <a:ext cx="9977755" cy="135509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zh-CN" altLang="en-US" sz="1800">
                <a:sym typeface="+mn-ea"/>
              </a:rPr>
              <a:t>Information Directed Reward Learning</a:t>
            </a:r>
            <a:r>
              <a:rPr lang="en-US" altLang="zh-CN" sz="1800">
                <a:sym typeface="+mn-ea"/>
              </a:rPr>
              <a:t> </a:t>
            </a:r>
            <a:r>
              <a:rPr lang="zh-CN" altLang="en-US" sz="1800">
                <a:sym typeface="+mn-ea"/>
              </a:rPr>
              <a:t>for ReinforcementLearning（NeurIPS）-2021</a:t>
            </a:r>
            <a:endParaRPr lang="zh-CN" altLang="en-US" sz="1800">
              <a:sym typeface="+mn-ea"/>
            </a:endParaRPr>
          </a:p>
          <a:p>
            <a:pPr algn="r">
              <a:defRPr/>
            </a:pPr>
            <a:r>
              <a:rPr lang="zh-CN" altLang="en-US" sz="1800">
                <a:sym typeface="+mn-ea"/>
              </a:rPr>
              <a:t>汇报人：贺俊宇</a:t>
            </a:r>
            <a:endParaRPr lang="zh-CN" altLang="en-US" sz="1800"/>
          </a:p>
          <a:p>
            <a:pPr algn="r">
              <a:defRPr/>
            </a:pPr>
            <a:r>
              <a:rPr lang="zh-CN" altLang="en-US" sz="1800"/>
              <a:t>202</a:t>
            </a:r>
            <a:r>
              <a:rPr lang="en-US" altLang="zh-CN" sz="1800"/>
              <a:t>3</a:t>
            </a:r>
            <a:r>
              <a:rPr lang="zh-CN" altLang="en-US" sz="1800"/>
              <a:t> / </a:t>
            </a:r>
            <a:r>
              <a:rPr lang="en-US" altLang="zh-CN" sz="1800"/>
              <a:t>8</a:t>
            </a:r>
            <a:r>
              <a:rPr lang="en-US" altLang="zh-CN" sz="1800"/>
              <a:t> </a:t>
            </a:r>
            <a:r>
              <a:rPr lang="zh-CN" altLang="en-US" sz="1800"/>
              <a:t>/</a:t>
            </a:r>
            <a:r>
              <a:rPr lang="en-US" altLang="zh-CN" sz="1800"/>
              <a:t> 2</a:t>
            </a:r>
            <a:endParaRPr lang="zh-CN" alt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scalable Deep RL approximation of IDRL</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9" name="文本框 8"/>
          <p:cNvSpPr txBox="1"/>
          <p:nvPr/>
        </p:nvSpPr>
        <p:spPr>
          <a:xfrm>
            <a:off x="660400" y="116395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Reward model：</a:t>
            </a:r>
            <a:endParaRPr lang="zh-CN" altLang="en-US"/>
          </a:p>
        </p:txBody>
      </p:sp>
      <p:sp>
        <p:nvSpPr>
          <p:cNvPr id="13" name="文本框 12"/>
          <p:cNvSpPr txBox="1"/>
          <p:nvPr/>
        </p:nvSpPr>
        <p:spPr>
          <a:xfrm>
            <a:off x="1107440" y="1562735"/>
            <a:ext cx="10799445" cy="922020"/>
          </a:xfrm>
          <a:prstGeom prst="rect">
            <a:avLst/>
          </a:prstGeom>
          <a:noFill/>
        </p:spPr>
        <p:txBody>
          <a:bodyPr wrap="square" rtlCol="0" anchor="t">
            <a:spAutoFit/>
          </a:bodyPr>
          <a:p>
            <a:pPr indent="0" fontAlgn="auto">
              <a:lnSpc>
                <a:spcPct val="150000"/>
              </a:lnSpc>
            </a:pPr>
            <a:r>
              <a:rPr lang="zh-CN" altLang="en-US"/>
              <a:t>使用 DNN 的自适应基函数回归实现的。该模型基于</a:t>
            </a:r>
            <a:r>
              <a:rPr lang="en-US" altLang="zh-CN"/>
              <a:t>agent</a:t>
            </a:r>
            <a:r>
              <a:rPr lang="zh-CN" altLang="en-US"/>
              <a:t>行为的短片段比较进行训练，DNN 的最后一层用作贝叶斯逻辑回归模型参数的 MAP 估计，并使用拉普拉斯近似来近似完整的后验分布。</a:t>
            </a:r>
            <a:endParaRPr lang="zh-CN" altLang="en-US"/>
          </a:p>
        </p:txBody>
      </p:sp>
      <p:sp>
        <p:nvSpPr>
          <p:cNvPr id="16" name="文本框 15"/>
          <p:cNvSpPr txBox="1"/>
          <p:nvPr/>
        </p:nvSpPr>
        <p:spPr>
          <a:xfrm>
            <a:off x="660400" y="337121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Full algorithm</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198880" y="4066540"/>
            <a:ext cx="9782175" cy="133794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zh-CN" altLang="en-US"/>
              <a:t>使用策略梯度算法来训练当前奖励模型的策略和候选策略</a:t>
            </a:r>
            <a:r>
              <a:rPr lang="en-US" altLang="zh-CN"/>
              <a:t>.</a:t>
            </a:r>
            <a:endParaRPr lang="en-US" altLang="zh-CN"/>
          </a:p>
          <a:p>
            <a:pPr marL="285750" indent="-285750" fontAlgn="auto">
              <a:lnSpc>
                <a:spcPct val="150000"/>
              </a:lnSpc>
              <a:buFont typeface="Arial" panose="020B0604020202020204" pitchFamily="34" charset="0"/>
              <a:buChar char="•"/>
            </a:pPr>
            <a:r>
              <a:rPr lang="en-US" altLang="zh-CN"/>
              <a:t>agent按照一个固定的时间表查询比较，</a:t>
            </a:r>
            <a:r>
              <a:t>在该时间表中，样本数与1</a:t>
            </a:r>
            <a:r>
              <a:rPr lang="en-US"/>
              <a:t>/T</a:t>
            </a:r>
            <a:r>
              <a:t>成正比，其中</a:t>
            </a:r>
            <a:r>
              <a:rPr lang="en-US"/>
              <a:t>T</a:t>
            </a:r>
            <a:r>
              <a:t>是策略训练步数</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6" name="文本框 5"/>
          <p:cNvSpPr txBox="1"/>
          <p:nvPr/>
        </p:nvSpPr>
        <p:spPr>
          <a:xfrm>
            <a:off x="898525" y="1567815"/>
            <a:ext cx="4064000" cy="398780"/>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setup</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40765" y="2127885"/>
            <a:ext cx="9095740" cy="645160"/>
          </a:xfrm>
          <a:prstGeom prst="rect">
            <a:avLst/>
          </a:prstGeom>
          <a:noFill/>
        </p:spPr>
        <p:txBody>
          <a:bodyPr wrap="square" rtlCol="0" anchor="t">
            <a:spAutoFit/>
          </a:bodyPr>
          <a:p>
            <a:r>
              <a:rPr lang="zh-CN" altLang="en-US"/>
              <a:t>在驾驶员中，</a:t>
            </a:r>
            <a:r>
              <a:rPr lang="en-US" altLang="zh-CN"/>
              <a:t>agent</a:t>
            </a:r>
            <a:r>
              <a:rPr lang="zh-CN" altLang="en-US"/>
              <a:t>控制高速公路上的一辆汽车，另一辆汽车在固定的轨迹上行驶。对于每个实验，随机采样一个潜在的（线性）奖励函数来描述期望的驾驶行为。</a:t>
            </a:r>
            <a:endParaRPr lang="zh-CN" altLang="en-US"/>
          </a:p>
        </p:txBody>
      </p:sp>
      <p:pic>
        <p:nvPicPr>
          <p:cNvPr id="8" name="图片 7"/>
          <p:cNvPicPr>
            <a:picLocks noChangeAspect="1"/>
          </p:cNvPicPr>
          <p:nvPr>
            <p:custDataLst>
              <p:tags r:id="rId2"/>
            </p:custDataLst>
          </p:nvPr>
        </p:nvPicPr>
        <p:blipFill>
          <a:blip r:embed="rId3"/>
          <a:stretch>
            <a:fillRect/>
          </a:stretch>
        </p:blipFill>
        <p:spPr>
          <a:xfrm>
            <a:off x="2602230" y="2963545"/>
            <a:ext cx="5948045" cy="204152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1997710" y="5484495"/>
            <a:ext cx="7893050" cy="577850"/>
          </a:xfrm>
          <a:prstGeom prst="rect">
            <a:avLst/>
          </a:prstGeom>
        </p:spPr>
      </p:pic>
      <p:sp>
        <p:nvSpPr>
          <p:cNvPr id="10" name="文本框 9"/>
          <p:cNvSpPr txBox="1"/>
          <p:nvPr/>
        </p:nvSpPr>
        <p:spPr>
          <a:xfrm>
            <a:off x="660400" y="97980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IDRL可以使用GP奖励模型从轨迹比较中学习</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6" name="文本框 5"/>
          <p:cNvSpPr txBox="1"/>
          <p:nvPr/>
        </p:nvSpPr>
        <p:spPr>
          <a:xfrm>
            <a:off x="898525" y="1567815"/>
            <a:ext cx="4064000" cy="398780"/>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setup</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40765" y="2127885"/>
            <a:ext cx="9095740" cy="645160"/>
          </a:xfrm>
          <a:prstGeom prst="rect">
            <a:avLst/>
          </a:prstGeom>
          <a:noFill/>
        </p:spPr>
        <p:txBody>
          <a:bodyPr wrap="square" rtlCol="0" anchor="t">
            <a:spAutoFit/>
          </a:bodyPr>
          <a:p>
            <a:r>
              <a:t>在走廊环境中，机器人必须向前移动并停在目标位置。模拟专家根据与目标方向上的速度成比例的奖励函数对轨迹</a:t>
            </a:r>
            <a:r>
              <a:rPr lang="zh-CN"/>
              <a:t>片段</a:t>
            </a:r>
            <a:r>
              <a:t>进行评级。</a:t>
            </a:r>
          </a:p>
        </p:txBody>
      </p:sp>
      <p:sp>
        <p:nvSpPr>
          <p:cNvPr id="10" name="文本框 9"/>
          <p:cNvSpPr txBox="1"/>
          <p:nvPr/>
        </p:nvSpPr>
        <p:spPr>
          <a:xfrm>
            <a:off x="660400" y="97980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具有GP模型的IDRL可以扩展到更大的环境</a:t>
            </a:r>
            <a:endParaRPr lang="zh-CN" altLang="en-US" sz="20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2"/>
            </p:custDataLst>
          </p:nvPr>
        </p:nvPicPr>
        <p:blipFill>
          <a:blip r:embed="rId3"/>
          <a:stretch>
            <a:fillRect/>
          </a:stretch>
        </p:blipFill>
        <p:spPr>
          <a:xfrm>
            <a:off x="2602230" y="3186430"/>
            <a:ext cx="6313170" cy="19729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6" name="文本框 5"/>
          <p:cNvSpPr txBox="1"/>
          <p:nvPr/>
        </p:nvSpPr>
        <p:spPr>
          <a:xfrm>
            <a:off x="898525" y="1567815"/>
            <a:ext cx="4064000" cy="398780"/>
          </a:xfrm>
          <a:prstGeom prst="rect">
            <a:avLst/>
          </a:prstGeom>
          <a:noFill/>
        </p:spPr>
        <p:txBody>
          <a:bodyPr wrap="square" rtlCol="0">
            <a:spAutoFit/>
          </a:bodyPr>
          <a:p>
            <a:r>
              <a:rPr lang="zh-CN" altLang="en-US" sz="2000" b="1" dirty="0">
                <a:latin typeface="微软雅黑" panose="020B0503020204020204" pitchFamily="34" charset="-122"/>
                <a:ea typeface="微软雅黑" panose="020B0503020204020204" pitchFamily="34" charset="-122"/>
              </a:rPr>
              <a:t>setup</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40765" y="2127885"/>
            <a:ext cx="9095740" cy="922020"/>
          </a:xfrm>
          <a:prstGeom prst="rect">
            <a:avLst/>
          </a:prstGeom>
          <a:noFill/>
        </p:spPr>
        <p:txBody>
          <a:bodyPr wrap="square" rtlCol="0" anchor="t">
            <a:spAutoFit/>
          </a:bodyPr>
          <a:p>
            <a:r>
              <a:t>使用软SA</a:t>
            </a:r>
            <a:r>
              <a:rPr lang="en-US"/>
              <a:t>C</a:t>
            </a:r>
            <a:r>
              <a:rPr lang="zh-CN"/>
              <a:t>算法</a:t>
            </a:r>
            <a:r>
              <a:t>。在标准的MuJoCo运动任务上进行了测试，DNN比GP模型更难学习，因为前者编码的先验信息更少。</a:t>
            </a:r>
            <a:r>
              <a:rPr lang="zh-CN"/>
              <a:t>文中</a:t>
            </a:r>
            <a:r>
              <a:t>的评估指标是一个归一化的分数，平均所有环境。分数0对应于随机策略，分数100是在真实奖励函数上训练的策略的性能。</a:t>
            </a:r>
          </a:p>
        </p:txBody>
      </p:sp>
      <p:sp>
        <p:nvSpPr>
          <p:cNvPr id="10" name="文本框 9"/>
          <p:cNvSpPr txBox="1"/>
          <p:nvPr/>
        </p:nvSpPr>
        <p:spPr>
          <a:xfrm>
            <a:off x="660400" y="97980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IDRL可以扩展到</a:t>
            </a: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RL设置</a:t>
            </a:r>
            <a:endParaRPr lang="zh-CN" altLang="en-US" sz="20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2"/>
            </p:custDataLst>
          </p:nvPr>
        </p:nvPicPr>
        <p:blipFill>
          <a:blip r:embed="rId3"/>
          <a:stretch>
            <a:fillRect/>
          </a:stretch>
        </p:blipFill>
        <p:spPr>
          <a:xfrm>
            <a:off x="4041140" y="3608705"/>
            <a:ext cx="3663950" cy="23368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8397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Conclusion</a:t>
            </a:r>
            <a:endPar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2" name="文本框 1"/>
          <p:cNvSpPr txBox="1"/>
          <p:nvPr/>
        </p:nvSpPr>
        <p:spPr>
          <a:xfrm>
            <a:off x="616585" y="1610995"/>
            <a:ext cx="11359515" cy="2999740"/>
          </a:xfrm>
          <a:prstGeom prst="rect">
            <a:avLst/>
          </a:prstGeom>
          <a:noFill/>
        </p:spPr>
        <p:txBody>
          <a:bodyPr wrap="square" rtlCol="0" anchor="t">
            <a:spAutoFit/>
          </a:bodyPr>
          <a:p>
            <a:pPr marL="285750" indent="-285750" fontAlgn="auto">
              <a:lnSpc>
                <a:spcPct val="150000"/>
              </a:lnSpc>
              <a:buFont typeface="Wingdings" panose="05000000000000000000" charset="0"/>
              <a:buChar char="u"/>
            </a:pPr>
            <a:r>
              <a:rPr lang="zh-CN" altLang="en-US"/>
              <a:t>文中研究了使用尽可能少的专家查询主动学习奖励函数模型的问题。并且提出了信息导向奖励学习（IDRL）。</a:t>
            </a:r>
            <a:endParaRPr lang="zh-CN" altLang="en-US"/>
          </a:p>
          <a:p>
            <a:pPr marL="285750" indent="-285750" fontAlgn="auto">
              <a:lnSpc>
                <a:spcPct val="150000"/>
              </a:lnSpc>
              <a:buFont typeface="Wingdings" panose="05000000000000000000" charset="0"/>
              <a:buChar char="u"/>
            </a:pPr>
            <a:endParaRPr lang="zh-CN" altLang="en-US"/>
          </a:p>
          <a:p>
            <a:pPr marL="285750" indent="-285750" fontAlgn="auto">
              <a:lnSpc>
                <a:spcPct val="150000"/>
              </a:lnSpc>
              <a:buFont typeface="Wingdings" panose="05000000000000000000" charset="0"/>
              <a:buChar char="u"/>
            </a:pPr>
            <a:r>
              <a:rPr lang="zh-CN" altLang="en-US"/>
              <a:t>该算法专注于学习一个好的策略，而不是获得一个低近似误差的奖励。</a:t>
            </a:r>
            <a:endParaRPr lang="zh-CN" altLang="en-US"/>
          </a:p>
          <a:p>
            <a:pPr marL="285750" indent="-285750" fontAlgn="auto">
              <a:lnSpc>
                <a:spcPct val="150000"/>
              </a:lnSpc>
              <a:buFont typeface="Wingdings" panose="05000000000000000000" charset="0"/>
              <a:buChar char="u"/>
            </a:pPr>
            <a:endParaRPr lang="zh-CN" altLang="en-US"/>
          </a:p>
          <a:p>
            <a:pPr marL="285750" indent="-285750" fontAlgn="auto">
              <a:lnSpc>
                <a:spcPct val="150000"/>
              </a:lnSpc>
              <a:buFont typeface="Wingdings" panose="05000000000000000000" charset="0"/>
              <a:buChar char="u"/>
            </a:pPr>
            <a:r>
              <a:rPr lang="zh-CN" altLang="en-US"/>
              <a:t>与大多数现有的方法不同，IDRL可以处理来自专家的不同类型的反馈。</a:t>
            </a:r>
            <a:endParaRPr lang="zh-CN" altLang="en-US"/>
          </a:p>
          <a:p>
            <a:pPr marL="285750" indent="-285750" fontAlgn="auto">
              <a:lnSpc>
                <a:spcPct val="150000"/>
              </a:lnSpc>
              <a:buFont typeface="Wingdings" panose="05000000000000000000" charset="0"/>
              <a:buChar char="u"/>
            </a:pPr>
            <a:endParaRPr lang="zh-CN" altLang="en-US"/>
          </a:p>
          <a:p>
            <a:pPr marL="285750" indent="-285750" fontAlgn="auto">
              <a:lnSpc>
                <a:spcPct val="150000"/>
              </a:lnSpc>
              <a:buFont typeface="Wingdings" panose="05000000000000000000" charset="0"/>
              <a:buChar char="u"/>
            </a:pPr>
            <a:r>
              <a:rPr lang="zh-CN" altLang="en-US"/>
              <a:t>实现表明，它需要显着较少的查询比以前的方法，IDRL 被证明是可扩展的，能够处理复杂的环境。</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Paper </a:t>
            </a: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work</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extBox 205"/>
          <p:cNvSpPr txBox="1"/>
          <p:nvPr>
            <p:custDataLst>
              <p:tags r:id="rId2"/>
            </p:custDataLst>
          </p:nvPr>
        </p:nvSpPr>
        <p:spPr>
          <a:xfrm>
            <a:off x="660400" y="1016635"/>
            <a:ext cx="10858500" cy="3999865"/>
          </a:xfrm>
          <a:prstGeom prst="rect">
            <a:avLst/>
          </a:prstGeom>
          <a:noFill/>
        </p:spPr>
        <p:txBody>
          <a:bodyPr wrap="square" rtlCol="0">
            <a:sp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本文的主要内容：</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本文考虑了一种RL设置，在该设置中， agent仅通过查询专家来获得有关奖励的信息</a:t>
            </a: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本文旨在学习一种奖励模型，该模型允许标准RL算法在尽可能少的专家查询的情况下实现高预期回报。为此，本文提出了</a:t>
            </a:r>
            <a:r>
              <a:rPr kumimoji="0" lang="zh-CN" sz="2000" b="1"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信息导向奖励学习（IDRL）</a:t>
            </a:r>
            <a:r>
              <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，用于从昂贵的反馈中学习奖励函数的模型，其目标是找到一个好的策略，而不是均匀地减少模型的误差。</a:t>
            </a:r>
            <a:endPar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IDRL适应不同的查询类型。此外，IDRL </a:t>
            </a:r>
            <a:r>
              <a:rPr lang="zh-CN" sz="20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是可扩展的，能够处理复杂的环境</a:t>
            </a:r>
            <a:endParaRPr kumimoji="0" 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Paper </a:t>
            </a: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work</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extBox 205"/>
          <p:cNvSpPr txBox="1"/>
          <p:nvPr>
            <p:custDataLst>
              <p:tags r:id="rId2"/>
            </p:custDataLst>
          </p:nvPr>
        </p:nvSpPr>
        <p:spPr>
          <a:xfrm>
            <a:off x="660400" y="1016635"/>
            <a:ext cx="10858500" cy="983615"/>
          </a:xfrm>
          <a:prstGeom prst="rect">
            <a:avLst/>
          </a:prstGeom>
          <a:noFill/>
        </p:spPr>
        <p:txBody>
          <a:bodyPr wrap="square" rtlCol="0">
            <a:sp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本文主要提出的</a:t>
            </a: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要点：</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929005" y="1684020"/>
            <a:ext cx="9509125" cy="4523105"/>
          </a:xfrm>
          <a:prstGeom prst="rect">
            <a:avLst/>
          </a:prstGeom>
          <a:noFill/>
        </p:spPr>
        <p:txBody>
          <a:bodyPr wrap="square" rtlCol="0" anchor="t">
            <a:spAutoFit/>
          </a:bodyPr>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r>
              <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从人类反馈中学习奖励函数</a:t>
            </a: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r>
              <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主动奖励学习</a:t>
            </a: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endParaRPr kumimoji="0" lang="zh-CN" sz="2400" b="1" i="0" u="none" strike="noStrike" kern="1200"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r>
              <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奖励函数的均匀近似</a:t>
            </a: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endParaRPr lang="zh-CN" altLang="en-US" sz="24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2" name="标题占位符 1"/>
          <p:cNvSpPr txBox="1"/>
          <p:nvPr>
            <p:custDataLst>
              <p:tags r:id="rId2"/>
            </p:custDataLst>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Introduction</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pic>
        <p:nvPicPr>
          <p:cNvPr id="2" name="图片 1"/>
          <p:cNvPicPr>
            <a:picLocks noChangeAspect="1"/>
          </p:cNvPicPr>
          <p:nvPr>
            <p:custDataLst>
              <p:tags r:id="rId3"/>
            </p:custDataLst>
          </p:nvPr>
        </p:nvPicPr>
        <p:blipFill>
          <a:blip r:embed="rId4"/>
          <a:stretch>
            <a:fillRect/>
          </a:stretch>
        </p:blipFill>
        <p:spPr>
          <a:xfrm>
            <a:off x="1947545" y="1092835"/>
            <a:ext cx="8134350" cy="2139950"/>
          </a:xfrm>
          <a:prstGeom prst="rect">
            <a:avLst/>
          </a:prstGeom>
        </p:spPr>
      </p:pic>
      <p:sp>
        <p:nvSpPr>
          <p:cNvPr id="3" name="文本框 2"/>
          <p:cNvSpPr txBox="1"/>
          <p:nvPr/>
        </p:nvSpPr>
        <p:spPr>
          <a:xfrm>
            <a:off x="1823720" y="3935095"/>
            <a:ext cx="8531860" cy="1322070"/>
          </a:xfrm>
          <a:prstGeom prst="rect">
            <a:avLst/>
          </a:prstGeom>
          <a:noFill/>
        </p:spPr>
        <p:txBody>
          <a:bodyPr wrap="square" rtlCol="0" anchor="t">
            <a:spAutoFit/>
          </a:bodyPr>
          <a:p>
            <a:pPr indent="457200"/>
            <a:r>
              <a:rPr lang="zh-CN" sz="2000" dirty="0">
                <a:solidFill>
                  <a:prstClr val="black">
                    <a:lumMod val="85000"/>
                    <a:lumOff val="15000"/>
                  </a:prstClr>
                </a:solidFill>
                <a:latin typeface="微软雅黑" panose="020B0503020204020204" pitchFamily="34" charset="-122"/>
                <a:ea typeface="微软雅黑" panose="020B0503020204020204" pitchFamily="34" charset="-122"/>
              </a:rPr>
              <a:t>常见的主动学习方法旨在均匀地学习奖励，并且会经常类似地查询所有项目。相反，IDRL只考虑两个看似最优的策略π1和π2。由于两种策略都收集樱桃，而不收集梨，因此机器人只需要了解苹果和玉米。IDRL可以用2个查询而不是4个来解决这个任务。</a:t>
            </a:r>
            <a:endParaRPr lang="zh-CN" sz="20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R</a:t>
            </a: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elated work</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48185" y="6569164"/>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3048000" y="2136775"/>
            <a:ext cx="6096000" cy="2030095"/>
          </a:xfrm>
          <a:prstGeom prst="rect">
            <a:avLst/>
          </a:prstGeom>
          <a:noFill/>
        </p:spPr>
        <p:txBody>
          <a:bodyPr wrap="square" rtlCol="0" anchor="t">
            <a:spAutoFit/>
          </a:bodyPr>
          <a:p>
            <a:r>
              <a:rPr lang="zh-CN" altLang="en-US"/>
              <a:t>奖励函数比策略更能代表期望的行为。反向强化学习（IRL）旨在从专家演示中学习奖励模型。奖励模型也可以从两个或更多个不同行为的比较中学习或其他类型的反馈。虽然奖励模型可以成功地学习难以指定的控制和玩游戏任务，</a:t>
            </a:r>
            <a:r>
              <a:rPr lang="zh-CN" altLang="en-US"/>
              <a:t>但是大多数工作使用简单的启发式来选择要进行的查询。相比之下，主动奖励学习旨在以有原则的方式选择信息量最大的查询。</a:t>
            </a:r>
            <a:endParaRPr lang="zh-CN" altLang="en-US"/>
          </a:p>
        </p:txBody>
      </p:sp>
      <p:sp>
        <p:nvSpPr>
          <p:cNvPr id="6" name="矩形 5"/>
          <p:cNvSpPr/>
          <p:nvPr>
            <p:custDataLst>
              <p:tags r:id="rId2"/>
            </p:custDataLst>
          </p:nvPr>
        </p:nvSpPr>
        <p:spPr>
          <a:xfrm>
            <a:off x="203835" y="1347470"/>
            <a:ext cx="11454765" cy="4534535"/>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cs typeface="+mn-lt"/>
            </a:endParaRPr>
          </a:p>
        </p:txBody>
      </p:sp>
      <p:sp>
        <p:nvSpPr>
          <p:cNvPr id="7" name="íṧḷíḑé"/>
          <p:cNvSpPr/>
          <p:nvPr>
            <p:custDataLst>
              <p:tags r:id="rId3"/>
            </p:custDataLst>
          </p:nvPr>
        </p:nvSpPr>
        <p:spPr>
          <a:xfrm>
            <a:off x="320040" y="1316355"/>
            <a:ext cx="4385310" cy="4565015"/>
          </a:xfrm>
          <a:prstGeom prst="snip1Rect">
            <a:avLst>
              <a:gd name="adj" fmla="val 29383"/>
            </a:avLst>
          </a:prstGeom>
          <a:solidFill>
            <a:schemeClr val="bg1"/>
          </a:solidFill>
          <a:ln w="3175">
            <a:solidFill>
              <a:srgbClr val="A6292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endParaRPr lang="en-US" altLang="zh-CN" sz="1100">
              <a:solidFill>
                <a:schemeClr val="tx1"/>
              </a:solidFill>
            </a:endParaRPr>
          </a:p>
        </p:txBody>
      </p:sp>
      <p:sp>
        <p:nvSpPr>
          <p:cNvPr id="8" name="îṣľîḍe"/>
          <p:cNvSpPr/>
          <p:nvPr>
            <p:custDataLst>
              <p:tags r:id="rId4"/>
            </p:custDataLst>
          </p:nvPr>
        </p:nvSpPr>
        <p:spPr bwMode="auto">
          <a:xfrm>
            <a:off x="3871661" y="1416695"/>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p>
            <a:pPr lvl="0" algn="r"/>
            <a:r>
              <a:rPr lang="en-US" altLang="ko-KR" sz="2000" b="1" dirty="0">
                <a:solidFill>
                  <a:schemeClr val="bg1"/>
                </a:solidFill>
                <a:latin typeface="微软雅黑" panose="020B0503020204020204" pitchFamily="34" charset="-122"/>
                <a:ea typeface="微软雅黑" panose="020B0503020204020204" pitchFamily="34" charset="-122"/>
              </a:rPr>
              <a:t>1</a:t>
            </a:r>
            <a:endParaRPr lang="en-US" altLang="ko-KR" sz="2000" b="1" dirty="0">
              <a:solidFill>
                <a:schemeClr val="bg1"/>
              </a:solidFill>
              <a:latin typeface="微软雅黑" panose="020B0503020204020204" pitchFamily="34" charset="-122"/>
              <a:ea typeface="微软雅黑" panose="020B0503020204020204" pitchFamily="34" charset="-122"/>
            </a:endParaRPr>
          </a:p>
        </p:txBody>
      </p:sp>
      <p:sp>
        <p:nvSpPr>
          <p:cNvPr id="9" name="iṧḻíďè"/>
          <p:cNvSpPr/>
          <p:nvPr>
            <p:custDataLst>
              <p:tags r:id="rId5"/>
            </p:custDataLst>
          </p:nvPr>
        </p:nvSpPr>
        <p:spPr>
          <a:xfrm>
            <a:off x="4683125" y="1381760"/>
            <a:ext cx="3667125" cy="4433570"/>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endParaRPr lang="en-US" altLang="zh-CN" sz="1100">
              <a:solidFill>
                <a:schemeClr val="tx1"/>
              </a:solidFill>
            </a:endParaRPr>
          </a:p>
        </p:txBody>
      </p:sp>
      <p:sp>
        <p:nvSpPr>
          <p:cNvPr id="11" name="íŝḻïďé"/>
          <p:cNvSpPr/>
          <p:nvPr>
            <p:custDataLst>
              <p:tags r:id="rId6"/>
            </p:custDataLst>
          </p:nvPr>
        </p:nvSpPr>
        <p:spPr bwMode="auto">
          <a:xfrm>
            <a:off x="7445529" y="144626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p>
            <a:pPr lvl="0" algn="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7"/>
            </p:custDataLst>
          </p:nvPr>
        </p:nvSpPr>
        <p:spPr>
          <a:xfrm>
            <a:off x="430530" y="1448435"/>
            <a:ext cx="4101465" cy="3784600"/>
          </a:xfrm>
          <a:prstGeom prst="rect">
            <a:avLst/>
          </a:prstGeom>
          <a:noFill/>
        </p:spPr>
        <p:txBody>
          <a:bodyPr wrap="square" rtlCol="0">
            <a:spAutoFit/>
          </a:bodyPr>
          <a:p>
            <a:pPr marL="285750" indent="-28575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Reward Learning for RL</a:t>
            </a:r>
            <a:endParaRPr lang="zh-CN" altLang="en-US" sz="24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奖励模型可以成功地学习难以指定的控制和玩游戏任务</a:t>
            </a:r>
            <a:endParaRPr lang="zh-CN" altLang="en-US" sz="20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大多数工作使用简单的启发式来选择要进行的查询。相比之下，主动奖励学习旨在以有原则的方式选择信息量最大的查询。</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8"/>
            </p:custDataLst>
          </p:nvPr>
        </p:nvSpPr>
        <p:spPr>
          <a:xfrm>
            <a:off x="4872355" y="1574165"/>
            <a:ext cx="3132455" cy="2999740"/>
          </a:xfrm>
          <a:prstGeom prst="rect">
            <a:avLst/>
          </a:prstGeom>
          <a:noFill/>
        </p:spPr>
        <p:txBody>
          <a:bodyPr wrap="square" rtlCol="0">
            <a:spAutoFit/>
          </a:bodyPr>
          <a:p>
            <a:pPr marL="285750" indent="-285750">
              <a:lnSpc>
                <a:spcPct val="15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Active reward</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learning</a:t>
            </a:r>
            <a:endParaRPr lang="zh-CN" altLang="en-US"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800" dirty="0">
                <a:solidFill>
                  <a:prstClr val="black"/>
                </a:solidFill>
                <a:latin typeface="微软雅黑" panose="020B0503020204020204" pitchFamily="34" charset="-122"/>
                <a:ea typeface="微软雅黑" panose="020B0503020204020204" pitchFamily="34" charset="-122"/>
              </a:rPr>
              <a:t>引入了一个获取函数来衡量查询对于学习好策略的信息量。</a:t>
            </a:r>
            <a:endParaRPr lang="zh-CN" altLang="en-US" sz="18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800" dirty="0">
                <a:solidFill>
                  <a:prstClr val="black"/>
                </a:solidFill>
                <a:latin typeface="微软雅黑" panose="020B0503020204020204" pitchFamily="34" charset="-122"/>
                <a:ea typeface="微软雅黑" panose="020B0503020204020204" pitchFamily="34" charset="-122"/>
              </a:rPr>
              <a:t>它们的设置仅限于观察轨迹的累积奖励，并且它们的获取函数计算成本</a:t>
            </a:r>
            <a:r>
              <a:rPr lang="zh-CN" altLang="en-US" sz="1800" dirty="0">
                <a:solidFill>
                  <a:prstClr val="black"/>
                </a:solidFill>
                <a:latin typeface="微软雅黑" panose="020B0503020204020204" pitchFamily="34" charset="-122"/>
                <a:ea typeface="微软雅黑" panose="020B0503020204020204" pitchFamily="34" charset="-122"/>
              </a:rPr>
              <a:t>高。</a:t>
            </a:r>
            <a:endParaRPr lang="en-US" altLang="zh-CN" sz="2400" dirty="0">
              <a:latin typeface="微软雅黑" panose="020B0503020204020204" pitchFamily="34" charset="-122"/>
              <a:ea typeface="微软雅黑" panose="020B0503020204020204" pitchFamily="34" charset="-122"/>
            </a:endParaRPr>
          </a:p>
        </p:txBody>
      </p:sp>
      <p:sp>
        <p:nvSpPr>
          <p:cNvPr id="14" name="íŝḻïďé"/>
          <p:cNvSpPr/>
          <p:nvPr>
            <p:custDataLst>
              <p:tags r:id="rId9"/>
            </p:custDataLst>
          </p:nvPr>
        </p:nvSpPr>
        <p:spPr bwMode="auto">
          <a:xfrm>
            <a:off x="10641259" y="1574346"/>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p>
            <a:pPr lvl="0" algn="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5" name="iṧḻíďè"/>
          <p:cNvSpPr/>
          <p:nvPr>
            <p:custDataLst>
              <p:tags r:id="rId10"/>
            </p:custDataLst>
          </p:nvPr>
        </p:nvSpPr>
        <p:spPr>
          <a:xfrm>
            <a:off x="8204835" y="1468755"/>
            <a:ext cx="3253105" cy="4354195"/>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endParaRPr lang="en-US" altLang="zh-CN" sz="1100">
              <a:solidFill>
                <a:schemeClr val="tx1"/>
              </a:solidFill>
            </a:endParaRPr>
          </a:p>
        </p:txBody>
      </p:sp>
      <p:sp>
        <p:nvSpPr>
          <p:cNvPr id="18" name="文本框 17"/>
          <p:cNvSpPr txBox="1"/>
          <p:nvPr>
            <p:custDataLst>
              <p:tags r:id="rId11"/>
            </p:custDataLst>
          </p:nvPr>
        </p:nvSpPr>
        <p:spPr>
          <a:xfrm>
            <a:off x="8108315" y="1771650"/>
            <a:ext cx="3194050" cy="3461385"/>
          </a:xfrm>
          <a:prstGeom prst="rect">
            <a:avLst/>
          </a:prstGeom>
          <a:noFill/>
        </p:spPr>
        <p:txBody>
          <a:bodyPr wrap="square">
            <a:spAutoFit/>
          </a:bodyPr>
          <a:p>
            <a:pPr marL="285750" indent="-285750">
              <a:lnSpc>
                <a:spcPct val="150000"/>
              </a:lnSpc>
              <a:buFont typeface="Wingdings" panose="05000000000000000000" charset="0"/>
              <a:buChar char="Ø"/>
            </a:pPr>
            <a:r>
              <a:rPr lang="zh-CN" altLang="en-US" sz="1800" b="1" dirty="0">
                <a:latin typeface="微软雅黑" panose="020B0503020204020204" pitchFamily="34" charset="-122"/>
                <a:ea typeface="微软雅黑" panose="020B0503020204020204" pitchFamily="34" charset="-122"/>
              </a:rPr>
              <a:t>Bayesian optimization</a:t>
            </a:r>
            <a:endParaRPr lang="zh-CN" altLang="en-US" sz="18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600" dirty="0">
                <a:solidFill>
                  <a:prstClr val="black"/>
                </a:solidFill>
                <a:latin typeface="微软雅黑" panose="020B0503020204020204" pitchFamily="34" charset="-122"/>
                <a:ea typeface="微软雅黑" panose="020B0503020204020204" pitchFamily="34" charset="-122"/>
              </a:rPr>
              <a:t>旨在通过学习函数的贝叶斯模型并选择信息查询来最大化评估成本高的函数。</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600" dirty="0">
                <a:solidFill>
                  <a:prstClr val="black"/>
                </a:solidFill>
                <a:latin typeface="微软雅黑" panose="020B0503020204020204" pitchFamily="34" charset="-122"/>
                <a:ea typeface="微软雅黑" panose="020B0503020204020204" pitchFamily="34" charset="-122"/>
              </a:rPr>
              <a:t>我们的目标是在强化学习中找到一个最优策略，但只能间接地获得有关策略价值的信息。</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problem setting</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653415" y="1052830"/>
            <a:ext cx="9020810" cy="67564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Markov decision process：</a:t>
            </a:r>
            <a:endParaRPr lang="zh-CN" altLang="en-US" sz="2000" b="1" dirty="0">
              <a:latin typeface="微软雅黑" panose="020B0503020204020204" pitchFamily="34" charset="-122"/>
              <a:ea typeface="微软雅黑" panose="020B0503020204020204" pitchFamily="34" charset="-122"/>
            </a:endParaRPr>
          </a:p>
          <a:p>
            <a:pPr indent="457200"/>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92225" y="1538605"/>
            <a:ext cx="9502775" cy="922020"/>
          </a:xfrm>
          <a:prstGeom prst="rect">
            <a:avLst/>
          </a:prstGeom>
          <a:noFill/>
        </p:spPr>
        <p:txBody>
          <a:bodyPr wrap="square" rtlCol="0" anchor="t">
            <a:spAutoFit/>
          </a:bodyPr>
          <a:p>
            <a:pPr indent="0" fontAlgn="auto">
              <a:lnSpc>
                <a:spcPct val="150000"/>
              </a:lnSpc>
            </a:pPr>
            <a:r>
              <a:rPr lang="zh-CN" altLang="en-US" dirty="0">
                <a:latin typeface="微软雅黑" panose="020B0503020204020204" pitchFamily="34" charset="-122"/>
                <a:ea typeface="微软雅黑" panose="020B0503020204020204" pitchFamily="34" charset="-122"/>
                <a:sym typeface="+mn-ea"/>
              </a:rPr>
              <a:t>MDP (S, A, P, r, p0, γ) 由状态空间S,  动作空间A,  状态转移</a:t>
            </a:r>
            <a:r>
              <a:rPr lang="zh-CN" altLang="en-US" dirty="0">
                <a:latin typeface="微软雅黑" panose="020B0503020204020204" pitchFamily="34" charset="-122"/>
                <a:ea typeface="微软雅黑" panose="020B0503020204020204" pitchFamily="34" charset="-122"/>
                <a:sym typeface="+mn-ea"/>
              </a:rPr>
              <a:t>概率P,  奖励函数</a:t>
            </a:r>
            <a:r>
              <a:rPr lang="en-US" altLang="zh-CN" dirty="0">
                <a:latin typeface="微软雅黑" panose="020B0503020204020204" pitchFamily="34" charset="-122"/>
                <a:ea typeface="微软雅黑" panose="020B0503020204020204" pitchFamily="34" charset="-122"/>
                <a:sym typeface="+mn-ea"/>
              </a:rPr>
              <a:t>R</a:t>
            </a:r>
            <a:r>
              <a:rPr lang="zh-CN" altLang="en-US" dirty="0">
                <a:latin typeface="微软雅黑" panose="020B0503020204020204" pitchFamily="34" charset="-122"/>
                <a:ea typeface="微软雅黑" panose="020B0503020204020204" pitchFamily="34" charset="-122"/>
                <a:sym typeface="+mn-ea"/>
              </a:rPr>
              <a:t>, 初始状态p0, 和折现因</a:t>
            </a:r>
            <a:r>
              <a:rPr lang="zh-CN" altLang="en-US" dirty="0">
                <a:latin typeface="微软雅黑" panose="020B0503020204020204" pitchFamily="34" charset="-122"/>
                <a:ea typeface="微软雅黑" panose="020B0503020204020204" pitchFamily="34" charset="-122"/>
                <a:sym typeface="+mn-ea"/>
              </a:rPr>
              <a:t>子γ ∈ [0, 1)组成。</a:t>
            </a:r>
            <a:endParaRPr lang="zh-CN" altLang="en-US"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575945" y="419544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Problem setting：</a:t>
            </a:r>
            <a:endParaRPr lang="zh-CN" altLang="en-US" sz="20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51535" y="4643755"/>
            <a:ext cx="10146030" cy="1337945"/>
          </a:xfrm>
          <a:prstGeom prst="rect">
            <a:avLst/>
          </a:prstGeom>
          <a:noFill/>
        </p:spPr>
        <p:txBody>
          <a:bodyPr wrap="square" rtlCol="0" anchor="t">
            <a:spAutoFit/>
          </a:bodyPr>
          <a:p>
            <a:pPr indent="0" fontAlgn="auto">
              <a:lnSpc>
                <a:spcPct val="150000"/>
              </a:lnSpc>
            </a:pPr>
            <a:r>
              <a:rPr lang="zh-CN" altLang="en-US" dirty="0">
                <a:latin typeface="微软雅黑" panose="020B0503020204020204" pitchFamily="34" charset="-122"/>
                <a:ea typeface="微软雅黑" panose="020B0503020204020204" pitchFamily="34" charset="-122"/>
              </a:rPr>
              <a:t>假设MDP的奖励是不容易获得的。相反，agent可以向专家查询关于奖励的信息。在迭代i中，</a:t>
            </a:r>
            <a:r>
              <a:rPr lang="zh-CN" altLang="en-US" dirty="0">
                <a:latin typeface="微软雅黑" panose="020B0503020204020204" pitchFamily="34" charset="-122"/>
                <a:ea typeface="微软雅黑" panose="020B0503020204020204" pitchFamily="34" charset="-122"/>
                <a:sym typeface="+mn-ea"/>
              </a:rPr>
              <a:t>agent</a:t>
            </a:r>
            <a:r>
              <a:rPr lang="zh-CN" altLang="en-US" dirty="0">
                <a:latin typeface="微软雅黑" panose="020B0503020204020204" pitchFamily="34" charset="-122"/>
                <a:ea typeface="微软雅黑" panose="020B0503020204020204" pitchFamily="34" charset="-122"/>
              </a:rPr>
              <a:t>向专家发出查询qi，并接收响应yi。文中假设智能体可以</a:t>
            </a:r>
            <a:r>
              <a:rPr lang="zh-CN" altLang="en-US" dirty="0">
                <a:latin typeface="微软雅黑" panose="020B0503020204020204" pitchFamily="34" charset="-122"/>
                <a:ea typeface="微软雅黑" panose="020B0503020204020204" pitchFamily="34" charset="-122"/>
              </a:rPr>
              <a:t>随意地与环境交互，但对专家的查询是昂贵的，因此智能体必须使用尽可能少的查询来找到最大化期望回报G（π）的策略π。</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53415" y="277812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Information gain：</a:t>
            </a:r>
            <a:endParaRPr lang="zh-CN" altLang="en-US" sz="2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292225" y="3321050"/>
            <a:ext cx="10226675" cy="368300"/>
          </a:xfrm>
          <a:prstGeom prst="rect">
            <a:avLst/>
          </a:prstGeom>
          <a:noFill/>
        </p:spPr>
        <p:txBody>
          <a:bodyPr wrap="square" rtlCol="0" anchor="t">
            <a:spAutoFit/>
          </a:bodyPr>
          <a:p>
            <a:r>
              <a:rPr lang="en-US" altLang="zh-CN" sz="1800" dirty="0">
                <a:latin typeface="微软雅黑" panose="020B0503020204020204" pitchFamily="34" charset="-122"/>
                <a:ea typeface="微软雅黑" panose="020B0503020204020204" pitchFamily="34" charset="-122"/>
                <a:sym typeface="+mn-ea"/>
              </a:rPr>
              <a:t>I</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X</a:t>
            </a:r>
            <a:r>
              <a:rPr lang="zh-CN" altLang="en-US" sz="1800" dirty="0">
                <a:latin typeface="微软雅黑" panose="020B0503020204020204" pitchFamily="34" charset="-122"/>
                <a:ea typeface="微软雅黑" panose="020B0503020204020204" pitchFamily="34" charset="-122"/>
                <a:sym typeface="+mn-ea"/>
              </a:rPr>
              <a:t>，</a:t>
            </a:r>
            <a:r>
              <a:rPr lang="en-US" altLang="zh-CN" sz="1800" dirty="0">
                <a:latin typeface="微软雅黑" panose="020B0503020204020204" pitchFamily="34" charset="-122"/>
                <a:ea typeface="微软雅黑" panose="020B0503020204020204" pitchFamily="34" charset="-122"/>
                <a:sym typeface="+mn-ea"/>
              </a:rPr>
              <a:t>Y</a:t>
            </a:r>
            <a:r>
              <a:rPr lang="zh-CN" altLang="en-US" sz="1800" dirty="0">
                <a:latin typeface="微软雅黑" panose="020B0503020204020204" pitchFamily="34" charset="-122"/>
                <a:ea typeface="微软雅黑" panose="020B0503020204020204" pitchFamily="34" charset="-122"/>
                <a:sym typeface="+mn-ea"/>
              </a:rPr>
              <a:t>）：衡量一个随机变量提供了多少关于另一个随机变量的信息。</a:t>
            </a:r>
            <a:r>
              <a:rPr lang="en-US" altLang="zh-CN" sz="1800" dirty="0">
                <a:latin typeface="微软雅黑" panose="020B0503020204020204" pitchFamily="34" charset="-122"/>
                <a:ea typeface="微软雅黑" panose="020B0503020204020204" pitchFamily="34" charset="-122"/>
                <a:sym typeface="+mn-ea"/>
              </a:rPr>
              <a:t>	</a:t>
            </a:r>
            <a:endParaRPr lang="en-US" altLang="zh-CN" sz="1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58215" y="43180"/>
            <a:ext cx="8626475" cy="71755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The Information Directed Reward</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660400" y="111950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Reward model：</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55370" y="1719580"/>
            <a:ext cx="8836025" cy="922020"/>
          </a:xfrm>
          <a:prstGeom prst="rect">
            <a:avLst/>
          </a:prstGeom>
          <a:noFill/>
        </p:spPr>
        <p:txBody>
          <a:bodyPr wrap="square" rtlCol="0" anchor="t">
            <a:spAutoFit/>
          </a:bodyPr>
          <a:p>
            <a:r>
              <a:rPr lang="zh-CN" altLang="en-US"/>
              <a:t>为了选择信息查询，需要量化不确定性；文中使用贝叶斯模型的奖励函数。区分</a:t>
            </a:r>
            <a:r>
              <a:rPr lang="en-US" altLang="zh-CN"/>
              <a:t>agent</a:t>
            </a:r>
            <a:r>
              <a:rPr lang="zh-CN" altLang="en-US"/>
              <a:t>对</a:t>
            </a:r>
            <a:r>
              <a:rPr lang="zh-CN" altLang="en-US"/>
              <a:t>奖励的可能取值</a:t>
            </a:r>
            <a:r>
              <a:rPr lang="zh-CN" altLang="en-US"/>
              <a:t>的可信程度和未知的实际值是很重要的。我们用</a:t>
            </a:r>
            <a:r>
              <a:rPr lang="en-US" altLang="zh-CN"/>
              <a:t>         </a:t>
            </a:r>
            <a:r>
              <a:rPr lang="zh-CN" altLang="en-US"/>
              <a:t>表示状态s中关于奖励的取值的不确定性和可信程度，用r（s）表示其实际值。</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7858760" y="1990725"/>
            <a:ext cx="419100" cy="311150"/>
          </a:xfrm>
          <a:prstGeom prst="rect">
            <a:avLst/>
          </a:prstGeom>
        </p:spPr>
      </p:pic>
      <p:sp>
        <p:nvSpPr>
          <p:cNvPr id="10" name="文本框 9"/>
          <p:cNvSpPr txBox="1"/>
          <p:nvPr/>
        </p:nvSpPr>
        <p:spPr>
          <a:xfrm>
            <a:off x="660400" y="2938145"/>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Query selection：</a:t>
            </a:r>
            <a:endParaRPr lang="zh-CN" altLang="en-US" sz="2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055370" y="3336925"/>
            <a:ext cx="9333230" cy="672465"/>
          </a:xfrm>
          <a:prstGeom prst="rect">
            <a:avLst/>
          </a:prstGeom>
          <a:noFill/>
        </p:spPr>
        <p:txBody>
          <a:bodyPr wrap="square" rtlCol="0" anchor="t">
            <a:noAutofit/>
          </a:bodyPr>
          <a:p>
            <a:r>
              <a:rPr lang="en-US" altLang="zh-CN"/>
              <a:t>agent</a:t>
            </a:r>
            <a:r>
              <a:rPr lang="zh-CN" altLang="en-US"/>
              <a:t>希望选择能够最大化有关最佳策略标识的信息增益的查询。信息增益衡量查询提供的有关最佳策略的新信息量与代理已经知道的信息量相比。</a:t>
            </a:r>
            <a:endParaRPr lang="zh-CN" altLang="en-US"/>
          </a:p>
        </p:txBody>
      </p:sp>
      <p:sp>
        <p:nvSpPr>
          <p:cNvPr id="12" name="文本框 11"/>
          <p:cNvSpPr txBox="1"/>
          <p:nvPr/>
        </p:nvSpPr>
        <p:spPr>
          <a:xfrm>
            <a:off x="2799715" y="4106545"/>
            <a:ext cx="6723380" cy="368300"/>
          </a:xfrm>
          <a:prstGeom prst="rect">
            <a:avLst/>
          </a:prstGeom>
          <a:noFill/>
        </p:spPr>
        <p:txBody>
          <a:bodyPr wrap="square" rtlCol="0">
            <a:spAutoFit/>
          </a:bodyPr>
          <a:p>
            <a:r>
              <a:rPr lang="zh-CN" altLang="en-US"/>
              <a:t>优化目标：希望最大化关于最优策略身份的查询的信息增益</a:t>
            </a:r>
            <a:endParaRPr lang="zh-CN" altLang="en-US"/>
          </a:p>
        </p:txBody>
      </p:sp>
      <p:pic>
        <p:nvPicPr>
          <p:cNvPr id="13" name="图片 12"/>
          <p:cNvPicPr>
            <a:picLocks noChangeAspect="1"/>
          </p:cNvPicPr>
          <p:nvPr>
            <p:custDataLst>
              <p:tags r:id="rId4"/>
            </p:custDataLst>
          </p:nvPr>
        </p:nvPicPr>
        <p:blipFill>
          <a:blip r:embed="rId5"/>
          <a:stretch>
            <a:fillRect/>
          </a:stretch>
        </p:blipFill>
        <p:spPr>
          <a:xfrm>
            <a:off x="2799715" y="4608830"/>
            <a:ext cx="2857500" cy="260350"/>
          </a:xfrm>
          <a:prstGeom prst="rect">
            <a:avLst/>
          </a:prstGeom>
        </p:spPr>
      </p:pic>
      <p:pic>
        <p:nvPicPr>
          <p:cNvPr id="16" name="图片 15"/>
          <p:cNvPicPr>
            <a:picLocks noChangeAspect="1"/>
          </p:cNvPicPr>
          <p:nvPr>
            <p:custDataLst>
              <p:tags r:id="rId6"/>
            </p:custDataLst>
          </p:nvPr>
        </p:nvPicPr>
        <p:blipFill>
          <a:blip r:embed="rId7"/>
          <a:stretch>
            <a:fillRect/>
          </a:stretch>
        </p:blipFill>
        <p:spPr>
          <a:xfrm>
            <a:off x="7388225" y="4634230"/>
            <a:ext cx="2336800" cy="234950"/>
          </a:xfrm>
          <a:prstGeom prst="rect">
            <a:avLst/>
          </a:prstGeom>
        </p:spPr>
      </p:pic>
      <p:sp>
        <p:nvSpPr>
          <p:cNvPr id="17" name="文本框 16"/>
          <p:cNvSpPr txBox="1"/>
          <p:nvPr/>
        </p:nvSpPr>
        <p:spPr>
          <a:xfrm>
            <a:off x="6468110" y="4542155"/>
            <a:ext cx="647700" cy="387350"/>
          </a:xfrm>
          <a:prstGeom prst="rect">
            <a:avLst/>
          </a:prstGeom>
          <a:noFill/>
        </p:spPr>
        <p:txBody>
          <a:bodyPr wrap="square" rtlCol="0">
            <a:noAutofit/>
          </a:bodyPr>
          <a:p>
            <a:r>
              <a:rPr lang="zh-CN" altLang="en-US"/>
              <a:t>其中：</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The Information Directed Reward</a:t>
            </a:r>
            <a:endPar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endParaRPr>
          </a:p>
        </p:txBody>
      </p:sp>
      <p:sp>
        <p:nvSpPr>
          <p:cNvPr id="4" name="文本框 3"/>
          <p:cNvSpPr txBox="1"/>
          <p:nvPr/>
        </p:nvSpPr>
        <p:spPr>
          <a:xfrm>
            <a:off x="660400" y="1082040"/>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IDR</a:t>
            </a:r>
            <a:r>
              <a:rPr lang="en-US" altLang="zh-CN" sz="2000" b="1" dirty="0">
                <a:latin typeface="微软雅黑" panose="020B0503020204020204" pitchFamily="34" charset="-122"/>
                <a:ea typeface="微软雅黑" panose="020B0503020204020204" pitchFamily="34" charset="-122"/>
              </a:rPr>
              <a:t>L</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2241550" y="2258695"/>
            <a:ext cx="3975100" cy="7112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965200" y="3228975"/>
                <a:ext cx="8368030" cy="402590"/>
              </a:xfrm>
              <a:prstGeom prst="rect">
                <a:avLst/>
              </a:prstGeom>
              <a:noFill/>
            </p:spPr>
            <p:txBody>
              <a:bodyPr wrap="square" rtlCol="0">
                <a:spAutoFit/>
              </a:bodyPr>
              <a:p>
                <a:r>
                  <a:rPr lang="zh-CN" altLang="en-US"/>
                  <a:t>其中</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𝐺</m:t>
                        </m:r>
                      </m:e>
                    </m:acc>
                  </m:oMath>
                </a14:m>
                <a:r>
                  <a:rPr lang="en-US" altLang="zh-CN">
                    <a:latin typeface="Cambria Math" panose="02040503050406030204" charset="0"/>
                    <a:cs typeface="Cambria Math" panose="02040503050406030204" charset="0"/>
                  </a:rPr>
                  <a:t>(</a:t>
                </a:r>
                <a:r>
                  <a:rPr lang="zh-CN" altLang="en-US">
                    <a:sym typeface="+mn-ea"/>
                  </a:rPr>
                  <a:t>π</a:t>
                </a:r>
                <a:r>
                  <a:rPr lang="en-US" altLang="zh-CN">
                    <a:latin typeface="Cambria Math" panose="02040503050406030204" charset="0"/>
                    <a:cs typeface="Cambria Math" panose="02040503050406030204" charset="0"/>
                  </a:rPr>
                  <a:t>)</a:t>
                </a:r>
                <a:r>
                  <a:rPr lang="zh-CN" altLang="en-US">
                    <a:latin typeface="Cambria Math" panose="02040503050406030204" charset="0"/>
                    <a:cs typeface="Cambria Math" panose="02040503050406030204" charset="0"/>
                  </a:rPr>
                  <a:t>表示</a:t>
                </a:r>
                <a:r>
                  <a:rPr lang="en-US" altLang="zh-CN">
                    <a:latin typeface="Cambria Math" panose="02040503050406030204" charset="0"/>
                    <a:cs typeface="Cambria Math" panose="02040503050406030204" charset="0"/>
                  </a:rPr>
                  <a:t>agent</a:t>
                </a:r>
                <a:r>
                  <a:rPr lang="zh-CN" altLang="en-US"/>
                  <a:t>可以使用估计奖励函数</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r</m:t>
                        </m:r>
                      </m:e>
                    </m:acc>
                  </m:oMath>
                </a14:m>
                <a:r>
                  <a:rPr lang="zh-CN" altLang="en-US"/>
                  <a:t> 估计预期回报的</a:t>
                </a:r>
                <a:r>
                  <a:rPr lang="zh-CN" altLang="en-US"/>
                  <a:t>概率的</a:t>
                </a:r>
                <a:r>
                  <a:rPr lang="zh-CN" altLang="en-US"/>
                  <a:t>确定性。</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965200" y="3228975"/>
                <a:ext cx="8368030" cy="402590"/>
              </a:xfrm>
              <a:prstGeom prst="rect">
                <a:avLst/>
              </a:prstGeom>
              <a:blipFill rotWithShape="1">
                <a:blip r:embed="rId4"/>
                <a:stretch>
                  <a:fillRect/>
                </a:stretch>
              </a:blipFill>
            </p:spPr>
            <p:txBody>
              <a:bodyPr/>
              <a:lstStyle/>
              <a:p>
                <a:r>
                  <a:rPr lang="zh-CN" altLang="en-US">
                    <a:noFill/>
                  </a:rPr>
                  <a:t> </a:t>
                </a:r>
              </a:p>
            </p:txBody>
          </p:sp>
        </mc:Fallback>
      </mc:AlternateContent>
      <p:sp>
        <p:nvSpPr>
          <p:cNvPr id="8" name="文本框 7"/>
          <p:cNvSpPr txBox="1"/>
          <p:nvPr/>
        </p:nvSpPr>
        <p:spPr>
          <a:xfrm>
            <a:off x="942975" y="1610995"/>
            <a:ext cx="7288530" cy="368300"/>
          </a:xfrm>
          <a:prstGeom prst="rect">
            <a:avLst/>
          </a:prstGeom>
          <a:noFill/>
        </p:spPr>
        <p:txBody>
          <a:bodyPr wrap="square" rtlCol="0" anchor="t">
            <a:spAutoFit/>
          </a:bodyPr>
          <a:p>
            <a:r>
              <a:rPr lang="zh-CN" altLang="en-US"/>
              <a:t>首先选择两个</a:t>
            </a:r>
            <a:r>
              <a:rPr lang="zh-CN" altLang="en-US"/>
              <a:t>策略，最大化模型的不确定性，其预期收益的差异</a:t>
            </a:r>
            <a:endParaRPr lang="zh-CN" altLang="en-US"/>
          </a:p>
        </p:txBody>
      </p:sp>
      <p:sp>
        <p:nvSpPr>
          <p:cNvPr id="9" name="文本框 8"/>
          <p:cNvSpPr txBox="1"/>
          <p:nvPr/>
        </p:nvSpPr>
        <p:spPr>
          <a:xfrm>
            <a:off x="965200" y="3952240"/>
            <a:ext cx="7828280" cy="368300"/>
          </a:xfrm>
          <a:prstGeom prst="rect">
            <a:avLst/>
          </a:prstGeom>
          <a:noFill/>
        </p:spPr>
        <p:txBody>
          <a:bodyPr wrap="square" rtlCol="0" anchor="t">
            <a:spAutoFit/>
          </a:bodyPr>
          <a:p>
            <a:r>
              <a:rPr lang="zh-CN" altLang="en-US"/>
              <a:t>IDRL然后选择最大化关于π1和π2之间的预期回报的差异的信息增益的查询：</a:t>
            </a:r>
            <a:endParaRPr lang="zh-CN" altLang="en-US"/>
          </a:p>
        </p:txBody>
      </p:sp>
      <p:pic>
        <p:nvPicPr>
          <p:cNvPr id="11" name="图片 10"/>
          <p:cNvPicPr>
            <a:picLocks noChangeAspect="1"/>
          </p:cNvPicPr>
          <p:nvPr>
            <p:custDataLst>
              <p:tags r:id="rId5"/>
            </p:custDataLst>
          </p:nvPr>
        </p:nvPicPr>
        <p:blipFill>
          <a:blip r:embed="rId6"/>
          <a:stretch>
            <a:fillRect/>
          </a:stretch>
        </p:blipFill>
        <p:spPr>
          <a:xfrm>
            <a:off x="3312160" y="4467860"/>
            <a:ext cx="3879850" cy="679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0"/>
            <a:ext cx="8626475" cy="71755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problem setting</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851535" y="881380"/>
            <a:ext cx="6096000" cy="398780"/>
          </a:xfrm>
          <a:prstGeom prst="rect">
            <a:avLst/>
          </a:prstGeom>
          <a:noFill/>
        </p:spPr>
        <p:txBody>
          <a:bodyPr wrap="square" rtlCol="0" anchor="t">
            <a:spAutoFit/>
          </a:bodyPr>
          <a:p>
            <a:r>
              <a:rPr lang="zh-CN" altLang="en-US" sz="2000" b="1" dirty="0">
                <a:latin typeface="微软雅黑" panose="020B0503020204020204" pitchFamily="34" charset="-122"/>
                <a:ea typeface="微软雅黑" panose="020B0503020204020204" pitchFamily="34" charset="-122"/>
              </a:rPr>
              <a:t>Our reward learning approach：</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80465" y="1280160"/>
            <a:ext cx="7777480" cy="645160"/>
          </a:xfrm>
          <a:prstGeom prst="rect">
            <a:avLst/>
          </a:prstGeom>
          <a:noFill/>
        </p:spPr>
        <p:txBody>
          <a:bodyPr wrap="square" rtlCol="0" anchor="t">
            <a:spAutoFit/>
          </a:bodyPr>
          <a:p>
            <a:r>
              <a:rPr lang="zh-CN" altLang="en-US"/>
              <a:t>文中通过学习奖励函数的模型来解决这个问题，预测给定状态的回报的模型，并计算使模型引起的回报最大化的策略。</a:t>
            </a:r>
            <a:endParaRPr lang="zh-CN" altLang="en-US"/>
          </a:p>
        </p:txBody>
      </p:sp>
      <p:pic>
        <p:nvPicPr>
          <p:cNvPr id="10" name="图片 9"/>
          <p:cNvPicPr>
            <a:picLocks noChangeAspect="1"/>
          </p:cNvPicPr>
          <p:nvPr>
            <p:custDataLst>
              <p:tags r:id="rId2"/>
            </p:custDataLst>
          </p:nvPr>
        </p:nvPicPr>
        <p:blipFill>
          <a:blip r:embed="rId3"/>
          <a:stretch>
            <a:fillRect/>
          </a:stretch>
        </p:blipFill>
        <p:spPr>
          <a:xfrm>
            <a:off x="1715770" y="2031365"/>
            <a:ext cx="8331200" cy="4216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ZmJkZDU2ZDgzMzBhY2JhZGU4ZmMzYWQzODQ4NjhjZDEifQ=="/>
  <p:tag name="KSO_WPP_MARK_KEY" val="4310bb3d-905a-44b2-9cc3-3c4757cfeb6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3056</Words>
  <Application>WPS 演示</Application>
  <PresentationFormat>宽屏</PresentationFormat>
  <Paragraphs>226</Paragraphs>
  <Slides>15</Slides>
  <Notes>14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15</vt:i4>
      </vt:variant>
    </vt:vector>
  </HeadingPairs>
  <TitlesOfParts>
    <vt:vector size="30" baseType="lpstr">
      <vt:lpstr>Arial</vt:lpstr>
      <vt:lpstr>宋体</vt:lpstr>
      <vt:lpstr>Wingdings</vt:lpstr>
      <vt:lpstr>Calibri</vt:lpstr>
      <vt:lpstr>等线</vt:lpstr>
      <vt:lpstr>微软雅黑</vt:lpstr>
      <vt:lpstr>Impact</vt:lpstr>
      <vt:lpstr>Arial</vt:lpstr>
      <vt:lpstr>Arial Black</vt:lpstr>
      <vt:lpstr>Arial Unicode MS</vt:lpstr>
      <vt:lpstr>Calibri Light</vt:lpstr>
      <vt:lpstr>Wingdings</vt:lpstr>
      <vt:lpstr>Cambria Math</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EuQian</cp:lastModifiedBy>
  <cp:revision>500</cp:revision>
  <dcterms:created xsi:type="dcterms:W3CDTF">2019-03-09T08:01:00Z</dcterms:created>
  <dcterms:modified xsi:type="dcterms:W3CDTF">2023-08-02T04:41:22Z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8A690A569E18414DA2F42C7A0F0BB41B_13</vt:lpwstr>
  </property>
</Properties>
</file>