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1011" r:id="rId4"/>
    <p:sldId id="6526" r:id="rId5"/>
    <p:sldId id="1010" r:id="rId6"/>
    <p:sldId id="6527" r:id="rId7"/>
    <p:sldId id="6556" r:id="rId8"/>
    <p:sldId id="6529" r:id="rId9"/>
    <p:sldId id="6551" r:id="rId10"/>
    <p:sldId id="6550" r:id="rId11"/>
    <p:sldId id="6533" r:id="rId12"/>
    <p:sldId id="6554" r:id="rId13"/>
    <p:sldId id="6521"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299"/>
    <a:srgbClr val="2E5292"/>
    <a:srgbClr val="254275"/>
    <a:srgbClr val="12203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82" autoAdjust="0"/>
    <p:restoredTop sz="94660"/>
  </p:normalViewPr>
  <p:slideViewPr>
    <p:cSldViewPr snapToGrid="0">
      <p:cViewPr varScale="1">
        <p:scale>
          <a:sx n="86" d="100"/>
          <a:sy n="86"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4.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4C9-023C-4192-AB93-590CB094F4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636-4AC2-4A8B-999E-D410636806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428E4-218F-44A1-B8E3-B9791473E7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1EE6-5B35-4E2E-A7BA-1A35B24470E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tags" Target="../tags/tag3.xml"/><Relationship Id="rId2" Type="http://schemas.openxmlformats.org/officeDocument/2006/relationships/image" Target="../media/image9.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3055183" y="0"/>
            <a:ext cx="9136817" cy="6858000"/>
          </a:xfrm>
          <a:prstGeom prst="rect">
            <a:avLst/>
          </a:prstGeom>
        </p:spPr>
      </p:pic>
      <p:sp>
        <p:nvSpPr>
          <p:cNvPr id="38" name="矩形 37"/>
          <p:cNvSpPr/>
          <p:nvPr/>
        </p:nvSpPr>
        <p:spPr>
          <a:xfrm>
            <a:off x="-20320" y="0"/>
            <a:ext cx="12212320" cy="6858000"/>
          </a:xfrm>
          <a:prstGeom prst="rect">
            <a:avLst/>
          </a:prstGeom>
          <a:gradFill flip="none" rotWithShape="1">
            <a:gsLst>
              <a:gs pos="24000">
                <a:srgbClr val="186299"/>
              </a:gs>
              <a:gs pos="45000">
                <a:srgbClr val="186299">
                  <a:alpha val="80000"/>
                </a:srgbClr>
              </a:gs>
              <a:gs pos="70000">
                <a:srgbClr val="186299">
                  <a:alpha val="50000"/>
                </a:srgbClr>
              </a:gs>
              <a:gs pos="98000">
                <a:srgbClr val="186299">
                  <a:alpha val="1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43" name="图片 42"/>
          <p:cNvPicPr>
            <a:picLocks noChangeAspect="1"/>
          </p:cNvPicPr>
          <p:nvPr/>
        </p:nvPicPr>
        <p:blipFill>
          <a:blip r:embed="rId2"/>
          <a:stretch>
            <a:fillRect/>
          </a:stretch>
        </p:blipFill>
        <p:spPr>
          <a:xfrm>
            <a:off x="475254" y="304446"/>
            <a:ext cx="2433869" cy="663783"/>
          </a:xfrm>
          <a:prstGeom prst="rect">
            <a:avLst/>
          </a:prstGeom>
        </p:spPr>
      </p:pic>
      <p:sp>
        <p:nvSpPr>
          <p:cNvPr id="51" name="文本框 50"/>
          <p:cNvSpPr txBox="1"/>
          <p:nvPr/>
        </p:nvSpPr>
        <p:spPr>
          <a:xfrm>
            <a:off x="9106535" y="5399405"/>
            <a:ext cx="2677160" cy="556895"/>
          </a:xfrm>
          <a:prstGeom prst="rect">
            <a:avLst/>
          </a:prstGeom>
          <a:noFill/>
        </p:spPr>
        <p:txBody>
          <a:bodyPr wrap="square" rtlCol="0">
            <a:no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9" name="Docer搜索：半想象现实   http://chn.docer.com/works/?userid=199927538"/>
          <p:cNvSpPr/>
          <p:nvPr/>
        </p:nvSpPr>
        <p:spPr>
          <a:xfrm>
            <a:off x="807720" y="1327150"/>
            <a:ext cx="11224895" cy="28613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Learning to Re</a:t>
            </a:r>
            <a:r>
              <a:rPr lang="en-US"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fl</a:t>
            </a:r>
            <a:r>
              <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ect and to Beamform for Intelligent</a:t>
            </a:r>
            <a:r>
              <a:rPr lang="en-US"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 </a:t>
            </a:r>
            <a:r>
              <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R</a:t>
            </a:r>
            <a:r>
              <a:rPr lang="en-US"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efl</a:t>
            </a:r>
            <a:r>
              <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ecting Surface With Implicit Channel Estimation</a:t>
            </a:r>
            <a:endPar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lang="en-US"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Author: </a:t>
            </a:r>
            <a:r>
              <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Tao Jiang , Hei Victor Cheng ,Wei Yu </a:t>
            </a:r>
            <a:endPar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Published in:IEEE Journal on Selected Areas in Communications, 2021</a:t>
            </a:r>
            <a:endPar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outVertical)">
                                      <p:cBhvr>
                                        <p:cTn id="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2669540" cy="82994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问题建模</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a:p>
            <a:pPr algn="l"/>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pic>
        <p:nvPicPr>
          <p:cNvPr id="5" name="图片 4"/>
          <p:cNvPicPr>
            <a:picLocks noChangeAspect="1"/>
          </p:cNvPicPr>
          <p:nvPr/>
        </p:nvPicPr>
        <p:blipFill>
          <a:blip r:embed="rId2"/>
          <a:stretch>
            <a:fillRect/>
          </a:stretch>
        </p:blipFill>
        <p:spPr>
          <a:xfrm>
            <a:off x="375920" y="1457325"/>
            <a:ext cx="11439525" cy="3943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2669540" cy="82994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问题建模</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a:p>
            <a:pPr algn="l"/>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pic>
        <p:nvPicPr>
          <p:cNvPr id="4" name="图片 3"/>
          <p:cNvPicPr>
            <a:picLocks noChangeAspect="1"/>
          </p:cNvPicPr>
          <p:nvPr/>
        </p:nvPicPr>
        <p:blipFill>
          <a:blip r:embed="rId2"/>
          <a:stretch>
            <a:fillRect/>
          </a:stretch>
        </p:blipFill>
        <p:spPr>
          <a:xfrm>
            <a:off x="1362075" y="862965"/>
            <a:ext cx="8542020" cy="595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792480" cy="645160"/>
          </a:xfrm>
          <a:prstGeom prst="rect">
            <a:avLst/>
          </a:prstGeom>
          <a:noFill/>
        </p:spPr>
        <p:txBody>
          <a:bodyPr wrap="none" rtlCol="0">
            <a:spAutoFit/>
          </a:bodyPr>
          <a:lstStyle/>
          <a:p>
            <a:pPr algn="l">
              <a:lnSpc>
                <a:spcPct val="150000"/>
              </a:lnSpc>
            </a:pP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启</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发</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sp>
        <p:nvSpPr>
          <p:cNvPr id="4" name="文本框 3"/>
          <p:cNvSpPr txBox="1"/>
          <p:nvPr/>
        </p:nvSpPr>
        <p:spPr>
          <a:xfrm>
            <a:off x="661670" y="1713865"/>
            <a:ext cx="10868660" cy="1568450"/>
          </a:xfrm>
          <a:prstGeom prst="rect">
            <a:avLst/>
          </a:prstGeom>
          <a:noFill/>
        </p:spPr>
        <p:txBody>
          <a:bodyPr wrap="square" rtlCol="0">
            <a:spAutoFit/>
          </a:bodyPr>
          <a:p>
            <a:pPr indent="457200" algn="l" fontAlgn="auto"/>
            <a:r>
              <a:rPr lang="zh-CN" altLang="en-US" sz="2400">
                <a:latin typeface="宋体" panose="02010600030101010101" pitchFamily="2" charset="-122"/>
                <a:ea typeface="宋体" panose="02010600030101010101" pitchFamily="2" charset="-122"/>
                <a:cs typeface="宋体" panose="02010600030101010101" pitchFamily="2" charset="-122"/>
              </a:rPr>
              <a:t>本文的这种神经网络</a:t>
            </a:r>
            <a:r>
              <a:rPr lang="en-US" altLang="zh-CN" sz="2400">
                <a:latin typeface="宋体" panose="02010600030101010101" pitchFamily="2" charset="-122"/>
                <a:ea typeface="宋体" panose="02010600030101010101" pitchFamily="2" charset="-122"/>
                <a:cs typeface="宋体" panose="02010600030101010101" pitchFamily="2" charset="-122"/>
              </a:rPr>
              <a:t>+GNN</a:t>
            </a:r>
            <a:r>
              <a:rPr lang="zh-CN" altLang="en-US" sz="2400">
                <a:latin typeface="宋体" panose="02010600030101010101" pitchFamily="2" charset="-122"/>
                <a:ea typeface="宋体" panose="02010600030101010101" pitchFamily="2" charset="-122"/>
                <a:cs typeface="宋体" panose="02010600030101010101" pitchFamily="2" charset="-122"/>
              </a:rPr>
              <a:t>的方式也可以应用在</a:t>
            </a:r>
            <a:r>
              <a:rPr lang="en-US" altLang="zh-CN" sz="2400">
                <a:latin typeface="宋体" panose="02010600030101010101" pitchFamily="2" charset="-122"/>
                <a:ea typeface="宋体" panose="02010600030101010101" pitchFamily="2" charset="-122"/>
                <a:cs typeface="宋体" panose="02010600030101010101" pitchFamily="2" charset="-122"/>
              </a:rPr>
              <a:t>fss</a:t>
            </a:r>
            <a:r>
              <a:rPr lang="zh-CN" altLang="en-US" sz="2400">
                <a:latin typeface="宋体" panose="02010600030101010101" pitchFamily="2" charset="-122"/>
                <a:ea typeface="宋体" panose="02010600030101010101" pitchFamily="2" charset="-122"/>
                <a:cs typeface="宋体" panose="02010600030101010101" pitchFamily="2" charset="-122"/>
              </a:rPr>
              <a:t>的工作中，但是现在我们的工作可能已经达到了最优。如果需要使用更复杂的求解方法可能还是需要从信道角度进行建模</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indent="457200" algn="l" fontAlgn="auto"/>
            <a:r>
              <a:rPr lang="zh-CN" altLang="en-US" sz="2400">
                <a:latin typeface="宋体" panose="02010600030101010101" pitchFamily="2" charset="-122"/>
                <a:ea typeface="宋体" panose="02010600030101010101" pitchFamily="2" charset="-122"/>
                <a:cs typeface="宋体" panose="02010600030101010101" pitchFamily="2" charset="-122"/>
              </a:rPr>
              <a:t>通过分析信道的方式可以加入</a:t>
            </a:r>
            <a:r>
              <a:rPr lang="en-US" altLang="zh-CN" sz="2400">
                <a:latin typeface="宋体" panose="02010600030101010101" pitchFamily="2" charset="-122"/>
                <a:ea typeface="宋体" panose="02010600030101010101" pitchFamily="2" charset="-122"/>
                <a:cs typeface="宋体" panose="02010600030101010101" pitchFamily="2" charset="-122"/>
              </a:rPr>
              <a:t>FSS</a:t>
            </a:r>
            <a:r>
              <a:rPr lang="zh-CN" altLang="en-US" sz="2400">
                <a:latin typeface="宋体" panose="02010600030101010101" pitchFamily="2" charset="-122"/>
                <a:ea typeface="宋体" panose="02010600030101010101" pitchFamily="2" charset="-122"/>
                <a:cs typeface="宋体" panose="02010600030101010101" pitchFamily="2" charset="-122"/>
              </a:rPr>
              <a:t>的数量</a:t>
            </a:r>
            <a:r>
              <a:rPr lang="en-US" altLang="zh-CN" sz="24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，使得建模</a:t>
            </a:r>
            <a:r>
              <a:rPr lang="zh-CN" altLang="en-US" sz="2400">
                <a:latin typeface="宋体" panose="02010600030101010101" pitchFamily="2" charset="-122"/>
                <a:ea typeface="宋体" panose="02010600030101010101" pitchFamily="2" charset="-122"/>
                <a:cs typeface="宋体" panose="02010600030101010101" pitchFamily="2" charset="-122"/>
              </a:rPr>
              <a:t>更加复杂。</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概念简介</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31190" y="1064260"/>
            <a:ext cx="7251065" cy="570230"/>
          </a:xfrm>
          <a:prstGeom prst="rect">
            <a:avLst/>
          </a:prstGeom>
          <a:noFill/>
        </p:spPr>
        <p:txBody>
          <a:bodyPr wrap="square" rtlCol="0" anchor="t">
            <a:noAutofit/>
          </a:bodyPr>
          <a:p>
            <a:r>
              <a:rPr lang="en-US" sz="2800">
                <a:latin typeface="微软雅黑" panose="020B0503020204020204" pitchFamily="34" charset="-122"/>
                <a:ea typeface="微软雅黑" panose="020B0503020204020204" pitchFamily="34" charset="-122"/>
              </a:rPr>
              <a:t>Intelligent reflecting s</a:t>
            </a:r>
            <a:r>
              <a:rPr sz="2800">
                <a:latin typeface="微软雅黑" panose="020B0503020204020204" pitchFamily="34" charset="-122"/>
                <a:ea typeface="微软雅黑" panose="020B0503020204020204" pitchFamily="34" charset="-122"/>
              </a:rPr>
              <a:t>urface</a:t>
            </a:r>
            <a:endParaRPr sz="2800">
              <a:latin typeface="微软雅黑" panose="020B0503020204020204" pitchFamily="34" charset="-122"/>
              <a:ea typeface="微软雅黑" panose="020B0503020204020204" pitchFamily="34" charset="-122"/>
            </a:endParaRPr>
          </a:p>
        </p:txBody>
      </p:sp>
      <p:pic>
        <p:nvPicPr>
          <p:cNvPr id="5" name="图片 4"/>
          <p:cNvPicPr/>
          <p:nvPr>
            <p:custDataLst>
              <p:tags r:id="rId2"/>
            </p:custDataLst>
          </p:nvPr>
        </p:nvPicPr>
        <p:blipFill>
          <a:blip r:embed="rId3"/>
          <a:srcRect r="29471"/>
          <a:stretch>
            <a:fillRect/>
          </a:stretch>
        </p:blipFill>
        <p:spPr>
          <a:xfrm>
            <a:off x="749300" y="1807210"/>
            <a:ext cx="5634990" cy="4530090"/>
          </a:xfrm>
          <a:prstGeom prst="rect">
            <a:avLst/>
          </a:prstGeom>
          <a:noFill/>
          <a:ln w="9525">
            <a:noFill/>
          </a:ln>
        </p:spPr>
      </p:pic>
      <p:sp>
        <p:nvSpPr>
          <p:cNvPr id="2" name="文本框 1"/>
          <p:cNvSpPr txBox="1"/>
          <p:nvPr/>
        </p:nvSpPr>
        <p:spPr>
          <a:xfrm>
            <a:off x="6738620" y="1582420"/>
            <a:ext cx="4706620" cy="3046095"/>
          </a:xfrm>
          <a:prstGeom prst="rect">
            <a:avLst/>
          </a:prstGeom>
          <a:noFill/>
        </p:spPr>
        <p:txBody>
          <a:bodyPr wrap="square" rtlCol="0">
            <a:spAutoFit/>
          </a:bodyPr>
          <a:p>
            <a:pPr indent="609600" algn="l" fontAlgn="auto">
              <a:extLst>
                <a:ext uri="{35155182-B16C-46BC-9424-99874614C6A1}">
                  <wpsdc:indentchars xmlns:wpsdc="http://www.wps.cn/officeDocument/2017/drawingmlCustomData" val="200" checksum="4158780845"/>
                </a:ext>
              </a:extLst>
            </a:pPr>
            <a:r>
              <a:rPr lang="en-US" altLang="zh-CN" sz="2400">
                <a:latin typeface="宋体" panose="02010600030101010101" pitchFamily="2" charset="-122"/>
                <a:ea typeface="宋体" panose="02010600030101010101" pitchFamily="2" charset="-122"/>
                <a:cs typeface="宋体" panose="02010600030101010101" pitchFamily="2" charset="-122"/>
              </a:rPr>
              <a:t>智能反射面是一种由大量低成本的被动无源反射元件组成的平面，放置于基站与用户（发送方与接收方之间）。由于每个元件能都能够独立地对入射信号进行相位（或/和）幅度的改变，，因此可以利用智能反射面，使得用户更好地接收基站发送的信号。</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概念简介</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31190" y="1064260"/>
            <a:ext cx="7251065" cy="570230"/>
          </a:xfrm>
          <a:prstGeom prst="rect">
            <a:avLst/>
          </a:prstGeom>
          <a:noFill/>
        </p:spPr>
        <p:txBody>
          <a:bodyPr wrap="square" rtlCol="0" anchor="t">
            <a:noAutofit/>
          </a:bodyPr>
          <a:p>
            <a:r>
              <a:rPr lang="en-US" sz="2800">
                <a:latin typeface="微软雅黑" panose="020B0503020204020204" pitchFamily="34" charset="-122"/>
                <a:ea typeface="微软雅黑" panose="020B0503020204020204" pitchFamily="34" charset="-122"/>
              </a:rPr>
              <a:t>Intelligent reflecting s</a:t>
            </a:r>
            <a:r>
              <a:rPr sz="2800">
                <a:latin typeface="微软雅黑" panose="020B0503020204020204" pitchFamily="34" charset="-122"/>
                <a:ea typeface="微软雅黑" panose="020B0503020204020204" pitchFamily="34" charset="-122"/>
              </a:rPr>
              <a:t>urface</a:t>
            </a:r>
            <a:endParaRPr sz="2800">
              <a:latin typeface="微软雅黑" panose="020B0503020204020204" pitchFamily="34" charset="-122"/>
              <a:ea typeface="微软雅黑" panose="020B0503020204020204" pitchFamily="34" charset="-122"/>
            </a:endParaRPr>
          </a:p>
        </p:txBody>
      </p:sp>
      <p:pic>
        <p:nvPicPr>
          <p:cNvPr id="100" name="图片 99"/>
          <p:cNvPicPr/>
          <p:nvPr/>
        </p:nvPicPr>
        <p:blipFill>
          <a:blip r:embed="rId2"/>
          <a:stretch>
            <a:fillRect/>
          </a:stretch>
        </p:blipFill>
        <p:spPr>
          <a:xfrm>
            <a:off x="2652395" y="1705610"/>
            <a:ext cx="7016115" cy="50819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2926080" cy="46037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研究背景与</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相关工作</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pic>
        <p:nvPicPr>
          <p:cNvPr id="6" name="图片 5"/>
          <p:cNvPicPr>
            <a:picLocks noChangeAspect="1"/>
          </p:cNvPicPr>
          <p:nvPr/>
        </p:nvPicPr>
        <p:blipFill>
          <a:blip r:embed="rId2"/>
          <a:srcRect b="7126"/>
          <a:stretch>
            <a:fillRect/>
          </a:stretch>
        </p:blipFill>
        <p:spPr>
          <a:xfrm>
            <a:off x="491490" y="1050925"/>
            <a:ext cx="5238115" cy="5503545"/>
          </a:xfrm>
          <a:prstGeom prst="rect">
            <a:avLst/>
          </a:prstGeom>
        </p:spPr>
      </p:pic>
      <p:sp>
        <p:nvSpPr>
          <p:cNvPr id="7" name="文本框 6"/>
          <p:cNvSpPr txBox="1"/>
          <p:nvPr/>
        </p:nvSpPr>
        <p:spPr>
          <a:xfrm>
            <a:off x="6057265" y="4206240"/>
            <a:ext cx="5257165" cy="2861310"/>
          </a:xfrm>
          <a:prstGeom prst="rect">
            <a:avLst/>
          </a:prstGeom>
          <a:noFill/>
        </p:spPr>
        <p:txBody>
          <a:bodyPr wrap="square" rtlCol="0">
            <a:spAutoFit/>
          </a:bodyPr>
          <a:p>
            <a:pPr indent="457200" fontAlgn="auto"/>
            <a:r>
              <a:rPr lang="zh-CN" altLang="en-US" sz="2000"/>
              <a:t>作为经典之作，这篇</a:t>
            </a:r>
            <a:r>
              <a:rPr lang="en-US" altLang="zh-CN" sz="2000"/>
              <a:t>IRS</a:t>
            </a:r>
            <a:r>
              <a:rPr lang="zh-CN" altLang="en-US" sz="2000"/>
              <a:t>的论文提出了一种联合估计波束成形和</a:t>
            </a:r>
            <a:r>
              <a:rPr lang="en-US" altLang="zh-CN" sz="2000"/>
              <a:t>IRS</a:t>
            </a:r>
            <a:r>
              <a:rPr lang="zh-CN" altLang="en-US" sz="2000"/>
              <a:t>相移的方式来优化网络性能。但是本篇论文的不足在于：</a:t>
            </a:r>
            <a:endParaRPr lang="zh-CN" altLang="en-US" sz="2000"/>
          </a:p>
          <a:p>
            <a:pPr marL="342900" indent="-342900" fontAlgn="auto">
              <a:buAutoNum type="arabicPeriod"/>
            </a:pPr>
            <a:r>
              <a:rPr lang="zh-CN" altLang="en-US" sz="2000"/>
              <a:t>对于</a:t>
            </a:r>
            <a:r>
              <a:rPr lang="en-US" altLang="zh-CN" sz="2000"/>
              <a:t>CSI</a:t>
            </a:r>
            <a:r>
              <a:rPr lang="zh-CN" altLang="en-US" sz="2000"/>
              <a:t>的情况，本篇论文的假设是</a:t>
            </a:r>
            <a:r>
              <a:rPr lang="en-US" altLang="zh-CN" sz="2000"/>
              <a:t>CSI</a:t>
            </a:r>
            <a:r>
              <a:rPr lang="zh-CN" altLang="en-US" sz="2000"/>
              <a:t>在</a:t>
            </a:r>
            <a:r>
              <a:rPr lang="en-US" altLang="zh-CN" sz="2000"/>
              <a:t>AP</a:t>
            </a:r>
            <a:r>
              <a:rPr lang="zh-CN" altLang="en-US" sz="2000"/>
              <a:t>处全部已知，其次进行</a:t>
            </a:r>
            <a:r>
              <a:rPr lang="zh-CN" altLang="en-US" sz="2000"/>
              <a:t>信道估计</a:t>
            </a:r>
            <a:endParaRPr lang="zh-CN" altLang="en-US" sz="2000"/>
          </a:p>
          <a:p>
            <a:pPr marL="342900" indent="-342900" fontAlgn="auto">
              <a:buAutoNum type="arabicPeriod"/>
            </a:pPr>
            <a:r>
              <a:rPr lang="zh-CN" altLang="en-US" sz="2000"/>
              <a:t>IRS中的无源元件没有能力进行主动信号的传输和接收，因此只能间接地估计IRS的进出通道。</a:t>
            </a:r>
            <a:endParaRPr lang="zh-CN" altLang="en-US" sz="2000"/>
          </a:p>
          <a:p>
            <a:pPr marL="342900" indent="-342900" fontAlgn="auto">
              <a:buAutoNum type="arabicPeriod"/>
            </a:pPr>
            <a:endParaRPr lang="zh-CN" altLang="en-US" sz="2000"/>
          </a:p>
        </p:txBody>
      </p:sp>
      <p:pic>
        <p:nvPicPr>
          <p:cNvPr id="9" name="图片 8"/>
          <p:cNvPicPr>
            <a:picLocks noChangeAspect="1"/>
          </p:cNvPicPr>
          <p:nvPr/>
        </p:nvPicPr>
        <p:blipFill>
          <a:blip r:embed="rId3"/>
          <a:stretch>
            <a:fillRect/>
          </a:stretch>
        </p:blipFill>
        <p:spPr>
          <a:xfrm>
            <a:off x="5956935" y="799465"/>
            <a:ext cx="5457825" cy="3314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2926080" cy="46037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研究背景与</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相关工作</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sp>
        <p:nvSpPr>
          <p:cNvPr id="4" name="文本框 3"/>
          <p:cNvSpPr txBox="1"/>
          <p:nvPr/>
        </p:nvSpPr>
        <p:spPr>
          <a:xfrm>
            <a:off x="830580" y="1275715"/>
            <a:ext cx="9980930" cy="2861310"/>
          </a:xfrm>
          <a:prstGeom prst="rect">
            <a:avLst/>
          </a:prstGeom>
          <a:noFill/>
        </p:spPr>
        <p:txBody>
          <a:bodyPr wrap="square" rtlCol="0">
            <a:spAutoFit/>
          </a:bodyPr>
          <a:p>
            <a:pPr algn="l" fontAlgn="auto">
              <a:lnSpc>
                <a:spcPct val="150000"/>
              </a:lnSpc>
            </a:pPr>
            <a:r>
              <a:rPr lang="zh-CN" altLang="en-US" sz="2000"/>
              <a:t>本篇论文的贡献：</a:t>
            </a:r>
            <a:endParaRPr lang="zh-CN" altLang="en-US" sz="2000"/>
          </a:p>
          <a:p>
            <a:pPr marL="342900" indent="508000" algn="l" fontAlgn="auto">
              <a:lnSpc>
                <a:spcPct val="150000"/>
              </a:lnSpc>
              <a:buAutoNum type="arabicPeriod"/>
              <a:extLst>
                <a:ext uri="{35155182-B16C-46BC-9424-99874614C6A1}">
                  <wpsdc:indentchars xmlns:wpsdc="http://www.wps.cn/officeDocument/2017/drawingmlCustomData" val="200" checksum="282533468"/>
                </a:ext>
              </a:extLst>
            </a:pPr>
            <a:r>
              <a:rPr lang="zh-CN" altLang="en-US" sz="2000"/>
              <a:t>提出了一种新型的端到端学习方法，实现了智能反射表面的反射波束形成和发射端的波束形成的联合优化。</a:t>
            </a:r>
            <a:endParaRPr lang="zh-CN" altLang="en-US" sz="2000"/>
          </a:p>
          <a:p>
            <a:pPr marL="342900" indent="508000" algn="l" fontAlgn="auto">
              <a:lnSpc>
                <a:spcPct val="150000"/>
              </a:lnSpc>
              <a:buAutoNum type="arabicPeriod"/>
              <a:extLst>
                <a:ext uri="{35155182-B16C-46BC-9424-99874614C6A1}">
                  <wpsdc:indentchars xmlns:wpsdc="http://www.wps.cn/officeDocument/2017/drawingmlCustomData" val="200" checksum="282533468"/>
                </a:ext>
              </a:extLst>
            </a:pPr>
            <a:r>
              <a:rPr lang="zh-CN" altLang="en-US" sz="2000"/>
              <a:t>使用隐式的信道估计。通过深度学习从数据中直接学习优化反射波形,避免了复杂的明确信道估计过程。</a:t>
            </a:r>
            <a:endParaRPr lang="zh-CN" altLang="en-US" sz="2000"/>
          </a:p>
          <a:p>
            <a:pPr marL="342900" indent="508000" algn="l" fontAlgn="auto">
              <a:lnSpc>
                <a:spcPct val="150000"/>
              </a:lnSpc>
              <a:buAutoNum type="arabicPeriod"/>
              <a:extLst>
                <a:ext uri="{35155182-B16C-46BC-9424-99874614C6A1}">
                  <wpsdc:indentchars xmlns:wpsdc="http://www.wps.cn/officeDocument/2017/drawingmlCustomData" val="200" checksum="282533468"/>
                </a:ext>
              </a:extLst>
            </a:pPr>
            <a:r>
              <a:rPr lang="zh-CN" altLang="en-US" sz="2000"/>
              <a:t>设计了一个基于图神经网络的模型结构，提高了对不同数量用户的泛化能力。</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5107940" cy="46037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问题建模</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神经网络与</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图神经网络</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pic>
        <p:nvPicPr>
          <p:cNvPr id="5" name="图片 4"/>
          <p:cNvPicPr>
            <a:picLocks noChangeAspect="1"/>
          </p:cNvPicPr>
          <p:nvPr/>
        </p:nvPicPr>
        <p:blipFill>
          <a:blip r:embed="rId2"/>
          <a:stretch>
            <a:fillRect/>
          </a:stretch>
        </p:blipFill>
        <p:spPr>
          <a:xfrm>
            <a:off x="6901815" y="937260"/>
            <a:ext cx="2233930" cy="2888615"/>
          </a:xfrm>
          <a:prstGeom prst="rect">
            <a:avLst/>
          </a:prstGeom>
        </p:spPr>
      </p:pic>
      <p:sp>
        <p:nvSpPr>
          <p:cNvPr id="7" name="文本框 6"/>
          <p:cNvSpPr txBox="1"/>
          <p:nvPr/>
        </p:nvSpPr>
        <p:spPr>
          <a:xfrm>
            <a:off x="382270" y="3756660"/>
            <a:ext cx="10888345" cy="2614930"/>
          </a:xfrm>
          <a:prstGeom prst="rect">
            <a:avLst/>
          </a:prstGeom>
          <a:noFill/>
        </p:spPr>
        <p:txBody>
          <a:bodyPr wrap="square" rtlCol="0">
            <a:spAutoFit/>
          </a:bodyPr>
          <a:p>
            <a:pPr algn="l"/>
            <a:r>
              <a:rPr lang="en-US" altLang="zh-CN" sz="2400"/>
              <a:t>GNN</a:t>
            </a:r>
            <a:r>
              <a:rPr lang="zh-CN" altLang="en-US" sz="2400"/>
              <a:t>优点：</a:t>
            </a:r>
            <a:endParaRPr lang="zh-CN" altLang="en-US" sz="2400"/>
          </a:p>
          <a:p>
            <a:pPr marL="342900" indent="-342900" algn="l">
              <a:buFont typeface="Arial" panose="020B0604020202020204" pitchFamily="34" charset="0"/>
              <a:buChar char="•"/>
            </a:pPr>
            <a:r>
              <a:rPr lang="en-US" altLang="zh-CN" sz="2000"/>
              <a:t>GNN</a:t>
            </a:r>
            <a:r>
              <a:rPr lang="zh-CN" altLang="en-US" sz="2000"/>
              <a:t>的参数可以的参数可以跨用户绑定，因此可以轻松地将其推广到具有不同数量用户的场景。这与全连接的神经网络形成了对比，后者的参数需要随用户数量而变化，这使得它很难泛化。</a:t>
            </a:r>
            <a:endParaRPr lang="zh-CN" altLang="en-US" sz="2000"/>
          </a:p>
          <a:p>
            <a:pPr marL="342900" indent="-342900" algn="l">
              <a:buFont typeface="Arial" panose="020B0604020202020204" pitchFamily="34" charset="0"/>
              <a:buChar char="•"/>
            </a:pPr>
            <a:r>
              <a:rPr lang="zh-CN" altLang="en-US" sz="2000"/>
              <a:t>GNN能捕捉网络效用最大化问题的置换不变式和置换等变性质。也就是说，如果我们置换问题中用户的索引标号，神经网络应输出相同的一组具有排列指标的波束形成向量wk和相同的相移v。这里，排列不变性表示相移v与用户通道的排序无关，而排列等方差表示如果用户通道进行</a:t>
            </a:r>
            <a:endParaRPr lang="zh-CN" altLang="en-US" sz="2000"/>
          </a:p>
        </p:txBody>
      </p:sp>
      <p:pic>
        <p:nvPicPr>
          <p:cNvPr id="9" name="图片 8"/>
          <p:cNvPicPr>
            <a:picLocks noChangeAspect="1"/>
          </p:cNvPicPr>
          <p:nvPr>
            <p:custDataLst>
              <p:tags r:id="rId3"/>
            </p:custDataLst>
          </p:nvPr>
        </p:nvPicPr>
        <p:blipFill>
          <a:blip r:embed="rId4"/>
          <a:stretch>
            <a:fillRect/>
          </a:stretch>
        </p:blipFill>
        <p:spPr>
          <a:xfrm>
            <a:off x="297180" y="1078230"/>
            <a:ext cx="5518150" cy="2731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5107940" cy="46037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问题建模</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神经网络与</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图神经网络</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pic>
        <p:nvPicPr>
          <p:cNvPr id="5" name="图片 4"/>
          <p:cNvPicPr>
            <a:picLocks noChangeAspect="1"/>
          </p:cNvPicPr>
          <p:nvPr/>
        </p:nvPicPr>
        <p:blipFill>
          <a:blip r:embed="rId2"/>
          <a:stretch>
            <a:fillRect/>
          </a:stretch>
        </p:blipFill>
        <p:spPr>
          <a:xfrm>
            <a:off x="6901815" y="937260"/>
            <a:ext cx="2233930" cy="2888615"/>
          </a:xfrm>
          <a:prstGeom prst="rect">
            <a:avLst/>
          </a:prstGeom>
        </p:spPr>
      </p:pic>
      <p:sp>
        <p:nvSpPr>
          <p:cNvPr id="7" name="文本框 6"/>
          <p:cNvSpPr txBox="1"/>
          <p:nvPr/>
        </p:nvSpPr>
        <p:spPr>
          <a:xfrm>
            <a:off x="382270" y="3756660"/>
            <a:ext cx="10888345" cy="2614930"/>
          </a:xfrm>
          <a:prstGeom prst="rect">
            <a:avLst/>
          </a:prstGeom>
          <a:noFill/>
        </p:spPr>
        <p:txBody>
          <a:bodyPr wrap="square" rtlCol="0">
            <a:spAutoFit/>
          </a:bodyPr>
          <a:p>
            <a:pPr algn="l"/>
            <a:r>
              <a:rPr lang="en-US" altLang="zh-CN" sz="2400"/>
              <a:t>GNN</a:t>
            </a:r>
            <a:r>
              <a:rPr lang="zh-CN" altLang="en-US" sz="2400"/>
              <a:t>优点：</a:t>
            </a:r>
            <a:endParaRPr lang="zh-CN" altLang="en-US" sz="2400"/>
          </a:p>
          <a:p>
            <a:pPr marL="342900" indent="-342900" algn="l">
              <a:buFont typeface="Arial" panose="020B0604020202020204" pitchFamily="34" charset="0"/>
              <a:buChar char="•"/>
            </a:pPr>
            <a:r>
              <a:rPr lang="en-US" altLang="zh-CN" sz="2000"/>
              <a:t>GNN</a:t>
            </a:r>
            <a:r>
              <a:rPr lang="zh-CN" altLang="en-US" sz="2000"/>
              <a:t>的参数可以的参数可以跨用户绑定，因此可以轻松地将其推广到具有不同数量用户的场景。这与全连接的神经网络形成了对比，后者的参数需要随用户数量而变化，这使得它很难泛化。</a:t>
            </a:r>
            <a:endParaRPr lang="zh-CN" altLang="en-US" sz="2000"/>
          </a:p>
          <a:p>
            <a:pPr marL="342900" indent="-342900" algn="l">
              <a:buFont typeface="Arial" panose="020B0604020202020204" pitchFamily="34" charset="0"/>
              <a:buChar char="•"/>
            </a:pPr>
            <a:r>
              <a:rPr lang="zh-CN" altLang="en-US" sz="2000"/>
              <a:t>GNN能捕捉网络效用最大化问题的置换不变式和置换等变性质。也就是说，如果我们置换问题中用户的索引标号，神经网络应输出相同的一组具有排列指标的波束形成向量wk和相同的相移v。这里，排列不变性表示相移v与用户通道的排序无关，而排列等方差表示如果用户通道进行</a:t>
            </a:r>
            <a:endParaRPr lang="zh-CN" altLang="en-US" sz="2000"/>
          </a:p>
        </p:txBody>
      </p:sp>
      <p:pic>
        <p:nvPicPr>
          <p:cNvPr id="9" name="图片 8"/>
          <p:cNvPicPr>
            <a:picLocks noChangeAspect="1"/>
          </p:cNvPicPr>
          <p:nvPr>
            <p:custDataLst>
              <p:tags r:id="rId3"/>
            </p:custDataLst>
          </p:nvPr>
        </p:nvPicPr>
        <p:blipFill>
          <a:blip r:embed="rId4"/>
          <a:stretch>
            <a:fillRect/>
          </a:stretch>
        </p:blipFill>
        <p:spPr>
          <a:xfrm>
            <a:off x="297180" y="1078230"/>
            <a:ext cx="5518150" cy="2731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5107940" cy="46037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问题建模</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神经网络</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与图神经网络</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pic>
        <p:nvPicPr>
          <p:cNvPr id="4" name="图片 3"/>
          <p:cNvPicPr>
            <a:picLocks noChangeAspect="1"/>
          </p:cNvPicPr>
          <p:nvPr/>
        </p:nvPicPr>
        <p:blipFill>
          <a:blip r:embed="rId2"/>
          <a:stretch>
            <a:fillRect/>
          </a:stretch>
        </p:blipFill>
        <p:spPr>
          <a:xfrm>
            <a:off x="224155" y="1165860"/>
            <a:ext cx="7730490" cy="3868420"/>
          </a:xfrm>
          <a:prstGeom prst="rect">
            <a:avLst/>
          </a:prstGeom>
        </p:spPr>
      </p:pic>
      <p:pic>
        <p:nvPicPr>
          <p:cNvPr id="6" name="图片 5"/>
          <p:cNvPicPr>
            <a:picLocks noChangeAspect="1"/>
          </p:cNvPicPr>
          <p:nvPr/>
        </p:nvPicPr>
        <p:blipFill>
          <a:blip r:embed="rId3"/>
          <a:srcRect r="49820"/>
          <a:stretch>
            <a:fillRect/>
          </a:stretch>
        </p:blipFill>
        <p:spPr>
          <a:xfrm>
            <a:off x="8602980" y="86995"/>
            <a:ext cx="3138170" cy="3157855"/>
          </a:xfrm>
          <a:prstGeom prst="rect">
            <a:avLst/>
          </a:prstGeom>
        </p:spPr>
      </p:pic>
      <p:pic>
        <p:nvPicPr>
          <p:cNvPr id="10" name="图片 9"/>
          <p:cNvPicPr>
            <a:picLocks noChangeAspect="1"/>
          </p:cNvPicPr>
          <p:nvPr/>
        </p:nvPicPr>
        <p:blipFill>
          <a:blip r:embed="rId3"/>
          <a:srcRect l="51109" t="-191" r="-1385" b="191"/>
          <a:stretch>
            <a:fillRect/>
          </a:stretch>
        </p:blipFill>
        <p:spPr>
          <a:xfrm>
            <a:off x="8555355" y="3461385"/>
            <a:ext cx="3339465" cy="3354070"/>
          </a:xfrm>
          <a:prstGeom prst="rect">
            <a:avLst/>
          </a:prstGeom>
        </p:spPr>
      </p:pic>
      <p:pic>
        <p:nvPicPr>
          <p:cNvPr id="11" name="图片 10"/>
          <p:cNvPicPr>
            <a:picLocks noChangeAspect="1"/>
          </p:cNvPicPr>
          <p:nvPr/>
        </p:nvPicPr>
        <p:blipFill>
          <a:blip r:embed="rId4"/>
          <a:srcRect t="8222"/>
          <a:stretch>
            <a:fillRect/>
          </a:stretch>
        </p:blipFill>
        <p:spPr>
          <a:xfrm>
            <a:off x="306705" y="5081270"/>
            <a:ext cx="5362575" cy="524510"/>
          </a:xfrm>
          <a:prstGeom prst="rect">
            <a:avLst/>
          </a:prstGeom>
        </p:spPr>
      </p:pic>
      <p:pic>
        <p:nvPicPr>
          <p:cNvPr id="12" name="图片 11"/>
          <p:cNvPicPr>
            <a:picLocks noChangeAspect="1"/>
          </p:cNvPicPr>
          <p:nvPr/>
        </p:nvPicPr>
        <p:blipFill>
          <a:blip r:embed="rId5"/>
          <a:stretch>
            <a:fillRect/>
          </a:stretch>
        </p:blipFill>
        <p:spPr>
          <a:xfrm>
            <a:off x="306705" y="5740400"/>
            <a:ext cx="5448300" cy="847725"/>
          </a:xfrm>
          <a:prstGeom prst="rect">
            <a:avLst/>
          </a:prstGeom>
        </p:spPr>
      </p:pic>
      <p:sp>
        <p:nvSpPr>
          <p:cNvPr id="13" name="文本框 12"/>
          <p:cNvSpPr txBox="1"/>
          <p:nvPr/>
        </p:nvSpPr>
        <p:spPr>
          <a:xfrm>
            <a:off x="5669280" y="5135880"/>
            <a:ext cx="2991485" cy="368300"/>
          </a:xfrm>
          <a:prstGeom prst="rect">
            <a:avLst/>
          </a:prstGeom>
          <a:noFill/>
        </p:spPr>
        <p:txBody>
          <a:bodyPr wrap="none" rtlCol="0">
            <a:spAutoFit/>
          </a:bodyPr>
          <a:p>
            <a:pPr algn="l"/>
            <a:r>
              <a:rPr lang="zh-CN" altLang="en-US"/>
              <a:t>element-wise mean function</a:t>
            </a:r>
            <a:endParaRPr lang="zh-CN" altLang="en-US"/>
          </a:p>
        </p:txBody>
      </p:sp>
      <p:sp>
        <p:nvSpPr>
          <p:cNvPr id="14" name="文本框 13"/>
          <p:cNvSpPr txBox="1"/>
          <p:nvPr/>
        </p:nvSpPr>
        <p:spPr>
          <a:xfrm>
            <a:off x="5669280" y="5740400"/>
            <a:ext cx="2914015" cy="645160"/>
          </a:xfrm>
          <a:prstGeom prst="rect">
            <a:avLst/>
          </a:prstGeom>
          <a:noFill/>
        </p:spPr>
        <p:txBody>
          <a:bodyPr wrap="none" rtlCol="0">
            <a:spAutoFit/>
          </a:bodyPr>
          <a:p>
            <a:pPr algn="l"/>
            <a:r>
              <a:rPr lang="zh-CN" altLang="en-US"/>
              <a:t>element-wise max-pooling </a:t>
            </a:r>
            <a:endParaRPr lang="zh-CN" altLang="en-US"/>
          </a:p>
          <a:p>
            <a:pPr algn="l"/>
            <a:r>
              <a:rPr lang="zh-CN" altLang="en-US"/>
              <a:t>function,</a:t>
            </a:r>
            <a:endParaRPr lang="zh-CN" altLang="en-US"/>
          </a:p>
        </p:txBody>
      </p:sp>
      <p:sp>
        <p:nvSpPr>
          <p:cNvPr id="15" name="矩形 14"/>
          <p:cNvSpPr/>
          <p:nvPr/>
        </p:nvSpPr>
        <p:spPr>
          <a:xfrm>
            <a:off x="405765" y="5099050"/>
            <a:ext cx="8255000" cy="489585"/>
          </a:xfrm>
          <a:prstGeom prst="rect">
            <a:avLst/>
          </a:prstGeom>
          <a:noFill/>
          <a:ln w="38100">
            <a:solidFill>
              <a:schemeClr val="accent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405765" y="5741035"/>
            <a:ext cx="8255000" cy="774065"/>
          </a:xfrm>
          <a:prstGeom prst="rect">
            <a:avLst/>
          </a:prstGeom>
          <a:noFill/>
          <a:ln w="38100">
            <a:solidFill>
              <a:schemeClr val="accent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2669540" cy="460375"/>
          </a:xfrm>
          <a:prstGeom prst="rect">
            <a:avLst/>
          </a:prstGeom>
          <a:noFill/>
        </p:spPr>
        <p:txBody>
          <a:bodyPr wrap="none" rtlCol="0">
            <a:spAutoFit/>
          </a:bodyPr>
          <a:lstStyle/>
          <a:p>
            <a:pPr algn="l"/>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问题建模</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55245" y="1935480"/>
            <a:ext cx="6877050" cy="3429000"/>
          </a:xfrm>
          <a:prstGeom prst="rect">
            <a:avLst/>
          </a:prstGeom>
        </p:spPr>
      </p:pic>
      <p:pic>
        <p:nvPicPr>
          <p:cNvPr id="10" name="图片 9"/>
          <p:cNvPicPr>
            <a:picLocks noChangeAspect="1"/>
          </p:cNvPicPr>
          <p:nvPr/>
        </p:nvPicPr>
        <p:blipFill>
          <a:blip r:embed="rId2"/>
          <a:srcRect r="47629"/>
          <a:stretch>
            <a:fillRect/>
          </a:stretch>
        </p:blipFill>
        <p:spPr>
          <a:xfrm>
            <a:off x="6488430" y="-80010"/>
            <a:ext cx="4066540" cy="3418840"/>
          </a:xfrm>
          <a:prstGeom prst="rect">
            <a:avLst/>
          </a:prstGeom>
        </p:spPr>
      </p:pic>
      <p:pic>
        <p:nvPicPr>
          <p:cNvPr id="11" name="图片 10"/>
          <p:cNvPicPr>
            <a:picLocks noChangeAspect="1"/>
          </p:cNvPicPr>
          <p:nvPr/>
        </p:nvPicPr>
        <p:blipFill>
          <a:blip r:embed="rId2"/>
          <a:srcRect l="52292"/>
          <a:stretch>
            <a:fillRect/>
          </a:stretch>
        </p:blipFill>
        <p:spPr>
          <a:xfrm>
            <a:off x="7025640" y="3338830"/>
            <a:ext cx="3764280" cy="347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134,&quot;width&quot;:8874}"/>
</p:tagLst>
</file>

<file path=ppt/tags/tag2.xml><?xml version="1.0" encoding="utf-8"?>
<p:tagLst xmlns:p="http://schemas.openxmlformats.org/presentationml/2006/main">
  <p:tag name="KSO_WM_UNIT_PLACING_PICTURE_USER_VIEWPORT" val="{&quot;height&quot;:4302,&quot;width&quot;:8690}"/>
</p:tagLst>
</file>

<file path=ppt/tags/tag3.xml><?xml version="1.0" encoding="utf-8"?>
<p:tagLst xmlns:p="http://schemas.openxmlformats.org/presentationml/2006/main">
  <p:tag name="KSO_WM_UNIT_PLACING_PICTURE_USER_VIEWPORT" val="{&quot;height&quot;:4302,&quot;width&quot;:8690}"/>
</p:tagLst>
</file>

<file path=ppt/tags/tag4.xml><?xml version="1.0" encoding="utf-8"?>
<p:tagLst xmlns:p="http://schemas.openxmlformats.org/presentationml/2006/main">
  <p:tag name="KSO_WPP_MARK_KEY" val="6e4c543d-08ca-4ed3-a6b0-b081f45fb8fd"/>
  <p:tag name="COMMONDATA" val="eyJoZGlkIjoiOGRhNzcyNmJjNzY3YWFjMGUzMTVjMTNmYTgxMGY0NG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1360</Words>
  <Application>WPS 演示</Application>
  <PresentationFormat>宽屏</PresentationFormat>
  <Paragraphs>60</Paragraphs>
  <Slides>12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Calibri</vt:lpstr>
      <vt:lpstr>微软雅黑</vt:lpstr>
      <vt:lpstr>方正宋刻本秀楷简体</vt:lpstr>
      <vt:lpstr>方正四岁半简体</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 心仪</dc:creator>
  <cp:lastModifiedBy>51402</cp:lastModifiedBy>
  <cp:revision>97</cp:revision>
  <dcterms:created xsi:type="dcterms:W3CDTF">2020-04-26T00:21:00Z</dcterms:created>
  <dcterms:modified xsi:type="dcterms:W3CDTF">2023-08-02T04:51:12Z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2052-11.1.0.12155</vt:lpwstr>
  </property>
  <property fmtid="{D5CDD505-2E9C-101B-9397-08002B2CF9AE}" pid="3" name="ICV">
    <vt:lpwstr>4D87C4D061A84444A47BE1145C24EE54</vt:lpwstr>
  </property>
</Properties>
</file>