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3228" r:id="rId3"/>
    <p:sldId id="3241" r:id="rId4"/>
    <p:sldId id="263" r:id="rId5"/>
    <p:sldId id="3229" r:id="rId6"/>
    <p:sldId id="3230" r:id="rId7"/>
    <p:sldId id="3243" r:id="rId8"/>
    <p:sldId id="3242" r:id="rId9"/>
    <p:sldId id="3232" r:id="rId10"/>
    <p:sldId id="3245" r:id="rId11"/>
    <p:sldId id="3246" r:id="rId12"/>
    <p:sldId id="3237" r:id="rId13"/>
    <p:sldId id="3234" r:id="rId14"/>
    <p:sldId id="3244" r:id="rId15"/>
    <p:sldId id="3236" r:id="rId16"/>
    <p:sldId id="3240" r:id="rId17"/>
  </p:sldIdLst>
  <p:sldSz cx="12852400" cy="7561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4AF"/>
    <a:srgbClr val="F7818F"/>
    <a:srgbClr val="42A8EE"/>
    <a:srgbClr val="F4823A"/>
    <a:srgbClr val="1A78C3"/>
    <a:srgbClr val="076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9" autoAdjust="0"/>
    <p:restoredTop sz="81338" autoAdjust="0"/>
  </p:normalViewPr>
  <p:slideViewPr>
    <p:cSldViewPr snapToGrid="0">
      <p:cViewPr>
        <p:scale>
          <a:sx n="75" d="100"/>
          <a:sy n="75" d="100"/>
        </p:scale>
        <p:origin x="306" y="10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19.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26,'0'-1,"0"0,1 0,-1 0,1 0,-1 0,1 0,-1 0,1 0,0 0,0 1,-1-1,1 0,0 0,0 1,0-1,0 0,0 1,0-1,0 1,0-1,0 1,0 0,0-1,0 1,1 0,-1 0,2 0,36-5,-35 5,299-3,-155 5,228-2,-365 1,-1 0,0 1,1 0,-1 0,0 1,0 0,16 8,3 1,-2-3,0-1,31 6,-41-12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0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0,'4'6,"0"0,0-1,-1 1,0 0,0 1,0-1,3 14,1-2,-1 3,0-1,-1 1,4 36,-2 65,-7 0,0-115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4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7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7.1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18 10</inkml:trace>
  <inkml:trace contextRef="#ctx0" brushRef="#br0" timeOffset="1">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8.5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1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374 1,'-1'0,"0"1,0-1,-1 1,1-1,0 1,0-1,0 1,0 0,0 0,0 0,0-1,0 1,0 0,0 0,0 0,1 1,-1-1,0 0,1 0,-1 0,1 0,-1 1,0 1,-10 36,9-31,-25 155,15-78,-53 230,43-237,-3-2,-37 75,38-101,-2-1,-40 56,56-92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8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9,'0'0,"0"-1,1 1,-1-1,1 1,-1-1,0 1,1-1,-1 1,1 0,-1-1,1 1,-1 0,1-1,-1 1,1 0,-1 0,1-1,0 1,-1 0,1 0,-1 0,1 0,0 0,-1 0,1 0,0 0,22-1,-20 1,19 1,0 2,0 0,0 2,0 0,-1 2,38 15,28 9,208 48,-224-61,94 23,198 55,65 27,-225-60,-191-60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4.6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0,'1'1,"-1"1,1-1,-1 0,0 0,1 0,0-1,-1 1,1 0,0 0,-1 0,1 0,0 0,0-1,0 1,0 0,-1-1,1 1,0-1,0 1,0-1,0 1,3-1,26 10,-26-9,54 12,117 10,64-14,-93-5,-98-2,-16-2,0 2,0 1,42 9,-15 1,62 4,-7-1,4-3,-30-5,50 15,20 0,-78-14,-54-7,-19-2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5.2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1,'4'0,"-1"0,1 1,-1 0,1 0,0 0,-1 0,0 0,1 0,-1 1,0 0,1 0,-1 0,4 3,4 5,-1 0,11 13,-2-3,6 10,-1 0,30 52,-44-63,-1-1,0 1,10 38,-5-15,-5-26,-4-10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2.8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1,'1'19,"1"-1,0 1,2-1,0 1,11 31,45 87,-36-85,-23-51,9 22,16 26,-22-44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0.5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1,'0'1,"1"0,-1 0,0 0,1 0,-1 1,1-1,-1 0,1 0,-1 0,1 0,0 0,0 0,-1-1,1 1,0 0,0 0,0 0,0-1,2 2,22 11,-18-9,-3-2,1 2,0-1,-1 0,1 1,-1 0,0 0,6 8,-7-8,0 0,1 0,0 0,-1 0,1-1,0 0,1 0,-1 0,10 5,21 4,1-1,0-2,53 7,27 3,-96-15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3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1,'1'3,"0"0,0 1,0-1,0 0,1 0,2 6,3 4,5 28,-1-1,-2 1,-3 1,3 50,2 12,-5-58,1 72,-7-110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8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1,'2'2,"0"-1,0 1,0 0,0 0,-1 0,1 1,0-1,-1 0,0 1,1-1,-1 1,1 4,1-2,2 6,-1-1,0 2,0-1,-1 0,0 1,-1-1,-1 1,0-1,0 18,-1-22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5.98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1,'0'2,"1"-1,-1 1,1 0,0 0,-1 0,1-1,0 1,0 0,0-1,0 1,0-1,1 1,-1-1,3 2,23 20,-21-18,30 20,41 23,20 13,-4 12,43 29,519 360,-168-110,-486-352,618 433,-508-356,59 46,30 16,-62-48,-83-44,-41-33,1-1,20 13,5 3,-28-21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1.1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3.7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28 0,'-1'1,"0"-1,0 0,0 0,1 1,-1-1,0 0,0 1,1-1,-1 1,0-1,0 1,1-1,-1 1,1 0,-1-1,0 1,1 0,-1 0,1-1,0 1,-1 0,1 0,0 0,-1-1,1 1,0 0,0 1,-6 26,6-26,-5 84,6 92,1-66,-3-49,0-13,7 66,-4-100,0-1,2 1,0-1,0 0,1 0,1-1,1 1,12 19,67 124,-72-133,2 0,0-1,2 0,20 21,-11-14,-13-11,-1 1,0 0,-2 1,0 0,-2 1,8 28,13 28,-14-40,-8-17,1-1,17 30,-18-39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2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1.1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0,'2'21,"0"0,1 1,1-2,1 1,1 0,12 26,-3-7,-11-22,0 0,0 0,-2 0,0 1,-2 34,1 15,10-10,-1 2,-9 116,-2-94,1-62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6.8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1,'24'0,"0"0,1 2,-1 0,47 12,340 100,-155-36,32 9,438 116,-670-185,18 6,93 43,-132-52,0-1,0-1,1-2,57 9,-50-9,-24-6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0,'4'0,"5"0,10 0,4 0,8 4,1 5,-4 6,-2 7,-3 5,-1 1,1-4,-5-6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4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82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0 188,'0'0</inkml:trace>
  <inkml:trace contextRef="#ctx0" brushRef="#br0" timeOffset="1">376 0,'4'0,"5"0,6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1.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1,'0'1,"1"-1,-1 1,0 0,1 0,-1 0,0-1,1 1,-1 0,1-1,-1 1,1 0,-1-1,1 1,0 0,-1-1,1 1,0-1,-1 1,1-1,0 0,0 1,-1-1,1 0,0 1,0-1,0 0,1 0,26 5,-26-5,242 4,-140-6,3218 2,-3302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5.5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0,'3'2,"0"-1,-1 0,1 1,0-1,0-1,0 1,0 0,0-1,0 1,0-1,0 0,3 0,8 1,64 7,82-2,-36-3,15 14,-91-9,58 2,234-4,-64-3,-171-4,-97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216BC-D2C2-44FE-9499-0F6DB5DBB0D8}" type="datetimeFigureOut">
              <a:rPr lang="zh-CN" altLang="en-US" smtClean="0"/>
              <a:t>2023/7/31</a:t>
            </a:fld>
            <a:endParaRPr lang="zh-CN" altLang="en-US"/>
          </a:p>
        </p:txBody>
      </p:sp>
      <p:sp>
        <p:nvSpPr>
          <p:cNvPr id="4" name="幻灯片图像占位符 3"/>
          <p:cNvSpPr>
            <a:spLocks noGrp="1" noRot="1" noChangeAspect="1"/>
          </p:cNvSpPr>
          <p:nvPr>
            <p:ph type="sldImg" idx="2"/>
          </p:nvPr>
        </p:nvSpPr>
        <p:spPr>
          <a:xfrm>
            <a:off x="806450" y="1143000"/>
            <a:ext cx="5245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46A74-A4CD-490F-838E-D85A02144748}" type="slidenum">
              <a:rPr lang="zh-CN" altLang="en-US" smtClean="0"/>
              <a:t>‹#›</a:t>
            </a:fld>
            <a:endParaRPr lang="zh-CN" altLang="en-US"/>
          </a:p>
        </p:txBody>
      </p:sp>
    </p:spTree>
    <p:extLst>
      <p:ext uri="{BB962C8B-B14F-4D97-AF65-F5344CB8AC3E}">
        <p14:creationId xmlns:p14="http://schemas.microsoft.com/office/powerpoint/2010/main" val="2114891264"/>
      </p:ext>
    </p:extLst>
  </p:cSld>
  <p:clrMap bg1="lt1" tx1="dk1" bg2="lt2" tx2="dk2" accent1="accent1" accent2="accent2" accent3="accent3" accent4="accent4" accent5="accent5" accent6="accent6" hlink="hlink" folHlink="folHlink"/>
  <p:notesStyle>
    <a:lvl1pPr marL="0" algn="l" defTabSz="979711" rtl="0" eaLnBrk="1" latinLnBrk="0" hangingPunct="1">
      <a:defRPr sz="1285" kern="1200">
        <a:solidFill>
          <a:schemeClr val="tx1"/>
        </a:solidFill>
        <a:latin typeface="+mn-lt"/>
        <a:ea typeface="+mn-ea"/>
        <a:cs typeface="+mn-cs"/>
      </a:defRPr>
    </a:lvl1pPr>
    <a:lvl2pPr marL="489854" algn="l" defTabSz="979711" rtl="0" eaLnBrk="1" latinLnBrk="0" hangingPunct="1">
      <a:defRPr sz="1285" kern="1200">
        <a:solidFill>
          <a:schemeClr val="tx1"/>
        </a:solidFill>
        <a:latin typeface="+mn-lt"/>
        <a:ea typeface="+mn-ea"/>
        <a:cs typeface="+mn-cs"/>
      </a:defRPr>
    </a:lvl2pPr>
    <a:lvl3pPr marL="979711" algn="l" defTabSz="979711" rtl="0" eaLnBrk="1" latinLnBrk="0" hangingPunct="1">
      <a:defRPr sz="1285" kern="1200">
        <a:solidFill>
          <a:schemeClr val="tx1"/>
        </a:solidFill>
        <a:latin typeface="+mn-lt"/>
        <a:ea typeface="+mn-ea"/>
        <a:cs typeface="+mn-cs"/>
      </a:defRPr>
    </a:lvl3pPr>
    <a:lvl4pPr marL="1469564" algn="l" defTabSz="979711" rtl="0" eaLnBrk="1" latinLnBrk="0" hangingPunct="1">
      <a:defRPr sz="1285" kern="1200">
        <a:solidFill>
          <a:schemeClr val="tx1"/>
        </a:solidFill>
        <a:latin typeface="+mn-lt"/>
        <a:ea typeface="+mn-ea"/>
        <a:cs typeface="+mn-cs"/>
      </a:defRPr>
    </a:lvl4pPr>
    <a:lvl5pPr marL="1959419" algn="l" defTabSz="979711" rtl="0" eaLnBrk="1" latinLnBrk="0" hangingPunct="1">
      <a:defRPr sz="1285" kern="1200">
        <a:solidFill>
          <a:schemeClr val="tx1"/>
        </a:solidFill>
        <a:latin typeface="+mn-lt"/>
        <a:ea typeface="+mn-ea"/>
        <a:cs typeface="+mn-cs"/>
      </a:defRPr>
    </a:lvl5pPr>
    <a:lvl6pPr marL="2449273" algn="l" defTabSz="979711" rtl="0" eaLnBrk="1" latinLnBrk="0" hangingPunct="1">
      <a:defRPr sz="1285" kern="1200">
        <a:solidFill>
          <a:schemeClr val="tx1"/>
        </a:solidFill>
        <a:latin typeface="+mn-lt"/>
        <a:ea typeface="+mn-ea"/>
        <a:cs typeface="+mn-cs"/>
      </a:defRPr>
    </a:lvl6pPr>
    <a:lvl7pPr marL="2939128" algn="l" defTabSz="979711" rtl="0" eaLnBrk="1" latinLnBrk="0" hangingPunct="1">
      <a:defRPr sz="1285" kern="1200">
        <a:solidFill>
          <a:schemeClr val="tx1"/>
        </a:solidFill>
        <a:latin typeface="+mn-lt"/>
        <a:ea typeface="+mn-ea"/>
        <a:cs typeface="+mn-cs"/>
      </a:defRPr>
    </a:lvl7pPr>
    <a:lvl8pPr marL="3428983" algn="l" defTabSz="979711" rtl="0" eaLnBrk="1" latinLnBrk="0" hangingPunct="1">
      <a:defRPr sz="1285" kern="1200">
        <a:solidFill>
          <a:schemeClr val="tx1"/>
        </a:solidFill>
        <a:latin typeface="+mn-lt"/>
        <a:ea typeface="+mn-ea"/>
        <a:cs typeface="+mn-cs"/>
      </a:defRPr>
    </a:lvl8pPr>
    <a:lvl9pPr marL="3918838" algn="l" defTabSz="979711" rtl="0" eaLnBrk="1" latinLnBrk="0" hangingPunct="1">
      <a:defRPr sz="12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a:t>
            </a:fld>
            <a:endParaRPr lang="zh-CN" altLang="en-US"/>
          </a:p>
        </p:txBody>
      </p:sp>
    </p:spTree>
    <p:extLst>
      <p:ext uri="{BB962C8B-B14F-4D97-AF65-F5344CB8AC3E}">
        <p14:creationId xmlns:p14="http://schemas.microsoft.com/office/powerpoint/2010/main" val="2158257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11</a:t>
            </a:fld>
            <a:endParaRPr lang="zh-CN" altLang="en-US"/>
          </a:p>
        </p:txBody>
      </p:sp>
    </p:spTree>
    <p:extLst>
      <p:ext uri="{BB962C8B-B14F-4D97-AF65-F5344CB8AC3E}">
        <p14:creationId xmlns:p14="http://schemas.microsoft.com/office/powerpoint/2010/main" val="213445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12</a:t>
            </a:fld>
            <a:endParaRPr lang="zh-CN" altLang="en-US"/>
          </a:p>
        </p:txBody>
      </p:sp>
    </p:spTree>
    <p:extLst>
      <p:ext uri="{BB962C8B-B14F-4D97-AF65-F5344CB8AC3E}">
        <p14:creationId xmlns:p14="http://schemas.microsoft.com/office/powerpoint/2010/main" val="3742365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13</a:t>
            </a:fld>
            <a:endParaRPr lang="zh-CN" altLang="en-US"/>
          </a:p>
        </p:txBody>
      </p:sp>
    </p:spTree>
    <p:extLst>
      <p:ext uri="{BB962C8B-B14F-4D97-AF65-F5344CB8AC3E}">
        <p14:creationId xmlns:p14="http://schemas.microsoft.com/office/powerpoint/2010/main" val="314583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14</a:t>
            </a:fld>
            <a:endParaRPr lang="zh-CN" altLang="en-US"/>
          </a:p>
        </p:txBody>
      </p:sp>
    </p:spTree>
    <p:extLst>
      <p:ext uri="{BB962C8B-B14F-4D97-AF65-F5344CB8AC3E}">
        <p14:creationId xmlns:p14="http://schemas.microsoft.com/office/powerpoint/2010/main" val="3891030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3</a:t>
            </a:fld>
            <a:endParaRPr lang="zh-CN" altLang="en-US"/>
          </a:p>
        </p:txBody>
      </p:sp>
    </p:spTree>
    <p:extLst>
      <p:ext uri="{BB962C8B-B14F-4D97-AF65-F5344CB8AC3E}">
        <p14:creationId xmlns:p14="http://schemas.microsoft.com/office/powerpoint/2010/main" val="179749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4</a:t>
            </a:fld>
            <a:endParaRPr lang="zh-CN" altLang="en-US"/>
          </a:p>
        </p:txBody>
      </p:sp>
    </p:spTree>
    <p:extLst>
      <p:ext uri="{BB962C8B-B14F-4D97-AF65-F5344CB8AC3E}">
        <p14:creationId xmlns:p14="http://schemas.microsoft.com/office/powerpoint/2010/main" val="241893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统一编码不同的 </a:t>
            </a:r>
            <a:r>
              <a:rPr lang="en-US" altLang="zh-CN" b="0" i="0" dirty="0">
                <a:solidFill>
                  <a:srgbClr val="000000"/>
                </a:solidFill>
                <a:effectLst/>
                <a:latin typeface="微软雅黑" panose="020B0503020204020204" pitchFamily="34" charset="-122"/>
                <a:ea typeface="微软雅黑" panose="020B0503020204020204" pitchFamily="34" charset="-122"/>
              </a:rPr>
              <a:t>IE </a:t>
            </a:r>
            <a:r>
              <a:rPr lang="zh-CN" altLang="en-US" b="0" i="0" dirty="0">
                <a:solidFill>
                  <a:srgbClr val="000000"/>
                </a:solidFill>
                <a:effectLst/>
                <a:latin typeface="微软雅黑" panose="020B0503020204020204" pitchFamily="34" charset="-122"/>
                <a:ea typeface="微软雅黑" panose="020B0503020204020204" pitchFamily="34" charset="-122"/>
              </a:rPr>
              <a:t>结构，因此不同的 </a:t>
            </a:r>
            <a:r>
              <a:rPr lang="en-US" altLang="zh-CN" b="0" i="0" dirty="0">
                <a:solidFill>
                  <a:srgbClr val="000000"/>
                </a:solidFill>
                <a:effectLst/>
                <a:latin typeface="微软雅黑" panose="020B0503020204020204" pitchFamily="34" charset="-122"/>
                <a:ea typeface="微软雅黑" panose="020B0503020204020204" pitchFamily="34" charset="-122"/>
              </a:rPr>
              <a:t>IE </a:t>
            </a:r>
            <a:r>
              <a:rPr lang="zh-CN" altLang="en-US" b="0" i="0" dirty="0">
                <a:solidFill>
                  <a:srgbClr val="000000"/>
                </a:solidFill>
                <a:effectLst/>
                <a:latin typeface="微软雅黑" panose="020B0503020204020204" pitchFamily="34" charset="-122"/>
                <a:ea typeface="微软雅黑" panose="020B0503020204020204" pitchFamily="34" charset="-122"/>
              </a:rPr>
              <a:t>任务可以建模为相同的文本到结构的生成过程； </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）将一个句子的所有提取结果有效地表示在同一结构中，从而可以自然地进行联合提取</a:t>
            </a:r>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5</a:t>
            </a:fld>
            <a:endParaRPr lang="zh-CN" altLang="en-US"/>
          </a:p>
        </p:txBody>
      </p:sp>
    </p:spTree>
    <p:extLst>
      <p:ext uri="{BB962C8B-B14F-4D97-AF65-F5344CB8AC3E}">
        <p14:creationId xmlns:p14="http://schemas.microsoft.com/office/powerpoint/2010/main" val="2061026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374151"/>
                </a:solidFill>
                <a:effectLst/>
                <a:latin typeface="Söhne"/>
              </a:rPr>
              <a:t>定义结构模式</a:t>
            </a:r>
            <a:r>
              <a:rPr lang="zh-CN" altLang="en-US" b="0" i="0" dirty="0">
                <a:solidFill>
                  <a:srgbClr val="374151"/>
                </a:solidFill>
                <a:effectLst/>
                <a:latin typeface="Söhne"/>
              </a:rPr>
              <a:t>：</a:t>
            </a:r>
            <a:r>
              <a:rPr lang="en-US" altLang="zh-CN" b="0" i="0" dirty="0">
                <a:solidFill>
                  <a:srgbClr val="374151"/>
                </a:solidFill>
                <a:effectLst/>
                <a:latin typeface="Söhne"/>
              </a:rPr>
              <a:t>SSI</a:t>
            </a:r>
            <a:r>
              <a:rPr lang="zh-CN" altLang="en-US" b="0" i="0" dirty="0">
                <a:solidFill>
                  <a:srgbClr val="374151"/>
                </a:solidFill>
                <a:effectLst/>
                <a:latin typeface="Söhne"/>
              </a:rPr>
              <a:t>构建了一个基于模式的提示，并在生成过程中将其用作前缀。具体来说，</a:t>
            </a:r>
            <a:r>
              <a:rPr lang="en-US" altLang="zh-CN" b="0" i="0" dirty="0">
                <a:solidFill>
                  <a:srgbClr val="374151"/>
                </a:solidFill>
                <a:effectLst/>
                <a:latin typeface="Söhne"/>
              </a:rPr>
              <a:t>SSI</a:t>
            </a:r>
            <a:r>
              <a:rPr lang="zh-CN" altLang="en-US" b="0" i="0" dirty="0">
                <a:solidFill>
                  <a:srgbClr val="374151"/>
                </a:solidFill>
                <a:effectLst/>
                <a:latin typeface="Söhne"/>
              </a:rPr>
              <a:t>包含三种类型的令牌段：</a:t>
            </a:r>
            <a:r>
              <a:rPr lang="en-US" altLang="zh-CN" b="0" i="0" dirty="0">
                <a:solidFill>
                  <a:srgbClr val="374151"/>
                </a:solidFill>
                <a:effectLst/>
                <a:latin typeface="Söhne"/>
              </a:rPr>
              <a:t>SPOTNAME</a:t>
            </a:r>
            <a:r>
              <a:rPr lang="zh-CN" altLang="en-US" b="0" i="0" dirty="0">
                <a:solidFill>
                  <a:srgbClr val="374151"/>
                </a:solidFill>
                <a:effectLst/>
                <a:latin typeface="Söhne"/>
              </a:rPr>
              <a:t>、</a:t>
            </a:r>
            <a:r>
              <a:rPr lang="en-US" altLang="zh-CN" b="0" i="0" dirty="0">
                <a:solidFill>
                  <a:srgbClr val="374151"/>
                </a:solidFill>
                <a:effectLst/>
                <a:latin typeface="Söhne"/>
              </a:rPr>
              <a:t>ASSONAME</a:t>
            </a:r>
            <a:r>
              <a:rPr lang="zh-CN" altLang="en-US" b="0" i="0" dirty="0">
                <a:solidFill>
                  <a:srgbClr val="374151"/>
                </a:solidFill>
                <a:effectLst/>
                <a:latin typeface="Söhne"/>
              </a:rPr>
              <a:t>和特殊符号（</a:t>
            </a:r>
            <a:r>
              <a:rPr lang="en-US" altLang="zh-CN" b="0" i="0" dirty="0">
                <a:solidFill>
                  <a:srgbClr val="374151"/>
                </a:solidFill>
                <a:effectLst/>
                <a:latin typeface="Söhne"/>
              </a:rPr>
              <a:t>[spot]</a:t>
            </a:r>
            <a:r>
              <a:rPr lang="zh-CN" altLang="en-US" b="0" i="0" dirty="0">
                <a:solidFill>
                  <a:srgbClr val="374151"/>
                </a:solidFill>
                <a:effectLst/>
                <a:latin typeface="Söhne"/>
              </a:rPr>
              <a:t>、</a:t>
            </a:r>
            <a:r>
              <a:rPr lang="en-US" altLang="zh-CN" b="0" i="0" dirty="0">
                <a:solidFill>
                  <a:srgbClr val="374151"/>
                </a:solidFill>
                <a:effectLst/>
                <a:latin typeface="Söhne"/>
              </a:rPr>
              <a:t>[</a:t>
            </a:r>
            <a:r>
              <a:rPr lang="en-US" altLang="zh-CN" b="0" i="0" dirty="0" err="1">
                <a:solidFill>
                  <a:srgbClr val="374151"/>
                </a:solidFill>
                <a:effectLst/>
                <a:latin typeface="Söhne"/>
              </a:rPr>
              <a:t>asso</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[text]</a:t>
            </a:r>
            <a:r>
              <a:rPr lang="zh-CN" altLang="en-US" b="0" i="0" dirty="0">
                <a:solidFill>
                  <a:srgbClr val="374151"/>
                </a:solidFill>
                <a:effectLst/>
                <a:latin typeface="Söhne"/>
              </a:rPr>
              <a:t>）。</a:t>
            </a:r>
            <a:r>
              <a:rPr lang="en-US" altLang="zh-CN" b="0" i="0" dirty="0">
                <a:solidFill>
                  <a:srgbClr val="374151"/>
                </a:solidFill>
                <a:effectLst/>
                <a:latin typeface="Söhne"/>
              </a:rPr>
              <a:t>SPOTNAME</a:t>
            </a:r>
            <a:r>
              <a:rPr lang="zh-CN" altLang="en-US" b="0" i="0" dirty="0">
                <a:solidFill>
                  <a:srgbClr val="374151"/>
                </a:solidFill>
                <a:effectLst/>
                <a:latin typeface="Söhne"/>
              </a:rPr>
              <a:t>代表特定信息提取任务中的目标</a:t>
            </a:r>
            <a:r>
              <a:rPr lang="en-US" altLang="zh-CN" b="0" i="0" dirty="0">
                <a:solidFill>
                  <a:srgbClr val="374151"/>
                </a:solidFill>
                <a:effectLst/>
                <a:latin typeface="Söhne"/>
              </a:rPr>
              <a:t>spotting</a:t>
            </a:r>
            <a:r>
              <a:rPr lang="zh-CN" altLang="en-US" b="0" i="0" dirty="0">
                <a:solidFill>
                  <a:srgbClr val="374151"/>
                </a:solidFill>
                <a:effectLst/>
                <a:latin typeface="Söhne"/>
              </a:rPr>
              <a:t>名称，例如在命名实体识别（</a:t>
            </a:r>
            <a:r>
              <a:rPr lang="en-US" altLang="zh-CN" b="0" i="0" dirty="0">
                <a:solidFill>
                  <a:srgbClr val="374151"/>
                </a:solidFill>
                <a:effectLst/>
                <a:latin typeface="Söhne"/>
              </a:rPr>
              <a:t>NER</a:t>
            </a:r>
            <a:r>
              <a:rPr lang="zh-CN" altLang="en-US" b="0" i="0" dirty="0">
                <a:solidFill>
                  <a:srgbClr val="374151"/>
                </a:solidFill>
                <a:effectLst/>
                <a:latin typeface="Söhne"/>
              </a:rPr>
              <a:t>）任务中的“</a:t>
            </a:r>
            <a:r>
              <a:rPr lang="en-US" altLang="zh-CN" b="0" i="0" dirty="0">
                <a:solidFill>
                  <a:srgbClr val="374151"/>
                </a:solidFill>
                <a:effectLst/>
                <a:latin typeface="Söhne"/>
              </a:rPr>
              <a:t>person”</a:t>
            </a:r>
            <a:r>
              <a:rPr lang="zh-CN" altLang="en-US" b="0" i="0" dirty="0">
                <a:solidFill>
                  <a:srgbClr val="374151"/>
                </a:solidFill>
                <a:effectLst/>
                <a:latin typeface="Söhne"/>
              </a:rPr>
              <a:t>。</a:t>
            </a:r>
            <a:r>
              <a:rPr lang="en-US" altLang="zh-CN" b="0" i="0" dirty="0">
                <a:solidFill>
                  <a:srgbClr val="374151"/>
                </a:solidFill>
                <a:effectLst/>
                <a:latin typeface="Söhne"/>
              </a:rPr>
              <a:t>ASSONAME</a:t>
            </a:r>
            <a:r>
              <a:rPr lang="zh-CN" altLang="en-US" b="0" i="0" dirty="0">
                <a:solidFill>
                  <a:srgbClr val="374151"/>
                </a:solidFill>
                <a:effectLst/>
                <a:latin typeface="Söhne"/>
              </a:rPr>
              <a:t>代表目标关联名称，例如在关系提取任务中的“</a:t>
            </a:r>
            <a:r>
              <a:rPr lang="en-US" altLang="zh-CN" b="0" i="0" dirty="0">
                <a:solidFill>
                  <a:srgbClr val="374151"/>
                </a:solidFill>
                <a:effectLst/>
                <a:latin typeface="Söhne"/>
              </a:rPr>
              <a:t>work for”</a:t>
            </a:r>
            <a:r>
              <a:rPr lang="zh-CN" altLang="en-US" b="0" i="0" dirty="0">
                <a:solidFill>
                  <a:srgbClr val="374151"/>
                </a:solidFill>
                <a:effectLst/>
                <a:latin typeface="Söhne"/>
              </a:rPr>
              <a:t>。特殊符号被添加在每个</a:t>
            </a:r>
            <a:r>
              <a:rPr lang="en-US" altLang="zh-CN" b="0" i="0" dirty="0">
                <a:solidFill>
                  <a:srgbClr val="374151"/>
                </a:solidFill>
                <a:effectLst/>
                <a:latin typeface="Söhne"/>
              </a:rPr>
              <a:t>SPOTNAME</a:t>
            </a:r>
            <a:r>
              <a:rPr lang="zh-CN" altLang="en-US" b="0" i="0" dirty="0">
                <a:solidFill>
                  <a:srgbClr val="374151"/>
                </a:solidFill>
                <a:effectLst/>
                <a:latin typeface="Söhne"/>
              </a:rPr>
              <a:t>、</a:t>
            </a:r>
            <a:r>
              <a:rPr lang="en-US" altLang="zh-CN" b="0" i="0" dirty="0">
                <a:solidFill>
                  <a:srgbClr val="374151"/>
                </a:solidFill>
                <a:effectLst/>
                <a:latin typeface="Söhne"/>
              </a:rPr>
              <a:t>ASSONAME</a:t>
            </a:r>
            <a:r>
              <a:rPr lang="zh-CN" altLang="en-US" b="0" i="0" dirty="0">
                <a:solidFill>
                  <a:srgbClr val="374151"/>
                </a:solidFill>
                <a:effectLst/>
                <a:latin typeface="Söhne"/>
              </a:rPr>
              <a:t>和输入文本序列之前。</a:t>
            </a:r>
          </a:p>
          <a:p>
            <a:pPr algn="l">
              <a:buFont typeface="+mj-lt"/>
              <a:buAutoNum type="arabicPeriod"/>
            </a:pPr>
            <a:r>
              <a:rPr lang="zh-CN" altLang="en-US" b="1" i="0" dirty="0">
                <a:solidFill>
                  <a:srgbClr val="374151"/>
                </a:solidFill>
                <a:effectLst/>
                <a:latin typeface="Söhne"/>
              </a:rPr>
              <a:t>生成输入</a:t>
            </a:r>
            <a:r>
              <a:rPr lang="zh-CN" altLang="en-US" b="0" i="0" dirty="0">
                <a:solidFill>
                  <a:srgbClr val="374151"/>
                </a:solidFill>
                <a:effectLst/>
                <a:latin typeface="Söhne"/>
              </a:rPr>
              <a:t>：所有的</a:t>
            </a:r>
            <a:r>
              <a:rPr lang="en-US" altLang="zh-CN" b="0" i="0" dirty="0">
                <a:solidFill>
                  <a:srgbClr val="374151"/>
                </a:solidFill>
                <a:effectLst/>
                <a:latin typeface="Söhne"/>
              </a:rPr>
              <a:t>SSI</a:t>
            </a:r>
            <a:r>
              <a:rPr lang="zh-CN" altLang="en-US" b="0" i="0" dirty="0">
                <a:solidFill>
                  <a:srgbClr val="374151"/>
                </a:solidFill>
                <a:effectLst/>
                <a:latin typeface="Söhne"/>
              </a:rPr>
              <a:t>令牌被连接起来并放在原始文本序列之前。整个输入的形式为：</a:t>
            </a:r>
            <a:r>
              <a:rPr lang="en-US" altLang="zh-CN" b="0" i="0" dirty="0">
                <a:solidFill>
                  <a:srgbClr val="374151"/>
                </a:solidFill>
                <a:effectLst/>
                <a:latin typeface="Söhne"/>
              </a:rPr>
              <a:t>s\bx= [s1;s2;:::;sjsj;x1;x2;:::;</a:t>
            </a:r>
            <a:r>
              <a:rPr lang="en-US" altLang="zh-CN" b="0" i="0" dirty="0" err="1">
                <a:solidFill>
                  <a:srgbClr val="374151"/>
                </a:solidFill>
                <a:effectLst/>
                <a:latin typeface="Söhne"/>
              </a:rPr>
              <a:t>xjxj</a:t>
            </a:r>
            <a:r>
              <a:rPr lang="en-US" altLang="zh-CN" b="0" i="0" dirty="0">
                <a:solidFill>
                  <a:srgbClr val="374151"/>
                </a:solidFill>
                <a:effectLst/>
                <a:latin typeface="Söhne"/>
              </a:rPr>
              <a:t>] = [[spot];:::[spot]:::; [</a:t>
            </a:r>
            <a:r>
              <a:rPr lang="en-US" altLang="zh-CN" b="0" i="0" dirty="0" err="1">
                <a:solidFill>
                  <a:srgbClr val="374151"/>
                </a:solidFill>
                <a:effectLst/>
                <a:latin typeface="Söhne"/>
              </a:rPr>
              <a:t>asso</a:t>
            </a:r>
            <a:r>
              <a:rPr lang="en-US" altLang="zh-CN" b="0" i="0" dirty="0">
                <a:solidFill>
                  <a:srgbClr val="374151"/>
                </a:solidFill>
                <a:effectLst/>
                <a:latin typeface="Söhne"/>
              </a:rPr>
              <a:t>];:::;[</a:t>
            </a:r>
            <a:r>
              <a:rPr lang="en-US" altLang="zh-CN" b="0" i="0" dirty="0" err="1">
                <a:solidFill>
                  <a:srgbClr val="374151"/>
                </a:solidFill>
                <a:effectLst/>
                <a:latin typeface="Söhne"/>
              </a:rPr>
              <a:t>asso</a:t>
            </a:r>
            <a:r>
              <a:rPr lang="en-US" altLang="zh-CN" b="0" i="0" dirty="0">
                <a:solidFill>
                  <a:srgbClr val="374151"/>
                </a:solidFill>
                <a:effectLst/>
                <a:latin typeface="Söhne"/>
              </a:rPr>
              <a:t>]:::; [text];x1;x2;:::;</a:t>
            </a:r>
            <a:r>
              <a:rPr lang="en-US" altLang="zh-CN" b="0" i="0" dirty="0" err="1">
                <a:solidFill>
                  <a:srgbClr val="374151"/>
                </a:solidFill>
                <a:effectLst/>
                <a:latin typeface="Söhne"/>
              </a:rPr>
              <a:t>xjxj</a:t>
            </a:r>
            <a:r>
              <a:rPr lang="en-US" altLang="zh-CN" b="0" i="0" dirty="0">
                <a:solidFill>
                  <a:srgbClr val="374151"/>
                </a:solidFill>
                <a:effectLst/>
                <a:latin typeface="Söhne"/>
              </a:rPr>
              <a:t>]</a:t>
            </a:r>
            <a:r>
              <a:rPr lang="zh-CN" altLang="en-US" b="0" i="0" dirty="0">
                <a:solidFill>
                  <a:srgbClr val="374151"/>
                </a:solidFill>
                <a:effectLst/>
                <a:latin typeface="Söhne"/>
              </a:rPr>
              <a:t>。例如，</a:t>
            </a:r>
            <a:r>
              <a:rPr lang="en-US" altLang="zh-CN" b="0" i="0" dirty="0">
                <a:solidFill>
                  <a:srgbClr val="374151"/>
                </a:solidFill>
                <a:effectLst/>
                <a:latin typeface="Söhne"/>
              </a:rPr>
              <a:t>SSI “[spot] person [spot] company [</a:t>
            </a:r>
            <a:r>
              <a:rPr lang="en-US" altLang="zh-CN" b="0" i="0" dirty="0" err="1">
                <a:solidFill>
                  <a:srgbClr val="374151"/>
                </a:solidFill>
                <a:effectLst/>
                <a:latin typeface="Söhne"/>
              </a:rPr>
              <a:t>asso</a:t>
            </a:r>
            <a:r>
              <a:rPr lang="en-US" altLang="zh-CN" b="0" i="0" dirty="0">
                <a:solidFill>
                  <a:srgbClr val="374151"/>
                </a:solidFill>
                <a:effectLst/>
                <a:latin typeface="Söhne"/>
              </a:rPr>
              <a:t>] work for [text]” </a:t>
            </a:r>
            <a:r>
              <a:rPr lang="zh-CN" altLang="en-US" b="0" i="0" dirty="0">
                <a:solidFill>
                  <a:srgbClr val="374151"/>
                </a:solidFill>
                <a:effectLst/>
                <a:latin typeface="Söhne"/>
              </a:rPr>
              <a:t>表示从句子中提取关系模式“</a:t>
            </a:r>
            <a:r>
              <a:rPr lang="en-US" altLang="zh-CN" b="0" i="0" dirty="0">
                <a:solidFill>
                  <a:srgbClr val="374151"/>
                </a:solidFill>
                <a:effectLst/>
                <a:latin typeface="Söhne"/>
              </a:rPr>
              <a:t>person works for company”</a:t>
            </a:r>
            <a:r>
              <a:rPr lang="zh-CN" altLang="en-US" b="0" i="0" dirty="0">
                <a:solidFill>
                  <a:srgbClr val="374151"/>
                </a:solidFill>
                <a:effectLst/>
                <a:latin typeface="Söhne"/>
              </a:rPr>
              <a:t>的记录。</a:t>
            </a:r>
          </a:p>
          <a:p>
            <a:pPr algn="l">
              <a:buFont typeface="+mj-lt"/>
              <a:buAutoNum type="arabicPeriod"/>
            </a:pPr>
            <a:r>
              <a:rPr lang="zh-CN" altLang="en-US" b="1" i="0" dirty="0">
                <a:solidFill>
                  <a:srgbClr val="374151"/>
                </a:solidFill>
                <a:effectLst/>
                <a:latin typeface="Söhne"/>
              </a:rPr>
              <a:t>控制生成过程</a:t>
            </a:r>
            <a:r>
              <a:rPr lang="zh-CN" altLang="en-US" b="0" i="0" dirty="0">
                <a:solidFill>
                  <a:srgbClr val="374151"/>
                </a:solidFill>
                <a:effectLst/>
                <a:latin typeface="Söhne"/>
              </a:rPr>
              <a:t>：给定</a:t>
            </a:r>
            <a:r>
              <a:rPr lang="en-US" altLang="zh-CN" b="0" i="0" dirty="0">
                <a:solidFill>
                  <a:srgbClr val="374151"/>
                </a:solidFill>
                <a:effectLst/>
                <a:latin typeface="Söhne"/>
              </a:rPr>
              <a:t>SSI s</a:t>
            </a:r>
            <a:r>
              <a:rPr lang="zh-CN" altLang="en-US" b="0" i="0" dirty="0">
                <a:solidFill>
                  <a:srgbClr val="374151"/>
                </a:solidFill>
                <a:effectLst/>
                <a:latin typeface="Söhne"/>
              </a:rPr>
              <a:t>，</a:t>
            </a:r>
            <a:r>
              <a:rPr lang="en-US" altLang="zh-CN" b="0" i="0" dirty="0">
                <a:solidFill>
                  <a:srgbClr val="374151"/>
                </a:solidFill>
                <a:effectLst/>
                <a:latin typeface="Söhne"/>
              </a:rPr>
              <a:t>UIE</a:t>
            </a:r>
            <a:r>
              <a:rPr lang="zh-CN" altLang="en-US" b="0" i="0" dirty="0">
                <a:solidFill>
                  <a:srgbClr val="374151"/>
                </a:solidFill>
                <a:effectLst/>
                <a:latin typeface="Söhne"/>
              </a:rPr>
              <a:t>首先对文本</a:t>
            </a:r>
            <a:r>
              <a:rPr lang="en-US" altLang="zh-CN" b="0" i="0" dirty="0">
                <a:solidFill>
                  <a:srgbClr val="374151"/>
                </a:solidFill>
                <a:effectLst/>
                <a:latin typeface="Söhne"/>
              </a:rPr>
              <a:t>x</a:t>
            </a:r>
            <a:r>
              <a:rPr lang="zh-CN" altLang="en-US" b="0" i="0" dirty="0">
                <a:solidFill>
                  <a:srgbClr val="374151"/>
                </a:solidFill>
                <a:effectLst/>
                <a:latin typeface="Söhne"/>
              </a:rPr>
              <a:t>进行编码，然后使用编码器</a:t>
            </a:r>
            <a:r>
              <a:rPr lang="en-US" altLang="zh-CN" b="0" i="0" dirty="0">
                <a:solidFill>
                  <a:srgbClr val="374151"/>
                </a:solidFill>
                <a:effectLst/>
                <a:latin typeface="Söhne"/>
              </a:rPr>
              <a:t>-</a:t>
            </a:r>
            <a:r>
              <a:rPr lang="zh-CN" altLang="en-US" b="0" i="0" dirty="0">
                <a:solidFill>
                  <a:srgbClr val="374151"/>
                </a:solidFill>
                <a:effectLst/>
                <a:latin typeface="Söhne"/>
              </a:rPr>
              <a:t>解码器风格的架构生成目标记录</a:t>
            </a:r>
            <a:r>
              <a:rPr lang="en-US" altLang="zh-CN" b="0" i="0" dirty="0">
                <a:solidFill>
                  <a:srgbClr val="374151"/>
                </a:solidFill>
                <a:effectLst/>
                <a:latin typeface="Söhne"/>
              </a:rPr>
              <a:t>y</a:t>
            </a:r>
            <a:r>
              <a:rPr lang="zh-CN" altLang="en-US" b="0" i="0" dirty="0">
                <a:solidFill>
                  <a:srgbClr val="374151"/>
                </a:solidFill>
                <a:effectLst/>
                <a:latin typeface="Söhne"/>
              </a:rPr>
              <a:t>，</a:t>
            </a:r>
            <a:r>
              <a:rPr lang="en-US" altLang="zh-CN" b="0" i="0" dirty="0">
                <a:solidFill>
                  <a:srgbClr val="374151"/>
                </a:solidFill>
                <a:effectLst/>
                <a:latin typeface="Söhne"/>
              </a:rPr>
              <a:t>y</a:t>
            </a:r>
            <a:r>
              <a:rPr lang="zh-CN" altLang="en-US" b="0" i="0" dirty="0">
                <a:solidFill>
                  <a:srgbClr val="374151"/>
                </a:solidFill>
                <a:effectLst/>
                <a:latin typeface="Söhne"/>
              </a:rPr>
              <a:t>是线性化的</a:t>
            </a:r>
            <a:r>
              <a:rPr lang="en-US" altLang="zh-CN" b="0" i="0" dirty="0">
                <a:solidFill>
                  <a:srgbClr val="374151"/>
                </a:solidFill>
                <a:effectLst/>
                <a:latin typeface="Söhne"/>
              </a:rPr>
              <a:t>SEL</a:t>
            </a:r>
            <a:r>
              <a:rPr lang="zh-CN" altLang="en-US" b="0" i="0" dirty="0">
                <a:solidFill>
                  <a:srgbClr val="374151"/>
                </a:solidFill>
                <a:effectLst/>
                <a:latin typeface="Söhne"/>
              </a:rPr>
              <a:t>，其中包含了基于模式</a:t>
            </a:r>
            <a:r>
              <a:rPr lang="en-US" altLang="zh-CN" b="0" i="0" dirty="0">
                <a:solidFill>
                  <a:srgbClr val="374151"/>
                </a:solidFill>
                <a:effectLst/>
                <a:latin typeface="Söhne"/>
              </a:rPr>
              <a:t>s</a:t>
            </a:r>
            <a:r>
              <a:rPr lang="zh-CN" altLang="en-US" b="0" i="0" dirty="0">
                <a:solidFill>
                  <a:srgbClr val="374151"/>
                </a:solidFill>
                <a:effectLst/>
                <a:latin typeface="Söhne"/>
              </a:rPr>
              <a:t>从文本</a:t>
            </a:r>
            <a:r>
              <a:rPr lang="en-US" altLang="zh-CN" b="0" i="0" dirty="0">
                <a:solidFill>
                  <a:srgbClr val="374151"/>
                </a:solidFill>
                <a:effectLst/>
                <a:latin typeface="Söhne"/>
              </a:rPr>
              <a:t>x</a:t>
            </a:r>
            <a:r>
              <a:rPr lang="zh-CN" altLang="en-US" b="0" i="0" dirty="0">
                <a:solidFill>
                  <a:srgbClr val="374151"/>
                </a:solidFill>
                <a:effectLst/>
                <a:latin typeface="Söhne"/>
              </a:rPr>
              <a:t>中提取的信息。</a:t>
            </a:r>
          </a:p>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6</a:t>
            </a:fld>
            <a:endParaRPr lang="zh-CN" altLang="en-US"/>
          </a:p>
        </p:txBody>
      </p:sp>
    </p:spTree>
    <p:extLst>
      <p:ext uri="{BB962C8B-B14F-4D97-AF65-F5344CB8AC3E}">
        <p14:creationId xmlns:p14="http://schemas.microsoft.com/office/powerpoint/2010/main" val="368362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374151"/>
                </a:solidFill>
                <a:effectLst/>
                <a:latin typeface="Söhne"/>
              </a:rPr>
              <a:t>编码输入</a:t>
            </a:r>
            <a:r>
              <a:rPr lang="zh-CN" altLang="en-US" b="0" i="0" dirty="0">
                <a:solidFill>
                  <a:srgbClr val="374151"/>
                </a:solidFill>
                <a:effectLst/>
                <a:latin typeface="Söhne"/>
              </a:rPr>
              <a:t>：给定原始文本序列和模式指导器，</a:t>
            </a:r>
            <a:r>
              <a:rPr lang="en-US" altLang="zh-CN" b="0" i="0" dirty="0">
                <a:solidFill>
                  <a:srgbClr val="374151"/>
                </a:solidFill>
                <a:effectLst/>
                <a:latin typeface="Söhne"/>
              </a:rPr>
              <a:t>UIE</a:t>
            </a:r>
            <a:r>
              <a:rPr lang="zh-CN" altLang="en-US" b="0" i="0" dirty="0">
                <a:solidFill>
                  <a:srgbClr val="374151"/>
                </a:solidFill>
                <a:effectLst/>
                <a:latin typeface="Söhne"/>
              </a:rPr>
              <a:t>首先计算每个令牌的隐藏表示。这是通过一个</a:t>
            </a:r>
            <a:r>
              <a:rPr lang="en-US" altLang="zh-CN" b="0" i="0" dirty="0">
                <a:solidFill>
                  <a:srgbClr val="374151"/>
                </a:solidFill>
                <a:effectLst/>
                <a:latin typeface="Söhne"/>
              </a:rPr>
              <a:t>Transformer</a:t>
            </a:r>
            <a:r>
              <a:rPr lang="zh-CN" altLang="en-US" b="0" i="0" dirty="0">
                <a:solidFill>
                  <a:srgbClr val="374151"/>
                </a:solidFill>
                <a:effectLst/>
                <a:latin typeface="Söhne"/>
              </a:rPr>
              <a:t>编码器完成的。</a:t>
            </a:r>
          </a:p>
          <a:p>
            <a:pPr algn="l">
              <a:buFont typeface="+mj-lt"/>
              <a:buAutoNum type="arabicPeriod"/>
            </a:pPr>
            <a:r>
              <a:rPr lang="zh-CN" altLang="en-US" b="1" i="0" dirty="0">
                <a:solidFill>
                  <a:srgbClr val="374151"/>
                </a:solidFill>
                <a:effectLst/>
                <a:latin typeface="Söhne"/>
              </a:rPr>
              <a:t>解码生成</a:t>
            </a:r>
            <a:r>
              <a:rPr lang="en-US" altLang="zh-CN" b="1" i="0" dirty="0">
                <a:solidFill>
                  <a:srgbClr val="374151"/>
                </a:solidFill>
                <a:effectLst/>
                <a:latin typeface="Söhne"/>
              </a:rPr>
              <a:t>SEL</a:t>
            </a:r>
            <a:r>
              <a:rPr lang="zh-CN" altLang="en-US" b="0" i="0" dirty="0">
                <a:solidFill>
                  <a:srgbClr val="374151"/>
                </a:solidFill>
                <a:effectLst/>
                <a:latin typeface="Söhne"/>
              </a:rPr>
              <a:t>：然后，</a:t>
            </a:r>
            <a:r>
              <a:rPr lang="en-US" altLang="zh-CN" b="0" i="0" dirty="0">
                <a:solidFill>
                  <a:srgbClr val="374151"/>
                </a:solidFill>
                <a:effectLst/>
                <a:latin typeface="Söhne"/>
              </a:rPr>
              <a:t>UIE</a:t>
            </a:r>
            <a:r>
              <a:rPr lang="zh-CN" altLang="en-US" b="0" i="0" dirty="0">
                <a:solidFill>
                  <a:srgbClr val="374151"/>
                </a:solidFill>
                <a:effectLst/>
                <a:latin typeface="Söhne"/>
              </a:rPr>
              <a:t>以自回归的方式将输入文本解码为线性化的</a:t>
            </a:r>
            <a:r>
              <a:rPr lang="en-US" altLang="zh-CN" b="0" i="0" dirty="0">
                <a:solidFill>
                  <a:srgbClr val="374151"/>
                </a:solidFill>
                <a:effectLst/>
                <a:latin typeface="Söhne"/>
              </a:rPr>
              <a:t>SEL</a:t>
            </a:r>
            <a:r>
              <a:rPr lang="zh-CN" altLang="en-US" b="0" i="0" dirty="0">
                <a:solidFill>
                  <a:srgbClr val="374151"/>
                </a:solidFill>
                <a:effectLst/>
                <a:latin typeface="Söhne"/>
              </a:rPr>
              <a:t>。在解码的每一步，</a:t>
            </a:r>
            <a:r>
              <a:rPr lang="en-US" altLang="zh-CN" b="0" i="0" dirty="0">
                <a:solidFill>
                  <a:srgbClr val="374151"/>
                </a:solidFill>
                <a:effectLst/>
                <a:latin typeface="Söhne"/>
              </a:rPr>
              <a:t>UIE</a:t>
            </a:r>
            <a:r>
              <a:rPr lang="zh-CN" altLang="en-US" b="0" i="0" dirty="0">
                <a:solidFill>
                  <a:srgbClr val="374151"/>
                </a:solidFill>
                <a:effectLst/>
                <a:latin typeface="Söhne"/>
              </a:rPr>
              <a:t>生成</a:t>
            </a:r>
            <a:r>
              <a:rPr lang="en-US" altLang="zh-CN" b="0" i="0" dirty="0">
                <a:solidFill>
                  <a:srgbClr val="374151"/>
                </a:solidFill>
                <a:effectLst/>
                <a:latin typeface="Söhne"/>
              </a:rPr>
              <a:t>SEL</a:t>
            </a:r>
            <a:r>
              <a:rPr lang="zh-CN" altLang="en-US" b="0" i="0" dirty="0">
                <a:solidFill>
                  <a:srgbClr val="374151"/>
                </a:solidFill>
                <a:effectLst/>
                <a:latin typeface="Söhne"/>
              </a:rPr>
              <a:t>序列中的第</a:t>
            </a:r>
            <a:r>
              <a:rPr lang="en-US" altLang="zh-CN" b="0" i="0" dirty="0" err="1">
                <a:solidFill>
                  <a:srgbClr val="374151"/>
                </a:solidFill>
                <a:effectLst/>
                <a:latin typeface="Söhne"/>
              </a:rPr>
              <a:t>i</a:t>
            </a:r>
            <a:r>
              <a:rPr lang="zh-CN" altLang="en-US" b="0" i="0" dirty="0">
                <a:solidFill>
                  <a:srgbClr val="374151"/>
                </a:solidFill>
                <a:effectLst/>
                <a:latin typeface="Söhne"/>
              </a:rPr>
              <a:t>个令牌和解码器状态。这是通过一个</a:t>
            </a:r>
            <a:r>
              <a:rPr lang="en-US" altLang="zh-CN" b="0" i="0" dirty="0">
                <a:solidFill>
                  <a:srgbClr val="374151"/>
                </a:solidFill>
                <a:effectLst/>
                <a:latin typeface="Söhne"/>
              </a:rPr>
              <a:t>Transformer</a:t>
            </a:r>
            <a:r>
              <a:rPr lang="zh-CN" altLang="en-US" b="0" i="0" dirty="0">
                <a:solidFill>
                  <a:srgbClr val="374151"/>
                </a:solidFill>
                <a:effectLst/>
                <a:latin typeface="Söhne"/>
              </a:rPr>
              <a:t>解码器完成的，该解码器预测令牌</a:t>
            </a:r>
            <a:r>
              <a:rPr lang="en-US" altLang="zh-CN" b="0" i="0" dirty="0" err="1">
                <a:solidFill>
                  <a:srgbClr val="374151"/>
                </a:solidFill>
                <a:effectLst/>
                <a:latin typeface="Söhne"/>
              </a:rPr>
              <a:t>yi</a:t>
            </a:r>
            <a:r>
              <a:rPr lang="zh-CN" altLang="en-US" b="0" i="0" dirty="0">
                <a:solidFill>
                  <a:srgbClr val="374151"/>
                </a:solidFill>
                <a:effectLst/>
                <a:latin typeface="Söhne"/>
              </a:rPr>
              <a:t>的条件概率。</a:t>
            </a:r>
          </a:p>
          <a:p>
            <a:pPr algn="l">
              <a:buFont typeface="+mj-lt"/>
              <a:buAutoNum type="arabicPeriod"/>
            </a:pPr>
            <a:r>
              <a:rPr lang="zh-CN" altLang="en-US" b="1" i="0" dirty="0">
                <a:solidFill>
                  <a:srgbClr val="374151"/>
                </a:solidFill>
                <a:effectLst/>
                <a:latin typeface="Söhne"/>
              </a:rPr>
              <a:t>预测结束</a:t>
            </a:r>
            <a:r>
              <a:rPr lang="zh-CN" altLang="en-US" b="0" i="0" dirty="0">
                <a:solidFill>
                  <a:srgbClr val="374151"/>
                </a:solidFill>
                <a:effectLst/>
                <a:latin typeface="Söhne"/>
              </a:rPr>
              <a:t>：最后，当输出结束符号</a:t>
            </a:r>
            <a:r>
              <a:rPr lang="en-US" altLang="zh-CN" b="0" i="0" dirty="0">
                <a:solidFill>
                  <a:srgbClr val="374151"/>
                </a:solidFill>
                <a:effectLst/>
                <a:latin typeface="Söhne"/>
              </a:rPr>
              <a:t>&lt;</a:t>
            </a:r>
            <a:r>
              <a:rPr lang="en-US" altLang="zh-CN" b="0" i="0" dirty="0" err="1">
                <a:solidFill>
                  <a:srgbClr val="374151"/>
                </a:solidFill>
                <a:effectLst/>
                <a:latin typeface="Söhne"/>
              </a:rPr>
              <a:t>eos</a:t>
            </a:r>
            <a:r>
              <a:rPr lang="en-US" altLang="zh-CN" b="0" i="0" dirty="0">
                <a:solidFill>
                  <a:srgbClr val="374151"/>
                </a:solidFill>
                <a:effectLst/>
                <a:latin typeface="Söhne"/>
              </a:rPr>
              <a:t>&gt;</a:t>
            </a:r>
            <a:r>
              <a:rPr lang="zh-CN" altLang="en-US" b="0" i="0" dirty="0">
                <a:solidFill>
                  <a:srgbClr val="374151"/>
                </a:solidFill>
                <a:effectLst/>
                <a:latin typeface="Söhne"/>
              </a:rPr>
              <a:t>时，解码器完成预测，然后我们将预测的</a:t>
            </a:r>
            <a:r>
              <a:rPr lang="en-US" altLang="zh-CN" b="0" i="0" dirty="0">
                <a:solidFill>
                  <a:srgbClr val="374151"/>
                </a:solidFill>
                <a:effectLst/>
                <a:latin typeface="Söhne"/>
              </a:rPr>
              <a:t>SEL</a:t>
            </a:r>
            <a:r>
              <a:rPr lang="zh-CN" altLang="en-US" b="0" i="0" dirty="0">
                <a:solidFill>
                  <a:srgbClr val="374151"/>
                </a:solidFill>
                <a:effectLst/>
                <a:latin typeface="Söhne"/>
              </a:rPr>
              <a:t>表达式转换为提取的信息记录</a:t>
            </a: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统一编码不同的 </a:t>
            </a:r>
            <a:r>
              <a:rPr lang="en-US" altLang="zh-CN" b="0" i="0" dirty="0">
                <a:solidFill>
                  <a:srgbClr val="000000"/>
                </a:solidFill>
                <a:effectLst/>
                <a:latin typeface="微软雅黑" panose="020B0503020204020204" pitchFamily="34" charset="-122"/>
                <a:ea typeface="微软雅黑" panose="020B0503020204020204" pitchFamily="34" charset="-122"/>
              </a:rPr>
              <a:t>IE </a:t>
            </a:r>
            <a:r>
              <a:rPr lang="zh-CN" altLang="en-US" b="0" i="0" dirty="0">
                <a:solidFill>
                  <a:srgbClr val="000000"/>
                </a:solidFill>
                <a:effectLst/>
                <a:latin typeface="微软雅黑" panose="020B0503020204020204" pitchFamily="34" charset="-122"/>
                <a:ea typeface="微软雅黑" panose="020B0503020204020204" pitchFamily="34" charset="-122"/>
              </a:rPr>
              <a:t>结构，因此不同的 </a:t>
            </a:r>
            <a:r>
              <a:rPr lang="en-US" altLang="zh-CN" b="0" i="0" dirty="0">
                <a:solidFill>
                  <a:srgbClr val="000000"/>
                </a:solidFill>
                <a:effectLst/>
                <a:latin typeface="微软雅黑" panose="020B0503020204020204" pitchFamily="34" charset="-122"/>
                <a:ea typeface="微软雅黑" panose="020B0503020204020204" pitchFamily="34" charset="-122"/>
              </a:rPr>
              <a:t>IE </a:t>
            </a:r>
            <a:r>
              <a:rPr lang="zh-CN" altLang="en-US" b="0" i="0" dirty="0">
                <a:solidFill>
                  <a:srgbClr val="000000"/>
                </a:solidFill>
                <a:effectLst/>
                <a:latin typeface="微软雅黑" panose="020B0503020204020204" pitchFamily="34" charset="-122"/>
                <a:ea typeface="微软雅黑" panose="020B0503020204020204" pitchFamily="34" charset="-122"/>
              </a:rPr>
              <a:t>任务可以建模为相同的文本到结构的生成过程； </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）将一个句子的所有提取结果有效地表示在同一结构中，从而可以自然地进行联合提取</a:t>
            </a:r>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7</a:t>
            </a:fld>
            <a:endParaRPr lang="zh-CN" altLang="en-US"/>
          </a:p>
        </p:txBody>
      </p:sp>
    </p:spTree>
    <p:extLst>
      <p:ext uri="{BB962C8B-B14F-4D97-AF65-F5344CB8AC3E}">
        <p14:creationId xmlns:p14="http://schemas.microsoft.com/office/powerpoint/2010/main" val="148711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8</a:t>
            </a:fld>
            <a:endParaRPr lang="zh-CN" altLang="en-US"/>
          </a:p>
        </p:txBody>
      </p:sp>
    </p:spTree>
    <p:extLst>
      <p:ext uri="{BB962C8B-B14F-4D97-AF65-F5344CB8AC3E}">
        <p14:creationId xmlns:p14="http://schemas.microsoft.com/office/powerpoint/2010/main" val="345977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9</a:t>
            </a:fld>
            <a:endParaRPr lang="zh-CN" altLang="en-US"/>
          </a:p>
        </p:txBody>
      </p:sp>
    </p:spTree>
    <p:extLst>
      <p:ext uri="{BB962C8B-B14F-4D97-AF65-F5344CB8AC3E}">
        <p14:creationId xmlns:p14="http://schemas.microsoft.com/office/powerpoint/2010/main" val="1394028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10</a:t>
            </a:fld>
            <a:endParaRPr lang="zh-CN" altLang="en-US"/>
          </a:p>
        </p:txBody>
      </p:sp>
    </p:spTree>
    <p:extLst>
      <p:ext uri="{BB962C8B-B14F-4D97-AF65-F5344CB8AC3E}">
        <p14:creationId xmlns:p14="http://schemas.microsoft.com/office/powerpoint/2010/main" val="397439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0" y="1237457"/>
            <a:ext cx="9639300" cy="2632440"/>
          </a:xfrm>
        </p:spPr>
        <p:txBody>
          <a:bodyPr anchor="b"/>
          <a:lstStyle>
            <a:lvl1pPr algn="ctr">
              <a:defRPr sz="6325"/>
            </a:lvl1pPr>
          </a:lstStyle>
          <a:p>
            <a:r>
              <a:rPr lang="zh-CN" altLang="en-US"/>
              <a:t>单击此处编辑母版标题样式</a:t>
            </a:r>
            <a:endParaRPr lang="en-US" dirty="0"/>
          </a:p>
        </p:txBody>
      </p:sp>
      <p:sp>
        <p:nvSpPr>
          <p:cNvPr id="3" name="Subtitle 2"/>
          <p:cNvSpPr>
            <a:spLocks noGrp="1"/>
          </p:cNvSpPr>
          <p:nvPr>
            <p:ph type="subTitle" idx="1"/>
          </p:nvPr>
        </p:nvSpPr>
        <p:spPr>
          <a:xfrm>
            <a:off x="1606550" y="3971414"/>
            <a:ext cx="9639300" cy="1825554"/>
          </a:xfrm>
        </p:spPr>
        <p:txBody>
          <a:bodyPr/>
          <a:lstStyle>
            <a:lvl1pPr marL="0" indent="0" algn="ctr">
              <a:buNone/>
              <a:defRPr sz="2530"/>
            </a:lvl1pPr>
            <a:lvl2pPr marL="481980" indent="0" algn="ctr">
              <a:buNone/>
              <a:defRPr sz="2108"/>
            </a:lvl2pPr>
            <a:lvl3pPr marL="963960" indent="0" algn="ctr">
              <a:buNone/>
              <a:defRPr sz="1898"/>
            </a:lvl3pPr>
            <a:lvl4pPr marL="1445941" indent="0" algn="ctr">
              <a:buNone/>
              <a:defRPr sz="1687"/>
            </a:lvl4pPr>
            <a:lvl5pPr marL="1927921" indent="0" algn="ctr">
              <a:buNone/>
              <a:defRPr sz="1687"/>
            </a:lvl5pPr>
            <a:lvl6pPr marL="2409901" indent="0" algn="ctr">
              <a:buNone/>
              <a:defRPr sz="1687"/>
            </a:lvl6pPr>
            <a:lvl7pPr marL="2891881" indent="0" algn="ctr">
              <a:buNone/>
              <a:defRPr sz="1687"/>
            </a:lvl7pPr>
            <a:lvl8pPr marL="3373862" indent="0" algn="ctr">
              <a:buNone/>
              <a:defRPr sz="1687"/>
            </a:lvl8pPr>
            <a:lvl9pPr marL="3855842"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5110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592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499" y="402567"/>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3603" y="402567"/>
            <a:ext cx="8153241" cy="640782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82729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2" y="1237458"/>
            <a:ext cx="9639300" cy="2632440"/>
          </a:xfrm>
        </p:spPr>
        <p:txBody>
          <a:bodyPr anchor="b"/>
          <a:lstStyle>
            <a:lvl1pPr algn="ctr">
              <a:defRPr sz="632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6552" y="3971415"/>
            <a:ext cx="9639300" cy="1825555"/>
          </a:xfrm>
        </p:spPr>
        <p:txBody>
          <a:bodyPr/>
          <a:lstStyle>
            <a:lvl1pPr marL="0" indent="0" algn="ctr">
              <a:buNone/>
              <a:defRPr sz="2530"/>
            </a:lvl1pPr>
            <a:lvl2pPr marL="481980" indent="0" algn="ctr">
              <a:buNone/>
              <a:defRPr sz="2108"/>
            </a:lvl2pPr>
            <a:lvl3pPr marL="963291" indent="0" algn="ctr">
              <a:buNone/>
              <a:defRPr sz="1898"/>
            </a:lvl3pPr>
            <a:lvl4pPr marL="1445271" indent="0" algn="ctr">
              <a:buNone/>
              <a:defRPr sz="1687"/>
            </a:lvl4pPr>
            <a:lvl5pPr marL="1926582" indent="0" algn="ctr">
              <a:buNone/>
              <a:defRPr sz="1687"/>
            </a:lvl5pPr>
            <a:lvl6pPr marL="2408562" indent="0" algn="ctr">
              <a:buNone/>
              <a:defRPr sz="1687"/>
            </a:lvl6pPr>
            <a:lvl7pPr marL="2890543" indent="0" algn="ctr">
              <a:buNone/>
              <a:defRPr sz="1687"/>
            </a:lvl7pPr>
            <a:lvl8pPr marL="3371853" indent="0" algn="ctr">
              <a:buNone/>
              <a:defRPr sz="1687"/>
            </a:lvl8pPr>
            <a:lvl9pPr marL="3853834" indent="0" algn="ctr">
              <a:buNone/>
              <a:defRPr sz="1687"/>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386079248"/>
      </p:ext>
    </p:extLst>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4240191382"/>
      </p:ext>
    </p:extLst>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10" y="1885069"/>
            <a:ext cx="11085195" cy="3145275"/>
          </a:xfrm>
        </p:spPr>
        <p:txBody>
          <a:bodyPr anchor="b"/>
          <a:lstStyle>
            <a:lvl1pPr>
              <a:defRPr sz="632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6910" y="5060097"/>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291" indent="0">
              <a:buNone/>
              <a:defRPr sz="1898">
                <a:solidFill>
                  <a:schemeClr val="tx1">
                    <a:tint val="75000"/>
                  </a:schemeClr>
                </a:solidFill>
              </a:defRPr>
            </a:lvl3pPr>
            <a:lvl4pPr marL="1445271" indent="0">
              <a:buNone/>
              <a:defRPr sz="1687">
                <a:solidFill>
                  <a:schemeClr val="tx1">
                    <a:tint val="75000"/>
                  </a:schemeClr>
                </a:solidFill>
              </a:defRPr>
            </a:lvl4pPr>
            <a:lvl5pPr marL="1926582" indent="0">
              <a:buNone/>
              <a:defRPr sz="1687">
                <a:solidFill>
                  <a:schemeClr val="tx1">
                    <a:tint val="75000"/>
                  </a:schemeClr>
                </a:solidFill>
              </a:defRPr>
            </a:lvl5pPr>
            <a:lvl6pPr marL="2408562" indent="0">
              <a:buNone/>
              <a:defRPr sz="1687">
                <a:solidFill>
                  <a:schemeClr val="tx1">
                    <a:tint val="75000"/>
                  </a:schemeClr>
                </a:solidFill>
              </a:defRPr>
            </a:lvl6pPr>
            <a:lvl7pPr marL="2890543" indent="0">
              <a:buNone/>
              <a:defRPr sz="1687">
                <a:solidFill>
                  <a:schemeClr val="tx1">
                    <a:tint val="75000"/>
                  </a:schemeClr>
                </a:solidFill>
              </a:defRPr>
            </a:lvl7pPr>
            <a:lvl8pPr marL="3371853" indent="0">
              <a:buNone/>
              <a:defRPr sz="1687">
                <a:solidFill>
                  <a:schemeClr val="tx1">
                    <a:tint val="75000"/>
                  </a:schemeClr>
                </a:solidFill>
              </a:defRPr>
            </a:lvl8pPr>
            <a:lvl9pPr marL="3853834"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692267510"/>
      </p:ext>
    </p:extLst>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3604"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6529"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287508219"/>
      </p:ext>
    </p:extLst>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8"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279" y="1853560"/>
            <a:ext cx="5437166"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4" name="Content Placeholder 3"/>
          <p:cNvSpPr>
            <a:spLocks noGrp="1"/>
          </p:cNvSpPr>
          <p:nvPr>
            <p:ph sz="half" idx="2" hasCustomPrompt="1"/>
          </p:nvPr>
        </p:nvSpPr>
        <p:spPr>
          <a:xfrm>
            <a:off x="885279" y="2761963"/>
            <a:ext cx="5437166"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6529" y="1853560"/>
            <a:ext cx="5463945"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6" name="Content Placeholder 5"/>
          <p:cNvSpPr>
            <a:spLocks noGrp="1"/>
          </p:cNvSpPr>
          <p:nvPr>
            <p:ph sz="quarter" idx="4" hasCustomPrompt="1"/>
          </p:nvPr>
        </p:nvSpPr>
        <p:spPr>
          <a:xfrm>
            <a:off x="6506529" y="2761963"/>
            <a:ext cx="5463945"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16433700"/>
      </p:ext>
    </p:extLst>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306948227"/>
      </p:ext>
    </p:extLst>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273288187"/>
      </p:ext>
    </p:extLst>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3947" y="1088685"/>
            <a:ext cx="6506526"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827295660"/>
      </p:ext>
    </p:extLst>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649457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7" y="1088685"/>
            <a:ext cx="6506526" cy="5373398"/>
          </a:xfrm>
        </p:spPr>
        <p:txBody>
          <a:bodyPr anchor="t"/>
          <a:lstStyle>
            <a:lvl1pPr marL="0" indent="0">
              <a:buNone/>
              <a:defRPr sz="3373"/>
            </a:lvl1pPr>
            <a:lvl2pPr marL="481980" indent="0">
              <a:buNone/>
              <a:defRPr sz="2952"/>
            </a:lvl2pPr>
            <a:lvl3pPr marL="963291" indent="0">
              <a:buNone/>
              <a:defRPr sz="2530"/>
            </a:lvl3pPr>
            <a:lvl4pPr marL="1445271" indent="0">
              <a:buNone/>
              <a:defRPr sz="2108"/>
            </a:lvl4pPr>
            <a:lvl5pPr marL="1926582" indent="0">
              <a:buNone/>
              <a:defRPr sz="2108"/>
            </a:lvl5pPr>
            <a:lvl6pPr marL="2408562" indent="0">
              <a:buNone/>
              <a:defRPr sz="2108"/>
            </a:lvl6pPr>
            <a:lvl7pPr marL="2890543" indent="0">
              <a:buNone/>
              <a:defRPr sz="2108"/>
            </a:lvl7pPr>
            <a:lvl8pPr marL="3371853" indent="0">
              <a:buNone/>
              <a:defRPr sz="2108"/>
            </a:lvl8pPr>
            <a:lvl9pPr marL="3853834" indent="0">
              <a:buNone/>
              <a:defRPr sz="2108"/>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9980218"/>
      </p:ext>
    </p:extLst>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702242873"/>
      </p:ext>
    </p:extLst>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500" y="402570"/>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3605" y="402570"/>
            <a:ext cx="8153242" cy="640782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022333407"/>
      </p:ext>
    </p:extLst>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852400" cy="7561263"/>
          </a:xfrm>
          <a:prstGeom prst="rect">
            <a:avLst/>
          </a:prstGeom>
        </p:spPr>
      </p:pic>
    </p:spTree>
    <p:extLst>
      <p:ext uri="{BB962C8B-B14F-4D97-AF65-F5344CB8AC3E}">
        <p14:creationId xmlns:p14="http://schemas.microsoft.com/office/powerpoint/2010/main" val="1350855868"/>
      </p:ext>
    </p:extLst>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09" y="1885066"/>
            <a:ext cx="11085195" cy="3145275"/>
          </a:xfrm>
        </p:spPr>
        <p:txBody>
          <a:bodyPr anchor="b"/>
          <a:lstStyle>
            <a:lvl1pPr>
              <a:defRPr sz="6325"/>
            </a:lvl1pPr>
          </a:lstStyle>
          <a:p>
            <a:r>
              <a:rPr lang="zh-CN" altLang="en-US"/>
              <a:t>单击此处编辑母版标题样式</a:t>
            </a:r>
            <a:endParaRPr lang="en-US" dirty="0"/>
          </a:p>
        </p:txBody>
      </p:sp>
      <p:sp>
        <p:nvSpPr>
          <p:cNvPr id="3" name="Text Placeholder 2"/>
          <p:cNvSpPr>
            <a:spLocks noGrp="1"/>
          </p:cNvSpPr>
          <p:nvPr>
            <p:ph type="body" idx="1"/>
          </p:nvPr>
        </p:nvSpPr>
        <p:spPr>
          <a:xfrm>
            <a:off x="876909" y="5060096"/>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960" indent="0">
              <a:buNone/>
              <a:defRPr sz="1898">
                <a:solidFill>
                  <a:schemeClr val="tx1">
                    <a:tint val="75000"/>
                  </a:schemeClr>
                </a:solidFill>
              </a:defRPr>
            </a:lvl3pPr>
            <a:lvl4pPr marL="1445941" indent="0">
              <a:buNone/>
              <a:defRPr sz="1687">
                <a:solidFill>
                  <a:schemeClr val="tx1">
                    <a:tint val="75000"/>
                  </a:schemeClr>
                </a:solidFill>
              </a:defRPr>
            </a:lvl4pPr>
            <a:lvl5pPr marL="1927921" indent="0">
              <a:buNone/>
              <a:defRPr sz="1687">
                <a:solidFill>
                  <a:schemeClr val="tx1">
                    <a:tint val="75000"/>
                  </a:schemeClr>
                </a:solidFill>
              </a:defRPr>
            </a:lvl5pPr>
            <a:lvl6pPr marL="2409901" indent="0">
              <a:buNone/>
              <a:defRPr sz="1687">
                <a:solidFill>
                  <a:schemeClr val="tx1">
                    <a:tint val="75000"/>
                  </a:schemeClr>
                </a:solidFill>
              </a:defRPr>
            </a:lvl6pPr>
            <a:lvl7pPr marL="2891881" indent="0">
              <a:buNone/>
              <a:defRPr sz="1687">
                <a:solidFill>
                  <a:schemeClr val="tx1">
                    <a:tint val="75000"/>
                  </a:schemeClr>
                </a:solidFill>
              </a:defRPr>
            </a:lvl7pPr>
            <a:lvl8pPr marL="3373862" indent="0">
              <a:buNone/>
              <a:defRPr sz="1687">
                <a:solidFill>
                  <a:schemeClr val="tx1">
                    <a:tint val="75000"/>
                  </a:schemeClr>
                </a:solidFill>
              </a:defRPr>
            </a:lvl8pPr>
            <a:lvl9pPr marL="3855842"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524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3603"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06528"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2865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7"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5277" y="1853560"/>
            <a:ext cx="5437167"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885277" y="2761961"/>
            <a:ext cx="5437167"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06528" y="1853560"/>
            <a:ext cx="5463944"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6506528" y="2761961"/>
            <a:ext cx="5463944"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93262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35415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1572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p:nvPr>
        </p:nvSpPr>
        <p:spPr>
          <a:xfrm>
            <a:off x="5463944" y="1088682"/>
            <a:ext cx="6506528"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8507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4" y="1088682"/>
            <a:ext cx="6506528" cy="5373398"/>
          </a:xfrm>
        </p:spPr>
        <p:txBody>
          <a:bodyPr anchor="t"/>
          <a:lstStyle>
            <a:lvl1pPr marL="0" indent="0">
              <a:buNone/>
              <a:defRPr sz="3373"/>
            </a:lvl1pPr>
            <a:lvl2pPr marL="481980" indent="0">
              <a:buNone/>
              <a:defRPr sz="2952"/>
            </a:lvl2pPr>
            <a:lvl3pPr marL="963960" indent="0">
              <a:buNone/>
              <a:defRPr sz="2530"/>
            </a:lvl3pPr>
            <a:lvl4pPr marL="1445941" indent="0">
              <a:buNone/>
              <a:defRPr sz="2108"/>
            </a:lvl4pPr>
            <a:lvl5pPr marL="1927921" indent="0">
              <a:buNone/>
              <a:defRPr sz="2108"/>
            </a:lvl5pPr>
            <a:lvl6pPr marL="2409901" indent="0">
              <a:buNone/>
              <a:defRPr sz="2108"/>
            </a:lvl6pPr>
            <a:lvl7pPr marL="2891881" indent="0">
              <a:buNone/>
              <a:defRPr sz="2108"/>
            </a:lvl7pPr>
            <a:lvl8pPr marL="3373862" indent="0">
              <a:buNone/>
              <a:defRPr sz="2108"/>
            </a:lvl8pPr>
            <a:lvl9pPr marL="3855842" indent="0">
              <a:buNone/>
              <a:defRPr sz="2108"/>
            </a:lvl9pPr>
          </a:lstStyle>
          <a:p>
            <a:r>
              <a:rPr lang="zh-CN" altLang="en-US"/>
              <a:t>单击图标添加图片</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2023/7/31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745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3"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3" y="2012836"/>
            <a:ext cx="11085195" cy="47975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603" y="7008171"/>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50AA112D-4D1F-4DA8-B95A-A3B7D2AC111D}" type="datetimeFigureOut">
              <a:rPr lang="zh-CN" altLang="en-US" smtClean="0"/>
              <a:t>2023/7/31</a:t>
            </a:fld>
            <a:endParaRPr lang="zh-CN" altLang="en-US"/>
          </a:p>
        </p:txBody>
      </p:sp>
      <p:sp>
        <p:nvSpPr>
          <p:cNvPr id="5" name="Footer Placeholder 4"/>
          <p:cNvSpPr>
            <a:spLocks noGrp="1"/>
          </p:cNvSpPr>
          <p:nvPr>
            <p:ph type="ftr" sz="quarter" idx="3"/>
          </p:nvPr>
        </p:nvSpPr>
        <p:spPr>
          <a:xfrm>
            <a:off x="4257358" y="7008171"/>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8" y="7008171"/>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24524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3960" rtl="0" eaLnBrk="1" latinLnBrk="0" hangingPunct="1">
        <a:lnSpc>
          <a:spcPct val="90000"/>
        </a:lnSpc>
        <a:spcBef>
          <a:spcPct val="0"/>
        </a:spcBef>
        <a:buNone/>
        <a:defRPr sz="4638" kern="1200">
          <a:solidFill>
            <a:schemeClr val="tx1"/>
          </a:solidFill>
          <a:latin typeface="+mj-lt"/>
          <a:ea typeface="+mj-ea"/>
          <a:cs typeface="+mj-cs"/>
        </a:defRPr>
      </a:lvl1pPr>
    </p:titleStyle>
    <p:bodyStyle>
      <a:lvl1pPr marL="240990" indent="-240990" algn="l" defTabSz="963960"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970" indent="-240990" algn="l" defTabSz="963960"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951" indent="-240990" algn="l" defTabSz="963960"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93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891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089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287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485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683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960" rtl="0" eaLnBrk="1" latinLnBrk="0" hangingPunct="1">
        <a:defRPr sz="1898" kern="1200">
          <a:solidFill>
            <a:schemeClr val="tx1"/>
          </a:solidFill>
          <a:latin typeface="+mn-lt"/>
          <a:ea typeface="+mn-ea"/>
          <a:cs typeface="+mn-cs"/>
        </a:defRPr>
      </a:lvl1pPr>
      <a:lvl2pPr marL="481980" algn="l" defTabSz="963960" rtl="0" eaLnBrk="1" latinLnBrk="0" hangingPunct="1">
        <a:defRPr sz="1898" kern="1200">
          <a:solidFill>
            <a:schemeClr val="tx1"/>
          </a:solidFill>
          <a:latin typeface="+mn-lt"/>
          <a:ea typeface="+mn-ea"/>
          <a:cs typeface="+mn-cs"/>
        </a:defRPr>
      </a:lvl2pPr>
      <a:lvl3pPr marL="963960" algn="l" defTabSz="963960" rtl="0" eaLnBrk="1" latinLnBrk="0" hangingPunct="1">
        <a:defRPr sz="1898" kern="1200">
          <a:solidFill>
            <a:schemeClr val="tx1"/>
          </a:solidFill>
          <a:latin typeface="+mn-lt"/>
          <a:ea typeface="+mn-ea"/>
          <a:cs typeface="+mn-cs"/>
        </a:defRPr>
      </a:lvl3pPr>
      <a:lvl4pPr marL="1445941" algn="l" defTabSz="963960" rtl="0" eaLnBrk="1" latinLnBrk="0" hangingPunct="1">
        <a:defRPr sz="1898" kern="1200">
          <a:solidFill>
            <a:schemeClr val="tx1"/>
          </a:solidFill>
          <a:latin typeface="+mn-lt"/>
          <a:ea typeface="+mn-ea"/>
          <a:cs typeface="+mn-cs"/>
        </a:defRPr>
      </a:lvl4pPr>
      <a:lvl5pPr marL="1927921" algn="l" defTabSz="963960" rtl="0" eaLnBrk="1" latinLnBrk="0" hangingPunct="1">
        <a:defRPr sz="1898" kern="1200">
          <a:solidFill>
            <a:schemeClr val="tx1"/>
          </a:solidFill>
          <a:latin typeface="+mn-lt"/>
          <a:ea typeface="+mn-ea"/>
          <a:cs typeface="+mn-cs"/>
        </a:defRPr>
      </a:lvl5pPr>
      <a:lvl6pPr marL="2409901" algn="l" defTabSz="963960" rtl="0" eaLnBrk="1" latinLnBrk="0" hangingPunct="1">
        <a:defRPr sz="1898" kern="1200">
          <a:solidFill>
            <a:schemeClr val="tx1"/>
          </a:solidFill>
          <a:latin typeface="+mn-lt"/>
          <a:ea typeface="+mn-ea"/>
          <a:cs typeface="+mn-cs"/>
        </a:defRPr>
      </a:lvl6pPr>
      <a:lvl7pPr marL="2891881" algn="l" defTabSz="963960" rtl="0" eaLnBrk="1" latinLnBrk="0" hangingPunct="1">
        <a:defRPr sz="1898" kern="1200">
          <a:solidFill>
            <a:schemeClr val="tx1"/>
          </a:solidFill>
          <a:latin typeface="+mn-lt"/>
          <a:ea typeface="+mn-ea"/>
          <a:cs typeface="+mn-cs"/>
        </a:defRPr>
      </a:lvl7pPr>
      <a:lvl8pPr marL="3373862" algn="l" defTabSz="963960" rtl="0" eaLnBrk="1" latinLnBrk="0" hangingPunct="1">
        <a:defRPr sz="1898" kern="1200">
          <a:solidFill>
            <a:schemeClr val="tx1"/>
          </a:solidFill>
          <a:latin typeface="+mn-lt"/>
          <a:ea typeface="+mn-ea"/>
          <a:cs typeface="+mn-cs"/>
        </a:defRPr>
      </a:lvl8pPr>
      <a:lvl9pPr marL="3855842" algn="l" defTabSz="963960" rtl="0" eaLnBrk="1" latinLnBrk="0" hangingPunct="1">
        <a:defRPr sz="18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4"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4" y="2012839"/>
            <a:ext cx="11085195" cy="479755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604" y="7008172"/>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C5B72DE3-FE0A-428A-AB10-325226F2F564}" type="datetimeFigureOut">
              <a:rPr lang="zh-CN" altLang="en-US" smtClean="0"/>
              <a:t>2023/7/31</a:t>
            </a:fld>
            <a:endParaRPr lang="zh-CN" altLang="en-US"/>
          </a:p>
        </p:txBody>
      </p:sp>
      <p:sp>
        <p:nvSpPr>
          <p:cNvPr id="5" name="Footer Placeholder 4"/>
          <p:cNvSpPr>
            <a:spLocks noGrp="1"/>
          </p:cNvSpPr>
          <p:nvPr>
            <p:ph type="ftr" sz="quarter" idx="3"/>
          </p:nvPr>
        </p:nvSpPr>
        <p:spPr>
          <a:xfrm>
            <a:off x="4257359" y="7008172"/>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9" y="7008172"/>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539787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advClick="0" advTm="1000">
    <p:randomBar dir="vert"/>
  </p:transition>
  <p:txStyles>
    <p:titleStyle>
      <a:lvl1pPr algn="l" defTabSz="963291" rtl="0" eaLnBrk="1" latinLnBrk="0" hangingPunct="1">
        <a:lnSpc>
          <a:spcPct val="90000"/>
        </a:lnSpc>
        <a:spcBef>
          <a:spcPct val="0"/>
        </a:spcBef>
        <a:buNone/>
        <a:defRPr sz="4633" kern="1200">
          <a:solidFill>
            <a:schemeClr val="tx1"/>
          </a:solidFill>
          <a:latin typeface="+mj-lt"/>
          <a:ea typeface="+mj-ea"/>
          <a:cs typeface="+mj-cs"/>
        </a:defRPr>
      </a:lvl1pPr>
    </p:titleStyle>
    <p:bodyStyle>
      <a:lvl1pPr marL="240990" indent="-240990" algn="l" defTabSz="963291"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301" indent="-240990" algn="l" defTabSz="963291"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281" indent="-240990" algn="l" defTabSz="963291"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261"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757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4955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1533"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284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482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291" rtl="0" eaLnBrk="1" latinLnBrk="0" hangingPunct="1">
        <a:defRPr sz="1898" kern="1200">
          <a:solidFill>
            <a:schemeClr val="tx1"/>
          </a:solidFill>
          <a:latin typeface="+mn-lt"/>
          <a:ea typeface="+mn-ea"/>
          <a:cs typeface="+mn-cs"/>
        </a:defRPr>
      </a:lvl1pPr>
      <a:lvl2pPr marL="481980" algn="l" defTabSz="963291" rtl="0" eaLnBrk="1" latinLnBrk="0" hangingPunct="1">
        <a:defRPr sz="1898" kern="1200">
          <a:solidFill>
            <a:schemeClr val="tx1"/>
          </a:solidFill>
          <a:latin typeface="+mn-lt"/>
          <a:ea typeface="+mn-ea"/>
          <a:cs typeface="+mn-cs"/>
        </a:defRPr>
      </a:lvl2pPr>
      <a:lvl3pPr marL="963291" algn="l" defTabSz="963291" rtl="0" eaLnBrk="1" latinLnBrk="0" hangingPunct="1">
        <a:defRPr sz="1898" kern="1200">
          <a:solidFill>
            <a:schemeClr val="tx1"/>
          </a:solidFill>
          <a:latin typeface="+mn-lt"/>
          <a:ea typeface="+mn-ea"/>
          <a:cs typeface="+mn-cs"/>
        </a:defRPr>
      </a:lvl3pPr>
      <a:lvl4pPr marL="1445271" algn="l" defTabSz="963291" rtl="0" eaLnBrk="1" latinLnBrk="0" hangingPunct="1">
        <a:defRPr sz="1898" kern="1200">
          <a:solidFill>
            <a:schemeClr val="tx1"/>
          </a:solidFill>
          <a:latin typeface="+mn-lt"/>
          <a:ea typeface="+mn-ea"/>
          <a:cs typeface="+mn-cs"/>
        </a:defRPr>
      </a:lvl4pPr>
      <a:lvl5pPr marL="1926582" algn="l" defTabSz="963291" rtl="0" eaLnBrk="1" latinLnBrk="0" hangingPunct="1">
        <a:defRPr sz="1898" kern="1200">
          <a:solidFill>
            <a:schemeClr val="tx1"/>
          </a:solidFill>
          <a:latin typeface="+mn-lt"/>
          <a:ea typeface="+mn-ea"/>
          <a:cs typeface="+mn-cs"/>
        </a:defRPr>
      </a:lvl5pPr>
      <a:lvl6pPr marL="2408562" algn="l" defTabSz="963291" rtl="0" eaLnBrk="1" latinLnBrk="0" hangingPunct="1">
        <a:defRPr sz="1898" kern="1200">
          <a:solidFill>
            <a:schemeClr val="tx1"/>
          </a:solidFill>
          <a:latin typeface="+mn-lt"/>
          <a:ea typeface="+mn-ea"/>
          <a:cs typeface="+mn-cs"/>
        </a:defRPr>
      </a:lvl6pPr>
      <a:lvl7pPr marL="2890543" algn="l" defTabSz="963291" rtl="0" eaLnBrk="1" latinLnBrk="0" hangingPunct="1">
        <a:defRPr sz="1898" kern="1200">
          <a:solidFill>
            <a:schemeClr val="tx1"/>
          </a:solidFill>
          <a:latin typeface="+mn-lt"/>
          <a:ea typeface="+mn-ea"/>
          <a:cs typeface="+mn-cs"/>
        </a:defRPr>
      </a:lvl7pPr>
      <a:lvl8pPr marL="3371853" algn="l" defTabSz="963291" rtl="0" eaLnBrk="1" latinLnBrk="0" hangingPunct="1">
        <a:defRPr sz="1898" kern="1200">
          <a:solidFill>
            <a:schemeClr val="tx1"/>
          </a:solidFill>
          <a:latin typeface="+mn-lt"/>
          <a:ea typeface="+mn-ea"/>
          <a:cs typeface="+mn-cs"/>
        </a:defRPr>
      </a:lvl8pPr>
      <a:lvl9pPr marL="3853834" algn="l" defTabSz="963291"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70.png"/><Relationship Id="rId26" Type="http://schemas.openxmlformats.org/officeDocument/2006/relationships/image" Target="../media/image73.png"/><Relationship Id="rId39" Type="http://schemas.openxmlformats.org/officeDocument/2006/relationships/image" Target="../media/image79.png"/><Relationship Id="rId21" Type="http://schemas.openxmlformats.org/officeDocument/2006/relationships/customXml" Target="../ink/ink10.xml"/><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customXml" Target="../ink/ink25.xml"/><Relationship Id="rId50" Type="http://schemas.microsoft.com/office/2007/relationships/hdphoto" Target="../media/hdphoto2.wdp"/><Relationship Id="rId7" Type="http://schemas.openxmlformats.org/officeDocument/2006/relationships/customXml" Target="../ink/ink3.xml"/><Relationship Id="rId2" Type="http://schemas.openxmlformats.org/officeDocument/2006/relationships/notesSlide" Target="../notesSlides/notesSlide10.xml"/><Relationship Id="rId16" Type="http://schemas.openxmlformats.org/officeDocument/2006/relationships/image" Target="../media/image69.png"/><Relationship Id="rId29" Type="http://schemas.openxmlformats.org/officeDocument/2006/relationships/image" Target="../media/image74.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17.xml"/><Relationship Id="rId37" Type="http://schemas.openxmlformats.org/officeDocument/2006/relationships/image" Target="../media/image78.png"/><Relationship Id="rId40" Type="http://schemas.openxmlformats.org/officeDocument/2006/relationships/customXml" Target="../ink/ink21.xml"/><Relationship Id="rId45" Type="http://schemas.openxmlformats.org/officeDocument/2006/relationships/customXml" Target="../ink/ink24.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4.png"/><Relationship Id="rId10" Type="http://schemas.openxmlformats.org/officeDocument/2006/relationships/image" Target="../media/image66.png"/><Relationship Id="rId19" Type="http://schemas.openxmlformats.org/officeDocument/2006/relationships/customXml" Target="../ink/ink9.xml"/><Relationship Id="rId31" Type="http://schemas.openxmlformats.org/officeDocument/2006/relationships/image" Target="../media/image75.png"/><Relationship Id="rId44" Type="http://schemas.openxmlformats.org/officeDocument/2006/relationships/customXml" Target="../ink/ink23.xml"/><Relationship Id="rId4" Type="http://schemas.openxmlformats.org/officeDocument/2006/relationships/image" Target="../media/image63.png"/><Relationship Id="rId9" Type="http://schemas.openxmlformats.org/officeDocument/2006/relationships/customXml" Target="../ink/ink4.xml"/><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14.xml"/><Relationship Id="rId30" Type="http://schemas.openxmlformats.org/officeDocument/2006/relationships/customXml" Target="../ink/ink16.xml"/><Relationship Id="rId35" Type="http://schemas.openxmlformats.org/officeDocument/2006/relationships/image" Target="../media/image77.png"/><Relationship Id="rId43" Type="http://schemas.openxmlformats.org/officeDocument/2006/relationships/image" Target="../media/image81.png"/><Relationship Id="rId48" Type="http://schemas.openxmlformats.org/officeDocument/2006/relationships/customXml" Target="../ink/ink26.xml"/><Relationship Id="rId8" Type="http://schemas.openxmlformats.org/officeDocument/2006/relationships/image" Target="../media/image65.png"/><Relationship Id="rId51" Type="http://schemas.openxmlformats.org/officeDocument/2006/relationships/image" Target="../media/image17.png"/><Relationship Id="rId3" Type="http://schemas.openxmlformats.org/officeDocument/2006/relationships/customXml" Target="../ink/ink1.xml"/><Relationship Id="rId12" Type="http://schemas.openxmlformats.org/officeDocument/2006/relationships/image" Target="../media/image67.png"/><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image" Target="../media/image76.png"/><Relationship Id="rId38" Type="http://schemas.openxmlformats.org/officeDocument/2006/relationships/customXml" Target="../ink/ink20.xml"/><Relationship Id="rId46" Type="http://schemas.openxmlformats.org/officeDocument/2006/relationships/image" Target="../media/image82.png"/><Relationship Id="rId20" Type="http://schemas.openxmlformats.org/officeDocument/2006/relationships/image" Target="../media/image71.png"/><Relationship Id="rId41"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028657-37E2-7850-C5EA-78881DE6F056}"/>
              </a:ext>
            </a:extLst>
          </p:cNvPr>
          <p:cNvGrpSpPr/>
          <p:nvPr/>
        </p:nvGrpSpPr>
        <p:grpSpPr>
          <a:xfrm>
            <a:off x="9164262" y="865501"/>
            <a:ext cx="7376275" cy="6712736"/>
            <a:chOff x="1334766" y="2289058"/>
            <a:chExt cx="3310733" cy="3060866"/>
          </a:xfrm>
          <a:noFill/>
        </p:grpSpPr>
        <p:sp>
          <p:nvSpPr>
            <p:cNvPr id="4" name="椭圆 3">
              <a:extLst>
                <a:ext uri="{FF2B5EF4-FFF2-40B4-BE49-F238E27FC236}">
                  <a16:creationId xmlns:a16="http://schemas.microsoft.com/office/drawing/2014/main" id="{923FE5E5-9A2C-7DB6-2AC9-208E86C911BE}"/>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90E3DCB-EDC8-81C0-D58B-F940DFAECC1A}"/>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5" name="矩形 4"/>
          <p:cNvSpPr/>
          <p:nvPr/>
        </p:nvSpPr>
        <p:spPr>
          <a:xfrm>
            <a:off x="0" y="2400965"/>
            <a:ext cx="12851695" cy="1938156"/>
          </a:xfrm>
          <a:prstGeom prst="rect">
            <a:avLst/>
          </a:prstGeom>
          <a:solidFill>
            <a:schemeClr val="accent1">
              <a:lumMod val="75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dirty="0">
              <a:solidFill>
                <a:prstClr val="white"/>
              </a:solidFill>
              <a:latin typeface="Calibri" panose="020F0502020204030204"/>
              <a:ea typeface="等线" panose="02010600030101010101" pitchFamily="2" charset="-122"/>
            </a:endParaRPr>
          </a:p>
        </p:txBody>
      </p:sp>
      <p:grpSp>
        <p:nvGrpSpPr>
          <p:cNvPr id="3" name="组合 2">
            <a:extLst>
              <a:ext uri="{FF2B5EF4-FFF2-40B4-BE49-F238E27FC236}">
                <a16:creationId xmlns:a16="http://schemas.microsoft.com/office/drawing/2014/main" id="{4688A586-12F1-F25F-F2C9-ED14293CC423}"/>
              </a:ext>
            </a:extLst>
          </p:cNvPr>
          <p:cNvGrpSpPr/>
          <p:nvPr/>
        </p:nvGrpSpPr>
        <p:grpSpPr>
          <a:xfrm>
            <a:off x="683836" y="1839609"/>
            <a:ext cx="3310733" cy="3060866"/>
            <a:chOff x="1334766" y="2289058"/>
            <a:chExt cx="3310733" cy="3060866"/>
          </a:xfrm>
        </p:grpSpPr>
        <p:sp>
          <p:nvSpPr>
            <p:cNvPr id="12" name="椭圆 11"/>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5">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8" name="文本框 7"/>
          <p:cNvSpPr txBox="1"/>
          <p:nvPr/>
        </p:nvSpPr>
        <p:spPr>
          <a:xfrm>
            <a:off x="3971322" y="2694643"/>
            <a:ext cx="8476695" cy="1200329"/>
          </a:xfrm>
          <a:prstGeom prst="rect">
            <a:avLst/>
          </a:prstGeom>
          <a:noFill/>
        </p:spPr>
        <p:txBody>
          <a:bodyPr wrap="square" rtlCol="0">
            <a:spAutoFit/>
          </a:bodyPr>
          <a:lstStyle/>
          <a:p>
            <a:r>
              <a:rPr lang="en-US" altLang="zh-CN" sz="3600" b="1" dirty="0">
                <a:solidFill>
                  <a:schemeClr val="bg1"/>
                </a:solidFill>
              </a:rPr>
              <a:t>Unified Structure Generation for Universal Information Extraction</a:t>
            </a:r>
            <a:endParaRPr lang="zh-CN" altLang="en-US" sz="3600" b="1" dirty="0">
              <a:solidFill>
                <a:schemeClr val="bg1"/>
              </a:solidFill>
              <a:cs typeface="+mn-ea"/>
              <a:sym typeface="+mn-lt"/>
            </a:endParaRPr>
          </a:p>
        </p:txBody>
      </p:sp>
      <p:pic>
        <p:nvPicPr>
          <p:cNvPr id="10" name="图片 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占位符 13"/>
          <p:cNvSpPr txBox="1"/>
          <p:nvPr/>
        </p:nvSpPr>
        <p:spPr>
          <a:xfrm>
            <a:off x="4829336" y="6669508"/>
            <a:ext cx="3193020" cy="312319"/>
          </a:xfrm>
          <a:prstGeom prst="rect">
            <a:avLst/>
          </a:prstGeom>
        </p:spPr>
        <p:txBody>
          <a:bodyPr vert="horz" lIns="96393" tIns="48197" rIns="96393" bIns="48197"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63960">
              <a:spcBef>
                <a:spcPts val="1054"/>
              </a:spcBef>
              <a:defRPr/>
            </a:pPr>
            <a:r>
              <a:rPr lang="en-US" altLang="zh-CN" dirty="0">
                <a:solidFill>
                  <a:sysClr val="windowText" lastClr="000000"/>
                </a:solidFill>
                <a:latin typeface="Arial" panose="020B0604020202020204"/>
                <a:ea typeface="微软雅黑" panose="020B0503020204020204" pitchFamily="34" charset="-122"/>
              </a:rPr>
              <a:t> </a:t>
            </a:r>
            <a:r>
              <a:rPr lang="en-US" altLang="zh-CN" dirty="0">
                <a:solidFill>
                  <a:srgbClr val="000000"/>
                </a:solidFill>
                <a:effectLst/>
                <a:latin typeface="Times New Roman" panose="02020603050405020304" pitchFamily="18" charset="0"/>
              </a:rPr>
              <a:t>Annual Meeting of the Association for Computational Linguistics </a:t>
            </a:r>
            <a:r>
              <a:rPr lang="zh-CN" altLang="en-US" dirty="0"/>
              <a:t>（</a:t>
            </a:r>
            <a:r>
              <a:rPr lang="en-US" altLang="zh-CN" dirty="0"/>
              <a:t>2022</a:t>
            </a:r>
            <a:r>
              <a:rPr lang="zh-CN" altLang="en-US" dirty="0"/>
              <a:t>）</a:t>
            </a:r>
            <a:endParaRPr lang="zh-CN" altLang="en-US" dirty="0">
              <a:solidFill>
                <a:sysClr val="windowText" lastClr="000000"/>
              </a:solidFill>
              <a:latin typeface="Arial" panose="020B0604020202020204"/>
              <a:ea typeface="微软雅黑" panose="020B0503020204020204" pitchFamily="34" charset="-122"/>
            </a:endParaRPr>
          </a:p>
        </p:txBody>
      </p:sp>
      <p:sp>
        <p:nvSpPr>
          <p:cNvPr id="7" name="Rounded Rectangle 7">
            <a:extLst>
              <a:ext uri="{FF2B5EF4-FFF2-40B4-BE49-F238E27FC236}">
                <a16:creationId xmlns:a16="http://schemas.microsoft.com/office/drawing/2014/main" id="{5B63F905-DE79-36D3-DF6F-4CD87CF108D4}"/>
              </a:ext>
            </a:extLst>
          </p:cNvPr>
          <p:cNvSpPr/>
          <p:nvPr/>
        </p:nvSpPr>
        <p:spPr>
          <a:xfrm flipH="1">
            <a:off x="5151858" y="6157292"/>
            <a:ext cx="2547977" cy="39737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汇报人：吴宗錝</a:t>
            </a:r>
          </a:p>
        </p:txBody>
      </p:sp>
      <p:pic>
        <p:nvPicPr>
          <p:cNvPr id="11" name="图片 10">
            <a:extLst>
              <a:ext uri="{FF2B5EF4-FFF2-40B4-BE49-F238E27FC236}">
                <a16:creationId xmlns:a16="http://schemas.microsoft.com/office/drawing/2014/main" id="{54DF19D0-D7A3-D7FA-1074-14AAE82B08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29336" y="4371920"/>
            <a:ext cx="5034166" cy="1179793"/>
          </a:xfrm>
          <a:prstGeom prst="rect">
            <a:avLst/>
          </a:prstGeom>
        </p:spPr>
      </p:pic>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612B326-5501-D0DB-76DF-6DE31C58745C}"/>
              </a:ext>
            </a:extLst>
          </p:cNvPr>
          <p:cNvSpPr/>
          <p:nvPr/>
        </p:nvSpPr>
        <p:spPr>
          <a:xfrm>
            <a:off x="1314243" y="1045796"/>
            <a:ext cx="3344197" cy="48195"/>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11" name="矩形 3">
            <a:extLst>
              <a:ext uri="{FF2B5EF4-FFF2-40B4-BE49-F238E27FC236}">
                <a16:creationId xmlns:a16="http://schemas.microsoft.com/office/drawing/2014/main" id="{E6DED47F-2BE4-FB04-4F9F-EEF9F515A600}"/>
              </a:ext>
            </a:extLst>
          </p:cNvPr>
          <p:cNvSpPr/>
          <p:nvPr/>
        </p:nvSpPr>
        <p:spPr>
          <a:xfrm>
            <a:off x="978038" y="1247399"/>
            <a:ext cx="4773031" cy="397378"/>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108" dirty="0">
                <a:latin typeface="Calibri" panose="020F0502020204030204" pitchFamily="34" charset="0"/>
                <a:ea typeface="宋体" panose="02010600030101010101" pitchFamily="2" charset="-122"/>
              </a:rPr>
              <a:t>预训练</a:t>
            </a:r>
          </a:p>
        </p:txBody>
      </p:sp>
      <p:pic>
        <p:nvPicPr>
          <p:cNvPr id="33" name="图片 32">
            <a:extLst>
              <a:ext uri="{FF2B5EF4-FFF2-40B4-BE49-F238E27FC236}">
                <a16:creationId xmlns:a16="http://schemas.microsoft.com/office/drawing/2014/main" id="{F79CEC7C-2E9C-1107-0AFB-B78188E3440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文本框 1">
            <a:extLst>
              <a:ext uri="{FF2B5EF4-FFF2-40B4-BE49-F238E27FC236}">
                <a16:creationId xmlns:a16="http://schemas.microsoft.com/office/drawing/2014/main" id="{EE989E6B-3A4B-D20B-277A-CC00B0A725B7}"/>
              </a:ext>
            </a:extLst>
          </p:cNvPr>
          <p:cNvSpPr txBox="1"/>
          <p:nvPr/>
        </p:nvSpPr>
        <p:spPr>
          <a:xfrm>
            <a:off x="1441393" y="362648"/>
            <a:ext cx="2734265" cy="646330"/>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AD4ED5AB-6CC4-8110-ED63-BF90500B6CCA}"/>
              </a:ext>
            </a:extLst>
          </p:cNvPr>
          <p:cNvSpPr txBox="1"/>
          <p:nvPr/>
        </p:nvSpPr>
        <p:spPr>
          <a:xfrm>
            <a:off x="725279" y="1998411"/>
            <a:ext cx="11401842" cy="2585323"/>
          </a:xfrm>
          <a:prstGeom prst="rect">
            <a:avLst/>
          </a:prstGeom>
          <a:noFill/>
        </p:spPr>
        <p:txBody>
          <a:bodyPr wrap="square">
            <a:spAutoFit/>
          </a:bodyPr>
          <a:lstStyle/>
          <a:p>
            <a:r>
              <a:rPr lang="en-US" altLang="zh-CN" b="1" i="0" dirty="0">
                <a:effectLst/>
                <a:latin typeface="宋体" panose="02010600030101010101" pitchFamily="2" charset="-122"/>
                <a:ea typeface="宋体" panose="02010600030101010101" pitchFamily="2" charset="-122"/>
              </a:rPr>
              <a:t>UIE</a:t>
            </a:r>
            <a:r>
              <a:rPr lang="zh-CN" altLang="en-US" b="1" i="0" dirty="0">
                <a:effectLst/>
                <a:latin typeface="宋体" panose="02010600030101010101" pitchFamily="2" charset="-122"/>
                <a:ea typeface="宋体" panose="02010600030101010101" pitchFamily="2" charset="-122"/>
              </a:rPr>
              <a:t>需要编码文本、将文本映射到结构、解码结构，因此预训练分类三种：</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Retrofitting Semantic Representation（改进语义表示）</a:t>
            </a:r>
            <a:r>
              <a:rPr lang="zh-CN" altLang="en-US" dirty="0">
                <a:latin typeface="宋体" panose="02010600030101010101" pitchFamily="2" charset="-122"/>
                <a:ea typeface="宋体" panose="02010600030101010101" pitchFamily="2" charset="-122"/>
                <a:sym typeface="Wingdings" panose="05000000000000000000" pitchFamily="2" charset="2"/>
              </a:rPr>
              <a:t>：</a:t>
            </a:r>
            <a:endParaRPr lang="en-US" altLang="zh-CN" dirty="0">
              <a:latin typeface="宋体" panose="02010600030101010101" pitchFamily="2" charset="-122"/>
              <a:ea typeface="宋体" panose="02010600030101010101" pitchFamily="2" charset="-122"/>
              <a:sym typeface="Wingdings" panose="05000000000000000000" pitchFamily="2" charset="2"/>
            </a:endParaRPr>
          </a:p>
          <a:p>
            <a:r>
              <a:rPr lang="en-US" altLang="zh-CN" b="0" i="0" dirty="0">
                <a:effectLst/>
                <a:latin typeface="宋体" panose="02010600030101010101" pitchFamily="2" charset="-122"/>
                <a:ea typeface="宋体" panose="02010600030101010101" pitchFamily="2" charset="-122"/>
                <a:sym typeface="Wingdings" panose="05000000000000000000" pitchFamily="2" charset="2"/>
              </a:rPr>
              <a:t>1.</a:t>
            </a:r>
            <a:r>
              <a:rPr lang="zh-CN" altLang="en-US" b="1" i="0" dirty="0">
                <a:effectLst/>
                <a:latin typeface="宋体" panose="02010600030101010101" pitchFamily="2" charset="-122"/>
                <a:ea typeface="宋体" panose="02010600030101010101" pitchFamily="2" charset="-122"/>
              </a:rPr>
              <a:t>目标</a:t>
            </a:r>
            <a:r>
              <a:rPr lang="zh-CN" altLang="en-US" b="0" i="0" dirty="0">
                <a:effectLst/>
                <a:latin typeface="宋体" panose="02010600030101010101" pitchFamily="2" charset="-122"/>
                <a:ea typeface="宋体" panose="02010600030101010101" pitchFamily="2" charset="-122"/>
              </a:rPr>
              <a:t>：是让</a:t>
            </a:r>
            <a:r>
              <a:rPr lang="en-US" altLang="zh-CN" b="0" i="0" dirty="0">
                <a:effectLst/>
                <a:latin typeface="宋体" panose="02010600030101010101" pitchFamily="2" charset="-122"/>
                <a:ea typeface="宋体" panose="02010600030101010101" pitchFamily="2" charset="-122"/>
              </a:rPr>
              <a:t>UIE</a:t>
            </a:r>
            <a:r>
              <a:rPr lang="zh-CN" altLang="en-US" b="0" i="0" dirty="0">
                <a:effectLst/>
                <a:latin typeface="宋体" panose="02010600030101010101" pitchFamily="2" charset="-122"/>
                <a:ea typeface="宋体" panose="02010600030101010101" pitchFamily="2" charset="-122"/>
              </a:rPr>
              <a:t>学习如何编码语义；</a:t>
            </a:r>
            <a:endParaRPr lang="en-US" altLang="zh-CN" b="0" i="0" dirty="0">
              <a:effectLst/>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场景</a:t>
            </a:r>
            <a:r>
              <a:rPr lang="zh-CN" altLang="en-US" dirty="0">
                <a:latin typeface="宋体" panose="02010600030101010101" pitchFamily="2" charset="-122"/>
                <a:ea typeface="宋体" panose="02010600030101010101" pitchFamily="2" charset="-122"/>
              </a:rPr>
              <a:t>：</a:t>
            </a:r>
            <a:r>
              <a:rPr lang="zh-CN" altLang="en-US" b="0" i="0" dirty="0">
                <a:effectLst/>
                <a:latin typeface="宋体" panose="02010600030101010101" pitchFamily="2" charset="-122"/>
                <a:ea typeface="宋体" panose="02010600030101010101" pitchFamily="2" charset="-122"/>
              </a:rPr>
              <a:t>给定一个文本序列，</a:t>
            </a:r>
            <a:r>
              <a:rPr lang="en-US" altLang="zh-CN" b="0" i="0" dirty="0">
                <a:effectLst/>
                <a:latin typeface="宋体" panose="02010600030101010101" pitchFamily="2" charset="-122"/>
                <a:ea typeface="宋体" panose="02010600030101010101" pitchFamily="2" charset="-122"/>
              </a:rPr>
              <a:t>UIE</a:t>
            </a:r>
            <a:r>
              <a:rPr lang="zh-CN" altLang="en-US" b="0" i="0" dirty="0">
                <a:effectLst/>
                <a:latin typeface="宋体" panose="02010600030101010101" pitchFamily="2" charset="-122"/>
                <a:ea typeface="宋体" panose="02010600030101010101" pitchFamily="2" charset="-122"/>
              </a:rPr>
              <a:t>需要生成一个包含了文本中语义信息的</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a:t>
            </a:r>
            <a:endParaRPr lang="en-US" altLang="zh-CN" b="0" i="0" dirty="0">
              <a:effectLst/>
              <a:latin typeface="宋体" panose="02010600030101010101" pitchFamily="2" charset="-122"/>
              <a:ea typeface="宋体" panose="02010600030101010101" pitchFamily="2" charset="-122"/>
            </a:endParaRPr>
          </a:p>
          <a:p>
            <a:r>
              <a:rPr lang="en-US" altLang="zh-CN" b="0" i="0" dirty="0">
                <a:effectLst/>
                <a:latin typeface="宋体" panose="02010600030101010101" pitchFamily="2" charset="-122"/>
                <a:ea typeface="宋体" panose="02010600030101010101" pitchFamily="2" charset="-122"/>
              </a:rPr>
              <a:t>3.</a:t>
            </a:r>
            <a:r>
              <a:rPr lang="zh-CN" altLang="en-US" b="0" i="0" dirty="0">
                <a:effectLst/>
                <a:latin typeface="宋体" panose="02010600030101010101" pitchFamily="2" charset="-122"/>
                <a:ea typeface="宋体" panose="02010600030101010101" pitchFamily="2" charset="-122"/>
              </a:rPr>
              <a:t>这个任务的损失函数是掩码语言模型损失，它衡量了生成的</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与真实</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之间的差异。</a:t>
            </a:r>
            <a:endParaRPr lang="en-US" altLang="zh-CN" b="0" i="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36" name="图片 35">
            <a:extLst>
              <a:ext uri="{FF2B5EF4-FFF2-40B4-BE49-F238E27FC236}">
                <a16:creationId xmlns:a16="http://schemas.microsoft.com/office/drawing/2014/main" id="{FDE53C5B-1AE7-2947-7C86-45067FC743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065" y="4453731"/>
            <a:ext cx="4286848" cy="762106"/>
          </a:xfrm>
          <a:prstGeom prst="rect">
            <a:avLst/>
          </a:prstGeom>
        </p:spPr>
      </p:pic>
    </p:spTree>
    <p:extLst>
      <p:ext uri="{BB962C8B-B14F-4D97-AF65-F5344CB8AC3E}">
        <p14:creationId xmlns:p14="http://schemas.microsoft.com/office/powerpoint/2010/main" val="428938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rgbClr val="333333"/>
                  </a:solidFill>
                  <a:latin typeface="Times New Roman" panose="02020603050405020304" pitchFamily="18" charset="0"/>
                  <a:cs typeface="Times New Roman" panose="02020603050405020304" pitchFamily="18" charset="0"/>
                </a:rPr>
                <a:t>E</a:t>
              </a:r>
              <a:r>
                <a:rPr lang="en-US" altLang="zh-CN" sz="3600" b="0" i="0" dirty="0">
                  <a:solidFill>
                    <a:srgbClr val="333333"/>
                  </a:solidFill>
                  <a:effectLst/>
                  <a:latin typeface="Times New Roman" panose="02020603050405020304" pitchFamily="18" charset="0"/>
                  <a:cs typeface="Times New Roman" panose="02020603050405020304" pitchFamily="18" charset="0"/>
                </a:rPr>
                <a:t>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513059E-2201-F625-29FD-44130078000F}"/>
                  </a:ext>
                </a:extLst>
              </p14:cNvPr>
              <p14:cNvContentPartPr/>
              <p14:nvPr/>
            </p14:nvContentPartPr>
            <p14:xfrm>
              <a:off x="10650720" y="4003640"/>
              <a:ext cx="414720" cy="26280"/>
            </p14:xfrm>
          </p:contentPart>
        </mc:Choice>
        <mc:Fallback xmlns="">
          <p:pic>
            <p:nvPicPr>
              <p:cNvPr id="3" name="墨迹 2">
                <a:extLst>
                  <a:ext uri="{FF2B5EF4-FFF2-40B4-BE49-F238E27FC236}">
                    <a16:creationId xmlns:a16="http://schemas.microsoft.com/office/drawing/2014/main" id="{8513059E-2201-F625-29FD-44130078000F}"/>
                  </a:ext>
                </a:extLst>
              </p:cNvPr>
              <p:cNvPicPr/>
              <p:nvPr/>
            </p:nvPicPr>
            <p:blipFill>
              <a:blip r:embed="rId4"/>
              <a:stretch>
                <a:fillRect/>
              </a:stretch>
            </p:blipFill>
            <p:spPr>
              <a:xfrm>
                <a:off x="10597080" y="3895640"/>
                <a:ext cx="522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3B0FDC7D-3F1D-41E0-2060-0792E337955C}"/>
                  </a:ext>
                </a:extLst>
              </p14:cNvPr>
              <p14:cNvContentPartPr/>
              <p14:nvPr/>
            </p14:nvContentPartPr>
            <p14:xfrm>
              <a:off x="11379000" y="4055120"/>
              <a:ext cx="168840" cy="66600"/>
            </p14:xfrm>
          </p:contentPart>
        </mc:Choice>
        <mc:Fallback xmlns="">
          <p:pic>
            <p:nvPicPr>
              <p:cNvPr id="12" name="墨迹 11">
                <a:extLst>
                  <a:ext uri="{FF2B5EF4-FFF2-40B4-BE49-F238E27FC236}">
                    <a16:creationId xmlns:a16="http://schemas.microsoft.com/office/drawing/2014/main" id="{3B0FDC7D-3F1D-41E0-2060-0792E337955C}"/>
                  </a:ext>
                </a:extLst>
              </p:cNvPr>
              <p:cNvPicPr/>
              <p:nvPr/>
            </p:nvPicPr>
            <p:blipFill>
              <a:blip r:embed="rId6"/>
              <a:stretch>
                <a:fillRect/>
              </a:stretch>
            </p:blipFill>
            <p:spPr>
              <a:xfrm>
                <a:off x="11325000" y="3947480"/>
                <a:ext cx="27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9FE4F65D-5D74-4C40-4E73-4EEF5E531196}"/>
                  </a:ext>
                </a:extLst>
              </p14:cNvPr>
              <p14:cNvContentPartPr/>
              <p14:nvPr/>
            </p14:nvContentPartPr>
            <p14:xfrm>
              <a:off x="11387640" y="4029920"/>
              <a:ext cx="34200" cy="295920"/>
            </p14:xfrm>
          </p:contentPart>
        </mc:Choice>
        <mc:Fallback xmlns="">
          <p:pic>
            <p:nvPicPr>
              <p:cNvPr id="17" name="墨迹 16">
                <a:extLst>
                  <a:ext uri="{FF2B5EF4-FFF2-40B4-BE49-F238E27FC236}">
                    <a16:creationId xmlns:a16="http://schemas.microsoft.com/office/drawing/2014/main" id="{9FE4F65D-5D74-4C40-4E73-4EEF5E531196}"/>
                  </a:ext>
                </a:extLst>
              </p:cNvPr>
              <p:cNvPicPr/>
              <p:nvPr/>
            </p:nvPicPr>
            <p:blipFill>
              <a:blip r:embed="rId8"/>
              <a:stretch>
                <a:fillRect/>
              </a:stretch>
            </p:blipFill>
            <p:spPr>
              <a:xfrm>
                <a:off x="11333640" y="3921920"/>
                <a:ext cx="14184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墨迹 20">
                <a:extLst>
                  <a:ext uri="{FF2B5EF4-FFF2-40B4-BE49-F238E27FC236}">
                    <a16:creationId xmlns:a16="http://schemas.microsoft.com/office/drawing/2014/main" id="{89FA06E3-27C9-9DCF-3F1A-0A9B45817117}"/>
                  </a:ext>
                </a:extLst>
              </p14:cNvPr>
              <p14:cNvContentPartPr/>
              <p14:nvPr/>
            </p14:nvContentPartPr>
            <p14:xfrm>
              <a:off x="3183240" y="1489760"/>
              <a:ext cx="879840" cy="251640"/>
            </p14:xfrm>
          </p:contentPart>
        </mc:Choice>
        <mc:Fallback xmlns="">
          <p:pic>
            <p:nvPicPr>
              <p:cNvPr id="21" name="墨迹 20">
                <a:extLst>
                  <a:ext uri="{FF2B5EF4-FFF2-40B4-BE49-F238E27FC236}">
                    <a16:creationId xmlns:a16="http://schemas.microsoft.com/office/drawing/2014/main" id="{89FA06E3-27C9-9DCF-3F1A-0A9B45817117}"/>
                  </a:ext>
                </a:extLst>
              </p:cNvPr>
              <p:cNvPicPr/>
              <p:nvPr/>
            </p:nvPicPr>
            <p:blipFill>
              <a:blip r:embed="rId10"/>
              <a:stretch>
                <a:fillRect/>
              </a:stretch>
            </p:blipFill>
            <p:spPr>
              <a:xfrm>
                <a:off x="3129600" y="1382120"/>
                <a:ext cx="9874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墨迹 24">
                <a:extLst>
                  <a:ext uri="{FF2B5EF4-FFF2-40B4-BE49-F238E27FC236}">
                    <a16:creationId xmlns:a16="http://schemas.microsoft.com/office/drawing/2014/main" id="{0D5C1347-528E-2BA2-2CAD-5A51BFCF6659}"/>
                  </a:ext>
                </a:extLst>
              </p14:cNvPr>
              <p14:cNvContentPartPr/>
              <p14:nvPr/>
            </p14:nvContentPartPr>
            <p14:xfrm>
              <a:off x="3793080" y="4673600"/>
              <a:ext cx="93240" cy="53280"/>
            </p14:xfrm>
          </p:contentPart>
        </mc:Choice>
        <mc:Fallback xmlns="">
          <p:pic>
            <p:nvPicPr>
              <p:cNvPr id="25" name="墨迹 24">
                <a:extLst>
                  <a:ext uri="{FF2B5EF4-FFF2-40B4-BE49-F238E27FC236}">
                    <a16:creationId xmlns:a16="http://schemas.microsoft.com/office/drawing/2014/main" id="{0D5C1347-528E-2BA2-2CAD-5A51BFCF6659}"/>
                  </a:ext>
                </a:extLst>
              </p:cNvPr>
              <p:cNvPicPr/>
              <p:nvPr/>
            </p:nvPicPr>
            <p:blipFill>
              <a:blip r:embed="rId12"/>
              <a:stretch>
                <a:fillRect/>
              </a:stretch>
            </p:blipFill>
            <p:spPr>
              <a:xfrm>
                <a:off x="3739080" y="4565600"/>
                <a:ext cx="2008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墨迹 25">
                <a:extLst>
                  <a:ext uri="{FF2B5EF4-FFF2-40B4-BE49-F238E27FC236}">
                    <a16:creationId xmlns:a16="http://schemas.microsoft.com/office/drawing/2014/main" id="{DAEDD327-C395-9A99-FA52-E92AA293D049}"/>
                  </a:ext>
                </a:extLst>
              </p14:cNvPr>
              <p14:cNvContentPartPr/>
              <p14:nvPr/>
            </p14:nvContentPartPr>
            <p14:xfrm>
              <a:off x="3920160" y="4326560"/>
              <a:ext cx="360" cy="360"/>
            </p14:xfrm>
          </p:contentPart>
        </mc:Choice>
        <mc:Fallback xmlns="">
          <p:pic>
            <p:nvPicPr>
              <p:cNvPr id="26" name="墨迹 25">
                <a:extLst>
                  <a:ext uri="{FF2B5EF4-FFF2-40B4-BE49-F238E27FC236}">
                    <a16:creationId xmlns:a16="http://schemas.microsoft.com/office/drawing/2014/main" id="{DAEDD327-C395-9A99-FA52-E92AA293D049}"/>
                  </a:ext>
                </a:extLst>
              </p:cNvPr>
              <p:cNvPicPr/>
              <p:nvPr/>
            </p:nvPicPr>
            <p:blipFill>
              <a:blip r:embed="rId14"/>
              <a:stretch>
                <a:fillRect/>
              </a:stretch>
            </p:blipFill>
            <p:spPr>
              <a:xfrm>
                <a:off x="3866160" y="42185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墨迹 26">
                <a:extLst>
                  <a:ext uri="{FF2B5EF4-FFF2-40B4-BE49-F238E27FC236}">
                    <a16:creationId xmlns:a16="http://schemas.microsoft.com/office/drawing/2014/main" id="{361C67EF-1634-1925-B5B5-50ED22AF57AB}"/>
                  </a:ext>
                </a:extLst>
              </p14:cNvPr>
              <p14:cNvContentPartPr/>
              <p14:nvPr/>
            </p14:nvContentPartPr>
            <p14:xfrm>
              <a:off x="3920160" y="4258880"/>
              <a:ext cx="150840" cy="68040"/>
            </p14:xfrm>
          </p:contentPart>
        </mc:Choice>
        <mc:Fallback xmlns="">
          <p:pic>
            <p:nvPicPr>
              <p:cNvPr id="27" name="墨迹 26">
                <a:extLst>
                  <a:ext uri="{FF2B5EF4-FFF2-40B4-BE49-F238E27FC236}">
                    <a16:creationId xmlns:a16="http://schemas.microsoft.com/office/drawing/2014/main" id="{361C67EF-1634-1925-B5B5-50ED22AF57AB}"/>
                  </a:ext>
                </a:extLst>
              </p:cNvPr>
              <p:cNvPicPr/>
              <p:nvPr/>
            </p:nvPicPr>
            <p:blipFill>
              <a:blip r:embed="rId16"/>
              <a:stretch>
                <a:fillRect/>
              </a:stretch>
            </p:blipFill>
            <p:spPr>
              <a:xfrm>
                <a:off x="3866160" y="4150880"/>
                <a:ext cx="2584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墨迹 27">
                <a:extLst>
                  <a:ext uri="{FF2B5EF4-FFF2-40B4-BE49-F238E27FC236}">
                    <a16:creationId xmlns:a16="http://schemas.microsoft.com/office/drawing/2014/main" id="{034BF07B-AB20-2700-7433-5393078844B7}"/>
                  </a:ext>
                </a:extLst>
              </p14:cNvPr>
              <p14:cNvContentPartPr/>
              <p14:nvPr/>
            </p14:nvContentPartPr>
            <p14:xfrm>
              <a:off x="10532280" y="4072400"/>
              <a:ext cx="1346040" cy="9000"/>
            </p14:xfrm>
          </p:contentPart>
        </mc:Choice>
        <mc:Fallback xmlns="">
          <p:pic>
            <p:nvPicPr>
              <p:cNvPr id="28" name="墨迹 27">
                <a:extLst>
                  <a:ext uri="{FF2B5EF4-FFF2-40B4-BE49-F238E27FC236}">
                    <a16:creationId xmlns:a16="http://schemas.microsoft.com/office/drawing/2014/main" id="{034BF07B-AB20-2700-7433-5393078844B7}"/>
                  </a:ext>
                </a:extLst>
              </p:cNvPr>
              <p:cNvPicPr/>
              <p:nvPr/>
            </p:nvPicPr>
            <p:blipFill>
              <a:blip r:embed="rId18"/>
              <a:stretch>
                <a:fillRect/>
              </a:stretch>
            </p:blipFill>
            <p:spPr>
              <a:xfrm>
                <a:off x="10478280" y="3964760"/>
                <a:ext cx="1453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墨迹 28">
                <a:extLst>
                  <a:ext uri="{FF2B5EF4-FFF2-40B4-BE49-F238E27FC236}">
                    <a16:creationId xmlns:a16="http://schemas.microsoft.com/office/drawing/2014/main" id="{F37E135B-74E9-656A-C083-73F27D8B1FEB}"/>
                  </a:ext>
                </a:extLst>
              </p14:cNvPr>
              <p14:cNvContentPartPr/>
              <p14:nvPr/>
            </p14:nvContentPartPr>
            <p14:xfrm>
              <a:off x="10747145" y="3997100"/>
              <a:ext cx="518400" cy="25920"/>
            </p14:xfrm>
          </p:contentPart>
        </mc:Choice>
        <mc:Fallback xmlns="">
          <p:pic>
            <p:nvPicPr>
              <p:cNvPr id="29" name="墨迹 28">
                <a:extLst>
                  <a:ext uri="{FF2B5EF4-FFF2-40B4-BE49-F238E27FC236}">
                    <a16:creationId xmlns:a16="http://schemas.microsoft.com/office/drawing/2014/main" id="{F37E135B-74E9-656A-C083-73F27D8B1FEB}"/>
                  </a:ext>
                </a:extLst>
              </p:cNvPr>
              <p:cNvPicPr/>
              <p:nvPr/>
            </p:nvPicPr>
            <p:blipFill>
              <a:blip r:embed="rId20"/>
              <a:stretch>
                <a:fillRect/>
              </a:stretch>
            </p:blipFill>
            <p:spPr>
              <a:xfrm>
                <a:off x="10693145" y="3889100"/>
                <a:ext cx="62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墨迹 29">
                <a:extLst>
                  <a:ext uri="{FF2B5EF4-FFF2-40B4-BE49-F238E27FC236}">
                    <a16:creationId xmlns:a16="http://schemas.microsoft.com/office/drawing/2014/main" id="{BAC949C9-BBE2-E98C-22E2-4A86E7E5FDBB}"/>
                  </a:ext>
                </a:extLst>
              </p14:cNvPr>
              <p14:cNvContentPartPr/>
              <p14:nvPr/>
            </p14:nvContentPartPr>
            <p14:xfrm>
              <a:off x="11267705" y="4022660"/>
              <a:ext cx="25920" cy="162360"/>
            </p14:xfrm>
          </p:contentPart>
        </mc:Choice>
        <mc:Fallback xmlns="">
          <p:pic>
            <p:nvPicPr>
              <p:cNvPr id="30" name="墨迹 29">
                <a:extLst>
                  <a:ext uri="{FF2B5EF4-FFF2-40B4-BE49-F238E27FC236}">
                    <a16:creationId xmlns:a16="http://schemas.microsoft.com/office/drawing/2014/main" id="{BAC949C9-BBE2-E98C-22E2-4A86E7E5FDBB}"/>
                  </a:ext>
                </a:extLst>
              </p:cNvPr>
              <p:cNvPicPr/>
              <p:nvPr/>
            </p:nvPicPr>
            <p:blipFill>
              <a:blip r:embed="rId22"/>
              <a:stretch>
                <a:fillRect/>
              </a:stretch>
            </p:blipFill>
            <p:spPr>
              <a:xfrm>
                <a:off x="11214065" y="3914660"/>
                <a:ext cx="1335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墨迹 30">
                <a:extLst>
                  <a:ext uri="{FF2B5EF4-FFF2-40B4-BE49-F238E27FC236}">
                    <a16:creationId xmlns:a16="http://schemas.microsoft.com/office/drawing/2014/main" id="{A3307A28-DC3B-9198-8CC1-87AAF69BE147}"/>
                  </a:ext>
                </a:extLst>
              </p14:cNvPr>
              <p14:cNvContentPartPr/>
              <p14:nvPr/>
            </p14:nvContentPartPr>
            <p14:xfrm>
              <a:off x="11283545" y="4070180"/>
              <a:ext cx="360" cy="360"/>
            </p14:xfrm>
          </p:contentPart>
        </mc:Choice>
        <mc:Fallback xmlns="">
          <p:pic>
            <p:nvPicPr>
              <p:cNvPr id="31" name="墨迹 30">
                <a:extLst>
                  <a:ext uri="{FF2B5EF4-FFF2-40B4-BE49-F238E27FC236}">
                    <a16:creationId xmlns:a16="http://schemas.microsoft.com/office/drawing/2014/main" id="{A3307A28-DC3B-9198-8CC1-87AAF69BE147}"/>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墨迹 31">
                <a:extLst>
                  <a:ext uri="{FF2B5EF4-FFF2-40B4-BE49-F238E27FC236}">
                    <a16:creationId xmlns:a16="http://schemas.microsoft.com/office/drawing/2014/main" id="{8EF4113D-B471-C73A-3A93-ADB7FEA20AC2}"/>
                  </a:ext>
                </a:extLst>
              </p14:cNvPr>
              <p14:cNvContentPartPr/>
              <p14:nvPr/>
            </p14:nvContentPartPr>
            <p14:xfrm>
              <a:off x="11283545" y="4070180"/>
              <a:ext cx="360" cy="360"/>
            </p14:xfrm>
          </p:contentPart>
        </mc:Choice>
        <mc:Fallback xmlns="">
          <p:pic>
            <p:nvPicPr>
              <p:cNvPr id="32" name="墨迹 31">
                <a:extLst>
                  <a:ext uri="{FF2B5EF4-FFF2-40B4-BE49-F238E27FC236}">
                    <a16:creationId xmlns:a16="http://schemas.microsoft.com/office/drawing/2014/main" id="{8EF4113D-B471-C73A-3A93-ADB7FEA20AC2}"/>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墨迹 32">
                <a:extLst>
                  <a:ext uri="{FF2B5EF4-FFF2-40B4-BE49-F238E27FC236}">
                    <a16:creationId xmlns:a16="http://schemas.microsoft.com/office/drawing/2014/main" id="{1FF3C5FF-A321-3810-FB8F-04BF445078CB}"/>
                  </a:ext>
                </a:extLst>
              </p14:cNvPr>
              <p14:cNvContentPartPr/>
              <p14:nvPr/>
            </p14:nvContentPartPr>
            <p14:xfrm>
              <a:off x="11274185" y="4060460"/>
              <a:ext cx="6840" cy="3600"/>
            </p14:xfrm>
          </p:contentPart>
        </mc:Choice>
        <mc:Fallback xmlns="">
          <p:pic>
            <p:nvPicPr>
              <p:cNvPr id="33" name="墨迹 32">
                <a:extLst>
                  <a:ext uri="{FF2B5EF4-FFF2-40B4-BE49-F238E27FC236}">
                    <a16:creationId xmlns:a16="http://schemas.microsoft.com/office/drawing/2014/main" id="{1FF3C5FF-A321-3810-FB8F-04BF445078CB}"/>
                  </a:ext>
                </a:extLst>
              </p:cNvPr>
              <p:cNvPicPr/>
              <p:nvPr/>
            </p:nvPicPr>
            <p:blipFill>
              <a:blip r:embed="rId26"/>
              <a:stretch>
                <a:fillRect/>
              </a:stretch>
            </p:blipFill>
            <p:spPr>
              <a:xfrm>
                <a:off x="11220185" y="3952820"/>
                <a:ext cx="1144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墨迹 33">
                <a:extLst>
                  <a:ext uri="{FF2B5EF4-FFF2-40B4-BE49-F238E27FC236}">
                    <a16:creationId xmlns:a16="http://schemas.microsoft.com/office/drawing/2014/main" id="{0C5F6DA3-EB38-D7F1-FA7B-AEC542D6F7E2}"/>
                  </a:ext>
                </a:extLst>
              </p14:cNvPr>
              <p14:cNvContentPartPr/>
              <p14:nvPr/>
            </p14:nvContentPartPr>
            <p14:xfrm>
              <a:off x="9858305" y="3593900"/>
              <a:ext cx="360" cy="360"/>
            </p14:xfrm>
          </p:contentPart>
        </mc:Choice>
        <mc:Fallback xmlns="">
          <p:pic>
            <p:nvPicPr>
              <p:cNvPr id="34" name="墨迹 33">
                <a:extLst>
                  <a:ext uri="{FF2B5EF4-FFF2-40B4-BE49-F238E27FC236}">
                    <a16:creationId xmlns:a16="http://schemas.microsoft.com/office/drawing/2014/main" id="{0C5F6DA3-EB38-D7F1-FA7B-AEC542D6F7E2}"/>
                  </a:ext>
                </a:extLst>
              </p:cNvPr>
              <p:cNvPicPr/>
              <p:nvPr/>
            </p:nvPicPr>
            <p:blipFill>
              <a:blip r:embed="rId14"/>
              <a:stretch>
                <a:fillRect/>
              </a:stretch>
            </p:blipFill>
            <p:spPr>
              <a:xfrm>
                <a:off x="9804305" y="34859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墨迹 34">
                <a:extLst>
                  <a:ext uri="{FF2B5EF4-FFF2-40B4-BE49-F238E27FC236}">
                    <a16:creationId xmlns:a16="http://schemas.microsoft.com/office/drawing/2014/main" id="{D420E3F7-9396-EEF9-801B-EECC16AEF2AC}"/>
                  </a:ext>
                </a:extLst>
              </p14:cNvPr>
              <p14:cNvContentPartPr/>
              <p14:nvPr/>
            </p14:nvContentPartPr>
            <p14:xfrm>
              <a:off x="9542585" y="3568340"/>
              <a:ext cx="135000" cy="416160"/>
            </p14:xfrm>
          </p:contentPart>
        </mc:Choice>
        <mc:Fallback xmlns="">
          <p:pic>
            <p:nvPicPr>
              <p:cNvPr id="35" name="墨迹 34">
                <a:extLst>
                  <a:ext uri="{FF2B5EF4-FFF2-40B4-BE49-F238E27FC236}">
                    <a16:creationId xmlns:a16="http://schemas.microsoft.com/office/drawing/2014/main" id="{D420E3F7-9396-EEF9-801B-EECC16AEF2AC}"/>
                  </a:ext>
                </a:extLst>
              </p:cNvPr>
              <p:cNvPicPr/>
              <p:nvPr/>
            </p:nvPicPr>
            <p:blipFill>
              <a:blip r:embed="rId29"/>
              <a:stretch>
                <a:fillRect/>
              </a:stretch>
            </p:blipFill>
            <p:spPr>
              <a:xfrm>
                <a:off x="9488585" y="3460700"/>
                <a:ext cx="242640" cy="63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墨迹 35">
                <a:extLst>
                  <a:ext uri="{FF2B5EF4-FFF2-40B4-BE49-F238E27FC236}">
                    <a16:creationId xmlns:a16="http://schemas.microsoft.com/office/drawing/2014/main" id="{EB6EC97B-F12C-0786-2E98-302D5E161D69}"/>
                  </a:ext>
                </a:extLst>
              </p14:cNvPr>
              <p14:cNvContentPartPr/>
              <p14:nvPr/>
            </p14:nvContentPartPr>
            <p14:xfrm>
              <a:off x="9648425" y="3625580"/>
              <a:ext cx="667800" cy="180720"/>
            </p14:xfrm>
          </p:contentPart>
        </mc:Choice>
        <mc:Fallback xmlns="">
          <p:pic>
            <p:nvPicPr>
              <p:cNvPr id="36" name="墨迹 35">
                <a:extLst>
                  <a:ext uri="{FF2B5EF4-FFF2-40B4-BE49-F238E27FC236}">
                    <a16:creationId xmlns:a16="http://schemas.microsoft.com/office/drawing/2014/main" id="{EB6EC97B-F12C-0786-2E98-302D5E161D69}"/>
                  </a:ext>
                </a:extLst>
              </p:cNvPr>
              <p:cNvPicPr/>
              <p:nvPr/>
            </p:nvPicPr>
            <p:blipFill>
              <a:blip r:embed="rId31"/>
              <a:stretch>
                <a:fillRect/>
              </a:stretch>
            </p:blipFill>
            <p:spPr>
              <a:xfrm>
                <a:off x="9594785" y="3517940"/>
                <a:ext cx="7754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墨迹 36">
                <a:extLst>
                  <a:ext uri="{FF2B5EF4-FFF2-40B4-BE49-F238E27FC236}">
                    <a16:creationId xmlns:a16="http://schemas.microsoft.com/office/drawing/2014/main" id="{21B0754E-60FD-45A6-A09E-95E39FD6B029}"/>
                  </a:ext>
                </a:extLst>
              </p14:cNvPr>
              <p14:cNvContentPartPr/>
              <p14:nvPr/>
            </p14:nvContentPartPr>
            <p14:xfrm>
              <a:off x="10661465" y="4000340"/>
              <a:ext cx="648000" cy="79920"/>
            </p14:xfrm>
          </p:contentPart>
        </mc:Choice>
        <mc:Fallback xmlns="">
          <p:pic>
            <p:nvPicPr>
              <p:cNvPr id="37" name="墨迹 36">
                <a:extLst>
                  <a:ext uri="{FF2B5EF4-FFF2-40B4-BE49-F238E27FC236}">
                    <a16:creationId xmlns:a16="http://schemas.microsoft.com/office/drawing/2014/main" id="{21B0754E-60FD-45A6-A09E-95E39FD6B029}"/>
                  </a:ext>
                </a:extLst>
              </p:cNvPr>
              <p:cNvPicPr/>
              <p:nvPr/>
            </p:nvPicPr>
            <p:blipFill>
              <a:blip r:embed="rId33"/>
              <a:stretch>
                <a:fillRect/>
              </a:stretch>
            </p:blipFill>
            <p:spPr>
              <a:xfrm>
                <a:off x="10607465" y="3892340"/>
                <a:ext cx="755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墨迹 37">
                <a:extLst>
                  <a:ext uri="{FF2B5EF4-FFF2-40B4-BE49-F238E27FC236}">
                    <a16:creationId xmlns:a16="http://schemas.microsoft.com/office/drawing/2014/main" id="{B59F47E9-FA2B-5DE2-5EE0-A658DF420D4A}"/>
                  </a:ext>
                </a:extLst>
              </p14:cNvPr>
              <p14:cNvContentPartPr/>
              <p14:nvPr/>
            </p14:nvContentPartPr>
            <p14:xfrm>
              <a:off x="11378945" y="4079540"/>
              <a:ext cx="105120" cy="145080"/>
            </p14:xfrm>
          </p:contentPart>
        </mc:Choice>
        <mc:Fallback xmlns="">
          <p:pic>
            <p:nvPicPr>
              <p:cNvPr id="38" name="墨迹 37">
                <a:extLst>
                  <a:ext uri="{FF2B5EF4-FFF2-40B4-BE49-F238E27FC236}">
                    <a16:creationId xmlns:a16="http://schemas.microsoft.com/office/drawing/2014/main" id="{B59F47E9-FA2B-5DE2-5EE0-A658DF420D4A}"/>
                  </a:ext>
                </a:extLst>
              </p:cNvPr>
              <p:cNvPicPr/>
              <p:nvPr/>
            </p:nvPicPr>
            <p:blipFill>
              <a:blip r:embed="rId35"/>
              <a:stretch>
                <a:fillRect/>
              </a:stretch>
            </p:blipFill>
            <p:spPr>
              <a:xfrm>
                <a:off x="11325305" y="3971900"/>
                <a:ext cx="2127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墨迹 38">
                <a:extLst>
                  <a:ext uri="{FF2B5EF4-FFF2-40B4-BE49-F238E27FC236}">
                    <a16:creationId xmlns:a16="http://schemas.microsoft.com/office/drawing/2014/main" id="{D1EA5183-1C50-AC3D-CC1F-48FA294EA526}"/>
                  </a:ext>
                </a:extLst>
              </p14:cNvPr>
              <p14:cNvContentPartPr/>
              <p14:nvPr/>
            </p14:nvContentPartPr>
            <p14:xfrm>
              <a:off x="10820225" y="4041380"/>
              <a:ext cx="55440" cy="147960"/>
            </p14:xfrm>
          </p:contentPart>
        </mc:Choice>
        <mc:Fallback xmlns="">
          <p:pic>
            <p:nvPicPr>
              <p:cNvPr id="39" name="墨迹 38">
                <a:extLst>
                  <a:ext uri="{FF2B5EF4-FFF2-40B4-BE49-F238E27FC236}">
                    <a16:creationId xmlns:a16="http://schemas.microsoft.com/office/drawing/2014/main" id="{D1EA5183-1C50-AC3D-CC1F-48FA294EA526}"/>
                  </a:ext>
                </a:extLst>
              </p:cNvPr>
              <p:cNvPicPr/>
              <p:nvPr/>
            </p:nvPicPr>
            <p:blipFill>
              <a:blip r:embed="rId37"/>
              <a:stretch>
                <a:fillRect/>
              </a:stretch>
            </p:blipFill>
            <p:spPr>
              <a:xfrm>
                <a:off x="10766225" y="3933740"/>
                <a:ext cx="1630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墨迹 39">
                <a:extLst>
                  <a:ext uri="{FF2B5EF4-FFF2-40B4-BE49-F238E27FC236}">
                    <a16:creationId xmlns:a16="http://schemas.microsoft.com/office/drawing/2014/main" id="{0DC2D6D0-09EE-708A-0BE9-BD3A008CD05E}"/>
                  </a:ext>
                </a:extLst>
              </p14:cNvPr>
              <p14:cNvContentPartPr/>
              <p14:nvPr/>
            </p14:nvContentPartPr>
            <p14:xfrm>
              <a:off x="10785305" y="4012940"/>
              <a:ext cx="32040" cy="206640"/>
            </p14:xfrm>
          </p:contentPart>
        </mc:Choice>
        <mc:Fallback xmlns="">
          <p:pic>
            <p:nvPicPr>
              <p:cNvPr id="40" name="墨迹 39">
                <a:extLst>
                  <a:ext uri="{FF2B5EF4-FFF2-40B4-BE49-F238E27FC236}">
                    <a16:creationId xmlns:a16="http://schemas.microsoft.com/office/drawing/2014/main" id="{0DC2D6D0-09EE-708A-0BE9-BD3A008CD05E}"/>
                  </a:ext>
                </a:extLst>
              </p:cNvPr>
              <p:cNvPicPr/>
              <p:nvPr/>
            </p:nvPicPr>
            <p:blipFill>
              <a:blip r:embed="rId39"/>
              <a:stretch>
                <a:fillRect/>
              </a:stretch>
            </p:blipFill>
            <p:spPr>
              <a:xfrm>
                <a:off x="10731305" y="3905300"/>
                <a:ext cx="13968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a:extLst>
                  <a:ext uri="{FF2B5EF4-FFF2-40B4-BE49-F238E27FC236}">
                    <a16:creationId xmlns:a16="http://schemas.microsoft.com/office/drawing/2014/main" id="{1E0FD41A-8140-6BDC-137A-FE6BB7B56A47}"/>
                  </a:ext>
                </a:extLst>
              </p14:cNvPr>
              <p14:cNvContentPartPr/>
              <p14:nvPr/>
            </p14:nvContentPartPr>
            <p14:xfrm>
              <a:off x="10797905" y="4149380"/>
              <a:ext cx="19440" cy="63720"/>
            </p14:xfrm>
          </p:contentPart>
        </mc:Choice>
        <mc:Fallback xmlns="">
          <p:pic>
            <p:nvPicPr>
              <p:cNvPr id="41" name="墨迹 40">
                <a:extLst>
                  <a:ext uri="{FF2B5EF4-FFF2-40B4-BE49-F238E27FC236}">
                    <a16:creationId xmlns:a16="http://schemas.microsoft.com/office/drawing/2014/main" id="{1E0FD41A-8140-6BDC-137A-FE6BB7B56A47}"/>
                  </a:ext>
                </a:extLst>
              </p:cNvPr>
              <p:cNvPicPr/>
              <p:nvPr/>
            </p:nvPicPr>
            <p:blipFill>
              <a:blip r:embed="rId41"/>
              <a:stretch>
                <a:fillRect/>
              </a:stretch>
            </p:blipFill>
            <p:spPr>
              <a:xfrm>
                <a:off x="10744265" y="4041740"/>
                <a:ext cx="127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墨迹 41">
                <a:extLst>
                  <a:ext uri="{FF2B5EF4-FFF2-40B4-BE49-F238E27FC236}">
                    <a16:creationId xmlns:a16="http://schemas.microsoft.com/office/drawing/2014/main" id="{9AB552BA-5F1E-7E85-83D5-8A77D27283D5}"/>
                  </a:ext>
                </a:extLst>
              </p14:cNvPr>
              <p14:cNvContentPartPr/>
              <p14:nvPr/>
            </p14:nvContentPartPr>
            <p14:xfrm>
              <a:off x="2531640" y="2353680"/>
              <a:ext cx="1094760" cy="784440"/>
            </p14:xfrm>
          </p:contentPart>
        </mc:Choice>
        <mc:Fallback xmlns="">
          <p:pic>
            <p:nvPicPr>
              <p:cNvPr id="42" name="墨迹 41">
                <a:extLst>
                  <a:ext uri="{FF2B5EF4-FFF2-40B4-BE49-F238E27FC236}">
                    <a16:creationId xmlns:a16="http://schemas.microsoft.com/office/drawing/2014/main" id="{9AB552BA-5F1E-7E85-83D5-8A77D27283D5}"/>
                  </a:ext>
                </a:extLst>
              </p:cNvPr>
              <p:cNvPicPr/>
              <p:nvPr/>
            </p:nvPicPr>
            <p:blipFill>
              <a:blip r:embed="rId43"/>
              <a:stretch>
                <a:fillRect/>
              </a:stretch>
            </p:blipFill>
            <p:spPr>
              <a:xfrm>
                <a:off x="2477640" y="2246040"/>
                <a:ext cx="1202400" cy="1000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墨迹 42">
                <a:extLst>
                  <a:ext uri="{FF2B5EF4-FFF2-40B4-BE49-F238E27FC236}">
                    <a16:creationId xmlns:a16="http://schemas.microsoft.com/office/drawing/2014/main" id="{176ABA3D-2F9C-7A51-4D89-96A0C77B0098}"/>
                  </a:ext>
                </a:extLst>
              </p14:cNvPr>
              <p14:cNvContentPartPr/>
              <p14:nvPr/>
            </p14:nvContentPartPr>
            <p14:xfrm>
              <a:off x="8449320" y="3445920"/>
              <a:ext cx="360" cy="360"/>
            </p14:xfrm>
          </p:contentPart>
        </mc:Choice>
        <mc:Fallback xmlns="">
          <p:pic>
            <p:nvPicPr>
              <p:cNvPr id="43" name="墨迹 42">
                <a:extLst>
                  <a:ext uri="{FF2B5EF4-FFF2-40B4-BE49-F238E27FC236}">
                    <a16:creationId xmlns:a16="http://schemas.microsoft.com/office/drawing/2014/main" id="{176ABA3D-2F9C-7A51-4D89-96A0C77B0098}"/>
                  </a:ext>
                </a:extLst>
              </p:cNvPr>
              <p:cNvPicPr/>
              <p:nvPr/>
            </p:nvPicPr>
            <p:blipFill>
              <a:blip r:embed="rId14"/>
              <a:stretch>
                <a:fillRect/>
              </a:stretch>
            </p:blipFill>
            <p:spPr>
              <a:xfrm>
                <a:off x="8395680" y="33379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墨迹 43">
                <a:extLst>
                  <a:ext uri="{FF2B5EF4-FFF2-40B4-BE49-F238E27FC236}">
                    <a16:creationId xmlns:a16="http://schemas.microsoft.com/office/drawing/2014/main" id="{6A8BFC29-2FCA-9843-F3DB-D21249D1CFDD}"/>
                  </a:ext>
                </a:extLst>
              </p14:cNvPr>
              <p14:cNvContentPartPr/>
              <p14:nvPr/>
            </p14:nvContentPartPr>
            <p14:xfrm>
              <a:off x="10835760" y="3767400"/>
              <a:ext cx="165960" cy="556200"/>
            </p14:xfrm>
          </p:contentPart>
        </mc:Choice>
        <mc:Fallback xmlns="">
          <p:pic>
            <p:nvPicPr>
              <p:cNvPr id="44" name="墨迹 43">
                <a:extLst>
                  <a:ext uri="{FF2B5EF4-FFF2-40B4-BE49-F238E27FC236}">
                    <a16:creationId xmlns:a16="http://schemas.microsoft.com/office/drawing/2014/main" id="{6A8BFC29-2FCA-9843-F3DB-D21249D1CFDD}"/>
                  </a:ext>
                </a:extLst>
              </p:cNvPr>
              <p:cNvPicPr/>
              <p:nvPr/>
            </p:nvPicPr>
            <p:blipFill>
              <a:blip r:embed="rId46"/>
              <a:stretch>
                <a:fillRect/>
              </a:stretch>
            </p:blipFill>
            <p:spPr>
              <a:xfrm>
                <a:off x="10782120" y="3659400"/>
                <a:ext cx="273600" cy="771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墨迹 44">
                <a:extLst>
                  <a:ext uri="{FF2B5EF4-FFF2-40B4-BE49-F238E27FC236}">
                    <a16:creationId xmlns:a16="http://schemas.microsoft.com/office/drawing/2014/main" id="{F14C1E8F-46DD-ED16-AAAC-D8E1E97DCE7F}"/>
                  </a:ext>
                </a:extLst>
              </p14:cNvPr>
              <p14:cNvContentPartPr/>
              <p14:nvPr/>
            </p14:nvContentPartPr>
            <p14:xfrm>
              <a:off x="3570880" y="4155240"/>
              <a:ext cx="360" cy="360"/>
            </p14:xfrm>
          </p:contentPart>
        </mc:Choice>
        <mc:Fallback xmlns="">
          <p:pic>
            <p:nvPicPr>
              <p:cNvPr id="45" name="墨迹 44">
                <a:extLst>
                  <a:ext uri="{FF2B5EF4-FFF2-40B4-BE49-F238E27FC236}">
                    <a16:creationId xmlns:a16="http://schemas.microsoft.com/office/drawing/2014/main" id="{F14C1E8F-46DD-ED16-AAAC-D8E1E97DCE7F}"/>
                  </a:ext>
                </a:extLst>
              </p:cNvPr>
              <p:cNvPicPr/>
              <p:nvPr/>
            </p:nvPicPr>
            <p:blipFill>
              <a:blip r:embed="rId14"/>
              <a:stretch>
                <a:fillRect/>
              </a:stretch>
            </p:blipFill>
            <p:spPr>
              <a:xfrm>
                <a:off x="3517240" y="4047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墨迹 45">
                <a:extLst>
                  <a:ext uri="{FF2B5EF4-FFF2-40B4-BE49-F238E27FC236}">
                    <a16:creationId xmlns:a16="http://schemas.microsoft.com/office/drawing/2014/main" id="{FB2BDDCC-D507-EB89-E81E-0FADD7EBBDB8}"/>
                  </a:ext>
                </a:extLst>
              </p14:cNvPr>
              <p14:cNvContentPartPr/>
              <p14:nvPr/>
            </p14:nvContentPartPr>
            <p14:xfrm>
              <a:off x="3570880" y="4155240"/>
              <a:ext cx="360" cy="360"/>
            </p14:xfrm>
          </p:contentPart>
        </mc:Choice>
        <mc:Fallback xmlns="">
          <p:pic>
            <p:nvPicPr>
              <p:cNvPr id="46" name="墨迹 45">
                <a:extLst>
                  <a:ext uri="{FF2B5EF4-FFF2-40B4-BE49-F238E27FC236}">
                    <a16:creationId xmlns:a16="http://schemas.microsoft.com/office/drawing/2014/main" id="{FB2BDDCC-D507-EB89-E81E-0FADD7EBBDB8}"/>
                  </a:ext>
                </a:extLst>
              </p:cNvPr>
              <p:cNvPicPr/>
              <p:nvPr/>
            </p:nvPicPr>
            <p:blipFill>
              <a:blip r:embed="rId14"/>
              <a:stretch>
                <a:fillRect/>
              </a:stretch>
            </p:blipFill>
            <p:spPr>
              <a:xfrm>
                <a:off x="3517240" y="4047240"/>
                <a:ext cx="108000" cy="216000"/>
              </a:xfrm>
              <a:prstGeom prst="rect">
                <a:avLst/>
              </a:prstGeom>
            </p:spPr>
          </p:pic>
        </mc:Fallback>
      </mc:AlternateContent>
      <p:pic>
        <p:nvPicPr>
          <p:cNvPr id="52" name="图片 51">
            <a:extLst>
              <a:ext uri="{FF2B5EF4-FFF2-40B4-BE49-F238E27FC236}">
                <a16:creationId xmlns:a16="http://schemas.microsoft.com/office/drawing/2014/main" id="{F5C63D17-3D76-57BE-2D63-4CD8F5C9401F}"/>
              </a:ext>
            </a:extLst>
          </p:cNvPr>
          <p:cNvPicPr>
            <a:picLocks noChangeAspect="1"/>
          </p:cNvPicPr>
          <p:nvPr/>
        </p:nvPicPr>
        <p:blipFill>
          <a:blip r:embed="rId49" cstate="print">
            <a:extLst>
              <a:ext uri="{BEBA8EAE-BF5A-486C-A8C5-ECC9F3942E4B}">
                <a14:imgProps xmlns:a14="http://schemas.microsoft.com/office/drawing/2010/main">
                  <a14:imgLayer r:embed="rId50">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5" name="图片 14">
            <a:extLst>
              <a:ext uri="{FF2B5EF4-FFF2-40B4-BE49-F238E27FC236}">
                <a16:creationId xmlns:a16="http://schemas.microsoft.com/office/drawing/2014/main" id="{76CFFF7E-421B-911A-D8F0-5E5975C6E3F2}"/>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1031428" y="1747007"/>
            <a:ext cx="7834787" cy="4231805"/>
          </a:xfrm>
          <a:prstGeom prst="rect">
            <a:avLst/>
          </a:prstGeom>
        </p:spPr>
      </p:pic>
      <p:sp>
        <p:nvSpPr>
          <p:cNvPr id="16" name="文本框 15">
            <a:extLst>
              <a:ext uri="{FF2B5EF4-FFF2-40B4-BE49-F238E27FC236}">
                <a16:creationId xmlns:a16="http://schemas.microsoft.com/office/drawing/2014/main" id="{DA2897B4-64B8-5C04-3D9B-EAA74227DA13}"/>
              </a:ext>
            </a:extLst>
          </p:cNvPr>
          <p:cNvSpPr txBox="1"/>
          <p:nvPr/>
        </p:nvSpPr>
        <p:spPr>
          <a:xfrm>
            <a:off x="1075029" y="1246022"/>
            <a:ext cx="2392071" cy="461665"/>
          </a:xfrm>
          <a:prstGeom prst="rect">
            <a:avLst/>
          </a:prstGeom>
          <a:noFill/>
        </p:spPr>
        <p:txBody>
          <a:bodyPr wrap="square" rtlCol="0">
            <a:spAutoFit/>
          </a:bodyPr>
          <a:lstStyle/>
          <a:p>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有监督实验</a:t>
            </a:r>
          </a:p>
        </p:txBody>
      </p:sp>
      <p:sp>
        <p:nvSpPr>
          <p:cNvPr id="22" name="文本框 21">
            <a:extLst>
              <a:ext uri="{FF2B5EF4-FFF2-40B4-BE49-F238E27FC236}">
                <a16:creationId xmlns:a16="http://schemas.microsoft.com/office/drawing/2014/main" id="{06A6261F-33DD-2AB4-E9B7-ACF58AE7856D}"/>
              </a:ext>
            </a:extLst>
          </p:cNvPr>
          <p:cNvSpPr txBox="1"/>
          <p:nvPr/>
        </p:nvSpPr>
        <p:spPr>
          <a:xfrm>
            <a:off x="1075029" y="5831183"/>
            <a:ext cx="6426200" cy="369332"/>
          </a:xfrm>
          <a:prstGeom prst="rect">
            <a:avLst/>
          </a:prstGeom>
          <a:noFill/>
        </p:spPr>
        <p:txBody>
          <a:bodyPr wrap="square">
            <a:spAutoFit/>
          </a:bodyPr>
          <a:lstStyle/>
          <a:p>
            <a:r>
              <a:rPr lang="en-US" altLang="zh-CN" b="0" i="0" dirty="0">
                <a:solidFill>
                  <a:srgbClr val="121212"/>
                </a:solidFill>
                <a:effectLst/>
                <a:latin typeface="-apple-system"/>
              </a:rPr>
              <a:t>*SEL</a:t>
            </a:r>
            <a:r>
              <a:rPr lang="zh-CN" altLang="en-US" b="0" i="0" dirty="0">
                <a:solidFill>
                  <a:srgbClr val="121212"/>
                </a:solidFill>
                <a:effectLst/>
                <a:latin typeface="-apple-system"/>
              </a:rPr>
              <a:t>代表未经预训练的</a:t>
            </a:r>
            <a:r>
              <a:rPr lang="en-US" altLang="zh-CN" b="0" i="0" dirty="0">
                <a:solidFill>
                  <a:srgbClr val="121212"/>
                </a:solidFill>
                <a:effectLst/>
                <a:latin typeface="-apple-system"/>
              </a:rPr>
              <a:t>UIE</a:t>
            </a:r>
            <a:r>
              <a:rPr lang="zh-CN" altLang="en-US" b="0" i="0" dirty="0">
                <a:solidFill>
                  <a:srgbClr val="121212"/>
                </a:solidFill>
                <a:effectLst/>
                <a:latin typeface="-apple-system"/>
              </a:rPr>
              <a:t>模型</a:t>
            </a:r>
            <a:endParaRPr lang="zh-CN" altLang="en-US" dirty="0"/>
          </a:p>
        </p:txBody>
      </p:sp>
      <p:sp>
        <p:nvSpPr>
          <p:cNvPr id="24" name="文本框 23">
            <a:extLst>
              <a:ext uri="{FF2B5EF4-FFF2-40B4-BE49-F238E27FC236}">
                <a16:creationId xmlns:a16="http://schemas.microsoft.com/office/drawing/2014/main" id="{2B88B5A4-4434-2AB6-D6EC-8B30DF876948}"/>
              </a:ext>
            </a:extLst>
          </p:cNvPr>
          <p:cNvSpPr txBox="1"/>
          <p:nvPr/>
        </p:nvSpPr>
        <p:spPr>
          <a:xfrm>
            <a:off x="8731065" y="1842519"/>
            <a:ext cx="3860800" cy="3046988"/>
          </a:xfrm>
          <a:prstGeom prst="rect">
            <a:avLst/>
          </a:prstGeom>
          <a:noFill/>
        </p:spPr>
        <p:txBody>
          <a:bodyPr wrap="square">
            <a:spAutoFit/>
          </a:bodyPr>
          <a:lstStyle/>
          <a:p>
            <a:pPr algn="just"/>
            <a:r>
              <a:rPr lang="en-US" altLang="zh-CN" sz="2400" b="1" i="0" dirty="0">
                <a:solidFill>
                  <a:srgbClr val="121212"/>
                </a:solidFill>
                <a:effectLst/>
                <a:latin typeface="宋体" panose="02010600030101010101" pitchFamily="2" charset="-122"/>
                <a:ea typeface="宋体" panose="02010600030101010101" pitchFamily="2" charset="-122"/>
              </a:rPr>
              <a:t>1</a:t>
            </a:r>
            <a:r>
              <a:rPr lang="zh-CN" altLang="en-US" sz="2400" b="1" i="0" dirty="0">
                <a:solidFill>
                  <a:srgbClr val="121212"/>
                </a:solidFill>
                <a:effectLst/>
                <a:latin typeface="宋体" panose="02010600030101010101" pitchFamily="2" charset="-122"/>
                <a:ea typeface="宋体" panose="02010600030101010101" pitchFamily="2" charset="-122"/>
              </a:rPr>
              <a:t>、在</a:t>
            </a:r>
            <a:r>
              <a:rPr lang="en-US" altLang="zh-CN" sz="2400" b="1" i="0" dirty="0">
                <a:solidFill>
                  <a:srgbClr val="121212"/>
                </a:solidFill>
                <a:effectLst/>
                <a:latin typeface="宋体" panose="02010600030101010101" pitchFamily="2" charset="-122"/>
                <a:ea typeface="宋体" panose="02010600030101010101" pitchFamily="2" charset="-122"/>
              </a:rPr>
              <a:t>4</a:t>
            </a:r>
            <a:r>
              <a:rPr lang="zh-CN" altLang="en-US" sz="2400" b="1" i="0" dirty="0">
                <a:solidFill>
                  <a:srgbClr val="121212"/>
                </a:solidFill>
                <a:effectLst/>
                <a:latin typeface="宋体" panose="02010600030101010101" pitchFamily="2" charset="-122"/>
                <a:ea typeface="宋体" panose="02010600030101010101" pitchFamily="2" charset="-122"/>
              </a:rPr>
              <a:t>类信息抽取任务、</a:t>
            </a:r>
            <a:r>
              <a:rPr lang="en-US" altLang="zh-CN" sz="2400" b="1" i="0" dirty="0">
                <a:solidFill>
                  <a:srgbClr val="121212"/>
                </a:solidFill>
                <a:effectLst/>
                <a:latin typeface="宋体" panose="02010600030101010101" pitchFamily="2" charset="-122"/>
                <a:ea typeface="宋体" panose="02010600030101010101" pitchFamily="2" charset="-122"/>
              </a:rPr>
              <a:t>13</a:t>
            </a:r>
            <a:r>
              <a:rPr lang="zh-CN" altLang="en-US" sz="2400" b="1" i="0" dirty="0">
                <a:solidFill>
                  <a:srgbClr val="121212"/>
                </a:solidFill>
                <a:effectLst/>
                <a:latin typeface="宋体" panose="02010600030101010101" pitchFamily="2" charset="-122"/>
                <a:ea typeface="宋体" panose="02010600030101010101" pitchFamily="2" charset="-122"/>
              </a:rPr>
              <a:t>个数据集、</a:t>
            </a:r>
            <a:r>
              <a:rPr lang="en-US" altLang="zh-CN" sz="2400" b="1" i="0" dirty="0">
                <a:solidFill>
                  <a:srgbClr val="121212"/>
                </a:solidFill>
                <a:effectLst/>
                <a:latin typeface="宋体" panose="02010600030101010101" pitchFamily="2" charset="-122"/>
                <a:ea typeface="宋体" panose="02010600030101010101" pitchFamily="2" charset="-122"/>
              </a:rPr>
              <a:t>7</a:t>
            </a:r>
            <a:r>
              <a:rPr lang="zh-CN" altLang="en-US" sz="2400" b="1" i="0" dirty="0">
                <a:solidFill>
                  <a:srgbClr val="121212"/>
                </a:solidFill>
                <a:effectLst/>
                <a:latin typeface="宋体" panose="02010600030101010101" pitchFamily="2" charset="-122"/>
                <a:ea typeface="宋体" panose="02010600030101010101" pitchFamily="2" charset="-122"/>
              </a:rPr>
              <a:t>大领域的</a:t>
            </a:r>
            <a:r>
              <a:rPr lang="en-US" altLang="zh-CN" sz="2400" b="1" i="0" dirty="0">
                <a:solidFill>
                  <a:srgbClr val="121212"/>
                </a:solidFill>
                <a:effectLst/>
                <a:latin typeface="宋体" panose="02010600030101010101" pitchFamily="2" charset="-122"/>
                <a:ea typeface="宋体" panose="02010600030101010101" pitchFamily="2" charset="-122"/>
              </a:rPr>
              <a:t>IE</a:t>
            </a:r>
            <a:r>
              <a:rPr lang="zh-CN" altLang="en-US" sz="2400" b="1" i="0" dirty="0">
                <a:solidFill>
                  <a:srgbClr val="121212"/>
                </a:solidFill>
                <a:effectLst/>
                <a:latin typeface="宋体" panose="02010600030101010101" pitchFamily="2" charset="-122"/>
                <a:ea typeface="宋体" panose="02010600030101010101" pitchFamily="2" charset="-122"/>
              </a:rPr>
              <a:t>任务上，</a:t>
            </a:r>
            <a:r>
              <a:rPr lang="en-US" altLang="zh-CN" sz="2400" b="1" i="0" dirty="0">
                <a:solidFill>
                  <a:srgbClr val="121212"/>
                </a:solidFill>
                <a:effectLst/>
                <a:latin typeface="宋体" panose="02010600030101010101" pitchFamily="2" charset="-122"/>
                <a:ea typeface="宋体" panose="02010600030101010101" pitchFamily="2" charset="-122"/>
              </a:rPr>
              <a:t>UIE</a:t>
            </a:r>
            <a:r>
              <a:rPr lang="zh-CN" altLang="en-US" sz="2400" b="1" i="0" dirty="0">
                <a:solidFill>
                  <a:srgbClr val="121212"/>
                </a:solidFill>
                <a:effectLst/>
                <a:latin typeface="宋体" panose="02010600030101010101" pitchFamily="2" charset="-122"/>
                <a:ea typeface="宋体" panose="02010600030101010101" pitchFamily="2" charset="-122"/>
              </a:rPr>
              <a:t>达到了</a:t>
            </a:r>
            <a:r>
              <a:rPr lang="en-US" altLang="zh-CN" sz="2400" b="1" i="0" dirty="0">
                <a:solidFill>
                  <a:srgbClr val="121212"/>
                </a:solidFill>
                <a:effectLst/>
                <a:latin typeface="宋体" panose="02010600030101010101" pitchFamily="2" charset="-122"/>
                <a:ea typeface="宋体" panose="02010600030101010101" pitchFamily="2" charset="-122"/>
              </a:rPr>
              <a:t>SOTA</a:t>
            </a:r>
            <a:r>
              <a:rPr lang="zh-CN" altLang="en-US" sz="2400" b="1" i="0" dirty="0">
                <a:solidFill>
                  <a:srgbClr val="121212"/>
                </a:solidFill>
                <a:effectLst/>
                <a:latin typeface="宋体" panose="02010600030101010101" pitchFamily="2" charset="-122"/>
                <a:ea typeface="宋体" panose="02010600030101010101" pitchFamily="2" charset="-122"/>
              </a:rPr>
              <a:t>性能； </a:t>
            </a:r>
            <a:endParaRPr lang="en-US" altLang="zh-CN" sz="2400" b="1" i="0" dirty="0">
              <a:solidFill>
                <a:srgbClr val="121212"/>
              </a:solidFill>
              <a:effectLst/>
              <a:latin typeface="宋体" panose="02010600030101010101" pitchFamily="2" charset="-122"/>
              <a:ea typeface="宋体" panose="02010600030101010101" pitchFamily="2" charset="-122"/>
            </a:endParaRPr>
          </a:p>
          <a:p>
            <a:pPr algn="just"/>
            <a:r>
              <a:rPr lang="en-US" altLang="zh-CN" sz="2400" b="1" i="0" dirty="0">
                <a:solidFill>
                  <a:srgbClr val="121212"/>
                </a:solidFill>
                <a:effectLst/>
                <a:latin typeface="宋体" panose="02010600030101010101" pitchFamily="2" charset="-122"/>
                <a:ea typeface="宋体" panose="02010600030101010101" pitchFamily="2" charset="-122"/>
              </a:rPr>
              <a:t>2</a:t>
            </a:r>
            <a:r>
              <a:rPr lang="zh-CN" altLang="en-US" sz="2400" b="1" i="0" dirty="0">
                <a:solidFill>
                  <a:srgbClr val="121212"/>
                </a:solidFill>
                <a:effectLst/>
                <a:latin typeface="宋体" panose="02010600030101010101" pitchFamily="2" charset="-122"/>
                <a:ea typeface="宋体" panose="02010600030101010101" pitchFamily="2" charset="-122"/>
              </a:rPr>
              <a:t>、对比</a:t>
            </a:r>
            <a:r>
              <a:rPr lang="en-US" altLang="zh-CN" sz="2400" b="1" i="0" dirty="0">
                <a:solidFill>
                  <a:srgbClr val="121212"/>
                </a:solidFill>
                <a:effectLst/>
                <a:latin typeface="宋体" panose="02010600030101010101" pitchFamily="2" charset="-122"/>
                <a:ea typeface="宋体" panose="02010600030101010101" pitchFamily="2" charset="-122"/>
              </a:rPr>
              <a:t>SEL</a:t>
            </a:r>
            <a:r>
              <a:rPr lang="zh-CN" altLang="en-US" sz="2400" b="1" i="0" dirty="0">
                <a:solidFill>
                  <a:srgbClr val="121212"/>
                </a:solidFill>
                <a:effectLst/>
                <a:latin typeface="宋体" panose="02010600030101010101" pitchFamily="2" charset="-122"/>
                <a:ea typeface="宋体" panose="02010600030101010101" pitchFamily="2" charset="-122"/>
              </a:rPr>
              <a:t>和</a:t>
            </a:r>
            <a:r>
              <a:rPr lang="en-US" altLang="zh-CN" sz="2400" b="1" i="0" dirty="0">
                <a:solidFill>
                  <a:srgbClr val="121212"/>
                </a:solidFill>
                <a:effectLst/>
                <a:latin typeface="宋体" panose="02010600030101010101" pitchFamily="2" charset="-122"/>
                <a:ea typeface="宋体" panose="02010600030101010101" pitchFamily="2" charset="-122"/>
              </a:rPr>
              <a:t>UIE</a:t>
            </a:r>
            <a:r>
              <a:rPr lang="zh-CN" altLang="en-US" sz="2400" b="1" i="0" dirty="0">
                <a:solidFill>
                  <a:srgbClr val="121212"/>
                </a:solidFill>
                <a:effectLst/>
                <a:latin typeface="宋体" panose="02010600030101010101" pitchFamily="2" charset="-122"/>
                <a:ea typeface="宋体" panose="02010600030101010101" pitchFamily="2" charset="-122"/>
              </a:rPr>
              <a:t>结果：异构监督预训练显著地提升了 </a:t>
            </a:r>
            <a:r>
              <a:rPr lang="en-US" altLang="zh-CN" sz="2400" b="1" i="0" dirty="0">
                <a:solidFill>
                  <a:srgbClr val="121212"/>
                </a:solidFill>
                <a:effectLst/>
                <a:latin typeface="宋体" panose="02010600030101010101" pitchFamily="2" charset="-122"/>
                <a:ea typeface="宋体" panose="02010600030101010101" pitchFamily="2" charset="-122"/>
              </a:rPr>
              <a:t>UIE </a:t>
            </a:r>
            <a:r>
              <a:rPr lang="zh-CN" altLang="en-US" sz="2400" b="1" i="0" dirty="0">
                <a:solidFill>
                  <a:srgbClr val="121212"/>
                </a:solidFill>
                <a:effectLst/>
                <a:latin typeface="宋体" panose="02010600030101010101" pitchFamily="2" charset="-122"/>
                <a:ea typeface="宋体" panose="02010600030101010101" pitchFamily="2" charset="-122"/>
              </a:rPr>
              <a:t>的通用信息抽取能力，具有更好的跨任务迁移能力；</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543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2"/>
            </a:xfrm>
            <a:prstGeom prst="rect">
              <a:avLst/>
            </a:prstGeom>
            <a:noFill/>
          </p:spPr>
          <p:txBody>
            <a:bodyPr wrap="square" rtlCol="0">
              <a:spAutoFit/>
            </a:bodyPr>
            <a:lstStyle/>
            <a:p>
              <a:r>
                <a:rPr lang="en-US" altLang="zh-CN" sz="3600" b="0" i="0" dirty="0">
                  <a:solidFill>
                    <a:srgbClr val="333333"/>
                  </a:solidFill>
                  <a:effectLst/>
                  <a:latin typeface="Times New Roman" panose="02020603050405020304" pitchFamily="18" charset="0"/>
                  <a:cs typeface="Times New Roman" panose="02020603050405020304" pitchFamily="18" charset="0"/>
                </a:rPr>
                <a:t>Experiment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7" name="图片 16">
            <a:extLst>
              <a:ext uri="{FF2B5EF4-FFF2-40B4-BE49-F238E27FC236}">
                <a16:creationId xmlns:a16="http://schemas.microsoft.com/office/drawing/2014/main" id="{CED71325-8A97-D0BB-9D88-BD9C0CCD38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9" name="文本框 18">
            <a:extLst>
              <a:ext uri="{FF2B5EF4-FFF2-40B4-BE49-F238E27FC236}">
                <a16:creationId xmlns:a16="http://schemas.microsoft.com/office/drawing/2014/main" id="{20B8F095-CEE4-4682-F853-75C83F0EFFEA}"/>
              </a:ext>
            </a:extLst>
          </p:cNvPr>
          <p:cNvSpPr txBox="1"/>
          <p:nvPr/>
        </p:nvSpPr>
        <p:spPr>
          <a:xfrm>
            <a:off x="1235853" y="1329410"/>
            <a:ext cx="6426200" cy="369332"/>
          </a:xfrm>
          <a:prstGeom prst="rect">
            <a:avLst/>
          </a:prstGeom>
          <a:noFill/>
        </p:spPr>
        <p:txBody>
          <a:bodyPr wrap="square">
            <a:spAutoFit/>
          </a:bodyPr>
          <a:lstStyle/>
          <a:p>
            <a:r>
              <a:rPr lang="en-US" altLang="zh-CN" sz="1800" b="1" dirty="0">
                <a:latin typeface="宋体" panose="02010600030101010101" pitchFamily="2" charset="-122"/>
                <a:ea typeface="宋体" panose="02010600030101010101" pitchFamily="2" charset="-122"/>
              </a:rPr>
              <a:t>2.</a:t>
            </a:r>
            <a:r>
              <a:rPr lang="zh-CN" altLang="en-US" sz="1800" b="1" dirty="0">
                <a:latin typeface="宋体" panose="02010600030101010101" pitchFamily="2" charset="-122"/>
                <a:ea typeface="宋体" panose="02010600030101010101" pitchFamily="2" charset="-122"/>
              </a:rPr>
              <a:t>小样本实验</a:t>
            </a:r>
          </a:p>
        </p:txBody>
      </p:sp>
      <p:pic>
        <p:nvPicPr>
          <p:cNvPr id="1026" name="Picture 2">
            <a:extLst>
              <a:ext uri="{FF2B5EF4-FFF2-40B4-BE49-F238E27FC236}">
                <a16:creationId xmlns:a16="http://schemas.microsoft.com/office/drawing/2014/main" id="{019F5436-C624-CBBA-2495-D409FC3DC5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440" y="1698742"/>
            <a:ext cx="6858000" cy="4314825"/>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9A58FB74-38EF-B9B8-DCDB-C7B23DD870F6}"/>
              </a:ext>
            </a:extLst>
          </p:cNvPr>
          <p:cNvSpPr txBox="1"/>
          <p:nvPr/>
        </p:nvSpPr>
        <p:spPr>
          <a:xfrm>
            <a:off x="1229440" y="6056457"/>
            <a:ext cx="9908460" cy="923330"/>
          </a:xfrm>
          <a:prstGeom prst="rect">
            <a:avLst/>
          </a:prstGeom>
          <a:noFill/>
        </p:spPr>
        <p:txBody>
          <a:bodyPr wrap="square">
            <a:spAutoFit/>
          </a:bodyPr>
          <a:lstStyle/>
          <a:p>
            <a:pPr algn="l"/>
            <a:r>
              <a:rPr lang="en-US" altLang="zh-CN" b="0" i="0" dirty="0">
                <a:solidFill>
                  <a:srgbClr val="121212"/>
                </a:solidFill>
                <a:effectLst/>
                <a:latin typeface="-apple-system"/>
              </a:rPr>
              <a:t>1</a:t>
            </a:r>
            <a:r>
              <a:rPr lang="zh-CN" altLang="en-US" b="0" i="0" dirty="0">
                <a:solidFill>
                  <a:srgbClr val="121212"/>
                </a:solidFill>
                <a:effectLst/>
                <a:latin typeface="-apple-system"/>
              </a:rPr>
              <a:t>、大规模异构监督预训练可以学习通用的信息抽取能力，使模型具有更好小样本学习能力。</a:t>
            </a:r>
          </a:p>
          <a:p>
            <a:pPr algn="l"/>
            <a:r>
              <a:rPr lang="en-US" altLang="zh-CN" b="0" i="0" dirty="0">
                <a:solidFill>
                  <a:srgbClr val="121212"/>
                </a:solidFill>
                <a:effectLst/>
                <a:latin typeface="-apple-system"/>
              </a:rPr>
              <a:t>2</a:t>
            </a:r>
            <a:r>
              <a:rPr lang="zh-CN" altLang="en-US" b="0" i="0" dirty="0">
                <a:solidFill>
                  <a:srgbClr val="121212"/>
                </a:solidFill>
                <a:effectLst/>
                <a:latin typeface="-apple-system"/>
              </a:rPr>
              <a:t>、当去掉</a:t>
            </a:r>
            <a:r>
              <a:rPr lang="en-US" altLang="zh-CN" b="0" i="0" dirty="0">
                <a:solidFill>
                  <a:srgbClr val="121212"/>
                </a:solidFill>
                <a:effectLst/>
                <a:latin typeface="-apple-system"/>
              </a:rPr>
              <a:t>SSI</a:t>
            </a:r>
            <a:r>
              <a:rPr lang="zh-CN" altLang="en-US" b="0" i="0" dirty="0">
                <a:solidFill>
                  <a:srgbClr val="121212"/>
                </a:solidFill>
                <a:effectLst/>
                <a:latin typeface="-apple-system"/>
              </a:rPr>
              <a:t>结构化模式提示器后，发现指标下降，因此：结构化抽取指令具有更好的定向迁移的能力。</a:t>
            </a:r>
          </a:p>
        </p:txBody>
      </p:sp>
    </p:spTree>
    <p:extLst>
      <p:ext uri="{BB962C8B-B14F-4D97-AF65-F5344CB8AC3E}">
        <p14:creationId xmlns:p14="http://schemas.microsoft.com/office/powerpoint/2010/main" val="123162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2"/>
            </a:xfrm>
            <a:prstGeom prst="rect">
              <a:avLst/>
            </a:prstGeom>
            <a:noFill/>
          </p:spPr>
          <p:txBody>
            <a:bodyPr wrap="square" rtlCol="0">
              <a:spAutoFit/>
            </a:bodyPr>
            <a:lstStyle/>
            <a:p>
              <a:r>
                <a:rPr lang="en-US" altLang="zh-CN" sz="3600" b="0" i="0" dirty="0">
                  <a:solidFill>
                    <a:srgbClr val="333333"/>
                  </a:solidFill>
                  <a:effectLst/>
                  <a:latin typeface="Times New Roman" panose="02020603050405020304" pitchFamily="18" charset="0"/>
                  <a:cs typeface="Times New Roman" panose="02020603050405020304" pitchFamily="18" charset="0"/>
                </a:rPr>
                <a:t>Experiment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7" name="图片 16">
            <a:extLst>
              <a:ext uri="{FF2B5EF4-FFF2-40B4-BE49-F238E27FC236}">
                <a16:creationId xmlns:a16="http://schemas.microsoft.com/office/drawing/2014/main" id="{CED71325-8A97-D0BB-9D88-BD9C0CCD38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9" name="文本框 18">
            <a:extLst>
              <a:ext uri="{FF2B5EF4-FFF2-40B4-BE49-F238E27FC236}">
                <a16:creationId xmlns:a16="http://schemas.microsoft.com/office/drawing/2014/main" id="{20B8F095-CEE4-4682-F853-75C83F0EFFEA}"/>
              </a:ext>
            </a:extLst>
          </p:cNvPr>
          <p:cNvSpPr txBox="1"/>
          <p:nvPr/>
        </p:nvSpPr>
        <p:spPr>
          <a:xfrm>
            <a:off x="1235853" y="1329410"/>
            <a:ext cx="6426200" cy="369332"/>
          </a:xfrm>
          <a:prstGeom prst="rect">
            <a:avLst/>
          </a:prstGeom>
          <a:noFill/>
        </p:spPr>
        <p:txBody>
          <a:bodyPr wrap="square">
            <a:spAutoFit/>
          </a:bodyPr>
          <a:lstStyle/>
          <a:p>
            <a:r>
              <a:rPr lang="en-US" altLang="zh-CN" b="1" dirty="0">
                <a:latin typeface="宋体" panose="02010600030101010101" pitchFamily="2" charset="-122"/>
                <a:ea typeface="宋体" panose="02010600030101010101" pitchFamily="2" charset="-122"/>
              </a:rPr>
              <a:t>3</a:t>
            </a:r>
            <a:r>
              <a:rPr lang="en-US" altLang="zh-CN" sz="1800"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消融实验</a:t>
            </a:r>
            <a:endParaRPr lang="zh-CN" altLang="en-US" sz="18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86E85A1D-81C1-5A3C-C961-B9911E03F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4407" y="2306661"/>
            <a:ext cx="7241544" cy="3060033"/>
          </a:xfrm>
          <a:prstGeom prst="rect">
            <a:avLst/>
          </a:prstGeom>
        </p:spPr>
      </p:pic>
    </p:spTree>
    <p:extLst>
      <p:ext uri="{BB962C8B-B14F-4D97-AF65-F5344CB8AC3E}">
        <p14:creationId xmlns:p14="http://schemas.microsoft.com/office/powerpoint/2010/main" val="123123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BC5D7786-551D-1652-0C01-4FBBFDF9F8AD}"/>
              </a:ext>
            </a:extLst>
          </p:cNvPr>
          <p:cNvSpPr/>
          <p:nvPr/>
        </p:nvSpPr>
        <p:spPr>
          <a:xfrm rot="10800000">
            <a:off x="7093887" y="3272118"/>
            <a:ext cx="4774196" cy="3531559"/>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sp>
        <p:nvSpPr>
          <p:cNvPr id="25" name="矩形: 圆角 24">
            <a:extLst>
              <a:ext uri="{FF2B5EF4-FFF2-40B4-BE49-F238E27FC236}">
                <a16:creationId xmlns:a16="http://schemas.microsoft.com/office/drawing/2014/main" id="{0080AE95-C16C-5722-041E-D107DBFEF1CE}"/>
              </a:ext>
            </a:extLst>
          </p:cNvPr>
          <p:cNvSpPr/>
          <p:nvPr/>
        </p:nvSpPr>
        <p:spPr>
          <a:xfrm>
            <a:off x="7093887" y="1413196"/>
            <a:ext cx="4774196" cy="3314043"/>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sp>
        <p:nvSpPr>
          <p:cNvPr id="24" name="矩形: 圆角 23">
            <a:extLst>
              <a:ext uri="{FF2B5EF4-FFF2-40B4-BE49-F238E27FC236}">
                <a16:creationId xmlns:a16="http://schemas.microsoft.com/office/drawing/2014/main" id="{59BCF16A-C3DE-1169-ECBE-64F43AD92B13}"/>
              </a:ext>
            </a:extLst>
          </p:cNvPr>
          <p:cNvSpPr/>
          <p:nvPr/>
        </p:nvSpPr>
        <p:spPr>
          <a:xfrm rot="10800000">
            <a:off x="812222" y="3485037"/>
            <a:ext cx="5752383" cy="3314043"/>
          </a:xfrm>
          <a:prstGeom prst="roundRect">
            <a:avLst>
              <a:gd name="adj" fmla="val 10167"/>
            </a:avLst>
          </a:prstGeom>
          <a:gradFill>
            <a:gsLst>
              <a:gs pos="0">
                <a:schemeClr val="accent5">
                  <a:lumMod val="40000"/>
                  <a:lumOff val="60000"/>
                </a:schemeClr>
              </a:gs>
              <a:gs pos="100000">
                <a:schemeClr val="bg1"/>
              </a:gs>
            </a:gsLst>
            <a:lin ang="5400000" scaled="1"/>
          </a:grad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sp>
        <p:nvSpPr>
          <p:cNvPr id="23" name="矩形: 圆角 22">
            <a:extLst>
              <a:ext uri="{FF2B5EF4-FFF2-40B4-BE49-F238E27FC236}">
                <a16:creationId xmlns:a16="http://schemas.microsoft.com/office/drawing/2014/main" id="{C1CB0BAD-63A6-A86C-A713-7EB79F1B2233}"/>
              </a:ext>
            </a:extLst>
          </p:cNvPr>
          <p:cNvSpPr/>
          <p:nvPr/>
        </p:nvSpPr>
        <p:spPr>
          <a:xfrm>
            <a:off x="825928" y="1413197"/>
            <a:ext cx="5752383" cy="2784642"/>
          </a:xfrm>
          <a:prstGeom prst="roundRect">
            <a:avLst>
              <a:gd name="adj" fmla="val 10167"/>
            </a:avLst>
          </a:prstGeom>
          <a:gradFill>
            <a:gsLst>
              <a:gs pos="0">
                <a:schemeClr val="accent5">
                  <a:lumMod val="40000"/>
                  <a:lumOff val="60000"/>
                </a:schemeClr>
              </a:gs>
              <a:gs pos="100000">
                <a:schemeClr val="bg1"/>
              </a:gs>
            </a:gsLst>
            <a:lin ang="5400000" scaled="1"/>
          </a:grad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grpSp>
        <p:nvGrpSpPr>
          <p:cNvPr id="6" name="组合 5">
            <a:extLst>
              <a:ext uri="{FF2B5EF4-FFF2-40B4-BE49-F238E27FC236}">
                <a16:creationId xmlns:a16="http://schemas.microsoft.com/office/drawing/2014/main" id="{E7A5749E-12D6-B773-86D7-11A61F8A7829}"/>
              </a:ext>
            </a:extLst>
          </p:cNvPr>
          <p:cNvGrpSpPr/>
          <p:nvPr/>
        </p:nvGrpSpPr>
        <p:grpSpPr>
          <a:xfrm>
            <a:off x="1314243" y="362648"/>
            <a:ext cx="3344197" cy="731343"/>
            <a:chOff x="2193261" y="397240"/>
            <a:chExt cx="3172361" cy="693766"/>
          </a:xfrm>
        </p:grpSpPr>
        <p:sp>
          <p:nvSpPr>
            <p:cNvPr id="7" name="文本框 6">
              <a:extLst>
                <a:ext uri="{FF2B5EF4-FFF2-40B4-BE49-F238E27FC236}">
                  <a16:creationId xmlns:a16="http://schemas.microsoft.com/office/drawing/2014/main" id="{C6487517-6D05-86AB-8388-2E80F500C905}"/>
                </a:ext>
              </a:extLst>
            </p:cNvPr>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Conclusion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187C9DB1-00FB-EA77-2877-55016B4AB7C4}"/>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9" name="组合 53">
            <a:extLst>
              <a:ext uri="{FF2B5EF4-FFF2-40B4-BE49-F238E27FC236}">
                <a16:creationId xmlns:a16="http://schemas.microsoft.com/office/drawing/2014/main" id="{262E8691-E250-9983-74E7-F8DF3DAF3CA3}"/>
              </a:ext>
            </a:extLst>
          </p:cNvPr>
          <p:cNvGrpSpPr>
            <a:grpSpLocks/>
          </p:cNvGrpSpPr>
          <p:nvPr/>
        </p:nvGrpSpPr>
        <p:grpSpPr bwMode="auto">
          <a:xfrm>
            <a:off x="589417" y="493777"/>
            <a:ext cx="724827" cy="600213"/>
            <a:chOff x="178632" y="159728"/>
            <a:chExt cx="725570" cy="619478"/>
          </a:xfrm>
        </p:grpSpPr>
        <p:sp>
          <p:nvSpPr>
            <p:cNvPr id="10" name="椭圆 9">
              <a:extLst>
                <a:ext uri="{FF2B5EF4-FFF2-40B4-BE49-F238E27FC236}">
                  <a16:creationId xmlns:a16="http://schemas.microsoft.com/office/drawing/2014/main" id="{F89E56B4-867A-A6CC-6B67-D8D96815331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11" name="文本框 55">
              <a:extLst>
                <a:ext uri="{FF2B5EF4-FFF2-40B4-BE49-F238E27FC236}">
                  <a16:creationId xmlns:a16="http://schemas.microsoft.com/office/drawing/2014/main" id="{3357C50C-64F1-2458-0098-010DAA4F1BE8}"/>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07</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B1EEA87B-8DE0-ED17-1A3C-A13A2984409E}"/>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18" name="文本框 17">
            <a:extLst>
              <a:ext uri="{FF2B5EF4-FFF2-40B4-BE49-F238E27FC236}">
                <a16:creationId xmlns:a16="http://schemas.microsoft.com/office/drawing/2014/main" id="{B731066D-F26C-76C8-DE1C-245958D13E92}"/>
              </a:ext>
            </a:extLst>
          </p:cNvPr>
          <p:cNvSpPr txBox="1"/>
          <p:nvPr/>
        </p:nvSpPr>
        <p:spPr>
          <a:xfrm>
            <a:off x="978038" y="1723862"/>
            <a:ext cx="5539303" cy="1200329"/>
          </a:xfrm>
          <a:prstGeom prst="rect">
            <a:avLst/>
          </a:prstGeom>
          <a:noFill/>
        </p:spPr>
        <p:txBody>
          <a:bodyPr wrap="square">
            <a:spAutoFit/>
          </a:bodyPr>
          <a:lstStyle/>
          <a:p>
            <a:pPr marL="285750" indent="-285750">
              <a:buFont typeface="Wingdings" panose="05000000000000000000" pitchFamily="2" charset="2"/>
              <a:buChar char="p"/>
            </a:pPr>
            <a:r>
              <a:rPr lang="zh-CN" altLang="en-US" b="0" i="0" dirty="0">
                <a:solidFill>
                  <a:srgbClr val="4D4D4D"/>
                </a:solidFill>
                <a:effectLst/>
                <a:latin typeface="-apple-system"/>
              </a:rPr>
              <a:t>提出了一个统一的文本到结构生成框架</a:t>
            </a:r>
            <a:r>
              <a:rPr lang="en-US" altLang="zh-CN" b="0" i="0" dirty="0">
                <a:solidFill>
                  <a:srgbClr val="4D4D4D"/>
                </a:solidFill>
                <a:effectLst/>
                <a:latin typeface="-apple-system"/>
              </a:rPr>
              <a:t>UIE</a:t>
            </a:r>
            <a:r>
              <a:rPr lang="zh-CN" altLang="en-US" b="0" i="0" dirty="0">
                <a:solidFill>
                  <a:srgbClr val="4D4D4D"/>
                </a:solidFill>
                <a:effectLst/>
                <a:latin typeface="-apple-system"/>
              </a:rPr>
              <a:t>，它可以对不同的</a:t>
            </a:r>
            <a:r>
              <a:rPr lang="en-US" altLang="zh-CN" b="0" i="0" dirty="0">
                <a:solidFill>
                  <a:srgbClr val="4D4D4D"/>
                </a:solidFill>
                <a:effectLst/>
                <a:latin typeface="-apple-system"/>
              </a:rPr>
              <a:t>IE</a:t>
            </a:r>
            <a:r>
              <a:rPr lang="zh-CN" altLang="en-US" b="0" i="0" dirty="0">
                <a:solidFill>
                  <a:srgbClr val="4D4D4D"/>
                </a:solidFill>
                <a:effectLst/>
                <a:latin typeface="-apple-system"/>
              </a:rPr>
              <a:t>任务进行统一建模，自适应地生成目标结构，并且可以从不同的知识源中学习通用的</a:t>
            </a:r>
            <a:r>
              <a:rPr lang="en-US" altLang="zh-CN" b="0" i="0" dirty="0">
                <a:solidFill>
                  <a:srgbClr val="4D4D4D"/>
                </a:solidFill>
                <a:effectLst/>
                <a:latin typeface="-apple-system"/>
              </a:rPr>
              <a:t>IE</a:t>
            </a:r>
            <a:r>
              <a:rPr lang="zh-CN" altLang="en-US" b="0" i="0" dirty="0">
                <a:solidFill>
                  <a:srgbClr val="4D4D4D"/>
                </a:solidFill>
                <a:effectLst/>
                <a:latin typeface="-apple-system"/>
              </a:rPr>
              <a:t>能力。</a:t>
            </a:r>
            <a:endParaRPr lang="en-US" altLang="zh-CN" dirty="0"/>
          </a:p>
        </p:txBody>
      </p:sp>
      <p:sp>
        <p:nvSpPr>
          <p:cNvPr id="3" name="文本框 2">
            <a:extLst>
              <a:ext uri="{FF2B5EF4-FFF2-40B4-BE49-F238E27FC236}">
                <a16:creationId xmlns:a16="http://schemas.microsoft.com/office/drawing/2014/main" id="{D54F34AE-75F2-EBCE-ACB5-11C63E6D902F}"/>
              </a:ext>
            </a:extLst>
          </p:cNvPr>
          <p:cNvSpPr txBox="1"/>
          <p:nvPr/>
        </p:nvSpPr>
        <p:spPr>
          <a:xfrm>
            <a:off x="964332" y="4297020"/>
            <a:ext cx="5448162" cy="923330"/>
          </a:xfrm>
          <a:prstGeom prst="rect">
            <a:avLst/>
          </a:prstGeom>
          <a:noFill/>
        </p:spPr>
        <p:txBody>
          <a:bodyPr wrap="square">
            <a:spAutoFit/>
          </a:bodyPr>
          <a:lstStyle/>
          <a:p>
            <a:pPr marL="285750" indent="-285750">
              <a:buFont typeface="Wingdings" panose="05000000000000000000" pitchFamily="2" charset="2"/>
              <a:buChar char="p"/>
            </a:pPr>
            <a:r>
              <a:rPr lang="zh-CN" altLang="en-US" b="0" i="0" dirty="0">
                <a:solidFill>
                  <a:srgbClr val="4D4D4D"/>
                </a:solidFill>
                <a:effectLst/>
                <a:latin typeface="-apple-system"/>
              </a:rPr>
              <a:t>实验结果表明，</a:t>
            </a:r>
            <a:r>
              <a:rPr lang="en-US" altLang="zh-CN" b="0" i="0" dirty="0">
                <a:solidFill>
                  <a:srgbClr val="4D4D4D"/>
                </a:solidFill>
                <a:effectLst/>
                <a:latin typeface="-apple-system"/>
              </a:rPr>
              <a:t>UIE</a:t>
            </a:r>
            <a:r>
              <a:rPr lang="zh-CN" altLang="en-US" b="0" i="0" dirty="0">
                <a:solidFill>
                  <a:srgbClr val="4D4D4D"/>
                </a:solidFill>
                <a:effectLst/>
                <a:latin typeface="-apple-system"/>
              </a:rPr>
              <a:t>在有监督和低资源环境下都取得了非常有竞争力的性能，验证了其通用性、有效性和可转移性。</a:t>
            </a:r>
            <a:endParaRPr lang="en-US" altLang="zh-CN" dirty="0"/>
          </a:p>
        </p:txBody>
      </p:sp>
      <p:sp>
        <p:nvSpPr>
          <p:cNvPr id="17" name="文本框 16">
            <a:extLst>
              <a:ext uri="{FF2B5EF4-FFF2-40B4-BE49-F238E27FC236}">
                <a16:creationId xmlns:a16="http://schemas.microsoft.com/office/drawing/2014/main" id="{BFB3F40E-473E-823F-5CD7-A9DC1315651E}"/>
              </a:ext>
            </a:extLst>
          </p:cNvPr>
          <p:cNvSpPr txBox="1"/>
          <p:nvPr/>
        </p:nvSpPr>
        <p:spPr>
          <a:xfrm>
            <a:off x="7270512" y="4267723"/>
            <a:ext cx="4130215" cy="646331"/>
          </a:xfrm>
          <a:prstGeom prst="rect">
            <a:avLst/>
          </a:prstGeom>
          <a:noFill/>
        </p:spPr>
        <p:txBody>
          <a:bodyPr wrap="square">
            <a:spAutoFit/>
          </a:bodyPr>
          <a:lstStyle/>
          <a:p>
            <a:pPr marL="285750" indent="-285750">
              <a:buFont typeface="Wingdings" panose="05000000000000000000" pitchFamily="2" charset="2"/>
              <a:buChar char="u"/>
            </a:pPr>
            <a:r>
              <a:rPr lang="zh-CN" altLang="en-US" b="0" i="0" dirty="0">
                <a:solidFill>
                  <a:srgbClr val="121212"/>
                </a:solidFill>
                <a:effectLst/>
                <a:latin typeface="-apple-system"/>
              </a:rPr>
              <a:t>模型可以用作对开源网站中网络威胁情报进行处理和提取。</a:t>
            </a:r>
            <a:endParaRPr lang="en-US" altLang="zh-CN" b="1" i="0" dirty="0">
              <a:solidFill>
                <a:srgbClr val="121212"/>
              </a:solidFill>
              <a:effectLst/>
              <a:latin typeface="-apple-system"/>
            </a:endParaRPr>
          </a:p>
        </p:txBody>
      </p:sp>
      <p:sp>
        <p:nvSpPr>
          <p:cNvPr id="22" name="文本框 21">
            <a:extLst>
              <a:ext uri="{FF2B5EF4-FFF2-40B4-BE49-F238E27FC236}">
                <a16:creationId xmlns:a16="http://schemas.microsoft.com/office/drawing/2014/main" id="{A73D936C-9D7C-7A3F-61C5-75CA6F57B737}"/>
              </a:ext>
            </a:extLst>
          </p:cNvPr>
          <p:cNvSpPr txBox="1"/>
          <p:nvPr/>
        </p:nvSpPr>
        <p:spPr>
          <a:xfrm>
            <a:off x="7270512" y="1723862"/>
            <a:ext cx="4435015" cy="646331"/>
          </a:xfrm>
          <a:prstGeom prst="rect">
            <a:avLst/>
          </a:prstGeom>
          <a:noFill/>
        </p:spPr>
        <p:txBody>
          <a:bodyPr wrap="square">
            <a:spAutoFit/>
          </a:bodyPr>
          <a:lstStyle/>
          <a:p>
            <a:pPr marL="285750" indent="-285750">
              <a:buFont typeface="Wingdings" panose="05000000000000000000" pitchFamily="2" charset="2"/>
              <a:buChar char="u"/>
            </a:pPr>
            <a:r>
              <a:rPr lang="zh-CN" altLang="en-US" dirty="0"/>
              <a:t>本文对于</a:t>
            </a:r>
            <a:r>
              <a:rPr lang="en-US" altLang="zh-CN" dirty="0"/>
              <a:t>SSI</a:t>
            </a:r>
            <a:r>
              <a:rPr lang="zh-CN" altLang="en-US" dirty="0"/>
              <a:t>的划分可以在处理网络威胁情报时作为参考。</a:t>
            </a:r>
            <a:endParaRPr lang="en-US" altLang="zh-CN" dirty="0"/>
          </a:p>
        </p:txBody>
      </p:sp>
      <p:pic>
        <p:nvPicPr>
          <p:cNvPr id="27" name="图片 26">
            <a:extLst>
              <a:ext uri="{FF2B5EF4-FFF2-40B4-BE49-F238E27FC236}">
                <a16:creationId xmlns:a16="http://schemas.microsoft.com/office/drawing/2014/main" id="{18F9107B-450E-DE0E-DA1D-EC2699D6D91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Tree>
    <p:extLst>
      <p:ext uri="{BB962C8B-B14F-4D97-AF65-F5344CB8AC3E}">
        <p14:creationId xmlns:p14="http://schemas.microsoft.com/office/powerpoint/2010/main" val="201204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197B57A-4D14-DA58-5C35-110BDA8FA9EC}"/>
              </a:ext>
            </a:extLst>
          </p:cNvPr>
          <p:cNvGrpSpPr/>
          <p:nvPr/>
        </p:nvGrpSpPr>
        <p:grpSpPr>
          <a:xfrm>
            <a:off x="9164262" y="212782"/>
            <a:ext cx="7376275" cy="6712736"/>
            <a:chOff x="1334766" y="2289058"/>
            <a:chExt cx="3310733" cy="3060866"/>
          </a:xfrm>
          <a:noFill/>
        </p:grpSpPr>
        <p:sp>
          <p:nvSpPr>
            <p:cNvPr id="16" name="椭圆 15">
              <a:extLst>
                <a:ext uri="{FF2B5EF4-FFF2-40B4-BE49-F238E27FC236}">
                  <a16:creationId xmlns:a16="http://schemas.microsoft.com/office/drawing/2014/main" id="{061B3305-1950-4E8F-71A9-60DBE57CC937}"/>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7" name="图片 16">
              <a:extLst>
                <a:ext uri="{FF2B5EF4-FFF2-40B4-BE49-F238E27FC236}">
                  <a16:creationId xmlns:a16="http://schemas.microsoft.com/office/drawing/2014/main" id="{686F8962-12FA-246D-F049-76B3B41741D3}"/>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4" name="矩形 3">
            <a:extLst>
              <a:ext uri="{FF2B5EF4-FFF2-40B4-BE49-F238E27FC236}">
                <a16:creationId xmlns:a16="http://schemas.microsoft.com/office/drawing/2014/main" id="{BCBF1A49-06A7-7FD5-75FC-2B6365A65F3E}"/>
              </a:ext>
            </a:extLst>
          </p:cNvPr>
          <p:cNvSpPr/>
          <p:nvPr/>
        </p:nvSpPr>
        <p:spPr>
          <a:xfrm>
            <a:off x="0" y="2641311"/>
            <a:ext cx="12852400"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458CDB5-76FE-615D-B8F9-8FF213A82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grpSp>
        <p:nvGrpSpPr>
          <p:cNvPr id="8" name="组合 7">
            <a:extLst>
              <a:ext uri="{FF2B5EF4-FFF2-40B4-BE49-F238E27FC236}">
                <a16:creationId xmlns:a16="http://schemas.microsoft.com/office/drawing/2014/main" id="{3F5423E7-ACB7-24F6-88B7-CD3DE4AA254A}"/>
              </a:ext>
            </a:extLst>
          </p:cNvPr>
          <p:cNvGrpSpPr/>
          <p:nvPr/>
        </p:nvGrpSpPr>
        <p:grpSpPr>
          <a:xfrm>
            <a:off x="1141036" y="2030161"/>
            <a:ext cx="3310733" cy="3060866"/>
            <a:chOff x="1334766" y="2289058"/>
            <a:chExt cx="3310733" cy="3060866"/>
          </a:xfrm>
        </p:grpSpPr>
        <p:sp>
          <p:nvSpPr>
            <p:cNvPr id="9" name="椭圆 8">
              <a:extLst>
                <a:ext uri="{FF2B5EF4-FFF2-40B4-BE49-F238E27FC236}">
                  <a16:creationId xmlns:a16="http://schemas.microsoft.com/office/drawing/2014/main" id="{24FB19B6-7FC4-4CF5-2FA9-6675D96B144E}"/>
                </a:ext>
              </a:extLst>
            </p:cNvPr>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0" name="图片 9">
              <a:extLst>
                <a:ext uri="{FF2B5EF4-FFF2-40B4-BE49-F238E27FC236}">
                  <a16:creationId xmlns:a16="http://schemas.microsoft.com/office/drawing/2014/main" id="{D8366892-3CB2-D748-BF36-5F7DE7274FB6}"/>
                </a:ext>
              </a:extLst>
            </p:cNvPr>
            <p:cNvPicPr>
              <a:picLocks noChangeAspect="1"/>
            </p:cNvPicPr>
            <p:nvPr/>
          </p:nvPicPr>
          <p:blipFill>
            <a:blip r:embed="rId5">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14" name="文本框 13">
            <a:extLst>
              <a:ext uri="{FF2B5EF4-FFF2-40B4-BE49-F238E27FC236}">
                <a16:creationId xmlns:a16="http://schemas.microsoft.com/office/drawing/2014/main" id="{2058E96D-AC9B-BC61-6125-ACF13C0AFF66}"/>
              </a:ext>
            </a:extLst>
          </p:cNvPr>
          <p:cNvSpPr txBox="1"/>
          <p:nvPr/>
        </p:nvSpPr>
        <p:spPr>
          <a:xfrm>
            <a:off x="5814754" y="3098929"/>
            <a:ext cx="4440869" cy="923330"/>
          </a:xfrm>
          <a:prstGeom prst="rect">
            <a:avLst/>
          </a:prstGeom>
          <a:noFill/>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感 谢 聆 听</a:t>
            </a:r>
          </a:p>
        </p:txBody>
      </p:sp>
    </p:spTree>
    <p:extLst>
      <p:ext uri="{BB962C8B-B14F-4D97-AF65-F5344CB8AC3E}">
        <p14:creationId xmlns:p14="http://schemas.microsoft.com/office/powerpoint/2010/main" val="15205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圆角 73">
            <a:extLst>
              <a:ext uri="{FF2B5EF4-FFF2-40B4-BE49-F238E27FC236}">
                <a16:creationId xmlns:a16="http://schemas.microsoft.com/office/drawing/2014/main" id="{F0D1618E-0B86-C862-B60D-6A0DC0778ED1}"/>
              </a:ext>
            </a:extLst>
          </p:cNvPr>
          <p:cNvSpPr/>
          <p:nvPr/>
        </p:nvSpPr>
        <p:spPr>
          <a:xfrm>
            <a:off x="7038266" y="3473562"/>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3" name="矩形: 圆角 72">
            <a:extLst>
              <a:ext uri="{FF2B5EF4-FFF2-40B4-BE49-F238E27FC236}">
                <a16:creationId xmlns:a16="http://schemas.microsoft.com/office/drawing/2014/main" id="{79A51847-A661-B100-9C2B-0160FF560E0E}"/>
              </a:ext>
            </a:extLst>
          </p:cNvPr>
          <p:cNvSpPr/>
          <p:nvPr/>
        </p:nvSpPr>
        <p:spPr>
          <a:xfrm>
            <a:off x="7038266" y="1840946"/>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1" name="矩形: 圆角 70">
            <a:extLst>
              <a:ext uri="{FF2B5EF4-FFF2-40B4-BE49-F238E27FC236}">
                <a16:creationId xmlns:a16="http://schemas.microsoft.com/office/drawing/2014/main" id="{77B8C7E8-CB33-B762-8A8C-53768455098E}"/>
              </a:ext>
            </a:extLst>
          </p:cNvPr>
          <p:cNvSpPr/>
          <p:nvPr/>
        </p:nvSpPr>
        <p:spPr>
          <a:xfrm>
            <a:off x="2457327" y="1857291"/>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9" name="矩形: 圆角 68">
            <a:extLst>
              <a:ext uri="{FF2B5EF4-FFF2-40B4-BE49-F238E27FC236}">
                <a16:creationId xmlns:a16="http://schemas.microsoft.com/office/drawing/2014/main" id="{1E3930E5-BB9D-FB14-1F37-4797DB5BA557}"/>
              </a:ext>
            </a:extLst>
          </p:cNvPr>
          <p:cNvSpPr/>
          <p:nvPr/>
        </p:nvSpPr>
        <p:spPr>
          <a:xfrm>
            <a:off x="2430876" y="3483593"/>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7" name="矩形: 圆角 66">
            <a:extLst>
              <a:ext uri="{FF2B5EF4-FFF2-40B4-BE49-F238E27FC236}">
                <a16:creationId xmlns:a16="http://schemas.microsoft.com/office/drawing/2014/main" id="{A6802152-049E-8A74-1FCB-9242185DCEF3}"/>
              </a:ext>
            </a:extLst>
          </p:cNvPr>
          <p:cNvSpPr/>
          <p:nvPr/>
        </p:nvSpPr>
        <p:spPr>
          <a:xfrm>
            <a:off x="2457327" y="5109895"/>
            <a:ext cx="2889885" cy="1416411"/>
          </a:xfrm>
          <a:prstGeom prst="roundRect">
            <a:avLst/>
          </a:prstGeom>
          <a:solidFill>
            <a:schemeClr val="lt2">
              <a:tint val="95000"/>
              <a:satMod val="170000"/>
              <a:alpha val="50000"/>
            </a:schemeClr>
          </a:solidFill>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6" name="任意多边形: 形状 25">
            <a:extLst>
              <a:ext uri="{FF2B5EF4-FFF2-40B4-BE49-F238E27FC236}">
                <a16:creationId xmlns:a16="http://schemas.microsoft.com/office/drawing/2014/main" id="{44B0DB67-0CF8-00BB-B442-7011B69CA775}"/>
              </a:ext>
            </a:extLst>
          </p:cNvPr>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矩形 26">
            <a:extLst>
              <a:ext uri="{FF2B5EF4-FFF2-40B4-BE49-F238E27FC236}">
                <a16:creationId xmlns:a16="http://schemas.microsoft.com/office/drawing/2014/main" id="{D8C09481-246D-3391-529F-1B8123AE2BC6}"/>
              </a:ext>
            </a:extLst>
          </p:cNvPr>
          <p:cNvSpPr/>
          <p:nvPr/>
        </p:nvSpPr>
        <p:spPr>
          <a:xfrm>
            <a:off x="0" y="7268329"/>
            <a:ext cx="12852400" cy="292934"/>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文本框 27">
            <a:extLst>
              <a:ext uri="{FF2B5EF4-FFF2-40B4-BE49-F238E27FC236}">
                <a16:creationId xmlns:a16="http://schemas.microsoft.com/office/drawing/2014/main" id="{18916018-9802-3C8C-D3DA-88CE3068E28F}"/>
              </a:ext>
            </a:extLst>
          </p:cNvPr>
          <p:cNvSpPr txBox="1"/>
          <p:nvPr/>
        </p:nvSpPr>
        <p:spPr>
          <a:xfrm>
            <a:off x="594090" y="7281978"/>
            <a:ext cx="2031325" cy="246221"/>
          </a:xfrm>
          <a:prstGeom prst="rect">
            <a:avLst/>
          </a:prstGeom>
          <a:noFill/>
        </p:spPr>
        <p:txBody>
          <a:bodyPr wrap="squar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46278A4A-5861-F3D5-BA6A-F1C768CB6E8E}"/>
              </a:ext>
            </a:extLst>
          </p:cNvPr>
          <p:cNvSpPr txBox="1"/>
          <p:nvPr/>
        </p:nvSpPr>
        <p:spPr>
          <a:xfrm>
            <a:off x="10107837" y="7268329"/>
            <a:ext cx="2484975" cy="246221"/>
          </a:xfrm>
          <a:prstGeom prst="rect">
            <a:avLst/>
          </a:prstGeom>
          <a:noFill/>
        </p:spPr>
        <p:txBody>
          <a:bodyPr wrap="squar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0" name="组合 29">
            <a:extLst>
              <a:ext uri="{FF2B5EF4-FFF2-40B4-BE49-F238E27FC236}">
                <a16:creationId xmlns:a16="http://schemas.microsoft.com/office/drawing/2014/main" id="{546983FF-6C47-D9FC-3F6D-33A80F694268}"/>
              </a:ext>
            </a:extLst>
          </p:cNvPr>
          <p:cNvGrpSpPr/>
          <p:nvPr/>
        </p:nvGrpSpPr>
        <p:grpSpPr>
          <a:xfrm>
            <a:off x="2781192" y="1959731"/>
            <a:ext cx="1992853" cy="898986"/>
            <a:chOff x="5576876" y="540040"/>
            <a:chExt cx="1992853" cy="898986"/>
          </a:xfrm>
        </p:grpSpPr>
        <p:sp>
          <p:nvSpPr>
            <p:cNvPr id="31" name="文本框 30">
              <a:extLst>
                <a:ext uri="{FF2B5EF4-FFF2-40B4-BE49-F238E27FC236}">
                  <a16:creationId xmlns:a16="http://schemas.microsoft.com/office/drawing/2014/main" id="{D16C78D4-B1CE-D615-0E69-96AC25072F5F}"/>
                </a:ext>
              </a:extLst>
            </p:cNvPr>
            <p:cNvSpPr txBox="1"/>
            <p:nvPr/>
          </p:nvSpPr>
          <p:spPr>
            <a:xfrm>
              <a:off x="5576876" y="540040"/>
              <a:ext cx="77938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2" name="文本框 31">
              <a:extLst>
                <a:ext uri="{FF2B5EF4-FFF2-40B4-BE49-F238E27FC236}">
                  <a16:creationId xmlns:a16="http://schemas.microsoft.com/office/drawing/2014/main" id="{416E469C-7830-1087-2280-B24C9672F052}"/>
                </a:ext>
              </a:extLst>
            </p:cNvPr>
            <p:cNvSpPr txBox="1"/>
            <p:nvPr/>
          </p:nvSpPr>
          <p:spPr>
            <a:xfrm>
              <a:off x="5576876" y="977361"/>
              <a:ext cx="19928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Main work</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07FE1EF7-A138-5F4D-B025-D082979D9C8F}"/>
              </a:ext>
            </a:extLst>
          </p:cNvPr>
          <p:cNvGrpSpPr/>
          <p:nvPr/>
        </p:nvGrpSpPr>
        <p:grpSpPr>
          <a:xfrm>
            <a:off x="7296025" y="1959731"/>
            <a:ext cx="2374368" cy="898986"/>
            <a:chOff x="8704421" y="540040"/>
            <a:chExt cx="2374368" cy="898986"/>
          </a:xfrm>
        </p:grpSpPr>
        <p:sp>
          <p:nvSpPr>
            <p:cNvPr id="35" name="文本框 34">
              <a:extLst>
                <a:ext uri="{FF2B5EF4-FFF2-40B4-BE49-F238E27FC236}">
                  <a16:creationId xmlns:a16="http://schemas.microsoft.com/office/drawing/2014/main" id="{332EF393-0B9C-E1B2-14AC-DC449AAC0BA3}"/>
                </a:ext>
              </a:extLst>
            </p:cNvPr>
            <p:cNvSpPr txBox="1"/>
            <p:nvPr/>
          </p:nvSpPr>
          <p:spPr>
            <a:xfrm>
              <a:off x="8704421" y="540040"/>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6" name="文本框 35">
              <a:extLst>
                <a:ext uri="{FF2B5EF4-FFF2-40B4-BE49-F238E27FC236}">
                  <a16:creationId xmlns:a16="http://schemas.microsoft.com/office/drawing/2014/main" id="{FA289BA3-D73F-266A-E77B-955A1AD0A020}"/>
                </a:ext>
              </a:extLst>
            </p:cNvPr>
            <p:cNvSpPr txBox="1"/>
            <p:nvPr/>
          </p:nvSpPr>
          <p:spPr>
            <a:xfrm>
              <a:off x="8704421" y="977361"/>
              <a:ext cx="237436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Contribution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4D2D5752-6A5B-BEF1-1754-556BA9109EF2}"/>
              </a:ext>
            </a:extLst>
          </p:cNvPr>
          <p:cNvGrpSpPr/>
          <p:nvPr/>
        </p:nvGrpSpPr>
        <p:grpSpPr>
          <a:xfrm>
            <a:off x="2781192" y="3566616"/>
            <a:ext cx="1441420" cy="868444"/>
            <a:chOff x="5576876" y="2230747"/>
            <a:chExt cx="1441420" cy="868444"/>
          </a:xfrm>
        </p:grpSpPr>
        <p:sp>
          <p:nvSpPr>
            <p:cNvPr id="39" name="文本框 38">
              <a:extLst>
                <a:ext uri="{FF2B5EF4-FFF2-40B4-BE49-F238E27FC236}">
                  <a16:creationId xmlns:a16="http://schemas.microsoft.com/office/drawing/2014/main" id="{C1D8641C-3BE2-E9FD-36A4-EEA5595B2215}"/>
                </a:ext>
              </a:extLst>
            </p:cNvPr>
            <p:cNvSpPr txBox="1"/>
            <p:nvPr/>
          </p:nvSpPr>
          <p:spPr>
            <a:xfrm>
              <a:off x="5576876"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0" name="文本框 39">
              <a:extLst>
                <a:ext uri="{FF2B5EF4-FFF2-40B4-BE49-F238E27FC236}">
                  <a16:creationId xmlns:a16="http://schemas.microsoft.com/office/drawing/2014/main" id="{77547E5D-F713-8147-3C99-E71C34684E7F}"/>
                </a:ext>
              </a:extLst>
            </p:cNvPr>
            <p:cNvSpPr txBox="1"/>
            <p:nvPr/>
          </p:nvSpPr>
          <p:spPr>
            <a:xfrm>
              <a:off x="5576876" y="2637526"/>
              <a:ext cx="14414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Method</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63B1D40C-8F8A-77DF-6AD9-3D43AB2F8D5C}"/>
              </a:ext>
            </a:extLst>
          </p:cNvPr>
          <p:cNvGrpSpPr/>
          <p:nvPr/>
        </p:nvGrpSpPr>
        <p:grpSpPr>
          <a:xfrm>
            <a:off x="7296025" y="3566616"/>
            <a:ext cx="2124299" cy="868444"/>
            <a:chOff x="8704421" y="2230747"/>
            <a:chExt cx="2124299" cy="868444"/>
          </a:xfrm>
        </p:grpSpPr>
        <p:sp>
          <p:nvSpPr>
            <p:cNvPr id="43" name="文本框 42">
              <a:extLst>
                <a:ext uri="{FF2B5EF4-FFF2-40B4-BE49-F238E27FC236}">
                  <a16:creationId xmlns:a16="http://schemas.microsoft.com/office/drawing/2014/main" id="{4E2AE15F-7093-B018-D18B-1BC39D7FF45F}"/>
                </a:ext>
              </a:extLst>
            </p:cNvPr>
            <p:cNvSpPr txBox="1"/>
            <p:nvPr/>
          </p:nvSpPr>
          <p:spPr>
            <a:xfrm>
              <a:off x="8704421" y="2230747"/>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4" name="文本框 43">
              <a:extLst>
                <a:ext uri="{FF2B5EF4-FFF2-40B4-BE49-F238E27FC236}">
                  <a16:creationId xmlns:a16="http://schemas.microsoft.com/office/drawing/2014/main" id="{5C826953-0FB9-171B-6BF8-58B823A9BA5A}"/>
                </a:ext>
              </a:extLst>
            </p:cNvPr>
            <p:cNvSpPr txBox="1"/>
            <p:nvPr/>
          </p:nvSpPr>
          <p:spPr>
            <a:xfrm>
              <a:off x="8704421" y="2637526"/>
              <a:ext cx="2124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8D71DBD1-7503-ABF6-D7D7-580C41F45980}"/>
              </a:ext>
            </a:extLst>
          </p:cNvPr>
          <p:cNvGrpSpPr/>
          <p:nvPr/>
        </p:nvGrpSpPr>
        <p:grpSpPr>
          <a:xfrm>
            <a:off x="2781192" y="5142959"/>
            <a:ext cx="2779535" cy="881446"/>
            <a:chOff x="5576876" y="3877910"/>
            <a:chExt cx="2779535" cy="881446"/>
          </a:xfrm>
        </p:grpSpPr>
        <p:sp>
          <p:nvSpPr>
            <p:cNvPr id="47" name="文本框 46">
              <a:extLst>
                <a:ext uri="{FF2B5EF4-FFF2-40B4-BE49-F238E27FC236}">
                  <a16:creationId xmlns:a16="http://schemas.microsoft.com/office/drawing/2014/main" id="{CDF2ECE0-8874-6579-0719-9AC2708CD983}"/>
                </a:ext>
              </a:extLst>
            </p:cNvPr>
            <p:cNvSpPr txBox="1"/>
            <p:nvPr/>
          </p:nvSpPr>
          <p:spPr>
            <a:xfrm>
              <a:off x="5576876" y="3877910"/>
              <a:ext cx="867545"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05</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B068B392-ABD6-3356-E651-91CA4D2AC2C1}"/>
                </a:ext>
              </a:extLst>
            </p:cNvPr>
            <p:cNvSpPr txBox="1"/>
            <p:nvPr/>
          </p:nvSpPr>
          <p:spPr>
            <a:xfrm>
              <a:off x="5576876" y="4297691"/>
              <a:ext cx="27795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49">
            <a:extLst>
              <a:ext uri="{FF2B5EF4-FFF2-40B4-BE49-F238E27FC236}">
                <a16:creationId xmlns:a16="http://schemas.microsoft.com/office/drawing/2014/main" id="{7080F891-72A8-16B4-1A67-F94512130107}"/>
              </a:ext>
            </a:extLst>
          </p:cNvPr>
          <p:cNvGrpSpPr/>
          <p:nvPr/>
        </p:nvGrpSpPr>
        <p:grpSpPr>
          <a:xfrm rot="5400000">
            <a:off x="2408530" y="-1416403"/>
            <a:ext cx="1816843" cy="5445722"/>
            <a:chOff x="457933" y="870126"/>
            <a:chExt cx="1816843" cy="5445722"/>
          </a:xfrm>
        </p:grpSpPr>
        <p:sp>
          <p:nvSpPr>
            <p:cNvPr id="51" name="文本框 50">
              <a:extLst>
                <a:ext uri="{FF2B5EF4-FFF2-40B4-BE49-F238E27FC236}">
                  <a16:creationId xmlns:a16="http://schemas.microsoft.com/office/drawing/2014/main" id="{BDC5E489-8300-85D6-3E39-79F32287A462}"/>
                </a:ext>
              </a:extLst>
            </p:cNvPr>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52" name="文本框 51">
              <a:extLst>
                <a:ext uri="{FF2B5EF4-FFF2-40B4-BE49-F238E27FC236}">
                  <a16:creationId xmlns:a16="http://schemas.microsoft.com/office/drawing/2014/main" id="{9BA95ECC-0E50-F2DE-8DAA-ABEEC4308443}"/>
                </a:ext>
              </a:extLst>
            </p:cNvPr>
            <p:cNvSpPr txBox="1"/>
            <p:nvPr/>
          </p:nvSpPr>
          <p:spPr>
            <a:xfrm rot="16200000">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pic>
        <p:nvPicPr>
          <p:cNvPr id="59" name="图片 58">
            <a:extLst>
              <a:ext uri="{FF2B5EF4-FFF2-40B4-BE49-F238E27FC236}">
                <a16:creationId xmlns:a16="http://schemas.microsoft.com/office/drawing/2014/main" id="{B25CF502-7633-24EB-9C88-019DE1054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Tree>
    <p:extLst>
      <p:ext uri="{BB962C8B-B14F-4D97-AF65-F5344CB8AC3E}">
        <p14:creationId xmlns:p14="http://schemas.microsoft.com/office/powerpoint/2010/main" val="3368131319"/>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anim calcmode="lin" valueType="num">
                                      <p:cBhvr>
                                        <p:cTn id="8" dur="750" fill="hold"/>
                                        <p:tgtEl>
                                          <p:spTgt spid="50"/>
                                        </p:tgtEl>
                                        <p:attrNameLst>
                                          <p:attrName>ppt_x</p:attrName>
                                        </p:attrNameLst>
                                      </p:cBhvr>
                                      <p:tavLst>
                                        <p:tav tm="0">
                                          <p:val>
                                            <p:strVal val="#ppt_x"/>
                                          </p:val>
                                        </p:tav>
                                        <p:tav tm="100000">
                                          <p:val>
                                            <p:strVal val="#ppt_x"/>
                                          </p:val>
                                        </p:tav>
                                      </p:tavLst>
                                    </p:anim>
                                    <p:anim calcmode="lin" valueType="num">
                                      <p:cBhvr>
                                        <p:cTn id="9" dur="75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4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6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a:t>
              </a:r>
              <a:r>
                <a:rPr lang="en-US" altLang="zh-CN" sz="3600" dirty="0" err="1">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wrok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36" name="矩形 3">
            <a:extLst>
              <a:ext uri="{FF2B5EF4-FFF2-40B4-BE49-F238E27FC236}">
                <a16:creationId xmlns:a16="http://schemas.microsoft.com/office/drawing/2014/main" id="{ECC6EC4B-15CE-29A1-9D61-C2E2D377C608}"/>
              </a:ext>
            </a:extLst>
          </p:cNvPr>
          <p:cNvSpPr/>
          <p:nvPr/>
        </p:nvSpPr>
        <p:spPr>
          <a:xfrm>
            <a:off x="978038" y="1247399"/>
            <a:ext cx="9725255" cy="72176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108" dirty="0">
                <a:latin typeface="Calibri" panose="020F0502020204030204" pitchFamily="34" charset="0"/>
                <a:ea typeface="宋体" panose="02010600030101010101" pitchFamily="2" charset="-122"/>
              </a:rPr>
              <a:t>提出了一个名为</a:t>
            </a:r>
            <a:r>
              <a:rPr lang="en-US" altLang="zh-CN" sz="2108" dirty="0">
                <a:latin typeface="Calibri" panose="020F0502020204030204" pitchFamily="34" charset="0"/>
                <a:ea typeface="宋体" panose="02010600030101010101" pitchFamily="2" charset="-122"/>
              </a:rPr>
              <a:t>UIE</a:t>
            </a:r>
            <a:r>
              <a:rPr lang="zh-CN" altLang="en-US" sz="2108" dirty="0">
                <a:latin typeface="Calibri" panose="020F0502020204030204" pitchFamily="34" charset="0"/>
                <a:ea typeface="宋体" panose="02010600030101010101" pitchFamily="2" charset="-122"/>
              </a:rPr>
              <a:t>的统一文本到结构生成框架，用于通用信息提取。该框架旨在模型化不同的信息提取任务，生成目标结构，并学习通用的提取能力。</a:t>
            </a:r>
          </a:p>
        </p:txBody>
      </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9" name="图片 8">
            <a:extLst>
              <a:ext uri="{FF2B5EF4-FFF2-40B4-BE49-F238E27FC236}">
                <a16:creationId xmlns:a16="http://schemas.microsoft.com/office/drawing/2014/main" id="{D2D6AC18-39D7-F47C-CB9B-7271E6DAAF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3324" y="2347258"/>
            <a:ext cx="3792541" cy="3305714"/>
          </a:xfrm>
          <a:prstGeom prst="rect">
            <a:avLst/>
          </a:prstGeom>
        </p:spPr>
      </p:pic>
      <p:cxnSp>
        <p:nvCxnSpPr>
          <p:cNvPr id="13" name="直接箭头连接符 12">
            <a:extLst>
              <a:ext uri="{FF2B5EF4-FFF2-40B4-BE49-F238E27FC236}">
                <a16:creationId xmlns:a16="http://schemas.microsoft.com/office/drawing/2014/main" id="{444B14CD-C0D5-B2A3-59DA-FFCAB2659486}"/>
              </a:ext>
            </a:extLst>
          </p:cNvPr>
          <p:cNvCxnSpPr>
            <a:cxnSpLocks/>
          </p:cNvCxnSpPr>
          <p:nvPr/>
        </p:nvCxnSpPr>
        <p:spPr>
          <a:xfrm>
            <a:off x="5496025" y="3253340"/>
            <a:ext cx="1927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圆角 13">
            <a:extLst>
              <a:ext uri="{FF2B5EF4-FFF2-40B4-BE49-F238E27FC236}">
                <a16:creationId xmlns:a16="http://schemas.microsoft.com/office/drawing/2014/main" id="{84A01AE3-EE09-40BA-535F-AA1FE5E1C43C}"/>
              </a:ext>
            </a:extLst>
          </p:cNvPr>
          <p:cNvSpPr/>
          <p:nvPr/>
        </p:nvSpPr>
        <p:spPr>
          <a:xfrm>
            <a:off x="7610107" y="2567848"/>
            <a:ext cx="2194560" cy="12127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zh-CN" altLang="en-US" sz="1600" b="0" i="0" dirty="0">
                <a:solidFill>
                  <a:schemeClr val="bg1"/>
                </a:solidFill>
                <a:effectLst/>
                <a:latin typeface="Söhne"/>
              </a:rPr>
              <a:t>大多数现有的信息提取方法都是任务专用的，这导致了专用的架构、独立的模型和专用的知识源。</a:t>
            </a:r>
            <a:endParaRPr lang="zh-CN" altLang="en-US" sz="1600" dirty="0">
              <a:solidFill>
                <a:schemeClr val="bg1"/>
              </a:solidFill>
            </a:endParaRPr>
          </a:p>
        </p:txBody>
      </p:sp>
      <p:cxnSp>
        <p:nvCxnSpPr>
          <p:cNvPr id="26" name="直接箭头连接符 25">
            <a:extLst>
              <a:ext uri="{FF2B5EF4-FFF2-40B4-BE49-F238E27FC236}">
                <a16:creationId xmlns:a16="http://schemas.microsoft.com/office/drawing/2014/main" id="{5DF02AE9-6EBA-7402-6C5E-0997D6A762F4}"/>
              </a:ext>
            </a:extLst>
          </p:cNvPr>
          <p:cNvCxnSpPr/>
          <p:nvPr/>
        </p:nvCxnSpPr>
        <p:spPr>
          <a:xfrm>
            <a:off x="5496025" y="5082140"/>
            <a:ext cx="1927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685804DE-1052-8274-2026-553C1D146233}"/>
              </a:ext>
            </a:extLst>
          </p:cNvPr>
          <p:cNvSpPr/>
          <p:nvPr/>
        </p:nvSpPr>
        <p:spPr>
          <a:xfrm>
            <a:off x="7568531" y="4336182"/>
            <a:ext cx="2277712" cy="14919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600" b="0" i="0" dirty="0">
                <a:solidFill>
                  <a:schemeClr val="bg1"/>
                </a:solidFill>
                <a:effectLst/>
                <a:latin typeface="Söhne"/>
              </a:rPr>
              <a:t>UIE</a:t>
            </a:r>
            <a:r>
              <a:rPr lang="zh-CN" altLang="en-US" sz="1600" b="0" i="0" dirty="0">
                <a:solidFill>
                  <a:schemeClr val="bg1"/>
                </a:solidFill>
                <a:effectLst/>
                <a:latin typeface="Söhne"/>
              </a:rPr>
              <a:t>提出了一个统一的框架，可以模型化不同的信息提取任务，生成目标结构，并从各种资源中有效地学习。</a:t>
            </a:r>
            <a:endParaRPr lang="zh-CN" altLang="en-US" sz="1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4849606-3D44-599C-52D3-705E080E422C}"/>
              </a:ext>
            </a:extLst>
          </p:cNvPr>
          <p:cNvSpPr txBox="1"/>
          <p:nvPr/>
        </p:nvSpPr>
        <p:spPr>
          <a:xfrm>
            <a:off x="1112424" y="5563346"/>
            <a:ext cx="10645856" cy="311496"/>
          </a:xfrm>
          <a:prstGeom prst="rect">
            <a:avLst/>
          </a:prstGeom>
          <a:noFill/>
        </p:spPr>
        <p:txBody>
          <a:bodyPr wrap="square">
            <a:spAutoFit/>
          </a:bodyPr>
          <a:lstStyle/>
          <a:p>
            <a:r>
              <a:rPr lang="zh-CN" altLang="en-US" sz="1424" dirty="0">
                <a:latin typeface="仿宋" panose="02010609060101010101" pitchFamily="49" charset="-122"/>
                <a:ea typeface="仿宋" panose="02010609060101010101" pitchFamily="49" charset="-122"/>
              </a:rPr>
              <a:t>     </a:t>
            </a:r>
            <a:endParaRPr lang="en-US" altLang="zh-CN" sz="1687" dirty="0">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D8D121DB-4793-9917-E394-8ED813F71E7E}"/>
              </a:ext>
            </a:extLst>
          </p:cNvPr>
          <p:cNvGrpSpPr/>
          <p:nvPr/>
        </p:nvGrpSpPr>
        <p:grpSpPr>
          <a:xfrm>
            <a:off x="1314243" y="362648"/>
            <a:ext cx="3344197" cy="731343"/>
            <a:chOff x="2193261" y="397240"/>
            <a:chExt cx="3172361" cy="693766"/>
          </a:xfrm>
        </p:grpSpPr>
        <p:sp>
          <p:nvSpPr>
            <p:cNvPr id="28" name="文本框 27">
              <a:extLst>
                <a:ext uri="{FF2B5EF4-FFF2-40B4-BE49-F238E27FC236}">
                  <a16:creationId xmlns:a16="http://schemas.microsoft.com/office/drawing/2014/main" id="{6E4452AC-1706-BA1C-196A-DDE108003F9B}"/>
                </a:ext>
              </a:extLst>
            </p:cNvPr>
            <p:cNvSpPr txBox="1"/>
            <p:nvPr/>
          </p:nvSpPr>
          <p:spPr>
            <a:xfrm>
              <a:off x="2313878" y="397240"/>
              <a:ext cx="2979384"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Contribution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a:extLst>
                <a:ext uri="{FF2B5EF4-FFF2-40B4-BE49-F238E27FC236}">
                  <a16:creationId xmlns:a16="http://schemas.microsoft.com/office/drawing/2014/main" id="{EE465E52-DBD5-9F9C-D1A6-6CF0ABB627D5}"/>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30" name="组合 53">
            <a:extLst>
              <a:ext uri="{FF2B5EF4-FFF2-40B4-BE49-F238E27FC236}">
                <a16:creationId xmlns:a16="http://schemas.microsoft.com/office/drawing/2014/main" id="{5B01F578-B219-E48C-2538-8084B3C8BCB1}"/>
              </a:ext>
            </a:extLst>
          </p:cNvPr>
          <p:cNvGrpSpPr>
            <a:grpSpLocks/>
          </p:cNvGrpSpPr>
          <p:nvPr/>
        </p:nvGrpSpPr>
        <p:grpSpPr bwMode="auto">
          <a:xfrm>
            <a:off x="589417" y="493777"/>
            <a:ext cx="724827" cy="600213"/>
            <a:chOff x="178632" y="159728"/>
            <a:chExt cx="725570" cy="619478"/>
          </a:xfrm>
        </p:grpSpPr>
        <p:sp>
          <p:nvSpPr>
            <p:cNvPr id="31" name="椭圆 30">
              <a:extLst>
                <a:ext uri="{FF2B5EF4-FFF2-40B4-BE49-F238E27FC236}">
                  <a16:creationId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a16="http://schemas.microsoft.com/office/drawing/2014/main" id="{4DA6925A-0EBD-7779-85B8-000B7C13246E}"/>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02</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34" name="矩形 3">
            <a:extLst>
              <a:ext uri="{FF2B5EF4-FFF2-40B4-BE49-F238E27FC236}">
                <a16:creationId xmlns:a16="http://schemas.microsoft.com/office/drawing/2014/main" id="{5331A4BC-516E-CF9B-F5DF-CB0EC46FF60A}"/>
              </a:ext>
            </a:extLst>
          </p:cNvPr>
          <p:cNvSpPr/>
          <p:nvPr/>
        </p:nvSpPr>
        <p:spPr>
          <a:xfrm>
            <a:off x="978038" y="1247399"/>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1" i="0" dirty="0">
                <a:effectLst/>
                <a:latin typeface="Söhne"/>
              </a:rPr>
              <a:t>UIE</a:t>
            </a:r>
            <a:r>
              <a:rPr lang="zh-CN" altLang="en-US" sz="2000" b="1" i="0" dirty="0">
                <a:effectLst/>
                <a:latin typeface="Söhne"/>
              </a:rPr>
              <a:t>（统一信息提取）</a:t>
            </a:r>
            <a:r>
              <a:rPr lang="zh-CN" altLang="en-US" sz="2000" b="0" i="0" dirty="0">
                <a:solidFill>
                  <a:srgbClr val="374151"/>
                </a:solidFill>
                <a:effectLst/>
                <a:latin typeface="Söhne"/>
              </a:rPr>
              <a:t>：作者提出了一个统一的文本到结构生成框架（</a:t>
            </a:r>
            <a:r>
              <a:rPr lang="en-US" altLang="zh-CN" sz="2000" b="0" i="0" dirty="0">
                <a:solidFill>
                  <a:srgbClr val="374151"/>
                </a:solidFill>
                <a:effectLst/>
                <a:latin typeface="Söhne"/>
              </a:rPr>
              <a:t>UIE</a:t>
            </a:r>
            <a:r>
              <a:rPr lang="zh-CN" altLang="en-US" sz="2000" b="0" i="0" dirty="0">
                <a:solidFill>
                  <a:srgbClr val="374151"/>
                </a:solidFill>
                <a:effectLst/>
                <a:latin typeface="Söhne"/>
              </a:rPr>
              <a:t>），可以统一地模型化不同的信息提取任务，适应性地生成目标结构，并从各种资源中有效地学习。</a:t>
            </a:r>
            <a:endParaRPr lang="zh-CN" altLang="en-US" sz="2000" dirty="0">
              <a:latin typeface="Calibri" panose="020F0502020204030204" pitchFamily="34" charset="0"/>
              <a:ea typeface="宋体" panose="02010600030101010101" pitchFamily="2" charset="-122"/>
            </a:endParaRPr>
          </a:p>
        </p:txBody>
      </p:sp>
      <p:pic>
        <p:nvPicPr>
          <p:cNvPr id="19" name="图片 18">
            <a:extLst>
              <a:ext uri="{FF2B5EF4-FFF2-40B4-BE49-F238E27FC236}">
                <a16:creationId xmlns:a16="http://schemas.microsoft.com/office/drawing/2014/main" id="{C788E07B-3393-9448-F058-300D83A17366}"/>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5" name="矩形 3">
            <a:extLst>
              <a:ext uri="{FF2B5EF4-FFF2-40B4-BE49-F238E27FC236}">
                <a16:creationId xmlns:a16="http://schemas.microsoft.com/office/drawing/2014/main" id="{0EC11634-AF0D-1FA1-0B54-7DB4FE92259B}"/>
              </a:ext>
            </a:extLst>
          </p:cNvPr>
          <p:cNvSpPr/>
          <p:nvPr/>
        </p:nvSpPr>
        <p:spPr>
          <a:xfrm>
            <a:off x="978038" y="2629917"/>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1" i="0" dirty="0">
                <a:effectLst/>
                <a:latin typeface="Söhne"/>
              </a:rPr>
              <a:t>SEL</a:t>
            </a:r>
            <a:r>
              <a:rPr lang="zh-CN" altLang="en-US" sz="2000" b="1" i="0" dirty="0">
                <a:effectLst/>
                <a:latin typeface="Söhne"/>
              </a:rPr>
              <a:t>（结构化提取语言）</a:t>
            </a:r>
            <a:r>
              <a:rPr lang="zh-CN" altLang="en-US" sz="2000" b="0" i="0" dirty="0">
                <a:solidFill>
                  <a:srgbClr val="374151"/>
                </a:solidFill>
                <a:effectLst/>
                <a:latin typeface="Söhne"/>
              </a:rPr>
              <a:t>：这是一种新的语言，可以将不同的提取结构编码成统一的表示。这使得模型可以处理各种不同的信息提取任务，而不需要为每种任务设计特定的模型。</a:t>
            </a:r>
            <a:endParaRPr lang="zh-CN" altLang="en-US" sz="2000" dirty="0">
              <a:latin typeface="Calibri" panose="020F0502020204030204" pitchFamily="34" charset="0"/>
              <a:ea typeface="宋体" panose="02010600030101010101" pitchFamily="2" charset="-122"/>
            </a:endParaRPr>
          </a:p>
        </p:txBody>
      </p:sp>
      <p:sp>
        <p:nvSpPr>
          <p:cNvPr id="7" name="矩形 3">
            <a:extLst>
              <a:ext uri="{FF2B5EF4-FFF2-40B4-BE49-F238E27FC236}">
                <a16:creationId xmlns:a16="http://schemas.microsoft.com/office/drawing/2014/main" id="{FE87C66E-EAA9-9F37-507C-B38DF8130BCF}"/>
              </a:ext>
            </a:extLst>
          </p:cNvPr>
          <p:cNvSpPr/>
          <p:nvPr/>
        </p:nvSpPr>
        <p:spPr>
          <a:xfrm>
            <a:off x="978038" y="4204935"/>
            <a:ext cx="11070528" cy="688547"/>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1" i="0" dirty="0">
                <a:effectLst/>
                <a:latin typeface="Söhne"/>
              </a:rPr>
              <a:t>SSI</a:t>
            </a:r>
            <a:r>
              <a:rPr lang="zh-CN" altLang="en-US" sz="2000" b="1" i="0" dirty="0">
                <a:effectLst/>
                <a:latin typeface="Söhne"/>
              </a:rPr>
              <a:t>（结构化模式指导器）</a:t>
            </a:r>
            <a:r>
              <a:rPr lang="zh-CN" altLang="en-US" sz="2000" b="0" i="0" dirty="0">
                <a:solidFill>
                  <a:srgbClr val="374151"/>
                </a:solidFill>
                <a:effectLst/>
                <a:latin typeface="Söhne"/>
              </a:rPr>
              <a:t>：这是一个新的组件，可以根据任务特定的模式来控制提取过程。这意味着模型可以根据特定任务的需求来调整其行为，从而提高其在各种任务上的性能。</a:t>
            </a: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0236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77" name="图片 76">
            <a:extLst>
              <a:ext uri="{FF2B5EF4-FFF2-40B4-BE49-F238E27FC236}">
                <a16:creationId xmlns:a16="http://schemas.microsoft.com/office/drawing/2014/main" id="{CC777E40-8D53-3569-01DA-95ED8DAE60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3525" y="2042135"/>
            <a:ext cx="9135750" cy="2638793"/>
          </a:xfrm>
          <a:prstGeom prst="rect">
            <a:avLst/>
          </a:prstGeom>
        </p:spPr>
      </p:pic>
      <p:sp>
        <p:nvSpPr>
          <p:cNvPr id="79" name="文本框 78">
            <a:extLst>
              <a:ext uri="{FF2B5EF4-FFF2-40B4-BE49-F238E27FC236}">
                <a16:creationId xmlns:a16="http://schemas.microsoft.com/office/drawing/2014/main" id="{C3DA34FB-1F61-6489-DCE8-CE4D2938358F}"/>
              </a:ext>
            </a:extLst>
          </p:cNvPr>
          <p:cNvSpPr txBox="1"/>
          <p:nvPr/>
        </p:nvSpPr>
        <p:spPr>
          <a:xfrm>
            <a:off x="4165600" y="5206914"/>
            <a:ext cx="4521200" cy="584775"/>
          </a:xfrm>
          <a:prstGeom prst="rect">
            <a:avLst/>
          </a:prstGeom>
          <a:noFill/>
        </p:spPr>
        <p:txBody>
          <a:bodyPr wrap="square">
            <a:spAutoFit/>
          </a:bodyPr>
          <a:lstStyle/>
          <a:p>
            <a:pPr algn="l"/>
            <a:r>
              <a:rPr lang="en-US" altLang="zh-CN" sz="3200" b="1" i="0" dirty="0">
                <a:solidFill>
                  <a:srgbClr val="4F4F4F"/>
                </a:solidFill>
                <a:effectLst/>
                <a:latin typeface="PingFang SC"/>
              </a:rPr>
              <a:t>UIE </a:t>
            </a:r>
            <a:r>
              <a:rPr lang="zh-CN" altLang="en-US" sz="3200" b="1" i="0" dirty="0">
                <a:solidFill>
                  <a:srgbClr val="4F4F4F"/>
                </a:solidFill>
                <a:effectLst/>
                <a:latin typeface="PingFang SC"/>
              </a:rPr>
              <a:t>（</a:t>
            </a:r>
            <a:r>
              <a:rPr lang="en-US" altLang="zh-CN" sz="3200" b="1" i="0" dirty="0">
                <a:solidFill>
                  <a:srgbClr val="4F4F4F"/>
                </a:solidFill>
                <a:effectLst/>
                <a:latin typeface="PingFang SC"/>
              </a:rPr>
              <a:t>SEL + SSI + </a:t>
            </a:r>
            <a:r>
              <a:rPr lang="zh-CN" altLang="en-US" sz="3200" b="1" i="0" dirty="0">
                <a:solidFill>
                  <a:srgbClr val="4F4F4F"/>
                </a:solidFill>
                <a:effectLst/>
                <a:latin typeface="PingFang SC"/>
              </a:rPr>
              <a:t>预训练）</a:t>
            </a:r>
          </a:p>
        </p:txBody>
      </p:sp>
    </p:spTree>
    <p:extLst>
      <p:ext uri="{BB962C8B-B14F-4D97-AF65-F5344CB8AC3E}">
        <p14:creationId xmlns:p14="http://schemas.microsoft.com/office/powerpoint/2010/main" val="49808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612B326-5501-D0DB-76DF-6DE31C58745C}"/>
              </a:ext>
            </a:extLst>
          </p:cNvPr>
          <p:cNvSpPr/>
          <p:nvPr/>
        </p:nvSpPr>
        <p:spPr>
          <a:xfrm>
            <a:off x="1314243" y="1045796"/>
            <a:ext cx="3344197" cy="48195"/>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11" name="矩形 3">
            <a:extLst>
              <a:ext uri="{FF2B5EF4-FFF2-40B4-BE49-F238E27FC236}">
                <a16:creationId xmlns:a16="http://schemas.microsoft.com/office/drawing/2014/main" id="{E6DED47F-2BE4-FB04-4F9F-EEF9F515A600}"/>
              </a:ext>
            </a:extLst>
          </p:cNvPr>
          <p:cNvSpPr/>
          <p:nvPr/>
        </p:nvSpPr>
        <p:spPr>
          <a:xfrm>
            <a:off x="978038" y="1247399"/>
            <a:ext cx="10037842" cy="442326"/>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400" b="1" i="0" dirty="0">
                <a:effectLst/>
                <a:latin typeface="Söhne"/>
              </a:rPr>
              <a:t>结构化模式指导器 </a:t>
            </a:r>
            <a:r>
              <a:rPr lang="en-US" altLang="zh-CN" sz="2400" b="1" i="0" dirty="0">
                <a:effectLst/>
                <a:latin typeface="Söhne"/>
              </a:rPr>
              <a:t>(SSI):  </a:t>
            </a:r>
            <a:r>
              <a:rPr lang="zh-CN" altLang="en-US" sz="1600" b="1" i="0" dirty="0">
                <a:solidFill>
                  <a:srgbClr val="4D4D4D"/>
                </a:solidFill>
                <a:effectLst/>
                <a:latin typeface="-apple-system"/>
              </a:rPr>
              <a:t>控制</a:t>
            </a:r>
            <a:r>
              <a:rPr lang="en-US" altLang="zh-CN" sz="1600" b="1" i="0" dirty="0">
                <a:solidFill>
                  <a:srgbClr val="4D4D4D"/>
                </a:solidFill>
                <a:effectLst/>
                <a:latin typeface="-apple-system"/>
              </a:rPr>
              <a:t>UIE</a:t>
            </a:r>
            <a:r>
              <a:rPr lang="zh-CN" altLang="en-US" sz="1600" b="1" i="0" dirty="0">
                <a:solidFill>
                  <a:srgbClr val="4D4D4D"/>
                </a:solidFill>
                <a:effectLst/>
                <a:latin typeface="-apple-system"/>
              </a:rPr>
              <a:t>中要发现什么、关联什么和生成什么</a:t>
            </a:r>
            <a:endParaRPr lang="zh-CN" altLang="en-US" sz="1600" b="1" dirty="0">
              <a:latin typeface="Calibri" panose="020F050202020403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413F536D-593C-F280-5FE8-B738AFD86C19}"/>
              </a:ext>
            </a:extLst>
          </p:cNvPr>
          <p:cNvSpPr txBox="1"/>
          <p:nvPr/>
        </p:nvSpPr>
        <p:spPr>
          <a:xfrm>
            <a:off x="1146580" y="1714548"/>
            <a:ext cx="7375120" cy="369332"/>
          </a:xfrm>
          <a:prstGeom prst="rect">
            <a:avLst/>
          </a:prstGeom>
          <a:noFill/>
        </p:spPr>
        <p:txBody>
          <a:bodyPr wrap="square">
            <a:spAutoFit/>
          </a:bodyPr>
          <a:lstStyle/>
          <a:p>
            <a:r>
              <a:rPr lang="en-US" altLang="zh-CN" b="0" i="0" dirty="0">
                <a:solidFill>
                  <a:srgbClr val="4D4D4D"/>
                </a:solidFill>
                <a:effectLst/>
                <a:latin typeface="-apple-system"/>
              </a:rPr>
              <a:t>SSI</a:t>
            </a:r>
            <a:r>
              <a:rPr lang="zh-CN" altLang="en-US" b="0" i="0" dirty="0">
                <a:solidFill>
                  <a:srgbClr val="4D4D4D"/>
                </a:solidFill>
                <a:effectLst/>
                <a:latin typeface="-apple-system"/>
              </a:rPr>
              <a:t>实际上是在</a:t>
            </a:r>
            <a:r>
              <a:rPr lang="en-US" altLang="zh-CN" b="0" i="0" dirty="0">
                <a:solidFill>
                  <a:srgbClr val="4D4D4D"/>
                </a:solidFill>
                <a:effectLst/>
                <a:latin typeface="-apple-system"/>
              </a:rPr>
              <a:t>Text</a:t>
            </a:r>
            <a:r>
              <a:rPr lang="zh-CN" altLang="en-US" b="0" i="0" dirty="0">
                <a:solidFill>
                  <a:srgbClr val="4D4D4D"/>
                </a:solidFill>
                <a:effectLst/>
                <a:latin typeface="-apple-system"/>
              </a:rPr>
              <a:t>前拼接相应的</a:t>
            </a:r>
            <a:r>
              <a:rPr lang="en-US" altLang="zh-CN" b="0" i="0" dirty="0">
                <a:solidFill>
                  <a:srgbClr val="4D4D4D"/>
                </a:solidFill>
                <a:effectLst/>
                <a:latin typeface="-apple-system"/>
              </a:rPr>
              <a:t>Schema Prompt</a:t>
            </a:r>
            <a:r>
              <a:rPr lang="zh-CN" altLang="en-US" dirty="0">
                <a:solidFill>
                  <a:srgbClr val="4D4D4D"/>
                </a:solidFill>
                <a:latin typeface="-apple-system"/>
              </a:rPr>
              <a:t>，</a:t>
            </a:r>
            <a:r>
              <a:rPr lang="zh-CN" altLang="en-US" b="0" i="0" dirty="0">
                <a:solidFill>
                  <a:srgbClr val="4D4D4D"/>
                </a:solidFill>
                <a:effectLst/>
                <a:latin typeface="-apple-system"/>
              </a:rPr>
              <a:t>作为结构模式指导器</a:t>
            </a:r>
            <a:endParaRPr lang="zh-CN" altLang="en-US" dirty="0"/>
          </a:p>
        </p:txBody>
      </p:sp>
      <p:pic>
        <p:nvPicPr>
          <p:cNvPr id="20" name="图片 19">
            <a:extLst>
              <a:ext uri="{FF2B5EF4-FFF2-40B4-BE49-F238E27FC236}">
                <a16:creationId xmlns:a16="http://schemas.microsoft.com/office/drawing/2014/main" id="{F7CA6AA8-CA65-D234-D152-5ECE3AADE7D9}"/>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文本框 1">
            <a:extLst>
              <a:ext uri="{FF2B5EF4-FFF2-40B4-BE49-F238E27FC236}">
                <a16:creationId xmlns:a16="http://schemas.microsoft.com/office/drawing/2014/main" id="{282E666A-558D-BF61-4A9C-C3908EBFD1A5}"/>
              </a:ext>
            </a:extLst>
          </p:cNvPr>
          <p:cNvSpPr txBox="1"/>
          <p:nvPr/>
        </p:nvSpPr>
        <p:spPr>
          <a:xfrm>
            <a:off x="1441393" y="362648"/>
            <a:ext cx="2734265" cy="646330"/>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665B1C24-1AF7-6F84-6A0D-59510DC621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995" y="2228065"/>
            <a:ext cx="4772691" cy="2591162"/>
          </a:xfrm>
          <a:prstGeom prst="rect">
            <a:avLst/>
          </a:prstGeom>
        </p:spPr>
      </p:pic>
      <p:sp>
        <p:nvSpPr>
          <p:cNvPr id="23" name="文本框 22">
            <a:extLst>
              <a:ext uri="{FF2B5EF4-FFF2-40B4-BE49-F238E27FC236}">
                <a16:creationId xmlns:a16="http://schemas.microsoft.com/office/drawing/2014/main" id="{1ABD0926-13E4-FC4B-4EEE-F53782E3ABF2}"/>
              </a:ext>
            </a:extLst>
          </p:cNvPr>
          <p:cNvSpPr txBox="1"/>
          <p:nvPr/>
        </p:nvSpPr>
        <p:spPr>
          <a:xfrm>
            <a:off x="5996959" y="2303303"/>
            <a:ext cx="6426200" cy="1477328"/>
          </a:xfrm>
          <a:prstGeom prst="rect">
            <a:avLst/>
          </a:prstGeom>
          <a:noFill/>
        </p:spPr>
        <p:txBody>
          <a:bodyPr wrap="square">
            <a:spAutoFit/>
          </a:bodyPr>
          <a:lstStyle/>
          <a:p>
            <a:r>
              <a:rPr lang="zh-CN" altLang="en-US" dirty="0"/>
              <a:t>不同任务的的形式是：</a:t>
            </a:r>
            <a:endParaRPr lang="en-US" altLang="zh-CN" dirty="0"/>
          </a:p>
          <a:p>
            <a:r>
              <a:rPr lang="zh-CN" altLang="en-US" dirty="0"/>
              <a:t>1.实体抽取：[spot] 实体类别 [text]</a:t>
            </a:r>
            <a:endParaRPr lang="en-US" altLang="zh-CN" dirty="0"/>
          </a:p>
          <a:p>
            <a:r>
              <a:rPr lang="zh-CN" altLang="en-US" dirty="0"/>
              <a:t>2.关系抽取：[spot] 实体类别 [asso] 关系类别 [text]</a:t>
            </a:r>
            <a:endParaRPr lang="en-US" altLang="zh-CN" dirty="0"/>
          </a:p>
          <a:p>
            <a:r>
              <a:rPr lang="zh-CN" altLang="en-US" dirty="0"/>
              <a:t>3.事件抽取：[spot] 事件类别 [asso] 论元类别 [text]</a:t>
            </a:r>
            <a:endParaRPr lang="en-US" altLang="zh-CN" dirty="0"/>
          </a:p>
          <a:p>
            <a:r>
              <a:rPr lang="zh-CN" altLang="en-US" dirty="0"/>
              <a:t>4.观点抽取：[spot] 评价维度 [asso] 观点类别 [text]</a:t>
            </a:r>
          </a:p>
        </p:txBody>
      </p:sp>
      <p:pic>
        <p:nvPicPr>
          <p:cNvPr id="59" name="图片 58">
            <a:extLst>
              <a:ext uri="{FF2B5EF4-FFF2-40B4-BE49-F238E27FC236}">
                <a16:creationId xmlns:a16="http://schemas.microsoft.com/office/drawing/2014/main" id="{B974581D-E4B8-E379-F699-CFC1538F20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127" y="5357567"/>
            <a:ext cx="3448531" cy="1448002"/>
          </a:xfrm>
          <a:prstGeom prst="rect">
            <a:avLst/>
          </a:prstGeom>
        </p:spPr>
      </p:pic>
      <p:cxnSp>
        <p:nvCxnSpPr>
          <p:cNvPr id="1037" name="直接箭头连接符 1036">
            <a:extLst>
              <a:ext uri="{FF2B5EF4-FFF2-40B4-BE49-F238E27FC236}">
                <a16:creationId xmlns:a16="http://schemas.microsoft.com/office/drawing/2014/main" id="{267369DF-C1BB-6719-B0BC-C9117DB2BB62}"/>
              </a:ext>
            </a:extLst>
          </p:cNvPr>
          <p:cNvCxnSpPr>
            <a:stCxn id="59" idx="3"/>
          </p:cNvCxnSpPr>
          <p:nvPr/>
        </p:nvCxnSpPr>
        <p:spPr>
          <a:xfrm flipV="1">
            <a:off x="4175658" y="5727700"/>
            <a:ext cx="1945742" cy="353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2" name="矩形: 圆角 1041">
            <a:extLst>
              <a:ext uri="{FF2B5EF4-FFF2-40B4-BE49-F238E27FC236}">
                <a16:creationId xmlns:a16="http://schemas.microsoft.com/office/drawing/2014/main" id="{77EEE346-4CA8-6037-5C41-17828641914E}"/>
              </a:ext>
            </a:extLst>
          </p:cNvPr>
          <p:cNvSpPr/>
          <p:nvPr/>
        </p:nvSpPr>
        <p:spPr>
          <a:xfrm>
            <a:off x="6176389" y="5152560"/>
            <a:ext cx="2895600" cy="11067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文中是把所有标记都连接起来后放在文本序列之前</a:t>
            </a:r>
          </a:p>
        </p:txBody>
      </p:sp>
      <p:cxnSp>
        <p:nvCxnSpPr>
          <p:cNvPr id="12" name="直接箭头连接符 11">
            <a:extLst>
              <a:ext uri="{FF2B5EF4-FFF2-40B4-BE49-F238E27FC236}">
                <a16:creationId xmlns:a16="http://schemas.microsoft.com/office/drawing/2014/main" id="{5DD7794A-1E41-213A-679E-8B30129E2465}"/>
              </a:ext>
            </a:extLst>
          </p:cNvPr>
          <p:cNvCxnSpPr/>
          <p:nvPr/>
        </p:nvCxnSpPr>
        <p:spPr>
          <a:xfrm>
            <a:off x="9071989" y="5727700"/>
            <a:ext cx="10753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39295398-F8AE-CB90-0A81-8F360277C3C7}"/>
              </a:ext>
            </a:extLst>
          </p:cNvPr>
          <p:cNvSpPr/>
          <p:nvPr/>
        </p:nvSpPr>
        <p:spPr>
          <a:xfrm>
            <a:off x="10198100" y="5152560"/>
            <a:ext cx="2225059" cy="11067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zh-CN" altLang="en-US" b="0" i="0" dirty="0">
                <a:solidFill>
                  <a:schemeClr val="bg1"/>
                </a:solidFill>
                <a:effectLst/>
                <a:latin typeface="-apple-system"/>
              </a:rPr>
              <a:t>使用结构为</a:t>
            </a:r>
            <a:r>
              <a:rPr lang="en-US" altLang="zh-CN" b="0" i="0" dirty="0">
                <a:solidFill>
                  <a:schemeClr val="bg1"/>
                </a:solidFill>
                <a:effectLst/>
                <a:latin typeface="-apple-system"/>
              </a:rPr>
              <a:t>Transformer</a:t>
            </a:r>
            <a:r>
              <a:rPr lang="zh-CN" altLang="en-US" b="0" i="0" dirty="0">
                <a:solidFill>
                  <a:schemeClr val="bg1"/>
                </a:solidFill>
                <a:effectLst/>
                <a:latin typeface="-apple-system"/>
              </a:rPr>
              <a:t>的编码</a:t>
            </a:r>
            <a:r>
              <a:rPr lang="en-US" altLang="zh-CN" b="0" i="0" dirty="0">
                <a:solidFill>
                  <a:schemeClr val="bg1"/>
                </a:solidFill>
                <a:effectLst/>
                <a:latin typeface="-apple-system"/>
              </a:rPr>
              <a:t>-</a:t>
            </a:r>
            <a:r>
              <a:rPr lang="zh-CN" altLang="en-US" b="0" i="0" dirty="0">
                <a:solidFill>
                  <a:schemeClr val="bg1"/>
                </a:solidFill>
                <a:effectLst/>
                <a:latin typeface="-apple-system"/>
              </a:rPr>
              <a:t>解码结构实现从</a:t>
            </a:r>
            <a:r>
              <a:rPr lang="en-US" altLang="zh-CN" b="0" i="0" dirty="0">
                <a:solidFill>
                  <a:schemeClr val="bg1"/>
                </a:solidFill>
                <a:effectLst/>
                <a:latin typeface="-apple-system"/>
              </a:rPr>
              <a:t>text</a:t>
            </a:r>
            <a:r>
              <a:rPr lang="zh-CN" altLang="en-US" b="0" i="0" dirty="0">
                <a:solidFill>
                  <a:schemeClr val="bg1"/>
                </a:solidFill>
                <a:effectLst/>
                <a:latin typeface="-apple-system"/>
              </a:rPr>
              <a:t>到</a:t>
            </a:r>
            <a:r>
              <a:rPr lang="en-US" altLang="zh-CN" b="0" i="0" dirty="0">
                <a:solidFill>
                  <a:schemeClr val="bg1"/>
                </a:solidFill>
                <a:effectLst/>
                <a:latin typeface="-apple-system"/>
              </a:rPr>
              <a:t>SEL</a:t>
            </a:r>
            <a:endParaRPr lang="zh-CN" altLang="en-US" dirty="0">
              <a:solidFill>
                <a:schemeClr val="bg1"/>
              </a:solidFill>
            </a:endParaRPr>
          </a:p>
        </p:txBody>
      </p:sp>
    </p:spTree>
    <p:extLst>
      <p:ext uri="{BB962C8B-B14F-4D97-AF65-F5344CB8AC3E}">
        <p14:creationId xmlns:p14="http://schemas.microsoft.com/office/powerpoint/2010/main" val="190559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圆角 50">
            <a:extLst>
              <a:ext uri="{FF2B5EF4-FFF2-40B4-BE49-F238E27FC236}">
                <a16:creationId xmlns:a16="http://schemas.microsoft.com/office/drawing/2014/main" id="{4876C908-0F5D-A821-69A9-764ACE2BD0B6}"/>
              </a:ext>
            </a:extLst>
          </p:cNvPr>
          <p:cNvSpPr/>
          <p:nvPr/>
        </p:nvSpPr>
        <p:spPr>
          <a:xfrm>
            <a:off x="7142738" y="1858708"/>
            <a:ext cx="4866381" cy="1502821"/>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11" name="矩形 3">
            <a:extLst>
              <a:ext uri="{FF2B5EF4-FFF2-40B4-BE49-F238E27FC236}">
                <a16:creationId xmlns:a16="http://schemas.microsoft.com/office/drawing/2014/main" id="{E6DED47F-2BE4-FB04-4F9F-EEF9F515A600}"/>
              </a:ext>
            </a:extLst>
          </p:cNvPr>
          <p:cNvSpPr/>
          <p:nvPr/>
        </p:nvSpPr>
        <p:spPr>
          <a:xfrm>
            <a:off x="978038" y="1247399"/>
            <a:ext cx="9455473" cy="72176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108" dirty="0">
                <a:latin typeface="Calibri" panose="020F0502020204030204" pitchFamily="34" charset="0"/>
                <a:ea typeface="宋体" panose="02010600030101010101" pitchFamily="2" charset="-122"/>
              </a:rPr>
              <a:t>统一结构生成（</a:t>
            </a:r>
            <a:r>
              <a:rPr lang="en-US" altLang="zh-CN" sz="2108" dirty="0">
                <a:latin typeface="Calibri" panose="020F0502020204030204" pitchFamily="34" charset="0"/>
                <a:ea typeface="宋体" panose="02010600030101010101" pitchFamily="2" charset="-122"/>
              </a:rPr>
              <a:t>SEL</a:t>
            </a:r>
            <a:r>
              <a:rPr lang="zh-CN" altLang="en-US" sz="2108" dirty="0">
                <a:latin typeface="Calibri" panose="020F0502020204030204" pitchFamily="34" charset="0"/>
                <a:ea typeface="宋体" panose="02010600030101010101" pitchFamily="2" charset="-122"/>
              </a:rPr>
              <a:t>）</a:t>
            </a:r>
            <a:r>
              <a:rPr lang="en-US" altLang="zh-CN" sz="2108" dirty="0">
                <a:latin typeface="Calibri" panose="020F0502020204030204" pitchFamily="34" charset="0"/>
                <a:ea typeface="宋体" panose="02010600030101010101" pitchFamily="2" charset="-122"/>
              </a:rPr>
              <a:t>:</a:t>
            </a:r>
            <a:r>
              <a:rPr lang="zh-CN" altLang="en-US" sz="1600" b="1" i="0" dirty="0">
                <a:effectLst/>
                <a:latin typeface="宋体" panose="02010600030101010101" pitchFamily="2" charset="-122"/>
                <a:ea typeface="宋体" panose="02010600030101010101" pitchFamily="2" charset="-122"/>
              </a:rPr>
              <a:t>不管要实现怎样的抽取任务，都能生成由括号和冒号组成的结果</a:t>
            </a:r>
            <a:endParaRPr lang="zh-CN" altLang="en-US" sz="1600" b="1" dirty="0">
              <a:latin typeface="宋体" panose="02010600030101010101" pitchFamily="2" charset="-122"/>
              <a:ea typeface="宋体" panose="02010600030101010101" pitchFamily="2" charset="-122"/>
            </a:endParaRPr>
          </a:p>
          <a:p>
            <a:pPr marL="361476" indent="-361476">
              <a:buFont typeface="Wingdings" panose="05000000000000000000" pitchFamily="2" charset="2"/>
              <a:buChar char="p"/>
            </a:pPr>
            <a:endParaRPr lang="zh-CN" altLang="en-US" sz="2108" dirty="0">
              <a:latin typeface="Calibri" panose="020F0502020204030204" pitchFamily="34" charset="0"/>
              <a:ea typeface="宋体" panose="02010600030101010101" pitchFamily="2" charset="-122"/>
            </a:endParaRPr>
          </a:p>
        </p:txBody>
      </p:sp>
      <p:sp>
        <p:nvSpPr>
          <p:cNvPr id="37" name="文本框 36">
            <a:extLst>
              <a:ext uri="{FF2B5EF4-FFF2-40B4-BE49-F238E27FC236}">
                <a16:creationId xmlns:a16="http://schemas.microsoft.com/office/drawing/2014/main" id="{90A008DC-BBE4-57E1-8F53-CA81B82FF6B2}"/>
              </a:ext>
            </a:extLst>
          </p:cNvPr>
          <p:cNvSpPr txBox="1"/>
          <p:nvPr/>
        </p:nvSpPr>
        <p:spPr>
          <a:xfrm>
            <a:off x="7400335" y="2059724"/>
            <a:ext cx="4409007" cy="923330"/>
          </a:xfrm>
          <a:prstGeom prst="rect">
            <a:avLst/>
          </a:prstGeom>
          <a:noFill/>
        </p:spPr>
        <p:txBody>
          <a:bodyPr wrap="square">
            <a:spAutoFit/>
          </a:bodyPr>
          <a:lstStyle/>
          <a:p>
            <a:r>
              <a:rPr lang="zh-CN" altLang="en-US" b="0" i="0" dirty="0">
                <a:solidFill>
                  <a:srgbClr val="000000"/>
                </a:solidFill>
                <a:effectLst/>
                <a:latin typeface="宋体" panose="02010600030101010101" pitchFamily="2" charset="-122"/>
                <a:ea typeface="宋体" panose="02010600030101010101" pitchFamily="2" charset="-122"/>
              </a:rPr>
              <a:t>给定特定的预定义模式</a:t>
            </a:r>
            <a:r>
              <a:rPr lang="en-US" altLang="zh-CN" b="0" i="0" dirty="0">
                <a:solidFill>
                  <a:srgbClr val="000000"/>
                </a:solidFill>
                <a:effectLst/>
                <a:latin typeface="宋体" panose="02010600030101010101" pitchFamily="2" charset="-122"/>
                <a:ea typeface="宋体" panose="02010600030101010101" pitchFamily="2" charset="-122"/>
              </a:rPr>
              <a:t>s</a:t>
            </a:r>
            <a:r>
              <a:rPr lang="zh-CN" altLang="en-US" b="0" i="0" dirty="0">
                <a:solidFill>
                  <a:srgbClr val="000000"/>
                </a:solidFill>
                <a:effectLst/>
                <a:latin typeface="宋体" panose="02010600030101010101" pitchFamily="2" charset="-122"/>
                <a:ea typeface="宋体" panose="02010600030101010101" pitchFamily="2" charset="-122"/>
              </a:rPr>
              <a:t>和文本</a:t>
            </a:r>
            <a:r>
              <a:rPr lang="en-US" altLang="zh-CN" b="0" i="0" dirty="0">
                <a:solidFill>
                  <a:srgbClr val="000000"/>
                </a:solidFill>
                <a:effectLst/>
                <a:latin typeface="宋体" panose="02010600030101010101" pitchFamily="2" charset="-122"/>
                <a:ea typeface="宋体" panose="02010600030101010101" pitchFamily="2" charset="-122"/>
              </a:rPr>
              <a:t>x</a:t>
            </a:r>
            <a:r>
              <a:rPr lang="zh-CN" altLang="en-US" b="0" i="0" dirty="0">
                <a:solidFill>
                  <a:srgbClr val="000000"/>
                </a:solidFill>
                <a:effectLst/>
                <a:latin typeface="宋体" panose="02010600030101010101" pitchFamily="2" charset="-122"/>
                <a:ea typeface="宋体" panose="02010600030101010101" pitchFamily="2" charset="-122"/>
              </a:rPr>
              <a:t>，通用 </a:t>
            </a:r>
            <a:r>
              <a:rPr lang="en-US" altLang="zh-CN" b="0" i="0" dirty="0">
                <a:solidFill>
                  <a:srgbClr val="000000"/>
                </a:solidFill>
                <a:effectLst/>
                <a:latin typeface="宋体" panose="02010600030101010101" pitchFamily="2" charset="-122"/>
                <a:ea typeface="宋体" panose="02010600030101010101" pitchFamily="2" charset="-122"/>
              </a:rPr>
              <a:t>IE</a:t>
            </a:r>
            <a:r>
              <a:rPr lang="zh-CN" altLang="en-US" b="0" i="0" dirty="0">
                <a:solidFill>
                  <a:srgbClr val="000000"/>
                </a:solidFill>
                <a:effectLst/>
                <a:latin typeface="宋体" panose="02010600030101010101" pitchFamily="2" charset="-122"/>
                <a:ea typeface="宋体" panose="02010600030101010101" pitchFamily="2" charset="-122"/>
              </a:rPr>
              <a:t>模型需要生成一个“结构”，该“结构”包含模式</a:t>
            </a:r>
            <a:r>
              <a:rPr lang="en-US" altLang="zh-CN" b="0" i="0" dirty="0">
                <a:solidFill>
                  <a:srgbClr val="000000"/>
                </a:solidFill>
                <a:effectLst/>
                <a:latin typeface="宋体" panose="02010600030101010101" pitchFamily="2" charset="-122"/>
                <a:ea typeface="宋体" panose="02010600030101010101" pitchFamily="2" charset="-122"/>
              </a:rPr>
              <a:t>s</a:t>
            </a:r>
            <a:r>
              <a:rPr lang="zh-CN" altLang="en-US" b="0" i="0" dirty="0">
                <a:solidFill>
                  <a:srgbClr val="000000"/>
                </a:solidFill>
                <a:effectLst/>
                <a:latin typeface="宋体" panose="02010600030101010101" pitchFamily="2" charset="-122"/>
                <a:ea typeface="宋体" panose="02010600030101010101" pitchFamily="2" charset="-122"/>
              </a:rPr>
              <a:t>指示的文本</a:t>
            </a:r>
            <a:r>
              <a:rPr lang="en-US" altLang="zh-CN" b="0" i="0" dirty="0">
                <a:solidFill>
                  <a:srgbClr val="000000"/>
                </a:solidFill>
                <a:effectLst/>
                <a:latin typeface="宋体" panose="02010600030101010101" pitchFamily="2" charset="-122"/>
                <a:ea typeface="宋体" panose="02010600030101010101" pitchFamily="2" charset="-122"/>
              </a:rPr>
              <a:t>x</a:t>
            </a:r>
            <a:r>
              <a:rPr lang="zh-CN" altLang="en-US" b="0" i="0" dirty="0">
                <a:solidFill>
                  <a:srgbClr val="000000"/>
                </a:solidFill>
                <a:effectLst/>
                <a:latin typeface="宋体" panose="02010600030101010101" pitchFamily="2" charset="-122"/>
                <a:ea typeface="宋体" panose="02010600030101010101" pitchFamily="2" charset="-122"/>
              </a:rPr>
              <a:t>中所需的结构信息。</a:t>
            </a:r>
            <a:endParaRPr lang="zh-CN" altLang="en-US" dirty="0">
              <a:latin typeface="宋体" panose="02010600030101010101" pitchFamily="2" charset="-122"/>
              <a:ea typeface="宋体" panose="02010600030101010101" pitchFamily="2" charset="-122"/>
            </a:endParaRPr>
          </a:p>
        </p:txBody>
      </p:sp>
      <p:grpSp>
        <p:nvGrpSpPr>
          <p:cNvPr id="50" name="组合 49">
            <a:extLst>
              <a:ext uri="{FF2B5EF4-FFF2-40B4-BE49-F238E27FC236}">
                <a16:creationId xmlns:a16="http://schemas.microsoft.com/office/drawing/2014/main" id="{5AE8E41A-2530-2BC1-1E39-A7779DD7FC84}"/>
              </a:ext>
            </a:extLst>
          </p:cNvPr>
          <p:cNvGrpSpPr/>
          <p:nvPr/>
        </p:nvGrpSpPr>
        <p:grpSpPr>
          <a:xfrm>
            <a:off x="982487" y="1858708"/>
            <a:ext cx="5692634" cy="1502821"/>
            <a:chOff x="982487" y="1797748"/>
            <a:chExt cx="5692634" cy="1502821"/>
          </a:xfrm>
        </p:grpSpPr>
        <p:grpSp>
          <p:nvGrpSpPr>
            <p:cNvPr id="49" name="组合 48">
              <a:extLst>
                <a:ext uri="{FF2B5EF4-FFF2-40B4-BE49-F238E27FC236}">
                  <a16:creationId xmlns:a16="http://schemas.microsoft.com/office/drawing/2014/main" id="{93E9641C-87C6-C74D-571B-38EA25B827F6}"/>
                </a:ext>
              </a:extLst>
            </p:cNvPr>
            <p:cNvGrpSpPr/>
            <p:nvPr/>
          </p:nvGrpSpPr>
          <p:grpSpPr>
            <a:xfrm>
              <a:off x="2560992" y="1797748"/>
              <a:ext cx="4114128" cy="659419"/>
              <a:chOff x="2560992" y="1797748"/>
              <a:chExt cx="4429328" cy="659419"/>
            </a:xfrm>
          </p:grpSpPr>
          <p:sp>
            <p:nvSpPr>
              <p:cNvPr id="44" name="矩形: 圆角 43">
                <a:extLst>
                  <a:ext uri="{FF2B5EF4-FFF2-40B4-BE49-F238E27FC236}">
                    <a16:creationId xmlns:a16="http://schemas.microsoft.com/office/drawing/2014/main" id="{D30A195C-9BCD-A496-4B32-F1A8BF673582}"/>
                  </a:ext>
                </a:extLst>
              </p:cNvPr>
              <p:cNvSpPr/>
              <p:nvPr/>
            </p:nvSpPr>
            <p:spPr>
              <a:xfrm>
                <a:off x="2560992" y="1797748"/>
                <a:ext cx="4409007" cy="6594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2A0C98D-8823-E62F-2FB4-A4455CBD88A7}"/>
                  </a:ext>
                </a:extLst>
              </p:cNvPr>
              <p:cNvSpPr txBox="1"/>
              <p:nvPr/>
            </p:nvSpPr>
            <p:spPr>
              <a:xfrm>
                <a:off x="2581313" y="1842924"/>
                <a:ext cx="4409007" cy="584775"/>
              </a:xfrm>
              <a:prstGeom prst="rect">
                <a:avLst/>
              </a:prstGeom>
              <a:noFill/>
            </p:spPr>
            <p:txBody>
              <a:bodyPr wrap="square">
                <a:spAutoFit/>
              </a:bodyPr>
              <a:lstStyle/>
              <a:p>
                <a:r>
                  <a:rPr lang="en-US" altLang="zh-CN" sz="1600" b="0" i="0" dirty="0">
                    <a:solidFill>
                      <a:srgbClr val="000000"/>
                    </a:solidFill>
                    <a:effectLst/>
                    <a:latin typeface="宋体" panose="02010600030101010101" pitchFamily="2" charset="-122"/>
                    <a:ea typeface="宋体" panose="02010600030101010101" pitchFamily="2" charset="-122"/>
                  </a:rPr>
                  <a:t>IE</a:t>
                </a:r>
                <a:r>
                  <a:rPr lang="zh-CN" altLang="en-US" sz="1600" b="0" i="0" dirty="0">
                    <a:solidFill>
                      <a:srgbClr val="000000"/>
                    </a:solidFill>
                    <a:effectLst/>
                    <a:latin typeface="宋体" panose="02010600030101010101" pitchFamily="2" charset="-122"/>
                    <a:ea typeface="宋体" panose="02010600030101010101" pitchFamily="2" charset="-122"/>
                  </a:rPr>
                  <a:t>任务可以表述为文本到结构的问题，其中不同的 </a:t>
                </a:r>
                <a:r>
                  <a:rPr lang="en-US" altLang="zh-CN" sz="1600" b="0" i="0" dirty="0">
                    <a:solidFill>
                      <a:srgbClr val="000000"/>
                    </a:solidFill>
                    <a:effectLst/>
                    <a:latin typeface="宋体" panose="02010600030101010101" pitchFamily="2" charset="-122"/>
                    <a:ea typeface="宋体" panose="02010600030101010101" pitchFamily="2" charset="-122"/>
                  </a:rPr>
                  <a:t>IE </a:t>
                </a:r>
                <a:r>
                  <a:rPr lang="zh-CN" altLang="en-US" sz="1600" b="0" i="0" dirty="0">
                    <a:solidFill>
                      <a:srgbClr val="000000"/>
                    </a:solidFill>
                    <a:effectLst/>
                    <a:latin typeface="宋体" panose="02010600030101010101" pitchFamily="2" charset="-122"/>
                    <a:ea typeface="宋体" panose="02010600030101010101" pitchFamily="2" charset="-122"/>
                  </a:rPr>
                  <a:t>任务对应于不同的结构。</a:t>
                </a:r>
                <a:endParaRPr lang="en-US" altLang="zh-CN" sz="1600" dirty="0">
                  <a:latin typeface="宋体" panose="02010600030101010101" pitchFamily="2" charset="-122"/>
                  <a:ea typeface="宋体" panose="02010600030101010101" pitchFamily="2" charset="-122"/>
                </a:endParaRPr>
              </a:p>
            </p:txBody>
          </p:sp>
        </p:grpSp>
        <p:sp>
          <p:nvSpPr>
            <p:cNvPr id="21" name="Rounded Rectangle 7">
              <a:extLst>
                <a:ext uri="{FF2B5EF4-FFF2-40B4-BE49-F238E27FC236}">
                  <a16:creationId xmlns:a16="http://schemas.microsoft.com/office/drawing/2014/main" id="{D5D85BB3-FE06-E21A-D040-71270FF9F75A}"/>
                </a:ext>
              </a:extLst>
            </p:cNvPr>
            <p:cNvSpPr/>
            <p:nvPr/>
          </p:nvSpPr>
          <p:spPr>
            <a:xfrm flipH="1">
              <a:off x="982487" y="2366599"/>
              <a:ext cx="1158528" cy="39737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问题阐述</a:t>
              </a:r>
            </a:p>
          </p:txBody>
        </p:sp>
        <p:grpSp>
          <p:nvGrpSpPr>
            <p:cNvPr id="48" name="组合 47">
              <a:extLst>
                <a:ext uri="{FF2B5EF4-FFF2-40B4-BE49-F238E27FC236}">
                  <a16:creationId xmlns:a16="http://schemas.microsoft.com/office/drawing/2014/main" id="{4E5ADCB9-2151-94F8-2902-ADAB18F93A89}"/>
                </a:ext>
              </a:extLst>
            </p:cNvPr>
            <p:cNvGrpSpPr/>
            <p:nvPr/>
          </p:nvGrpSpPr>
          <p:grpSpPr>
            <a:xfrm>
              <a:off x="2560993" y="2641150"/>
              <a:ext cx="4114128" cy="659419"/>
              <a:chOff x="2560992" y="2641149"/>
              <a:chExt cx="4429327" cy="844854"/>
            </a:xfrm>
          </p:grpSpPr>
          <p:sp>
            <p:nvSpPr>
              <p:cNvPr id="47" name="矩形: 圆角 46">
                <a:extLst>
                  <a:ext uri="{FF2B5EF4-FFF2-40B4-BE49-F238E27FC236}">
                    <a16:creationId xmlns:a16="http://schemas.microsoft.com/office/drawing/2014/main" id="{36545231-7F80-9D6D-FD83-3712627BDBA5}"/>
                  </a:ext>
                </a:extLst>
              </p:cNvPr>
              <p:cNvSpPr/>
              <p:nvPr/>
            </p:nvSpPr>
            <p:spPr>
              <a:xfrm>
                <a:off x="2560992" y="2641149"/>
                <a:ext cx="4409007" cy="8448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45135869-8A38-1506-872B-F6349659E7E9}"/>
                  </a:ext>
                </a:extLst>
              </p:cNvPr>
              <p:cNvSpPr txBox="1"/>
              <p:nvPr/>
            </p:nvSpPr>
            <p:spPr>
              <a:xfrm>
                <a:off x="2581312" y="2693188"/>
                <a:ext cx="4409007" cy="74921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b="0" i="0" dirty="0">
                    <a:solidFill>
                      <a:srgbClr val="000000"/>
                    </a:solidFill>
                    <a:effectLst/>
                    <a:latin typeface="宋体" panose="02010600030101010101" pitchFamily="2" charset="-122"/>
                    <a:ea typeface="宋体" panose="02010600030101010101" pitchFamily="2" charset="-122"/>
                  </a:rPr>
                  <a:t>通过单一框架对不同 </a:t>
                </a:r>
                <a:r>
                  <a:rPr lang="en-US" altLang="zh-CN" sz="1600" b="0" i="0" dirty="0">
                    <a:solidFill>
                      <a:srgbClr val="000000"/>
                    </a:solidFill>
                    <a:effectLst/>
                    <a:latin typeface="宋体" panose="02010600030101010101" pitchFamily="2" charset="-122"/>
                    <a:ea typeface="宋体" panose="02010600030101010101" pitchFamily="2" charset="-122"/>
                  </a:rPr>
                  <a:t>IE </a:t>
                </a:r>
                <a:r>
                  <a:rPr lang="zh-CN" altLang="en-US" sz="1600" b="0" i="0" dirty="0">
                    <a:solidFill>
                      <a:srgbClr val="000000"/>
                    </a:solidFill>
                    <a:effectLst/>
                    <a:latin typeface="宋体" panose="02010600030101010101" pitchFamily="2" charset="-122"/>
                    <a:ea typeface="宋体" panose="02010600030101010101" pitchFamily="2" charset="-122"/>
                  </a:rPr>
                  <a:t>任务的文本到结构转换进行统一建模。</a:t>
                </a:r>
                <a:endParaRPr kumimoji="0" lang="zh-CN" altLang="en-US" sz="16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endParaRPr>
              </a:p>
            </p:txBody>
          </p:sp>
        </p:grpSp>
        <p:sp>
          <p:nvSpPr>
            <p:cNvPr id="43" name="左大括号 42">
              <a:extLst>
                <a:ext uri="{FF2B5EF4-FFF2-40B4-BE49-F238E27FC236}">
                  <a16:creationId xmlns:a16="http://schemas.microsoft.com/office/drawing/2014/main" id="{7893E628-E272-77D4-5090-DEF5E1DC0AAE}"/>
                </a:ext>
              </a:extLst>
            </p:cNvPr>
            <p:cNvSpPr/>
            <p:nvPr/>
          </p:nvSpPr>
          <p:spPr>
            <a:xfrm>
              <a:off x="2218923" y="1820771"/>
              <a:ext cx="229637" cy="1479798"/>
            </a:xfrm>
            <a:prstGeom prst="leftBrace">
              <a:avLst>
                <a:gd name="adj1" fmla="val 40327"/>
                <a:gd name="adj2" fmla="val 50000"/>
              </a:avLst>
            </a:prstGeom>
            <a:ln w="158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箭头: 右 51">
            <a:extLst>
              <a:ext uri="{FF2B5EF4-FFF2-40B4-BE49-F238E27FC236}">
                <a16:creationId xmlns:a16="http://schemas.microsoft.com/office/drawing/2014/main" id="{B5454DFC-9ADE-2A33-DF66-070A0FA05F00}"/>
              </a:ext>
            </a:extLst>
          </p:cNvPr>
          <p:cNvSpPr/>
          <p:nvPr/>
        </p:nvSpPr>
        <p:spPr>
          <a:xfrm>
            <a:off x="6622042" y="2411382"/>
            <a:ext cx="788227" cy="373901"/>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8" name="矩形: 圆角 27">
            <a:extLst>
              <a:ext uri="{FF2B5EF4-FFF2-40B4-BE49-F238E27FC236}">
                <a16:creationId xmlns:a16="http://schemas.microsoft.com/office/drawing/2014/main" id="{53415D38-F0A5-2333-C922-B738E1A5EAD6}"/>
              </a:ext>
            </a:extLst>
          </p:cNvPr>
          <p:cNvSpPr/>
          <p:nvPr/>
        </p:nvSpPr>
        <p:spPr>
          <a:xfrm>
            <a:off x="677087" y="4345090"/>
            <a:ext cx="3848637" cy="1992429"/>
          </a:xfrm>
          <a:prstGeom prst="roundRect">
            <a:avLst/>
          </a:prstGeom>
          <a:noFill/>
          <a:ln w="19050"/>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90BD70A2-08BD-379F-2247-29706F85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758" y="4701084"/>
            <a:ext cx="3636944" cy="1286054"/>
          </a:xfrm>
          <a:prstGeom prst="rect">
            <a:avLst/>
          </a:prstGeom>
        </p:spPr>
      </p:pic>
      <p:sp>
        <p:nvSpPr>
          <p:cNvPr id="29" name="矩形: 圆角 28">
            <a:extLst>
              <a:ext uri="{FF2B5EF4-FFF2-40B4-BE49-F238E27FC236}">
                <a16:creationId xmlns:a16="http://schemas.microsoft.com/office/drawing/2014/main" id="{40050968-2BEF-5FC8-2DAC-C05DD22837B3}"/>
              </a:ext>
            </a:extLst>
          </p:cNvPr>
          <p:cNvSpPr/>
          <p:nvPr/>
        </p:nvSpPr>
        <p:spPr>
          <a:xfrm>
            <a:off x="7916716" y="4345090"/>
            <a:ext cx="3848637" cy="1992429"/>
          </a:xfrm>
          <a:prstGeom prst="roundRect">
            <a:avLst/>
          </a:prstGeom>
          <a:noFill/>
          <a:ln w="19050"/>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CD012D3-DADE-ACF6-0DF0-B90E395185D3}"/>
              </a:ext>
            </a:extLst>
          </p:cNvPr>
          <p:cNvSpPr/>
          <p:nvPr/>
        </p:nvSpPr>
        <p:spPr>
          <a:xfrm>
            <a:off x="1761423" y="4963427"/>
            <a:ext cx="895150" cy="25501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584F329E-BC13-D394-12A0-F212553AEA0E}"/>
              </a:ext>
            </a:extLst>
          </p:cNvPr>
          <p:cNvSpPr/>
          <p:nvPr/>
        </p:nvSpPr>
        <p:spPr>
          <a:xfrm>
            <a:off x="1914010" y="5394680"/>
            <a:ext cx="895150" cy="2611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86271C21-260C-39A7-00F4-BA0B848E294F}"/>
              </a:ext>
            </a:extLst>
          </p:cNvPr>
          <p:cNvSpPr/>
          <p:nvPr/>
        </p:nvSpPr>
        <p:spPr>
          <a:xfrm>
            <a:off x="2986341" y="5218440"/>
            <a:ext cx="895150" cy="25501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ECF0726F-79B3-94B5-F143-B25CA2C88C71}"/>
              </a:ext>
            </a:extLst>
          </p:cNvPr>
          <p:cNvCxnSpPr/>
          <p:nvPr/>
        </p:nvCxnSpPr>
        <p:spPr>
          <a:xfrm flipH="1" flipV="1">
            <a:off x="1663700" y="4178300"/>
            <a:ext cx="545298" cy="785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D3D2DDD5-DBD0-A92E-9B56-07072E153430}"/>
              </a:ext>
            </a:extLst>
          </p:cNvPr>
          <p:cNvSpPr/>
          <p:nvPr/>
        </p:nvSpPr>
        <p:spPr>
          <a:xfrm>
            <a:off x="573325" y="3574981"/>
            <a:ext cx="2969975" cy="5628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solidFill>
                <a:latin typeface="宋体" panose="02010600030101010101" pitchFamily="2" charset="-122"/>
                <a:ea typeface="宋体" panose="02010600030101010101" pitchFamily="2" charset="-122"/>
              </a:rPr>
              <a:t>表示源文中存在具有</a:t>
            </a:r>
            <a:r>
              <a:rPr lang="en-US" altLang="zh-CN" sz="1400" dirty="0">
                <a:solidFill>
                  <a:schemeClr val="tx1"/>
                </a:solidFill>
                <a:latin typeface="宋体" panose="02010600030101010101" pitchFamily="2" charset="-122"/>
                <a:ea typeface="宋体" panose="02010600030101010101" pitchFamily="2" charset="-122"/>
              </a:rPr>
              <a:t>spot name</a:t>
            </a:r>
            <a:r>
              <a:rPr lang="zh-CN" altLang="en-US" sz="1400" dirty="0">
                <a:solidFill>
                  <a:schemeClr val="tx1"/>
                </a:solidFill>
                <a:latin typeface="宋体" panose="02010600030101010101" pitchFamily="2" charset="-122"/>
                <a:ea typeface="宋体" panose="02010600030101010101" pitchFamily="2" charset="-122"/>
              </a:rPr>
              <a:t>类型的特定信息片段，比如“</a:t>
            </a:r>
            <a:r>
              <a:rPr lang="en-US" altLang="zh-CN" sz="1400" dirty="0">
                <a:solidFill>
                  <a:schemeClr val="tx1"/>
                </a:solidFill>
                <a:latin typeface="宋体" panose="02010600030101010101" pitchFamily="2" charset="-122"/>
                <a:ea typeface="宋体" panose="02010600030101010101" pitchFamily="2" charset="-122"/>
              </a:rPr>
              <a:t>person</a:t>
            </a:r>
            <a:r>
              <a:rPr lang="zh-CN" altLang="en-US" sz="1400" dirty="0">
                <a:solidFill>
                  <a:schemeClr val="tx1"/>
                </a:solidFill>
                <a:latin typeface="宋体" panose="02010600030101010101" pitchFamily="2" charset="-122"/>
                <a:ea typeface="宋体" panose="02010600030101010101" pitchFamily="2" charset="-122"/>
              </a:rPr>
              <a:t>”</a:t>
            </a:r>
          </a:p>
        </p:txBody>
      </p:sp>
      <p:sp>
        <p:nvSpPr>
          <p:cNvPr id="36" name="矩形 35">
            <a:extLst>
              <a:ext uri="{FF2B5EF4-FFF2-40B4-BE49-F238E27FC236}">
                <a16:creationId xmlns:a16="http://schemas.microsoft.com/office/drawing/2014/main" id="{1B4C46AC-097B-990A-D4BD-C73C320744CC}"/>
              </a:ext>
            </a:extLst>
          </p:cNvPr>
          <p:cNvSpPr/>
          <p:nvPr/>
        </p:nvSpPr>
        <p:spPr>
          <a:xfrm>
            <a:off x="1076004" y="6433948"/>
            <a:ext cx="2969975" cy="5628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solidFill>
                <a:latin typeface="宋体" panose="02010600030101010101" pitchFamily="2" charset="-122"/>
                <a:ea typeface="宋体" panose="02010600030101010101" pitchFamily="2" charset="-122"/>
              </a:rPr>
              <a:t>表示源文中存在具有与上层信息有关联得信息，比如“</a:t>
            </a:r>
            <a:r>
              <a:rPr lang="en-US" altLang="zh-CN" sz="1400" dirty="0">
                <a:solidFill>
                  <a:schemeClr val="tx1"/>
                </a:solidFill>
                <a:latin typeface="宋体" panose="02010600030101010101" pitchFamily="2" charset="-122"/>
                <a:ea typeface="宋体" panose="02010600030101010101" pitchFamily="2" charset="-122"/>
              </a:rPr>
              <a:t>work for</a:t>
            </a:r>
            <a:r>
              <a:rPr lang="zh-CN" altLang="en-US" sz="1400" dirty="0">
                <a:solidFill>
                  <a:schemeClr val="tx1"/>
                </a:solidFill>
                <a:latin typeface="宋体" panose="02010600030101010101" pitchFamily="2" charset="-122"/>
                <a:ea typeface="宋体" panose="02010600030101010101" pitchFamily="2" charset="-122"/>
              </a:rPr>
              <a:t>”</a:t>
            </a:r>
          </a:p>
        </p:txBody>
      </p:sp>
      <p:cxnSp>
        <p:nvCxnSpPr>
          <p:cNvPr id="39" name="直接箭头连接符 38">
            <a:extLst>
              <a:ext uri="{FF2B5EF4-FFF2-40B4-BE49-F238E27FC236}">
                <a16:creationId xmlns:a16="http://schemas.microsoft.com/office/drawing/2014/main" id="{B81781C0-C4F3-1240-6966-2B0C5D9E230D}"/>
              </a:ext>
            </a:extLst>
          </p:cNvPr>
          <p:cNvCxnSpPr>
            <a:endCxn id="36" idx="0"/>
          </p:cNvCxnSpPr>
          <p:nvPr/>
        </p:nvCxnSpPr>
        <p:spPr>
          <a:xfrm>
            <a:off x="2448560" y="5655820"/>
            <a:ext cx="112432" cy="778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392F91AF-3359-AFD2-3F40-2F9653F4265F}"/>
              </a:ext>
            </a:extLst>
          </p:cNvPr>
          <p:cNvSpPr/>
          <p:nvPr/>
        </p:nvSpPr>
        <p:spPr>
          <a:xfrm>
            <a:off x="4266081" y="3541978"/>
            <a:ext cx="3848637" cy="658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a:t>
            </a:r>
            <a:r>
              <a:rPr lang="en-US" altLang="zh-CN" dirty="0"/>
              <a:t>Steve became CEO of Apple in 1997</a:t>
            </a:r>
            <a:r>
              <a:rPr lang="zh-CN" altLang="en-US" dirty="0"/>
              <a:t>”</a:t>
            </a:r>
          </a:p>
        </p:txBody>
      </p:sp>
      <p:sp>
        <p:nvSpPr>
          <p:cNvPr id="46" name="矩形 45">
            <a:extLst>
              <a:ext uri="{FF2B5EF4-FFF2-40B4-BE49-F238E27FC236}">
                <a16:creationId xmlns:a16="http://schemas.microsoft.com/office/drawing/2014/main" id="{0DF724A0-2107-ACDF-6BDD-48F40F1D9BB0}"/>
              </a:ext>
            </a:extLst>
          </p:cNvPr>
          <p:cNvSpPr/>
          <p:nvPr/>
        </p:nvSpPr>
        <p:spPr>
          <a:xfrm>
            <a:off x="4266081" y="6447107"/>
            <a:ext cx="2969975" cy="56282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zh-CN" altLang="en-US" sz="1400" dirty="0">
                <a:solidFill>
                  <a:schemeClr val="tx1"/>
                </a:solidFill>
                <a:latin typeface="宋体" panose="02010600030101010101" pitchFamily="2" charset="-122"/>
                <a:ea typeface="宋体" panose="02010600030101010101" pitchFamily="2" charset="-122"/>
              </a:rPr>
              <a:t>表示与源文中的实体信息或关联信息相对应的文本。</a:t>
            </a:r>
          </a:p>
        </p:txBody>
      </p:sp>
      <p:cxnSp>
        <p:nvCxnSpPr>
          <p:cNvPr id="55" name="直接箭头连接符 54">
            <a:extLst>
              <a:ext uri="{FF2B5EF4-FFF2-40B4-BE49-F238E27FC236}">
                <a16:creationId xmlns:a16="http://schemas.microsoft.com/office/drawing/2014/main" id="{EBA19D63-3DC1-ADFC-CD61-8E530631F3BA}"/>
              </a:ext>
            </a:extLst>
          </p:cNvPr>
          <p:cNvCxnSpPr/>
          <p:nvPr/>
        </p:nvCxnSpPr>
        <p:spPr>
          <a:xfrm>
            <a:off x="3881491" y="5334798"/>
            <a:ext cx="1477909" cy="1112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图片 60">
            <a:extLst>
              <a:ext uri="{FF2B5EF4-FFF2-40B4-BE49-F238E27FC236}">
                <a16:creationId xmlns:a16="http://schemas.microsoft.com/office/drawing/2014/main" id="{8B152396-054F-B4D9-A6E6-920A92853D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1229" y="4488513"/>
            <a:ext cx="2900180" cy="1705582"/>
          </a:xfrm>
          <a:prstGeom prst="rect">
            <a:avLst/>
          </a:prstGeom>
        </p:spPr>
      </p:pic>
      <p:cxnSp>
        <p:nvCxnSpPr>
          <p:cNvPr id="63" name="直接箭头连接符 62">
            <a:extLst>
              <a:ext uri="{FF2B5EF4-FFF2-40B4-BE49-F238E27FC236}">
                <a16:creationId xmlns:a16="http://schemas.microsoft.com/office/drawing/2014/main" id="{F904C23D-C86E-0E63-0DD0-6E8D09F11C11}"/>
              </a:ext>
            </a:extLst>
          </p:cNvPr>
          <p:cNvCxnSpPr>
            <a:stCxn id="28" idx="3"/>
            <a:endCxn id="29" idx="1"/>
          </p:cNvCxnSpPr>
          <p:nvPr/>
        </p:nvCxnSpPr>
        <p:spPr>
          <a:xfrm>
            <a:off x="4525724" y="5341305"/>
            <a:ext cx="3390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F8884625-2759-03F2-3C7A-3710917D41D1}"/>
              </a:ext>
            </a:extLst>
          </p:cNvPr>
          <p:cNvCxnSpPr/>
          <p:nvPr/>
        </p:nvCxnSpPr>
        <p:spPr>
          <a:xfrm flipV="1">
            <a:off x="10553700" y="3871388"/>
            <a:ext cx="1455419" cy="829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72EB7D47-11E7-C799-7068-A0C44F91348C}"/>
              </a:ext>
            </a:extLst>
          </p:cNvPr>
          <p:cNvCxnSpPr>
            <a:cxnSpLocks/>
          </p:cNvCxnSpPr>
          <p:nvPr/>
        </p:nvCxnSpPr>
        <p:spPr>
          <a:xfrm>
            <a:off x="9994900" y="5473453"/>
            <a:ext cx="438611" cy="1112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5E5BB968-0979-7A1D-4B60-477702A38185}"/>
              </a:ext>
            </a:extLst>
          </p:cNvPr>
          <p:cNvSpPr txBox="1"/>
          <p:nvPr/>
        </p:nvSpPr>
        <p:spPr>
          <a:xfrm>
            <a:off x="10433511" y="6376083"/>
            <a:ext cx="1636781" cy="369332"/>
          </a:xfrm>
          <a:prstGeom prst="rect">
            <a:avLst/>
          </a:prstGeom>
          <a:noFill/>
        </p:spPr>
        <p:txBody>
          <a:bodyPr wrap="square" rtlCol="0">
            <a:spAutoFit/>
          </a:bodyPr>
          <a:lstStyle/>
          <a:p>
            <a:r>
              <a:rPr lang="zh-CN" altLang="en-US" dirty="0"/>
              <a:t>事件结构</a:t>
            </a:r>
          </a:p>
        </p:txBody>
      </p:sp>
      <p:sp>
        <p:nvSpPr>
          <p:cNvPr id="73" name="文本框 72">
            <a:extLst>
              <a:ext uri="{FF2B5EF4-FFF2-40B4-BE49-F238E27FC236}">
                <a16:creationId xmlns:a16="http://schemas.microsoft.com/office/drawing/2014/main" id="{BE3B7FC7-DA06-C5AA-D160-F9570DC7F81F}"/>
              </a:ext>
            </a:extLst>
          </p:cNvPr>
          <p:cNvSpPr txBox="1"/>
          <p:nvPr/>
        </p:nvSpPr>
        <p:spPr>
          <a:xfrm>
            <a:off x="11281409" y="3567862"/>
            <a:ext cx="1225067" cy="369332"/>
          </a:xfrm>
          <a:prstGeom prst="rect">
            <a:avLst/>
          </a:prstGeom>
          <a:noFill/>
        </p:spPr>
        <p:txBody>
          <a:bodyPr wrap="square">
            <a:spAutoFit/>
          </a:bodyPr>
          <a:lstStyle/>
          <a:p>
            <a:r>
              <a:rPr lang="zh-CN" altLang="en-US" dirty="0"/>
              <a:t>关系结构</a:t>
            </a:r>
          </a:p>
        </p:txBody>
      </p:sp>
    </p:spTree>
    <p:extLst>
      <p:ext uri="{BB962C8B-B14F-4D97-AF65-F5344CB8AC3E}">
        <p14:creationId xmlns:p14="http://schemas.microsoft.com/office/powerpoint/2010/main" val="2002987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612B326-5501-D0DB-76DF-6DE31C58745C}"/>
              </a:ext>
            </a:extLst>
          </p:cNvPr>
          <p:cNvSpPr/>
          <p:nvPr/>
        </p:nvSpPr>
        <p:spPr>
          <a:xfrm>
            <a:off x="1314243" y="1045796"/>
            <a:ext cx="3344197" cy="48195"/>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11" name="矩形 3">
            <a:extLst>
              <a:ext uri="{FF2B5EF4-FFF2-40B4-BE49-F238E27FC236}">
                <a16:creationId xmlns:a16="http://schemas.microsoft.com/office/drawing/2014/main" id="{E6DED47F-2BE4-FB04-4F9F-EEF9F515A600}"/>
              </a:ext>
            </a:extLst>
          </p:cNvPr>
          <p:cNvSpPr/>
          <p:nvPr/>
        </p:nvSpPr>
        <p:spPr>
          <a:xfrm>
            <a:off x="978038" y="1247399"/>
            <a:ext cx="4773031" cy="397378"/>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108" dirty="0">
                <a:latin typeface="Calibri" panose="020F0502020204030204" pitchFamily="34" charset="0"/>
                <a:ea typeface="宋体" panose="02010600030101010101" pitchFamily="2" charset="-122"/>
              </a:rPr>
              <a:t>预训练</a:t>
            </a:r>
          </a:p>
        </p:txBody>
      </p:sp>
      <p:pic>
        <p:nvPicPr>
          <p:cNvPr id="33" name="图片 32">
            <a:extLst>
              <a:ext uri="{FF2B5EF4-FFF2-40B4-BE49-F238E27FC236}">
                <a16:creationId xmlns:a16="http://schemas.microsoft.com/office/drawing/2014/main" id="{F79CEC7C-2E9C-1107-0AFB-B78188E3440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文本框 1">
            <a:extLst>
              <a:ext uri="{FF2B5EF4-FFF2-40B4-BE49-F238E27FC236}">
                <a16:creationId xmlns:a16="http://schemas.microsoft.com/office/drawing/2014/main" id="{EE989E6B-3A4B-D20B-277A-CC00B0A725B7}"/>
              </a:ext>
            </a:extLst>
          </p:cNvPr>
          <p:cNvSpPr txBox="1"/>
          <p:nvPr/>
        </p:nvSpPr>
        <p:spPr>
          <a:xfrm>
            <a:off x="1441393" y="362648"/>
            <a:ext cx="2734265" cy="646330"/>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AD4ED5AB-6CC4-8110-ED63-BF90500B6CCA}"/>
              </a:ext>
            </a:extLst>
          </p:cNvPr>
          <p:cNvSpPr txBox="1"/>
          <p:nvPr/>
        </p:nvSpPr>
        <p:spPr>
          <a:xfrm>
            <a:off x="725279" y="1998411"/>
            <a:ext cx="11401842" cy="3693319"/>
          </a:xfrm>
          <a:prstGeom prst="rect">
            <a:avLst/>
          </a:prstGeom>
          <a:noFill/>
        </p:spPr>
        <p:txBody>
          <a:bodyPr wrap="square">
            <a:spAutoFit/>
          </a:bodyPr>
          <a:lstStyle/>
          <a:p>
            <a:r>
              <a:rPr lang="en-US" altLang="zh-CN" b="1" i="0" dirty="0">
                <a:effectLst/>
                <a:latin typeface="宋体" panose="02010600030101010101" pitchFamily="2" charset="-122"/>
                <a:ea typeface="宋体" panose="02010600030101010101" pitchFamily="2" charset="-122"/>
              </a:rPr>
              <a:t>UIE</a:t>
            </a:r>
            <a:r>
              <a:rPr lang="zh-CN" altLang="en-US" b="1" i="0" dirty="0">
                <a:effectLst/>
                <a:latin typeface="宋体" panose="02010600030101010101" pitchFamily="2" charset="-122"/>
                <a:ea typeface="宋体" panose="02010600030101010101" pitchFamily="2" charset="-122"/>
              </a:rPr>
              <a:t>需要将文本映射到结构、解码结构</a:t>
            </a:r>
            <a:r>
              <a:rPr lang="zh-CN" altLang="en-US" b="1" dirty="0">
                <a:latin typeface="宋体" panose="02010600030101010101" pitchFamily="2" charset="-122"/>
                <a:ea typeface="宋体" panose="02010600030101010101" pitchFamily="2" charset="-122"/>
              </a:rPr>
              <a:t>、理解文本语义</a:t>
            </a:r>
            <a:r>
              <a:rPr lang="zh-CN" altLang="en-US" b="1" i="0" dirty="0">
                <a:effectLst/>
                <a:latin typeface="宋体" panose="02010600030101010101" pitchFamily="2" charset="-122"/>
                <a:ea typeface="宋体" panose="02010600030101010101" pitchFamily="2" charset="-122"/>
              </a:rPr>
              <a:t>，因此预训练分类三种：</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Text-to-Structure训练：</a:t>
            </a:r>
            <a:endParaRPr lang="en-US" altLang="zh-CN" dirty="0">
              <a:latin typeface="宋体" panose="02010600030101010101" pitchFamily="2" charset="-122"/>
              <a:ea typeface="宋体" panose="02010600030101010101" pitchFamily="2" charset="-122"/>
            </a:endParaRPr>
          </a:p>
          <a:p>
            <a:r>
              <a:rPr lang="en-US" altLang="zh-CN" b="0" i="0" dirty="0">
                <a:effectLst/>
                <a:latin typeface="宋体" panose="02010600030101010101" pitchFamily="2" charset="-122"/>
                <a:ea typeface="宋体" panose="02010600030101010101" pitchFamily="2" charset="-122"/>
              </a:rPr>
              <a:t>1.</a:t>
            </a:r>
            <a:r>
              <a:rPr lang="zh-CN" altLang="en-US" b="1" i="0" dirty="0">
                <a:effectLst/>
                <a:latin typeface="宋体" panose="02010600030101010101" pitchFamily="2" charset="-122"/>
                <a:ea typeface="宋体" panose="02010600030101010101" pitchFamily="2" charset="-122"/>
              </a:rPr>
              <a:t>目标</a:t>
            </a:r>
            <a:r>
              <a:rPr lang="zh-CN" altLang="en-US" b="0" i="0" dirty="0">
                <a:effectLst/>
                <a:latin typeface="宋体" panose="02010600030101010101" pitchFamily="2" charset="-122"/>
                <a:ea typeface="宋体" panose="02010600030101010101" pitchFamily="2" charset="-122"/>
              </a:rPr>
              <a:t>：是让</a:t>
            </a:r>
            <a:r>
              <a:rPr lang="en-US" altLang="zh-CN" b="0" i="0" dirty="0">
                <a:effectLst/>
                <a:latin typeface="宋体" panose="02010600030101010101" pitchFamily="2" charset="-122"/>
                <a:ea typeface="宋体" panose="02010600030101010101" pitchFamily="2" charset="-122"/>
              </a:rPr>
              <a:t>UIE</a:t>
            </a:r>
            <a:r>
              <a:rPr lang="zh-CN" altLang="en-US" b="0" i="0" dirty="0">
                <a:effectLst/>
                <a:latin typeface="宋体" panose="02010600030101010101" pitchFamily="2" charset="-122"/>
                <a:ea typeface="宋体" panose="02010600030101010101" pitchFamily="2" charset="-122"/>
              </a:rPr>
              <a:t>学习如何将文本映射到结构；</a:t>
            </a:r>
            <a:endParaRPr lang="en-US" altLang="zh-CN" dirty="0">
              <a:latin typeface="宋体" panose="02010600030101010101" pitchFamily="2" charset="-122"/>
              <a:ea typeface="宋体" panose="02010600030101010101" pitchFamily="2" charset="-122"/>
            </a:endParaRPr>
          </a:p>
          <a:p>
            <a:r>
              <a:rPr lang="en-US" altLang="zh-CN" b="0" i="0" dirty="0">
                <a:effectLst/>
                <a:latin typeface="宋体" panose="02010600030101010101" pitchFamily="2" charset="-122"/>
                <a:ea typeface="宋体" panose="02010600030101010101" pitchFamily="2" charset="-122"/>
              </a:rPr>
              <a:t>2.</a:t>
            </a:r>
            <a:r>
              <a:rPr lang="zh-CN" altLang="en-US" b="1" i="0" dirty="0">
                <a:effectLst/>
                <a:latin typeface="宋体" panose="02010600030101010101" pitchFamily="2" charset="-122"/>
                <a:ea typeface="宋体" panose="02010600030101010101" pitchFamily="2" charset="-122"/>
              </a:rPr>
              <a:t>场景</a:t>
            </a:r>
            <a:r>
              <a:rPr lang="zh-CN" altLang="en-US" b="0" i="0" dirty="0">
                <a:effectLst/>
                <a:latin typeface="宋体" panose="02010600030101010101" pitchFamily="2" charset="-122"/>
                <a:ea typeface="宋体" panose="02010600030101010101" pitchFamily="2" charset="-122"/>
              </a:rPr>
              <a:t>：给定一个</a:t>
            </a:r>
            <a:r>
              <a:rPr lang="en-US" altLang="zh-CN" b="0" i="0" dirty="0">
                <a:effectLst/>
                <a:latin typeface="宋体" panose="02010600030101010101" pitchFamily="2" charset="-122"/>
                <a:ea typeface="宋体" panose="02010600030101010101" pitchFamily="2" charset="-122"/>
              </a:rPr>
              <a:t>SSI</a:t>
            </a:r>
            <a:r>
              <a:rPr lang="zh-CN" altLang="en-US" b="0" i="0" dirty="0">
                <a:effectLst/>
                <a:latin typeface="宋体" panose="02010600030101010101" pitchFamily="2" charset="-122"/>
                <a:ea typeface="宋体" panose="02010600030101010101" pitchFamily="2" charset="-122"/>
              </a:rPr>
              <a:t>和文本序列组成的输入，</a:t>
            </a:r>
            <a:r>
              <a:rPr lang="en-US" altLang="zh-CN" b="0" i="0" dirty="0">
                <a:effectLst/>
                <a:latin typeface="宋体" panose="02010600030101010101" pitchFamily="2" charset="-122"/>
                <a:ea typeface="宋体" panose="02010600030101010101" pitchFamily="2" charset="-122"/>
              </a:rPr>
              <a:t>UIE</a:t>
            </a:r>
            <a:r>
              <a:rPr lang="zh-CN" altLang="en-US" b="0" i="0" dirty="0">
                <a:effectLst/>
                <a:latin typeface="宋体" panose="02010600030101010101" pitchFamily="2" charset="-122"/>
                <a:ea typeface="宋体" panose="02010600030101010101" pitchFamily="2" charset="-122"/>
              </a:rPr>
              <a:t>需要生成一个</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，它包含了基于</a:t>
            </a:r>
            <a:r>
              <a:rPr lang="en-US" altLang="zh-CN" b="0" i="0" dirty="0">
                <a:effectLst/>
                <a:latin typeface="宋体" panose="02010600030101010101" pitchFamily="2" charset="-122"/>
                <a:ea typeface="宋体" panose="02010600030101010101" pitchFamily="2" charset="-122"/>
              </a:rPr>
              <a:t>SSI</a:t>
            </a:r>
            <a:r>
              <a:rPr lang="zh-CN" altLang="en-US" b="0" i="0" dirty="0">
                <a:effectLst/>
                <a:latin typeface="宋体" panose="02010600030101010101" pitchFamily="2" charset="-122"/>
                <a:ea typeface="宋体" panose="02010600030101010101" pitchFamily="2" charset="-122"/>
              </a:rPr>
              <a:t>从文本中提取的目标信息。</a:t>
            </a:r>
            <a:endParaRPr lang="en-US" altLang="zh-CN" b="0" i="0" dirty="0">
              <a:effectLst/>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b="0" i="0" dirty="0">
                <a:effectLst/>
                <a:latin typeface="宋体" panose="02010600030101010101" pitchFamily="2" charset="-122"/>
                <a:ea typeface="宋体" panose="02010600030101010101" pitchFamily="2" charset="-122"/>
              </a:rPr>
              <a:t>这个任务的损失函数是交叉熵损失，它衡量了生成的</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与真实</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之间的差异。</a:t>
            </a:r>
            <a:endParaRPr lang="en-US" altLang="zh-CN" b="0" i="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b="0" i="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14" name="图片 13">
            <a:extLst>
              <a:ext uri="{FF2B5EF4-FFF2-40B4-BE49-F238E27FC236}">
                <a16:creationId xmlns:a16="http://schemas.microsoft.com/office/drawing/2014/main" id="{C29BE1E5-1DA1-9037-3CB9-967DB3F4F9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4623" y="5026150"/>
            <a:ext cx="4324954" cy="704948"/>
          </a:xfrm>
          <a:prstGeom prst="rect">
            <a:avLst/>
          </a:prstGeom>
        </p:spPr>
      </p:pic>
    </p:spTree>
    <p:extLst>
      <p:ext uri="{BB962C8B-B14F-4D97-AF65-F5344CB8AC3E}">
        <p14:creationId xmlns:p14="http://schemas.microsoft.com/office/powerpoint/2010/main" val="1015818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612B326-5501-D0DB-76DF-6DE31C58745C}"/>
              </a:ext>
            </a:extLst>
          </p:cNvPr>
          <p:cNvSpPr/>
          <p:nvPr/>
        </p:nvSpPr>
        <p:spPr>
          <a:xfrm>
            <a:off x="1314243" y="1045796"/>
            <a:ext cx="3344197" cy="48195"/>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11" name="矩形 3">
            <a:extLst>
              <a:ext uri="{FF2B5EF4-FFF2-40B4-BE49-F238E27FC236}">
                <a16:creationId xmlns:a16="http://schemas.microsoft.com/office/drawing/2014/main" id="{E6DED47F-2BE4-FB04-4F9F-EEF9F515A600}"/>
              </a:ext>
            </a:extLst>
          </p:cNvPr>
          <p:cNvSpPr/>
          <p:nvPr/>
        </p:nvSpPr>
        <p:spPr>
          <a:xfrm>
            <a:off x="978038" y="1247399"/>
            <a:ext cx="4773031" cy="397378"/>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zh-CN" altLang="en-US" sz="2108" dirty="0">
                <a:latin typeface="Calibri" panose="020F0502020204030204" pitchFamily="34" charset="0"/>
                <a:ea typeface="宋体" panose="02010600030101010101" pitchFamily="2" charset="-122"/>
              </a:rPr>
              <a:t>预训练</a:t>
            </a:r>
          </a:p>
        </p:txBody>
      </p:sp>
      <p:pic>
        <p:nvPicPr>
          <p:cNvPr id="33" name="图片 32">
            <a:extLst>
              <a:ext uri="{FF2B5EF4-FFF2-40B4-BE49-F238E27FC236}">
                <a16:creationId xmlns:a16="http://schemas.microsoft.com/office/drawing/2014/main" id="{F79CEC7C-2E9C-1107-0AFB-B78188E3440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文本框 1">
            <a:extLst>
              <a:ext uri="{FF2B5EF4-FFF2-40B4-BE49-F238E27FC236}">
                <a16:creationId xmlns:a16="http://schemas.microsoft.com/office/drawing/2014/main" id="{EE989E6B-3A4B-D20B-277A-CC00B0A725B7}"/>
              </a:ext>
            </a:extLst>
          </p:cNvPr>
          <p:cNvSpPr txBox="1"/>
          <p:nvPr/>
        </p:nvSpPr>
        <p:spPr>
          <a:xfrm>
            <a:off x="1441393" y="362648"/>
            <a:ext cx="2734265" cy="646330"/>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AD4ED5AB-6CC4-8110-ED63-BF90500B6CCA}"/>
              </a:ext>
            </a:extLst>
          </p:cNvPr>
          <p:cNvSpPr txBox="1"/>
          <p:nvPr/>
        </p:nvSpPr>
        <p:spPr>
          <a:xfrm>
            <a:off x="725279" y="1998411"/>
            <a:ext cx="11401842" cy="3970318"/>
          </a:xfrm>
          <a:prstGeom prst="rect">
            <a:avLst/>
          </a:prstGeom>
          <a:noFill/>
        </p:spPr>
        <p:txBody>
          <a:bodyPr wrap="square">
            <a:spAutoFit/>
          </a:bodyPr>
          <a:lstStyle/>
          <a:p>
            <a:r>
              <a:rPr lang="en-US" altLang="zh-CN" b="1" i="0" dirty="0">
                <a:effectLst/>
                <a:latin typeface="宋体" panose="02010600030101010101" pitchFamily="2" charset="-122"/>
                <a:ea typeface="宋体" panose="02010600030101010101" pitchFamily="2" charset="-122"/>
              </a:rPr>
              <a:t>UIE</a:t>
            </a:r>
            <a:r>
              <a:rPr lang="zh-CN" altLang="en-US" b="1" i="0" dirty="0">
                <a:effectLst/>
                <a:latin typeface="宋体" panose="02010600030101010101" pitchFamily="2" charset="-122"/>
                <a:ea typeface="宋体" panose="02010600030101010101" pitchFamily="2" charset="-122"/>
              </a:rPr>
              <a:t>需要编码文本、将文本映射到结构、解码结构，因此预训练分类三种：</a:t>
            </a:r>
            <a:endParaRPr lang="en-US" altLang="zh-CN" b="1"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b="0" i="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Structure Generation预训练</a:t>
            </a:r>
            <a:r>
              <a:rPr lang="zh-CN" altLang="en-US" dirty="0">
                <a:latin typeface="宋体" panose="02010600030101010101" pitchFamily="2" charset="-122"/>
                <a:ea typeface="宋体" panose="02010600030101010101" pitchFamily="2" charset="-122"/>
                <a:sym typeface="Wingdings" panose="05000000000000000000" pitchFamily="2" charset="2"/>
              </a:rPr>
              <a:t>：</a:t>
            </a:r>
            <a:endParaRPr lang="en-US" altLang="zh-CN" dirty="0">
              <a:latin typeface="宋体" panose="02010600030101010101" pitchFamily="2" charset="-122"/>
              <a:ea typeface="宋体" panose="02010600030101010101" pitchFamily="2" charset="-122"/>
              <a:sym typeface="Wingdings" panose="05000000000000000000" pitchFamily="2" charset="2"/>
            </a:endParaRPr>
          </a:p>
          <a:p>
            <a:r>
              <a:rPr lang="en-US" altLang="zh-CN" b="0" i="0" dirty="0">
                <a:effectLst/>
                <a:latin typeface="宋体" panose="02010600030101010101" pitchFamily="2" charset="-122"/>
                <a:ea typeface="宋体" panose="02010600030101010101" pitchFamily="2" charset="-122"/>
                <a:sym typeface="Wingdings" panose="05000000000000000000" pitchFamily="2" charset="2"/>
              </a:rPr>
              <a:t>1.</a:t>
            </a:r>
            <a:r>
              <a:rPr lang="zh-CN" altLang="en-US" b="1" i="0" dirty="0">
                <a:effectLst/>
                <a:latin typeface="宋体" panose="02010600030101010101" pitchFamily="2" charset="-122"/>
                <a:ea typeface="宋体" panose="02010600030101010101" pitchFamily="2" charset="-122"/>
              </a:rPr>
              <a:t>目标</a:t>
            </a:r>
            <a:r>
              <a:rPr lang="zh-CN" altLang="en-US" b="0" i="0" dirty="0">
                <a:effectLst/>
                <a:latin typeface="宋体" panose="02010600030101010101" pitchFamily="2" charset="-122"/>
                <a:ea typeface="宋体" panose="02010600030101010101" pitchFamily="2" charset="-122"/>
              </a:rPr>
              <a:t>：是让</a:t>
            </a:r>
            <a:r>
              <a:rPr lang="en-US" altLang="zh-CN" b="0" i="0" dirty="0">
                <a:effectLst/>
                <a:latin typeface="宋体" panose="02010600030101010101" pitchFamily="2" charset="-122"/>
                <a:ea typeface="宋体" panose="02010600030101010101" pitchFamily="2" charset="-122"/>
              </a:rPr>
              <a:t>UIE</a:t>
            </a:r>
            <a:r>
              <a:rPr lang="zh-CN" altLang="en-US" b="0" i="0" dirty="0">
                <a:effectLst/>
                <a:latin typeface="宋体" panose="02010600030101010101" pitchFamily="2" charset="-122"/>
                <a:ea typeface="宋体" panose="02010600030101010101" pitchFamily="2" charset="-122"/>
              </a:rPr>
              <a:t>学习如何解码结构</a:t>
            </a:r>
            <a:r>
              <a:rPr lang="zh-CN" altLang="en-US" b="0" i="0" dirty="0">
                <a:effectLst/>
                <a:latin typeface="宋体" panose="02010600030101010101" pitchFamily="2" charset="-122"/>
                <a:ea typeface="宋体" panose="02010600030101010101" pitchFamily="2" charset="-122"/>
                <a:sym typeface="Wingdings" panose="05000000000000000000" pitchFamily="2" charset="2"/>
              </a:rPr>
              <a:t>；</a:t>
            </a:r>
            <a:endParaRPr lang="en-US" altLang="zh-CN" b="0" i="0" dirty="0">
              <a:effectLst/>
              <a:latin typeface="宋体" panose="02010600030101010101" pitchFamily="2" charset="-122"/>
              <a:ea typeface="宋体" panose="02010600030101010101" pitchFamily="2" charset="-122"/>
              <a:sym typeface="Wingdings" panose="05000000000000000000" pitchFamily="2" charset="2"/>
            </a:endParaRPr>
          </a:p>
          <a:p>
            <a:r>
              <a:rPr lang="en-US" altLang="zh-CN" dirty="0">
                <a:latin typeface="宋体" panose="02010600030101010101" pitchFamily="2" charset="-122"/>
                <a:ea typeface="宋体" panose="02010600030101010101" pitchFamily="2" charset="-122"/>
                <a:sym typeface="Wingdings" panose="05000000000000000000" pitchFamily="2" charset="2"/>
              </a:rPr>
              <a:t>2.</a:t>
            </a:r>
            <a:r>
              <a:rPr lang="zh-CN" altLang="en-US" b="1" dirty="0">
                <a:latin typeface="宋体" panose="02010600030101010101" pitchFamily="2" charset="-122"/>
                <a:ea typeface="宋体" panose="02010600030101010101" pitchFamily="2" charset="-122"/>
                <a:sym typeface="Wingdings" panose="05000000000000000000" pitchFamily="2" charset="2"/>
              </a:rPr>
              <a:t>场景</a:t>
            </a:r>
            <a:r>
              <a:rPr lang="zh-CN" altLang="en-US" dirty="0">
                <a:latin typeface="宋体" panose="02010600030101010101" pitchFamily="2" charset="-122"/>
                <a:ea typeface="宋体" panose="02010600030101010101" pitchFamily="2" charset="-122"/>
                <a:sym typeface="Wingdings" panose="05000000000000000000" pitchFamily="2" charset="2"/>
              </a:rPr>
              <a:t>：</a:t>
            </a:r>
            <a:r>
              <a:rPr lang="zh-CN" altLang="en-US" b="0" i="0" dirty="0">
                <a:effectLst/>
                <a:latin typeface="宋体" panose="02010600030101010101" pitchFamily="2" charset="-122"/>
                <a:ea typeface="宋体" panose="02010600030101010101" pitchFamily="2" charset="-122"/>
              </a:rPr>
              <a:t>给定一个</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a:t>
            </a:r>
            <a:r>
              <a:rPr lang="en-US" altLang="zh-CN" b="0" i="0" dirty="0">
                <a:effectLst/>
                <a:latin typeface="宋体" panose="02010600030101010101" pitchFamily="2" charset="-122"/>
                <a:ea typeface="宋体" panose="02010600030101010101" pitchFamily="2" charset="-122"/>
              </a:rPr>
              <a:t>UIE</a:t>
            </a:r>
            <a:r>
              <a:rPr lang="zh-CN" altLang="en-US" b="0" i="0" dirty="0">
                <a:effectLst/>
                <a:latin typeface="宋体" panose="02010600030101010101" pitchFamily="2" charset="-122"/>
                <a:ea typeface="宋体" panose="02010600030101010101" pitchFamily="2" charset="-122"/>
              </a:rPr>
              <a:t>需要生成一个模式指导器和文本序列，它们可以生成给定的</a:t>
            </a:r>
            <a:r>
              <a:rPr lang="en-US" altLang="zh-CN" b="0" i="0" dirty="0">
                <a:effectLst/>
                <a:latin typeface="宋体" panose="02010600030101010101" pitchFamily="2" charset="-122"/>
                <a:ea typeface="宋体" panose="02010600030101010101" pitchFamily="2" charset="-122"/>
              </a:rPr>
              <a:t>SEL</a:t>
            </a:r>
            <a:r>
              <a:rPr lang="zh-CN" altLang="en-US" b="0" i="0" dirty="0">
                <a:effectLst/>
                <a:latin typeface="宋体" panose="02010600030101010101" pitchFamily="2" charset="-122"/>
                <a:ea typeface="宋体" panose="02010600030101010101" pitchFamily="2" charset="-122"/>
              </a:rPr>
              <a:t>。</a:t>
            </a:r>
            <a:endParaRPr lang="en-US" altLang="zh-CN" b="0" i="0" dirty="0">
              <a:effectLst/>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b="0" i="0" dirty="0">
                <a:effectLst/>
                <a:latin typeface="宋体" panose="02010600030101010101" pitchFamily="2" charset="-122"/>
                <a:ea typeface="宋体" panose="02010600030101010101" pitchFamily="2" charset="-122"/>
              </a:rPr>
              <a:t>这个任务的损失函数也是交叉熵损失，它衡量了生成的模式指导器和文本序列与真实的模式指导器和文本序列之间的差异。</a:t>
            </a:r>
            <a:endParaRPr lang="en-US" altLang="zh-CN" b="0" i="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34" name="图片 33">
            <a:extLst>
              <a:ext uri="{FF2B5EF4-FFF2-40B4-BE49-F238E27FC236}">
                <a16:creationId xmlns:a16="http://schemas.microsoft.com/office/drawing/2014/main" id="{42836523-1136-C536-9A71-881472C270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5658" y="4703357"/>
            <a:ext cx="4258269" cy="714475"/>
          </a:xfrm>
          <a:prstGeom prst="rect">
            <a:avLst/>
          </a:prstGeom>
        </p:spPr>
      </p:pic>
    </p:spTree>
    <p:extLst>
      <p:ext uri="{BB962C8B-B14F-4D97-AF65-F5344CB8AC3E}">
        <p14:creationId xmlns:p14="http://schemas.microsoft.com/office/powerpoint/2010/main" val="267734647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5354</TotalTime>
  <Words>1658</Words>
  <Application>Microsoft Office PowerPoint</Application>
  <PresentationFormat>自定义</PresentationFormat>
  <Paragraphs>136</Paragraphs>
  <Slides>15</Slides>
  <Notes>13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15</vt:i4>
      </vt:variant>
    </vt:vector>
  </HeadingPairs>
  <TitlesOfParts>
    <vt:vector size="31" baseType="lpstr">
      <vt:lpstr>-apple-system</vt:lpstr>
      <vt:lpstr>PingFang SC</vt:lpstr>
      <vt:lpstr>Söhne</vt:lpstr>
      <vt:lpstr>等线</vt:lpstr>
      <vt:lpstr>仿宋</vt:lpstr>
      <vt:lpstr>宋体</vt:lpstr>
      <vt:lpstr>Microsoft YaHei</vt:lpstr>
      <vt:lpstr>Microsoft YaHei</vt:lpstr>
      <vt:lpstr>Arial</vt:lpstr>
      <vt:lpstr>Calibri</vt:lpstr>
      <vt:lpstr>Calibri Light</vt:lpstr>
      <vt:lpstr>Impact</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xy</dc:creator>
  <cp:lastModifiedBy>宗宗</cp:lastModifiedBy>
  <cp:revision>25</cp:revision>
  <dcterms:created xsi:type="dcterms:W3CDTF">2023-03-21T13:31:03Z</dcterms:created>
  <dcterms:modified xsi:type="dcterms:W3CDTF">2023-08-02T04:00:02Z</dcterms:modified>
</cp:coreProperties>
</file>