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</p:sldMasterIdLst>
  <p:notesMasterIdLst>
    <p:notesMasterId r:id="rId5"/>
  </p:notesMasterIdLst>
  <p:sldIdLst>
    <p:sldId id="3257" r:id="rId4"/>
    <p:sldId id="293" r:id="rId6"/>
    <p:sldId id="3359" r:id="rId7"/>
    <p:sldId id="3325" r:id="rId8"/>
    <p:sldId id="3284" r:id="rId9"/>
    <p:sldId id="3345" r:id="rId10"/>
    <p:sldId id="3373" r:id="rId11"/>
    <p:sldId id="3285" r:id="rId12"/>
    <p:sldId id="3376" r:id="rId13"/>
    <p:sldId id="3375" r:id="rId14"/>
    <p:sldId id="3339" r:id="rId15"/>
    <p:sldId id="3341" r:id="rId16"/>
    <p:sldId id="3342" r:id="rId17"/>
    <p:sldId id="3262" r:id="rId18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sqdi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8C3"/>
    <a:srgbClr val="1A78C2"/>
    <a:srgbClr val="1B6299"/>
    <a:srgbClr val="8609AD"/>
    <a:srgbClr val="1C6299"/>
    <a:srgbClr val="1B6298"/>
    <a:srgbClr val="96C4D1"/>
    <a:srgbClr val="6F3A97"/>
    <a:srgbClr val="D7E0E6"/>
    <a:srgbClr val="286B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8" autoAdjust="0"/>
    <p:restoredTop sz="89612" autoAdjust="0"/>
  </p:normalViewPr>
  <p:slideViewPr>
    <p:cSldViewPr snapToGrid="0" showGuides="1">
      <p:cViewPr varScale="1">
        <p:scale>
          <a:sx n="112" d="100"/>
          <a:sy n="112" d="100"/>
        </p:scale>
        <p:origin x="835" y="82"/>
      </p:cViewPr>
      <p:guideLst>
        <p:guide orient="horz" pos="2183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2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93C12-D317-442F-945E-D6517EECB5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33A62-8780-4CAA-8D19-25292B7F56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1" indent="0" algn="l" defTabSz="1218565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endParaRPr lang="zh-CN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indent="0" defTabSz="1218565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noProof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该</a:t>
            </a:r>
            <a:r>
              <a:rPr noProof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简单但有用的示例用于说明基于python的AI框架与ns3之间的数据交换</a:t>
            </a:r>
            <a:endParaRPr kumimoji="0" i="0" cap="none" spc="0" normalizeH="0" baseline="0" noProof="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indent="0" defTabSz="1218565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noProof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在这个例子中，我们在ns-3中有两个变量a和b，然后使用python将它们放入共享内存中计算c = a + b。最后，我们将c放回ns-3中。</a:t>
            </a:r>
            <a:endParaRPr kumimoji="0" i="0" cap="none" spc="0" normalizeH="0" baseline="0" noProof="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1" indent="0" algn="l" defTabSz="1218565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endParaRPr lang="zh-CN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33A62-8780-4CAA-8D19-25292B7F56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indent="0" algn="l" defTabSz="1218565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33A62-8780-4CAA-8D19-25292B7F56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ZeroMQ 套接字专门传输离散消息，ZeroMQ 的socket是非线程安全的，并且ZeroMQ本身不建议在多个线程中传递同一个Socket，即使保证了线程同步。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33A62-8780-4CAA-8D19-25292B7F56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33A62-8780-4CAA-8D19-25292B7F56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indent="0" algn="l" defTabSz="1218565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从用于训练或测试的数据到控制信号，通过这两部分传输的所有信息都可以由ns-3模块处理</a:t>
            </a:r>
            <a:endParaRPr lang="zh-CN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indent="0" algn="l" defTabSz="1218565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读写锁是由两个8位变量版本和下一个版本实现的。对于最常见的用例，ns-3生成数据，然后将其写入共享内存，AI部分从共享内存中读取数据以训练模块。ns-3的动作总是写，另一边总是读，动作交替发生。所以n -3的版本总是偶数，而另一边总是奇数。</a:t>
            </a:r>
            <a:endParaRPr lang="zh-CN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R="0" lvl="0" indent="0" algn="l" defTabSz="1218565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如果读写发生在两边，我们建议使用两个不同的内存块，这样在这些情况下同样的方法也很有用。内存的版本作为信号告诉不同的进程内存块的当前状态，这提供了不同的方法来同步通过确定内存块中的版本值。</a:t>
            </a:r>
            <a:endParaRPr lang="zh-CN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R="0" lvl="0" indent="0" algn="l" defTabSz="1218565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R="0" lvl="0" indent="0" algn="l" defTabSz="1218565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期望轮询机制访问内存并等待数据传输。在具有AI算法的网络仿真中，AI算法的仿真和实现是顺序进行的，而不是并行进行的。通过应用池机制在继续之前等待新结果，它避免了每个进程中的时间同步。通过这种方式，结果可以被复制，似乎我们只是在模拟过程中插入了一个新的AI算法。这些进程相互等待，直到后续步骤所需的数据到达，因此用户不必关心ns-3中的虚拟时间管理或对不同进程的控制。</a:t>
            </a:r>
            <a:endParaRPr lang="zh-CN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R="0" lvl="0" indent="0" algn="l" defTabSz="1218565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R="0" lvl="0" indent="0" algn="l" defTabSz="1218565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由于我们引入版本变量是为了方便进程识别内存的状态，所以不需要开发另一种方法来传递控制信号。每个进程都需要维护其版本的内存，这同样增加了系统的稳定性并避免了冲突。</a:t>
            </a:r>
            <a:endParaRPr lang="zh-CN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33A62-8780-4CAA-8D19-25292B7F56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indent="0" defTabSz="1218565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noProof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该</a:t>
            </a:r>
            <a:r>
              <a:rPr noProof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简单但有用的示例用于说明基于python的AI框架与ns3之间的数据交换</a:t>
            </a:r>
            <a:endParaRPr kumimoji="0" i="0" cap="none" spc="0" normalizeH="0" baseline="0" noProof="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indent="0" defTabSz="1218565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noProof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在这个例子中，我们在ns-3中有两个变量a和b，然后使用python将它们放入共享内存中计算c = a + b。最后，我们将c放回ns-3中。</a:t>
            </a:r>
            <a:endParaRPr kumimoji="0" i="0" cap="none" spc="0" normalizeH="0" baseline="0" noProof="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1" indent="0" algn="l" defTabSz="1218565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endParaRPr lang="zh-CN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DC35-3D39-4E5D-813A-1465AB5946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6EB1-3B9C-423A-A463-BABF6B6D69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0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379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27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03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6.jpeg"/><Relationship Id="rId2" Type="http://schemas.openxmlformats.org/officeDocument/2006/relationships/tags" Target="../tags/tag17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8.xml"/><Relationship Id="rId2" Type="http://schemas.openxmlformats.org/officeDocument/2006/relationships/image" Target="../media/image17.jpe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8.jpeg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3.xml"/><Relationship Id="rId6" Type="http://schemas.openxmlformats.org/officeDocument/2006/relationships/tags" Target="../tags/tag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3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image" Target="../media/image13.png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image" Target="../media/image14.png"/><Relationship Id="rId5" Type="http://schemas.openxmlformats.org/officeDocument/2006/relationships/tags" Target="../tags/tag13.xml"/><Relationship Id="rId4" Type="http://schemas.openxmlformats.org/officeDocument/2006/relationships/image" Target="../media/image13.png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5.jpeg"/><Relationship Id="rId2" Type="http://schemas.openxmlformats.org/officeDocument/2006/relationships/tags" Target="../tags/tag16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546580"/>
            <a:ext cx="12191331" cy="1838567"/>
          </a:xfrm>
          <a:prstGeom prst="rect">
            <a:avLst/>
          </a:prstGeom>
          <a:solidFill>
            <a:srgbClr val="1A7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524353" y="2153727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81" y="2014069"/>
            <a:ext cx="3140616" cy="290358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772535" y="2611755"/>
            <a:ext cx="8214995" cy="1482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defTabSz="913765">
              <a:defRPr/>
            </a:pPr>
            <a:r>
              <a:rPr lang="en-US" altLang="zh-CN" sz="3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ns3-ai: Fostering Artificial Intelligence Algorithms for Networking Research</a:t>
            </a:r>
            <a:endParaRPr lang="en-US" altLang="zh-CN" sz="3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01" y="150150"/>
            <a:ext cx="1966449" cy="575997"/>
          </a:xfrm>
          <a:prstGeom prst="rect">
            <a:avLst/>
          </a:prstGeom>
        </p:spPr>
      </p:pic>
      <p:sp>
        <p:nvSpPr>
          <p:cNvPr id="7" name="文本占位符 13"/>
          <p:cNvSpPr txBox="1"/>
          <p:nvPr/>
        </p:nvSpPr>
        <p:spPr>
          <a:xfrm>
            <a:off x="5126990" y="4515485"/>
            <a:ext cx="6659880" cy="17570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zh-CN" altLang="en-US" sz="1800" b="1">
                <a:sym typeface="+mn-ea"/>
              </a:rPr>
              <a:t>Hao Yin University of Washington，Pengyu Liu, Keshu Liu Huazhong University of Science and Technology</a:t>
            </a:r>
            <a:endParaRPr lang="zh-CN" altLang="en-US" sz="1800" b="1">
              <a:sym typeface="+mn-ea"/>
            </a:endParaRPr>
          </a:p>
          <a:p>
            <a:pPr algn="r">
              <a:defRPr/>
            </a:pPr>
            <a:r>
              <a:rPr lang="zh-CN" altLang="en-US" sz="1800">
                <a:sym typeface="+mn-ea"/>
              </a:rPr>
              <a:t>Workshop on ns-3 – WNS3 2020</a:t>
            </a:r>
            <a:endParaRPr lang="zh-CN" altLang="en-US" sz="1800">
              <a:sym typeface="+mn-ea"/>
            </a:endParaRPr>
          </a:p>
          <a:p>
            <a:pPr algn="r">
              <a:defRPr/>
            </a:pPr>
            <a:r>
              <a:rPr lang="zh-CN" altLang="en-US" sz="1800">
                <a:sym typeface="+mn-ea"/>
              </a:rPr>
              <a:t>汇报人：张泷千</a:t>
            </a:r>
            <a:endParaRPr lang="zh-CN" altLang="en-US" sz="1800"/>
          </a:p>
          <a:p>
            <a:pPr algn="r">
              <a:defRPr/>
            </a:pPr>
            <a:r>
              <a:rPr lang="zh-CN" altLang="en-US" sz="1800"/>
              <a:t>202</a:t>
            </a:r>
            <a:r>
              <a:rPr lang="en-US" altLang="zh-CN" sz="1800"/>
              <a:t>3</a:t>
            </a:r>
            <a:r>
              <a:rPr lang="zh-CN" altLang="en-US" sz="1800"/>
              <a:t> / </a:t>
            </a:r>
            <a:r>
              <a:rPr lang="en-US" altLang="zh-CN" sz="1800"/>
              <a:t>8 </a:t>
            </a:r>
            <a:r>
              <a:rPr lang="zh-CN" altLang="en-US" sz="1800"/>
              <a:t>/</a:t>
            </a:r>
            <a:r>
              <a:rPr lang="en-US" altLang="zh-CN" sz="1800"/>
              <a:t> 2</a:t>
            </a:r>
            <a:endParaRPr lang="zh-CN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54" name="组合 53"/>
          <p:cNvGrpSpPr/>
          <p:nvPr/>
        </p:nvGrpSpPr>
        <p:grpSpPr>
          <a:xfrm>
            <a:off x="203760" y="159728"/>
            <a:ext cx="739199" cy="619478"/>
            <a:chOff x="178632" y="159728"/>
            <a:chExt cx="739199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44731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标题占位符 1"/>
          <p:cNvSpPr txBox="1"/>
          <p:nvPr/>
        </p:nvSpPr>
        <p:spPr>
          <a:xfrm>
            <a:off x="965200" y="160020"/>
            <a:ext cx="8925560" cy="619125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Black" panose="020B0A04020102020204" charset="0"/>
                <a:ea typeface="微软雅黑" panose="020B0503020204020204" pitchFamily="34" charset="-122"/>
                <a:cs typeface="Arial Black" panose="020B0A04020102020204" charset="0"/>
              </a:rPr>
              <a:t>Sample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Black" panose="020B0A04020102020204" charset="0"/>
                <a:ea typeface="微软雅黑" panose="020B0503020204020204" pitchFamily="34" charset="-122"/>
                <a:cs typeface="Arial Black" panose="020B0A04020102020204" charset="0"/>
              </a:rPr>
              <a:t>Code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Black" panose="020B0A04020102020204" charset="0"/>
              <a:ea typeface="微软雅黑" panose="020B0503020204020204" pitchFamily="34" charset="-122"/>
              <a:cs typeface="Arial Black" panose="020B0A04020102020204" charset="0"/>
            </a:endParaRPr>
          </a:p>
        </p:txBody>
      </p:sp>
      <p:sp>
        <p:nvSpPr>
          <p:cNvPr id="14" name="TextBox 205"/>
          <p:cNvSpPr txBox="1"/>
          <p:nvPr>
            <p:custDataLst>
              <p:tags r:id="rId2"/>
            </p:custDataLst>
          </p:nvPr>
        </p:nvSpPr>
        <p:spPr>
          <a:xfrm>
            <a:off x="764540" y="1073150"/>
            <a:ext cx="10676255" cy="9309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kumimoji="0" lang="en-US" altLang="zh-CN" sz="2400" b="1" i="0" kern="1200" cap="none" spc="0" normalizeH="0" baseline="0" noProof="0" dirty="0">
                <a:solidFill>
                  <a:srgbClr val="1C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C++</a:t>
            </a:r>
            <a:r>
              <a:rPr kumimoji="0" lang="zh-CN" altLang="en-US" sz="2400" b="1" i="0" kern="1200" cap="none" spc="0" normalizeH="0" baseline="0" noProof="0" dirty="0">
                <a:solidFill>
                  <a:srgbClr val="1C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部分实现代码：</a:t>
            </a:r>
            <a:endParaRPr lang="zh-CN" altLang="en-US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indent="-285750" defTabSz="1218565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i="0" kern="1200" cap="none" spc="0" normalizeH="0" baseline="0" noProof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该部分代码首先设定了共享数据区的编码，使用</a:t>
            </a:r>
            <a:r>
              <a:rPr kumimoji="0" lang="en-US" altLang="zh-CN" i="0" kern="1200" cap="none" spc="0" normalizeH="0" baseline="0" noProof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Func</a:t>
            </a:r>
            <a:r>
              <a:rPr kumimoji="0" lang="zh-CN" altLang="en-US" i="0" kern="1200" cap="none" spc="0" normalizeH="0" baseline="0" noProof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函数与</a:t>
            </a:r>
            <a:r>
              <a:rPr kumimoji="0" lang="en-US" altLang="zh-CN" i="0" kern="1200" cap="none" spc="0" normalizeH="0" baseline="0" noProof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Python</a:t>
            </a:r>
            <a:r>
              <a:rPr kumimoji="0" lang="zh-CN" altLang="en-US" i="0" kern="1200" cap="none" spc="0" normalizeH="0" baseline="0" noProof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进行交互</a:t>
            </a:r>
            <a:endParaRPr kumimoji="0" lang="zh-CN" altLang="en-US" i="0" kern="1200" cap="none" spc="0" normalizeH="0" baseline="0" noProof="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 descr="mai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2136775"/>
            <a:ext cx="9771380" cy="4292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54" name="组合 53"/>
          <p:cNvGrpSpPr/>
          <p:nvPr/>
        </p:nvGrpSpPr>
        <p:grpSpPr>
          <a:xfrm>
            <a:off x="203760" y="159728"/>
            <a:ext cx="739199" cy="619478"/>
            <a:chOff x="178632" y="159728"/>
            <a:chExt cx="739199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44731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标题占位符 1"/>
          <p:cNvSpPr txBox="1"/>
          <p:nvPr/>
        </p:nvSpPr>
        <p:spPr>
          <a:xfrm>
            <a:off x="965200" y="160020"/>
            <a:ext cx="8925560" cy="619125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Black" panose="020B0A04020102020204" charset="0"/>
                <a:ea typeface="微软雅黑" panose="020B0503020204020204" pitchFamily="34" charset="-122"/>
                <a:cs typeface="Arial Black" panose="020B0A04020102020204" charset="0"/>
              </a:rPr>
              <a:t>Sample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Black" panose="020B0A04020102020204" charset="0"/>
                <a:ea typeface="微软雅黑" panose="020B0503020204020204" pitchFamily="34" charset="-122"/>
                <a:cs typeface="Arial Black" panose="020B0A04020102020204" charset="0"/>
              </a:rPr>
              <a:t>Code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Black" panose="020B0A04020102020204" charset="0"/>
              <a:ea typeface="微软雅黑" panose="020B0503020204020204" pitchFamily="34" charset="-122"/>
              <a:cs typeface="Arial Black" panose="020B0A04020102020204" charset="0"/>
            </a:endParaRPr>
          </a:p>
        </p:txBody>
      </p:sp>
      <p:pic>
        <p:nvPicPr>
          <p:cNvPr id="11" name="图片 10" descr="fun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60" y="2009775"/>
            <a:ext cx="10044430" cy="3741420"/>
          </a:xfrm>
          <a:prstGeom prst="rect">
            <a:avLst/>
          </a:prstGeom>
        </p:spPr>
      </p:pic>
      <p:sp>
        <p:nvSpPr>
          <p:cNvPr id="14" name="TextBox 205"/>
          <p:cNvSpPr txBox="1"/>
          <p:nvPr>
            <p:custDataLst>
              <p:tags r:id="rId3"/>
            </p:custDataLst>
          </p:nvPr>
        </p:nvSpPr>
        <p:spPr>
          <a:xfrm>
            <a:off x="764540" y="950595"/>
            <a:ext cx="10147300" cy="9309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kumimoji="0" lang="en-US" altLang="zh-CN" sz="2400" b="1" i="0" kern="1200" cap="none" spc="0" normalizeH="0" baseline="0" noProof="0" dirty="0">
                <a:solidFill>
                  <a:srgbClr val="1C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C++</a:t>
            </a:r>
            <a:r>
              <a:rPr kumimoji="0" lang="zh-CN" altLang="en-US" sz="2400" b="1" i="0" kern="1200" cap="none" spc="0" normalizeH="0" baseline="0" noProof="0" dirty="0">
                <a:solidFill>
                  <a:srgbClr val="1C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部分</a:t>
            </a:r>
            <a:r>
              <a:rPr kumimoji="0" lang="zh-CN" altLang="en-US" sz="2400" b="1" i="0" kern="1200" cap="none" spc="0" normalizeH="0" baseline="0" noProof="0" dirty="0">
                <a:solidFill>
                  <a:srgbClr val="1C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实现代码</a:t>
            </a:r>
            <a:r>
              <a:rPr kumimoji="0" lang="zh-CN" altLang="en-US" sz="2400" b="1" i="0" kern="1200" cap="none" spc="0" normalizeH="0" baseline="0" noProof="0" dirty="0">
                <a:solidFill>
                  <a:srgbClr val="1C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endParaRPr lang="zh-CN" altLang="en-US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indent="-285750" defTabSz="1218565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i="0" kern="1200" cap="none" spc="0" normalizeH="0" baseline="0" noProof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将a和b放入共享内存</a:t>
            </a:r>
            <a:r>
              <a:rPr kumimoji="0" lang="zh-CN" i="0" kern="1200" cap="none" spc="0" normalizeH="0" baseline="0" noProof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；</a:t>
            </a:r>
            <a:r>
              <a:rPr kumimoji="0" i="0" kern="1200" cap="none" spc="0" normalizeH="0" baseline="0" noProof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等待python计算结果c = a + b</a:t>
            </a:r>
            <a:r>
              <a:rPr kumimoji="0" lang="zh-CN" i="0" kern="1200" cap="none" spc="0" normalizeH="0" baseline="0" noProof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；</a:t>
            </a:r>
            <a:r>
              <a:rPr kumimoji="0" i="0" kern="1200" cap="none" spc="0" normalizeH="0" baseline="0" noProof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从共享内存中获取结果c</a:t>
            </a:r>
            <a:endParaRPr kumimoji="0" i="0" kern="1200" cap="none" spc="0" normalizeH="0" baseline="0" noProof="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12700" y="-27940"/>
            <a:ext cx="12192000" cy="6858000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409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55288" y="6583649"/>
            <a:ext cx="2967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58171" y="2105561"/>
            <a:ext cx="2442210" cy="2646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600" b="0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98052">
                      <a:schemeClr val="bg1"/>
                    </a:gs>
                    <a:gs pos="0">
                      <a:srgbClr val="1C6299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04</a:t>
            </a:r>
            <a:endParaRPr kumimoji="0" lang="zh-CN" altLang="en-US" sz="16600" b="0" i="0" u="none" strike="noStrike" kern="1200" cap="none" spc="300" normalizeH="0" baseline="0" noProof="0" dirty="0">
              <a:ln>
                <a:noFill/>
              </a:ln>
              <a:gradFill>
                <a:gsLst>
                  <a:gs pos="98052">
                    <a:schemeClr val="bg1"/>
                  </a:gs>
                  <a:gs pos="0">
                    <a:srgbClr val="1C6299"/>
                  </a:gs>
                  <a:gs pos="100000">
                    <a:schemeClr val="bg1"/>
                  </a:gs>
                </a:gsLst>
                <a:lin ang="5400000" scaled="1"/>
              </a:gra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标题 1"/>
          <p:cNvSpPr txBox="1"/>
          <p:nvPr/>
        </p:nvSpPr>
        <p:spPr>
          <a:xfrm>
            <a:off x="5173345" y="2501900"/>
            <a:ext cx="6305550" cy="1854200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10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 Black" panose="020B0A04020102020204" charset="0"/>
                <a:ea typeface="微软雅黑" panose="020B0503020204020204" pitchFamily="34" charset="-122"/>
                <a:cs typeface="Arial Black" panose="020B0A04020102020204" charset="0"/>
              </a:rPr>
              <a:t>CONCLUSION </a:t>
            </a:r>
            <a:endParaRPr kumimoji="0" lang="en-US" altLang="zh-CN" sz="4800" b="1" i="0" u="none" strike="noStrike" kern="1200" cap="none" spc="10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 Black" panose="020B0A04020102020204" charset="0"/>
              <a:ea typeface="微软雅黑" panose="020B0503020204020204" pitchFamily="34" charset="-122"/>
              <a:cs typeface="Arial Black" panose="020B0A0402010202020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619693" y="2143125"/>
            <a:ext cx="0" cy="257175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dashDot"/>
            <a:miter lim="800000"/>
          </a:ln>
          <a:effectLst/>
        </p:spPr>
      </p:cxnSp>
      <p:sp>
        <p:nvSpPr>
          <p:cNvPr id="17" name="任意多边形: 形状 16"/>
          <p:cNvSpPr/>
          <p:nvPr/>
        </p:nvSpPr>
        <p:spPr>
          <a:xfrm flipH="1">
            <a:off x="0" y="0"/>
            <a:ext cx="12192000" cy="723900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837" y="136675"/>
            <a:ext cx="1663415" cy="487234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654772" y="647272"/>
            <a:ext cx="6452568" cy="5936919"/>
          </a:xfrm>
          <a:prstGeom prst="ellipse">
            <a:avLst/>
          </a:prstGeom>
          <a:blipFill dpi="0" rotWithShape="1">
            <a:blip r:embed="rId2">
              <a:alphaModFix amt="1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 defTabSz="963930" fontAlgn="auto">
              <a:spcBef>
                <a:spcPts val="0"/>
              </a:spcBef>
              <a:spcAft>
                <a:spcPts val="0"/>
              </a:spcAft>
            </a:pPr>
            <a:endParaRPr lang="zh-CN" altLang="en-US" sz="19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54" name="组合 53"/>
          <p:cNvGrpSpPr/>
          <p:nvPr/>
        </p:nvGrpSpPr>
        <p:grpSpPr>
          <a:xfrm>
            <a:off x="203760" y="159728"/>
            <a:ext cx="739199" cy="619478"/>
            <a:chOff x="178632" y="159728"/>
            <a:chExt cx="739199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44731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标题占位符 1"/>
          <p:cNvSpPr txBox="1"/>
          <p:nvPr/>
        </p:nvSpPr>
        <p:spPr>
          <a:xfrm>
            <a:off x="965200" y="160020"/>
            <a:ext cx="8925560" cy="619125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spc="10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 Black" panose="020B0A04020102020204" charset="0"/>
                <a:ea typeface="微软雅黑" panose="020B0503020204020204" pitchFamily="34" charset="-122"/>
                <a:cs typeface="Arial Black" panose="020B0A04020102020204" charset="0"/>
                <a:sym typeface="+mn-ea"/>
              </a:rPr>
              <a:t>CONCLUSION </a:t>
            </a:r>
            <a:endParaRPr lang="en-US" altLang="zh-CN" sz="2800" b="1" spc="10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 Black" panose="020B0A04020102020204" charset="0"/>
              <a:ea typeface="微软雅黑" panose="020B0503020204020204" pitchFamily="34" charset="-122"/>
              <a:cs typeface="Arial Black" panose="020B0A04020102020204" charset="0"/>
              <a:sym typeface="+mn-ea"/>
            </a:endParaRPr>
          </a:p>
        </p:txBody>
      </p:sp>
      <p:sp>
        <p:nvSpPr>
          <p:cNvPr id="2" name="TextBox 205"/>
          <p:cNvSpPr txBox="1"/>
          <p:nvPr>
            <p:custDataLst>
              <p:tags r:id="rId2"/>
            </p:custDataLst>
          </p:nvPr>
        </p:nvSpPr>
        <p:spPr>
          <a:xfrm>
            <a:off x="660400" y="1016635"/>
            <a:ext cx="10858500" cy="2009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kumimoji="0" lang="zh-CN" altLang="en-US" sz="2400" b="1" i="0" kern="1200" cap="none" spc="0" normalizeH="0" baseline="0" noProof="0" dirty="0">
                <a:solidFill>
                  <a:srgbClr val="1C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本文主要贡献：</a:t>
            </a:r>
            <a:endParaRPr lang="zh-CN" altLang="en-US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indent="-285750" defTabSz="1218565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i="0" cap="none" spc="0" normalizeH="0" baseline="0" noProof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文介绍了ns3-ai，一个基于共享内存的ns3-ai与AI框架之间数据传输的新工具箱。从基准测试结果来看，ns-3到AI框架的传输速度比目前的ns3-gym工具包快7倍，另一种方式的传输速度快50-100倍。此外，它还支持比ns3-gym更多的AI框架，具有高级DL和RL接口</a:t>
            </a:r>
            <a:r>
              <a:rPr kumimoji="0" i="0" kern="1200" cap="none" spc="0" normalizeH="0" baseline="0" noProof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i="0" kern="1200" cap="none" spc="0" normalizeH="0" baseline="0" noProof="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TextBox 205"/>
          <p:cNvSpPr txBox="1"/>
          <p:nvPr>
            <p:custDataLst>
              <p:tags r:id="rId3"/>
            </p:custDataLst>
          </p:nvPr>
        </p:nvSpPr>
        <p:spPr>
          <a:xfrm>
            <a:off x="660400" y="2995930"/>
            <a:ext cx="4269740" cy="34791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kumimoji="0" lang="zh-CN" altLang="en-US" sz="2400" b="1" i="0" kern="1200" cap="none" spc="0" normalizeH="0" baseline="0" noProof="0" dirty="0">
                <a:solidFill>
                  <a:srgbClr val="1C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存在问题</a:t>
            </a:r>
            <a:r>
              <a:rPr kumimoji="0" lang="zh-CN" altLang="en-US" sz="2400" b="1" i="0" kern="1200" cap="none" spc="0" normalizeH="0" baseline="0" noProof="0" dirty="0">
                <a:solidFill>
                  <a:srgbClr val="1C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与后续思考：</a:t>
            </a:r>
            <a:endParaRPr lang="zh-CN" altLang="en-US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indent="-285750" defTabSz="1218565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i="0" kern="1200" cap="none" spc="0" normalizeH="0" baseline="0" noProof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ns3-ai</a:t>
            </a:r>
            <a:r>
              <a:rPr kumimoji="0" lang="zh-CN" altLang="en-US" i="0" kern="1200" cap="none" spc="0" normalizeH="0" baseline="0" noProof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采取的交互方式是首先在</a:t>
            </a:r>
            <a:r>
              <a:rPr kumimoji="0" lang="en-US" altLang="zh-CN" i="0" kern="1200" cap="none" spc="0" normalizeH="0" baseline="0" noProof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ns3</a:t>
            </a:r>
            <a:r>
              <a:rPr kumimoji="0" lang="zh-CN" altLang="en-US" i="0" kern="1200" cap="none" spc="0" normalizeH="0" baseline="0" noProof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中收集数据，写入共享内存，</a:t>
            </a:r>
            <a:r>
              <a:rPr kumimoji="0" lang="en-US" altLang="zh-CN" i="0" kern="1200" cap="none" spc="0" normalizeH="0" baseline="0" noProof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python</a:t>
            </a:r>
            <a:r>
              <a:rPr kumimoji="0" lang="zh-CN" altLang="en-US" i="0" kern="1200" cap="none" spc="0" normalizeH="0" baseline="0" noProof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部分从内存中读出数据，这会导致数据传递速率较慢，数字孪生</a:t>
            </a:r>
            <a:r>
              <a:rPr kumimoji="0" lang="zh-CN" altLang="en-US" i="0" kern="1200" cap="none" spc="0" normalizeH="0" baseline="0" noProof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要求的实时性对这个模块来说是个难以解决的问题</a:t>
            </a:r>
            <a:endParaRPr kumimoji="0" i="0" kern="1200" cap="none" spc="0" normalizeH="0" baseline="0" noProof="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indent="-285750" defTabSz="1218565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i="0" kern="1200" cap="none" spc="0" normalizeH="0" baseline="0" noProof="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 descr="QQ截图202307272055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915" y="3026410"/>
            <a:ext cx="6588125" cy="3060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28271" y="2529343"/>
            <a:ext cx="12220271" cy="1838567"/>
          </a:xfrm>
          <a:prstGeom prst="rect">
            <a:avLst/>
          </a:prstGeom>
          <a:solidFill>
            <a:srgbClr val="1C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24644" y="2987555"/>
            <a:ext cx="625856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3765">
              <a:defRPr/>
            </a:pPr>
            <a:r>
              <a:rPr lang="en-US" altLang="zh-CN" sz="5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THANKS FOR ALL</a:t>
            </a:r>
            <a:endParaRPr lang="zh-CN" altLang="en-US" sz="5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524353" y="2136490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81" y="1996832"/>
            <a:ext cx="3140616" cy="2903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51" y="212782"/>
            <a:ext cx="1966449" cy="57599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948171" y="5658085"/>
            <a:ext cx="4180086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r"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12700" y="-27940"/>
            <a:ext cx="12192000" cy="6858000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409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55288" y="6583649"/>
            <a:ext cx="2967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58171" y="2105561"/>
            <a:ext cx="221406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600" b="0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98052">
                      <a:schemeClr val="bg1"/>
                    </a:gs>
                    <a:gs pos="0">
                      <a:srgbClr val="1C6299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16600" b="0" i="0" u="none" strike="noStrike" kern="1200" cap="none" spc="300" normalizeH="0" baseline="0" noProof="0" dirty="0">
              <a:ln>
                <a:noFill/>
              </a:ln>
              <a:gradFill>
                <a:gsLst>
                  <a:gs pos="98052">
                    <a:schemeClr val="bg1"/>
                  </a:gs>
                  <a:gs pos="0">
                    <a:srgbClr val="1C6299"/>
                  </a:gs>
                  <a:gs pos="100000">
                    <a:schemeClr val="bg1"/>
                  </a:gs>
                </a:gsLst>
                <a:lin ang="5400000" scaled="1"/>
              </a:gra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619693" y="2143125"/>
            <a:ext cx="0" cy="257175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dashDot"/>
            <a:miter lim="800000"/>
          </a:ln>
          <a:effectLst/>
        </p:spPr>
      </p:cxnSp>
      <p:sp>
        <p:nvSpPr>
          <p:cNvPr id="17" name="任意多边形: 形状 16"/>
          <p:cNvSpPr/>
          <p:nvPr/>
        </p:nvSpPr>
        <p:spPr>
          <a:xfrm flipH="1">
            <a:off x="0" y="0"/>
            <a:ext cx="12192000" cy="723900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837" y="136675"/>
            <a:ext cx="1663415" cy="487234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917027" y="597107"/>
            <a:ext cx="6452568" cy="5936919"/>
          </a:xfrm>
          <a:prstGeom prst="ellipse">
            <a:avLst/>
          </a:prstGeom>
          <a:blipFill dpi="0" rotWithShape="1">
            <a:blip r:embed="rId2">
              <a:alphaModFix amt="1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 defTabSz="963930" fontAlgn="auto">
              <a:spcBef>
                <a:spcPts val="0"/>
              </a:spcBef>
              <a:spcAft>
                <a:spcPts val="0"/>
              </a:spcAft>
            </a:pPr>
            <a:endParaRPr lang="zh-CN" altLang="en-US" sz="19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 txBox="1"/>
          <p:nvPr>
            <p:custDataLst>
              <p:tags r:id="rId3"/>
            </p:custDataLst>
          </p:nvPr>
        </p:nvSpPr>
        <p:spPr>
          <a:xfrm>
            <a:off x="5057192" y="2912341"/>
            <a:ext cx="6713702" cy="1035858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10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 Black" panose="020B0A04020102020204" charset="0"/>
                <a:ea typeface="微软雅黑" panose="020B0503020204020204" pitchFamily="34" charset="-122"/>
                <a:cs typeface="Arial Black" panose="020B0A04020102020204" charset="0"/>
              </a:rPr>
              <a:t>INTRODUCTION</a:t>
            </a:r>
            <a:endParaRPr kumimoji="0" lang="en-US" altLang="zh-CN" sz="4800" b="1" i="0" u="none" strike="noStrike" kern="1200" cap="none" spc="10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 Black" panose="020B0A04020102020204" charset="0"/>
              <a:ea typeface="微软雅黑" panose="020B0503020204020204" pitchFamily="34" charset="-122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4546950" y="2108550"/>
            <a:ext cx="3098100" cy="3098100"/>
            <a:chOff x="4546950" y="2108550"/>
            <a:chExt cx="3098100" cy="3098100"/>
          </a:xfrm>
          <a:solidFill>
            <a:srgbClr val="1B6298"/>
          </a:solidFill>
        </p:grpSpPr>
        <p:grpSp>
          <p:nvGrpSpPr>
            <p:cNvPr id="5" name="组合 4"/>
            <p:cNvGrpSpPr/>
            <p:nvPr/>
          </p:nvGrpSpPr>
          <p:grpSpPr>
            <a:xfrm>
              <a:off x="4546950" y="2108550"/>
              <a:ext cx="3098100" cy="3098100"/>
              <a:chOff x="4566000" y="2072350"/>
              <a:chExt cx="3098100" cy="3098100"/>
            </a:xfrm>
            <a:grp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任意多边形: 形状 19"/>
              <p:cNvSpPr/>
              <p:nvPr/>
            </p:nvSpPr>
            <p:spPr>
              <a:xfrm>
                <a:off x="4566000" y="2072350"/>
                <a:ext cx="1530000" cy="1530000"/>
              </a:xfrm>
              <a:custGeom>
                <a:avLst/>
                <a:gdLst>
                  <a:gd name="connsiteX0" fmla="*/ 0 w 1971675"/>
                  <a:gd name="connsiteY0" fmla="*/ 0 h 1971675"/>
                  <a:gd name="connsiteX1" fmla="*/ 768125 w 1971675"/>
                  <a:gd name="connsiteY1" fmla="*/ 0 h 1971675"/>
                  <a:gd name="connsiteX2" fmla="*/ 1971675 w 1971675"/>
                  <a:gd name="connsiteY2" fmla="*/ 1203550 h 1971675"/>
                  <a:gd name="connsiteX3" fmla="*/ 1971675 w 1971675"/>
                  <a:gd name="connsiteY3" fmla="*/ 1971675 h 1971675"/>
                  <a:gd name="connsiteX4" fmla="*/ 1203550 w 1971675"/>
                  <a:gd name="connsiteY4" fmla="*/ 1971675 h 1971675"/>
                  <a:gd name="connsiteX5" fmla="*/ 0 w 1971675"/>
                  <a:gd name="connsiteY5" fmla="*/ 768125 h 1971675"/>
                  <a:gd name="connsiteX6" fmla="*/ 0 w 1971675"/>
                  <a:gd name="connsiteY6" fmla="*/ 0 h 197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1675" h="1971675">
                    <a:moveTo>
                      <a:pt x="0" y="0"/>
                    </a:moveTo>
                    <a:lnTo>
                      <a:pt x="768125" y="0"/>
                    </a:lnTo>
                    <a:cubicBezTo>
                      <a:pt x="1432827" y="0"/>
                      <a:pt x="1971675" y="538848"/>
                      <a:pt x="1971675" y="1203550"/>
                    </a:cubicBezTo>
                    <a:lnTo>
                      <a:pt x="1971675" y="1971675"/>
                    </a:lnTo>
                    <a:lnTo>
                      <a:pt x="1203550" y="1971675"/>
                    </a:lnTo>
                    <a:cubicBezTo>
                      <a:pt x="538848" y="1971675"/>
                      <a:pt x="0" y="1432827"/>
                      <a:pt x="0" y="768125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 flipV="1">
                <a:off x="6134100" y="2072350"/>
                <a:ext cx="1530000" cy="1530000"/>
              </a:xfrm>
              <a:custGeom>
                <a:avLst/>
                <a:gdLst>
                  <a:gd name="connsiteX0" fmla="*/ 0 w 1971675"/>
                  <a:gd name="connsiteY0" fmla="*/ 0 h 1971675"/>
                  <a:gd name="connsiteX1" fmla="*/ 768125 w 1971675"/>
                  <a:gd name="connsiteY1" fmla="*/ 0 h 1971675"/>
                  <a:gd name="connsiteX2" fmla="*/ 1971675 w 1971675"/>
                  <a:gd name="connsiteY2" fmla="*/ 1203550 h 1971675"/>
                  <a:gd name="connsiteX3" fmla="*/ 1971675 w 1971675"/>
                  <a:gd name="connsiteY3" fmla="*/ 1971675 h 1971675"/>
                  <a:gd name="connsiteX4" fmla="*/ 1203550 w 1971675"/>
                  <a:gd name="connsiteY4" fmla="*/ 1971675 h 1971675"/>
                  <a:gd name="connsiteX5" fmla="*/ 0 w 1971675"/>
                  <a:gd name="connsiteY5" fmla="*/ 768125 h 1971675"/>
                  <a:gd name="connsiteX6" fmla="*/ 0 w 1971675"/>
                  <a:gd name="connsiteY6" fmla="*/ 0 h 197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1675" h="1971675">
                    <a:moveTo>
                      <a:pt x="0" y="0"/>
                    </a:moveTo>
                    <a:lnTo>
                      <a:pt x="768125" y="0"/>
                    </a:lnTo>
                    <a:cubicBezTo>
                      <a:pt x="1432827" y="0"/>
                      <a:pt x="1971675" y="538848"/>
                      <a:pt x="1971675" y="1203550"/>
                    </a:cubicBezTo>
                    <a:lnTo>
                      <a:pt x="1971675" y="1971675"/>
                    </a:lnTo>
                    <a:lnTo>
                      <a:pt x="1203550" y="1971675"/>
                    </a:lnTo>
                    <a:cubicBezTo>
                      <a:pt x="538848" y="1971675"/>
                      <a:pt x="0" y="1432827"/>
                      <a:pt x="0" y="768125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 flipV="1">
                <a:off x="4566000" y="3640450"/>
                <a:ext cx="1530000" cy="1530000"/>
              </a:xfrm>
              <a:custGeom>
                <a:avLst/>
                <a:gdLst>
                  <a:gd name="connsiteX0" fmla="*/ 0 w 1971675"/>
                  <a:gd name="connsiteY0" fmla="*/ 0 h 1971675"/>
                  <a:gd name="connsiteX1" fmla="*/ 768125 w 1971675"/>
                  <a:gd name="connsiteY1" fmla="*/ 0 h 1971675"/>
                  <a:gd name="connsiteX2" fmla="*/ 1971675 w 1971675"/>
                  <a:gd name="connsiteY2" fmla="*/ 1203550 h 1971675"/>
                  <a:gd name="connsiteX3" fmla="*/ 1971675 w 1971675"/>
                  <a:gd name="connsiteY3" fmla="*/ 1971675 h 1971675"/>
                  <a:gd name="connsiteX4" fmla="*/ 1203550 w 1971675"/>
                  <a:gd name="connsiteY4" fmla="*/ 1971675 h 1971675"/>
                  <a:gd name="connsiteX5" fmla="*/ 0 w 1971675"/>
                  <a:gd name="connsiteY5" fmla="*/ 768125 h 1971675"/>
                  <a:gd name="connsiteX6" fmla="*/ 0 w 1971675"/>
                  <a:gd name="connsiteY6" fmla="*/ 0 h 197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1675" h="1971675">
                    <a:moveTo>
                      <a:pt x="0" y="0"/>
                    </a:moveTo>
                    <a:lnTo>
                      <a:pt x="768125" y="0"/>
                    </a:lnTo>
                    <a:cubicBezTo>
                      <a:pt x="1432827" y="0"/>
                      <a:pt x="1971675" y="538848"/>
                      <a:pt x="1971675" y="1203550"/>
                    </a:cubicBezTo>
                    <a:lnTo>
                      <a:pt x="1971675" y="1971675"/>
                    </a:lnTo>
                    <a:lnTo>
                      <a:pt x="1203550" y="1971675"/>
                    </a:lnTo>
                    <a:cubicBezTo>
                      <a:pt x="538848" y="1971675"/>
                      <a:pt x="0" y="1432827"/>
                      <a:pt x="0" y="768125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6134100" y="3640450"/>
                <a:ext cx="1530000" cy="1530000"/>
              </a:xfrm>
              <a:custGeom>
                <a:avLst/>
                <a:gdLst>
                  <a:gd name="connsiteX0" fmla="*/ 0 w 1971675"/>
                  <a:gd name="connsiteY0" fmla="*/ 0 h 1971675"/>
                  <a:gd name="connsiteX1" fmla="*/ 768125 w 1971675"/>
                  <a:gd name="connsiteY1" fmla="*/ 0 h 1971675"/>
                  <a:gd name="connsiteX2" fmla="*/ 1971675 w 1971675"/>
                  <a:gd name="connsiteY2" fmla="*/ 1203550 h 1971675"/>
                  <a:gd name="connsiteX3" fmla="*/ 1971675 w 1971675"/>
                  <a:gd name="connsiteY3" fmla="*/ 1971675 h 1971675"/>
                  <a:gd name="connsiteX4" fmla="*/ 1203550 w 1971675"/>
                  <a:gd name="connsiteY4" fmla="*/ 1971675 h 1971675"/>
                  <a:gd name="connsiteX5" fmla="*/ 0 w 1971675"/>
                  <a:gd name="connsiteY5" fmla="*/ 768125 h 1971675"/>
                  <a:gd name="connsiteX6" fmla="*/ 0 w 1971675"/>
                  <a:gd name="connsiteY6" fmla="*/ 0 h 197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1675" h="1971675">
                    <a:moveTo>
                      <a:pt x="0" y="0"/>
                    </a:moveTo>
                    <a:lnTo>
                      <a:pt x="768125" y="0"/>
                    </a:lnTo>
                    <a:cubicBezTo>
                      <a:pt x="1432827" y="0"/>
                      <a:pt x="1971675" y="538848"/>
                      <a:pt x="1971675" y="1203550"/>
                    </a:cubicBezTo>
                    <a:lnTo>
                      <a:pt x="1971675" y="1971675"/>
                    </a:lnTo>
                    <a:lnTo>
                      <a:pt x="1203550" y="1971675"/>
                    </a:lnTo>
                    <a:cubicBezTo>
                      <a:pt x="538848" y="1971675"/>
                      <a:pt x="0" y="1432827"/>
                      <a:pt x="0" y="768125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</p:grp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9200" y="2571750"/>
              <a:ext cx="666750" cy="666750"/>
            </a:xfrm>
            <a:prstGeom prst="rect">
              <a:avLst/>
            </a:prstGeom>
            <a:grpFill/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97625" y="4085100"/>
              <a:ext cx="666750" cy="666750"/>
            </a:xfrm>
            <a:prstGeom prst="rect">
              <a:avLst/>
            </a:prstGeom>
            <a:grpFill/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625" y="4079100"/>
              <a:ext cx="666750" cy="666750"/>
            </a:xfrm>
            <a:prstGeom prst="rect">
              <a:avLst/>
            </a:prstGeom>
            <a:grpFill/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625" y="2617789"/>
              <a:ext cx="612000" cy="612000"/>
            </a:xfrm>
            <a:prstGeom prst="rect">
              <a:avLst/>
            </a:prstGeom>
            <a:grpFill/>
          </p:spPr>
        </p:pic>
      </p:grpSp>
      <p:sp>
        <p:nvSpPr>
          <p:cNvPr id="25" name="TextBox 205"/>
          <p:cNvSpPr txBox="1"/>
          <p:nvPr/>
        </p:nvSpPr>
        <p:spPr>
          <a:xfrm>
            <a:off x="1052195" y="1789430"/>
            <a:ext cx="3324860" cy="12268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C62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目前常用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C62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ns3-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C62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gym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C62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121856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40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OpenAI Gym</a:t>
            </a:r>
            <a:r>
              <a:rPr lang="zh-CN" sz="140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是一个广泛用于研究的强化学习</a:t>
            </a:r>
            <a:r>
              <a:rPr lang="zh-CN" sz="140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工具包，ns3-gym是一个框架，它集成了OpenAI Gym和ns3。ns3-gym使用ZMQ sockets进行数据传输</a:t>
            </a:r>
            <a:endParaRPr lang="zh-CN" sz="140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0" name="TextBox 205"/>
          <p:cNvSpPr txBox="1"/>
          <p:nvPr/>
        </p:nvSpPr>
        <p:spPr>
          <a:xfrm>
            <a:off x="8129905" y="1789430"/>
            <a:ext cx="3159760" cy="1734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noProof="0" dirty="0">
                <a:ln>
                  <a:noFill/>
                </a:ln>
                <a:solidFill>
                  <a:srgbClr val="1C62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OpenAI</a:t>
            </a:r>
            <a:r>
              <a:rPr lang="en-US" altLang="zh-CN" sz="2000" b="1" noProof="0" dirty="0">
                <a:ln>
                  <a:noFill/>
                </a:ln>
                <a:solidFill>
                  <a:srgbClr val="1C62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Gym</a:t>
            </a:r>
            <a:r>
              <a:rPr lang="zh-CN" altLang="en-US" sz="2000" b="1" noProof="0" dirty="0">
                <a:ln>
                  <a:noFill/>
                </a:ln>
                <a:solidFill>
                  <a:srgbClr val="1C62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支持有限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C62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121856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</a:t>
            </a:r>
            <a:r>
              <a:rPr lang="zh-CN" sz="140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s3-gym是基于OpenAI Gym的构建，它使用了OpenAI Gym提供的API，但缺点是它只针对强化学习算法，所以ns3-gym在使用深度学习等其他方法时可能会受到限制。</a:t>
            </a:r>
            <a:endParaRPr kumimoji="0" 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27" name="TextBox 205"/>
          <p:cNvSpPr txBox="1"/>
          <p:nvPr/>
        </p:nvSpPr>
        <p:spPr>
          <a:xfrm>
            <a:off x="1052830" y="3747135"/>
            <a:ext cx="3324225" cy="2014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C62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Socket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C62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传递难以做到大数据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C62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传输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C62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121856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40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网络密度迅速增加，可能需要将大量数据从ns-3传输到AI模块进行训练或测试。减少时间消耗和支持庞大的数据传输是至关重要的，这是socket难以做到的。</a:t>
            </a:r>
            <a:endParaRPr lang="zh-CN" sz="140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1" name="TextBox 205"/>
          <p:cNvSpPr txBox="1"/>
          <p:nvPr/>
        </p:nvSpPr>
        <p:spPr>
          <a:xfrm>
            <a:off x="8058150" y="3747135"/>
            <a:ext cx="3322320" cy="177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C62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缺少快速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C62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接口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C62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121856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40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目前</a:t>
            </a:r>
            <a:r>
              <a:rPr lang="zh-CN" sz="140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缺失ns-3和其他基于python的人工智能框架之间的快速接口，以便在开源的系统级网络仿真工具上开发和测试人工智能算法</a:t>
            </a:r>
            <a:endParaRPr lang="zh-CN" sz="140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ctr" defTabSz="121856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44" name="组合 4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45" name="椭圆 4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48" name="图片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52" name="标题占位符 1"/>
          <p:cNvSpPr txBox="1"/>
          <p:nvPr>
            <p:custDataLst>
              <p:tags r:id="rId6"/>
            </p:custDataLst>
          </p:nvPr>
        </p:nvSpPr>
        <p:spPr>
          <a:xfrm>
            <a:off x="965200" y="114935"/>
            <a:ext cx="3262630" cy="602615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spc="10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 Black" panose="020B0A04020102020204" charset="0"/>
                <a:ea typeface="微软雅黑" panose="020B0503020204020204" pitchFamily="34" charset="-122"/>
                <a:cs typeface="Arial Black" panose="020B0A04020102020204" charset="0"/>
                <a:sym typeface="+mn-ea"/>
              </a:rPr>
              <a:t>Introduction</a:t>
            </a:r>
            <a:endParaRPr lang="en-US" altLang="zh-CN" sz="2600" b="1" spc="10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 Black" panose="020B0A04020102020204" charset="0"/>
              <a:ea typeface="微软雅黑" panose="020B0503020204020204" pitchFamily="34" charset="-122"/>
              <a:cs typeface="Arial Black" panose="020B0A04020102020204" charset="0"/>
              <a:sym typeface="+mn-ea"/>
            </a:endParaRPr>
          </a:p>
        </p:txBody>
      </p:sp>
      <p:sp>
        <p:nvSpPr>
          <p:cNvPr id="4" name="TextBox 205"/>
          <p:cNvSpPr txBox="1"/>
          <p:nvPr>
            <p:custDataLst>
              <p:tags r:id="rId7"/>
            </p:custDataLst>
          </p:nvPr>
        </p:nvSpPr>
        <p:spPr>
          <a:xfrm>
            <a:off x="666750" y="975360"/>
            <a:ext cx="6158230" cy="553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62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NS-3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C62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缺少合适的深度学习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C62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交互工具：</a:t>
            </a:r>
            <a:endParaRPr lang="zh-CN" altLang="en-US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algn="l" defTabSz="1218565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528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528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528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0" grpId="0"/>
      <p:bldP spid="27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spc="10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 Black" panose="020B0A04020102020204" charset="0"/>
                <a:ea typeface="微软雅黑" panose="020B0503020204020204" pitchFamily="34" charset="-122"/>
                <a:cs typeface="Arial Black" panose="020B0A04020102020204" charset="0"/>
                <a:sym typeface="+mn-ea"/>
              </a:rPr>
              <a:t>Introduction</a:t>
            </a:r>
            <a:endParaRPr lang="en-US" altLang="zh-CN" sz="2600" b="1" spc="10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 Black" panose="020B0A04020102020204" charset="0"/>
              <a:ea typeface="微软雅黑" panose="020B0503020204020204" pitchFamily="34" charset="-122"/>
              <a:cs typeface="Arial Black" panose="020B0A04020102020204" charset="0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TextBox 205"/>
          <p:cNvSpPr txBox="1"/>
          <p:nvPr>
            <p:custDataLst>
              <p:tags r:id="rId2"/>
            </p:custDataLst>
          </p:nvPr>
        </p:nvSpPr>
        <p:spPr>
          <a:xfrm>
            <a:off x="660400" y="1016635"/>
            <a:ext cx="10858500" cy="301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C62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本文的主要内容：</a:t>
            </a:r>
            <a:endParaRPr lang="zh-CN" altLang="en-US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algn="l" defTabSz="1218565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在本文中，提出了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ns3-ai</a:t>
            </a:r>
            <a:r>
              <a:rPr kumimoji="0" sz="20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，设计并实现开源AI框架与ns3之间具有数据交互的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共享内存模块</a:t>
            </a:r>
            <a:r>
              <a:rPr kumimoji="0" sz="20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，使AI算法能够在ns3-ai相同环境下的网络模拟器中运行和测试。</a:t>
            </a:r>
            <a:endParaRPr kumimoji="0" sz="20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1218565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sz="20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1218565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sz="2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在Python和c++中为不同的算法提供高级接口，这使得更容易适应不同的需求。</a:t>
            </a:r>
            <a:endParaRPr sz="20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algn="l" defTabSz="1218565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sz="20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TextBox 205"/>
          <p:cNvSpPr txBox="1"/>
          <p:nvPr>
            <p:custDataLst>
              <p:tags r:id="rId3"/>
            </p:custDataLst>
          </p:nvPr>
        </p:nvSpPr>
        <p:spPr>
          <a:xfrm>
            <a:off x="764540" y="4140200"/>
            <a:ext cx="10858500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C62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本模块代码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C62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开源：</a:t>
            </a:r>
            <a:endParaRPr lang="zh-CN" altLang="en-US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algn="l" defTabSz="1218565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https://github.com/hust-diangroup/ns3-ai</a:t>
            </a:r>
            <a:endParaRPr kumimoji="0" sz="20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7465" y="-27940"/>
            <a:ext cx="12192000" cy="6858000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409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55288" y="6583649"/>
            <a:ext cx="2967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58171" y="2105561"/>
            <a:ext cx="2447290" cy="2646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600" b="0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98052">
                      <a:schemeClr val="bg1"/>
                    </a:gs>
                    <a:gs pos="0">
                      <a:srgbClr val="1C6299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02</a:t>
            </a:r>
            <a:endParaRPr kumimoji="0" lang="zh-CN" altLang="en-US" sz="16600" b="0" i="0" u="none" strike="noStrike" kern="1200" cap="none" spc="300" normalizeH="0" baseline="0" noProof="0" dirty="0">
              <a:ln>
                <a:noFill/>
              </a:ln>
              <a:gradFill>
                <a:gsLst>
                  <a:gs pos="98052">
                    <a:schemeClr val="bg1"/>
                  </a:gs>
                  <a:gs pos="0">
                    <a:srgbClr val="1C6299"/>
                  </a:gs>
                  <a:gs pos="100000">
                    <a:schemeClr val="bg1"/>
                  </a:gs>
                </a:gsLst>
                <a:lin ang="5400000" scaled="1"/>
              </a:gra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标题 1"/>
          <p:cNvSpPr txBox="1"/>
          <p:nvPr/>
        </p:nvSpPr>
        <p:spPr>
          <a:xfrm>
            <a:off x="5233670" y="2882900"/>
            <a:ext cx="6940550" cy="1035685"/>
          </a:xfrm>
          <a:prstGeom prst="rect">
            <a:avLst/>
          </a:prstGeom>
        </p:spPr>
        <p:txBody>
          <a:bodyPr vert="horz" lIns="0" tIns="45720" rIns="91440" bIns="45720" rtlCol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80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 Black" panose="020B0A04020102020204" charset="0"/>
                <a:ea typeface="微软雅黑" panose="020B0503020204020204" pitchFamily="34" charset="-122"/>
                <a:cs typeface="Arial Black" panose="020B0A04020102020204" charset="0"/>
                <a:sym typeface="+mn-ea"/>
              </a:rPr>
              <a:t>System Architecture</a:t>
            </a:r>
            <a:endParaRPr lang="en-US" altLang="zh-CN" sz="480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 Black" panose="020B0A04020102020204" charset="0"/>
              <a:ea typeface="微软雅黑" panose="020B0503020204020204" pitchFamily="34" charset="-122"/>
              <a:cs typeface="Arial Black" panose="020B0A04020102020204" charset="0"/>
              <a:sym typeface="+mn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619693" y="2143125"/>
            <a:ext cx="0" cy="257175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dashDot"/>
            <a:miter lim="800000"/>
          </a:ln>
          <a:effectLst/>
        </p:spPr>
      </p:cxnSp>
      <p:sp>
        <p:nvSpPr>
          <p:cNvPr id="17" name="任意多边形: 形状 16"/>
          <p:cNvSpPr/>
          <p:nvPr/>
        </p:nvSpPr>
        <p:spPr>
          <a:xfrm flipH="1">
            <a:off x="0" y="0"/>
            <a:ext cx="12192000" cy="723900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837" y="136675"/>
            <a:ext cx="1663415" cy="487234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917027" y="597107"/>
            <a:ext cx="6452568" cy="5936919"/>
          </a:xfrm>
          <a:prstGeom prst="ellipse">
            <a:avLst/>
          </a:prstGeom>
          <a:blipFill dpi="0" rotWithShape="1">
            <a:blip r:embed="rId2">
              <a:alphaModFix amt="1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 defTabSz="963930" fontAlgn="auto">
              <a:spcBef>
                <a:spcPts val="0"/>
              </a:spcBef>
              <a:spcAft>
                <a:spcPts val="0"/>
              </a:spcAft>
            </a:pPr>
            <a:endParaRPr lang="zh-CN" altLang="en-US" sz="19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54" name="组合 53"/>
          <p:cNvGrpSpPr/>
          <p:nvPr/>
        </p:nvGrpSpPr>
        <p:grpSpPr>
          <a:xfrm>
            <a:off x="203760" y="159728"/>
            <a:ext cx="739199" cy="619478"/>
            <a:chOff x="178632" y="159728"/>
            <a:chExt cx="739199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44731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2" name="标题占位符 1"/>
          <p:cNvSpPr txBox="1"/>
          <p:nvPr>
            <p:custDataLst>
              <p:tags r:id="rId2"/>
            </p:custDataLst>
          </p:nvPr>
        </p:nvSpPr>
        <p:spPr>
          <a:xfrm>
            <a:off x="965200" y="160655"/>
            <a:ext cx="5435600" cy="61849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spc="10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 Black" panose="020B0A04020102020204" charset="0"/>
                <a:ea typeface="微软雅黑" panose="020B0503020204020204" pitchFamily="34" charset="-122"/>
                <a:cs typeface="Arial Black" panose="020B0A04020102020204" charset="0"/>
                <a:sym typeface="+mn-ea"/>
              </a:rPr>
              <a:t>System Architecture</a:t>
            </a:r>
            <a:endParaRPr lang="en-US" altLang="zh-CN" sz="2600" b="1" spc="10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 Black" panose="020B0A04020102020204" charset="0"/>
              <a:ea typeface="微软雅黑" panose="020B0503020204020204" pitchFamily="34" charset="-122"/>
              <a:cs typeface="Arial Black" panose="020B0A04020102020204" charset="0"/>
              <a:sym typeface="+mn-ea"/>
            </a:endParaRPr>
          </a:p>
        </p:txBody>
      </p:sp>
      <p:pic>
        <p:nvPicPr>
          <p:cNvPr id="100" name="图片 99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0400" y="1198245"/>
            <a:ext cx="4538345" cy="49333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Box 205"/>
          <p:cNvSpPr txBox="1"/>
          <p:nvPr>
            <p:custDataLst>
              <p:tags r:id="rId5"/>
            </p:custDataLst>
          </p:nvPr>
        </p:nvSpPr>
        <p:spPr>
          <a:xfrm>
            <a:off x="5507355" y="1137920"/>
            <a:ext cx="601154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defRPr/>
            </a:pPr>
            <a:r>
              <a:rPr kumimoji="0" lang="en-US" sz="2400" b="1" i="0" kern="1200" cap="none" spc="0" normalizeH="0" baseline="0" noProof="0" dirty="0" err="1">
                <a:solidFill>
                  <a:srgbClr val="1C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AI </a:t>
            </a:r>
            <a:r>
              <a:rPr kumimoji="0" lang="en-US" sz="2400" b="1" i="0" kern="1200" cap="none" spc="0" normalizeH="0" baseline="0" noProof="0" dirty="0" err="1">
                <a:solidFill>
                  <a:srgbClr val="1C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Frameworks</a:t>
            </a:r>
            <a:endParaRPr kumimoji="0" lang="en-US" sz="2400" b="1" i="0" kern="1200" cap="none" spc="0" normalizeH="0" baseline="0" noProof="0" dirty="0">
              <a:solidFill>
                <a:srgbClr val="1C62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使用</a:t>
            </a:r>
            <a:r>
              <a:rPr lang="en-US" altLang="zh-CN" dirty="0"/>
              <a:t>ns-3</a:t>
            </a:r>
            <a:r>
              <a:rPr lang="zh-CN" altLang="en-US" dirty="0"/>
              <a:t>传输的数据进行训练，返回</a:t>
            </a:r>
            <a:r>
              <a:rPr lang="zh-CN" altLang="en-US" dirty="0"/>
              <a:t>训练模型中的</a:t>
            </a:r>
            <a:r>
              <a:rPr lang="zh-CN" altLang="en-US" dirty="0"/>
              <a:t>数据</a:t>
            </a:r>
            <a:endParaRPr kumimoji="0" lang="en-US" altLang="zh-CN" b="1" i="0" kern="1200" cap="none" spc="0" normalizeH="0" baseline="0" noProof="0" dirty="0">
              <a:solidFill>
                <a:srgbClr val="1C62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6" name="TextBox 205"/>
          <p:cNvSpPr txBox="1"/>
          <p:nvPr>
            <p:custDataLst>
              <p:tags r:id="rId6"/>
            </p:custDataLst>
          </p:nvPr>
        </p:nvSpPr>
        <p:spPr>
          <a:xfrm>
            <a:off x="5507355" y="4232275"/>
            <a:ext cx="6011545" cy="189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defRPr/>
            </a:pPr>
            <a:r>
              <a:rPr kumimoji="0" sz="2400" b="1" i="0" kern="1200" cap="none" spc="0" normalizeH="0" baseline="0" noProof="0" dirty="0" err="1">
                <a:solidFill>
                  <a:srgbClr val="1C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</a:t>
            </a:r>
            <a:r>
              <a:rPr kumimoji="0" lang="en-US" sz="2400" b="1" i="0" kern="1200" cap="none" spc="0" normalizeH="0" baseline="0" noProof="0" dirty="0" err="1">
                <a:solidFill>
                  <a:srgbClr val="1C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S-3 </a:t>
            </a:r>
            <a:r>
              <a:rPr kumimoji="0" lang="en-US" sz="2400" b="1" i="0" kern="1200" cap="none" spc="0" normalizeH="0" baseline="0" noProof="0" dirty="0" err="1">
                <a:solidFill>
                  <a:srgbClr val="1C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Simulator</a:t>
            </a:r>
            <a:endParaRPr kumimoji="0" lang="en-US" sz="2400" b="1" i="0" kern="1200" cap="none" spc="0" normalizeH="0" baseline="0" noProof="0" dirty="0">
              <a:solidFill>
                <a:srgbClr val="1C62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建立网络和拓扑结构，生成用于人工智能算法训练的</a:t>
            </a:r>
            <a:r>
              <a:rPr lang="zh-CN" altLang="en-US" dirty="0"/>
              <a:t>数据</a:t>
            </a:r>
            <a:endParaRPr lang="zh-CN" alt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接受训练模型中的数据，在</a:t>
            </a:r>
            <a:r>
              <a:rPr lang="en-US" altLang="zh-CN" dirty="0"/>
              <a:t>ns-3</a:t>
            </a:r>
            <a:r>
              <a:rPr lang="zh-CN" altLang="en-US" dirty="0"/>
              <a:t>模拟中进行</a:t>
            </a:r>
            <a:r>
              <a:rPr lang="zh-CN" altLang="en-US" dirty="0"/>
              <a:t>测试</a:t>
            </a:r>
            <a:endParaRPr kumimoji="0" lang="en-US" altLang="zh-CN" b="1" i="0" kern="1200" cap="none" spc="0" normalizeH="0" baseline="0" noProof="0" dirty="0">
              <a:solidFill>
                <a:srgbClr val="1C62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7" name="TextBox 205"/>
          <p:cNvSpPr txBox="1"/>
          <p:nvPr>
            <p:custDataLst>
              <p:tags r:id="rId7"/>
            </p:custDataLst>
          </p:nvPr>
        </p:nvSpPr>
        <p:spPr>
          <a:xfrm>
            <a:off x="5518785" y="2288540"/>
            <a:ext cx="6011545" cy="189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defRPr/>
            </a:pPr>
            <a:r>
              <a:rPr kumimoji="0" lang="en-US" sz="2400" b="1" i="0" kern="1200" cap="none" spc="0" normalizeH="0" baseline="0" noProof="0" dirty="0" err="1">
                <a:solidFill>
                  <a:srgbClr val="1C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Shared Memory Pool</a:t>
            </a:r>
            <a:endParaRPr kumimoji="0" lang="en-US" sz="2400" b="1" i="0" kern="1200" cap="none" spc="0" normalizeH="0" baseline="0" noProof="0" dirty="0">
              <a:solidFill>
                <a:srgbClr val="1C62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通过共享内存池传输数据，实现ns3和AI框架之间的互联。内存可以被双方访问，主要在ns-3中进行控制</a:t>
            </a:r>
            <a:endParaRPr lang="zh-CN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用户通过定义不同的内存来传输不同的数据</a:t>
            </a:r>
            <a:endParaRPr kumimoji="0" lang="en-US" altLang="zh-CN" b="1" i="0" kern="1200" cap="none" spc="0" normalizeH="0" baseline="0" noProof="0" dirty="0">
              <a:solidFill>
                <a:srgbClr val="1C6299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54" name="组合 53"/>
          <p:cNvGrpSpPr/>
          <p:nvPr/>
        </p:nvGrpSpPr>
        <p:grpSpPr>
          <a:xfrm>
            <a:off x="203760" y="159728"/>
            <a:ext cx="739199" cy="619478"/>
            <a:chOff x="178632" y="159728"/>
            <a:chExt cx="739199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44731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2" name="标题占位符 1"/>
          <p:cNvSpPr txBox="1"/>
          <p:nvPr>
            <p:custDataLst>
              <p:tags r:id="rId2"/>
            </p:custDataLst>
          </p:nvPr>
        </p:nvSpPr>
        <p:spPr>
          <a:xfrm>
            <a:off x="965200" y="160655"/>
            <a:ext cx="5435600" cy="61849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spc="10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 Black" panose="020B0A04020102020204" charset="0"/>
                <a:ea typeface="微软雅黑" panose="020B0503020204020204" pitchFamily="34" charset="-122"/>
                <a:cs typeface="Arial Black" panose="020B0A04020102020204" charset="0"/>
                <a:sym typeface="+mn-ea"/>
              </a:rPr>
              <a:t>System Architecture</a:t>
            </a:r>
            <a:endParaRPr lang="en-US" altLang="zh-CN" sz="2600" b="1" spc="10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 Black" panose="020B0A04020102020204" charset="0"/>
              <a:ea typeface="微软雅黑" panose="020B0503020204020204" pitchFamily="34" charset="-122"/>
              <a:cs typeface="Arial Black" panose="020B0A04020102020204" charset="0"/>
              <a:sym typeface="+mn-ea"/>
            </a:endParaRPr>
          </a:p>
        </p:txBody>
      </p:sp>
      <p:pic>
        <p:nvPicPr>
          <p:cNvPr id="100" name="图片 99"/>
          <p:cNvPicPr/>
          <p:nvPr>
            <p:custDataLst>
              <p:tags r:id="rId3"/>
            </p:custDataLst>
          </p:nvPr>
        </p:nvPicPr>
        <p:blipFill>
          <a:blip r:embed="rId4"/>
          <a:srcRect t="31986" r="7598" b="31909"/>
          <a:stretch>
            <a:fillRect/>
          </a:stretch>
        </p:blipFill>
        <p:spPr>
          <a:xfrm>
            <a:off x="7183755" y="950595"/>
            <a:ext cx="3818255" cy="17437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Box 205"/>
          <p:cNvSpPr txBox="1"/>
          <p:nvPr>
            <p:custDataLst>
              <p:tags r:id="rId5"/>
            </p:custDataLst>
          </p:nvPr>
        </p:nvSpPr>
        <p:spPr>
          <a:xfrm>
            <a:off x="7086600" y="2950845"/>
            <a:ext cx="4617720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defRPr/>
            </a:pPr>
            <a:r>
              <a:rPr kumimoji="0" lang="en-US" sz="2000" b="1" i="0" kern="1200" cap="none" spc="0" normalizeH="0" baseline="0" noProof="0" dirty="0" err="1">
                <a:solidFill>
                  <a:srgbClr val="1C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Reading/writing Lock</a:t>
            </a:r>
            <a:endParaRPr kumimoji="0" lang="en-US" sz="2000" b="1" i="0" kern="1200" cap="none" spc="0" normalizeH="0" baseline="0" noProof="0" dirty="0" err="1">
              <a:solidFill>
                <a:srgbClr val="1C62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sz="14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lt"/>
                <a:sym typeface="+mn-ea"/>
              </a:rPr>
              <a:t>比较版本变量和下一个版本变量。如果它们是相同的，这意味着内存是可访问的。然后在下一个版本中自动添加一个来锁定内存，并在对内存进行操作后在该版本中添加一个来解锁内存。</a:t>
            </a:r>
            <a:endParaRPr lang="zh-CN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ea typeface="+mn-lt"/>
              <a:sym typeface="+mn-ea"/>
            </a:endParaRPr>
          </a:p>
        </p:txBody>
      </p:sp>
      <p:pic>
        <p:nvPicPr>
          <p:cNvPr id="2" name="图片 1" descr="微信截图_202307271613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510" y="3125470"/>
            <a:ext cx="6316980" cy="3208655"/>
          </a:xfrm>
          <a:prstGeom prst="rect">
            <a:avLst/>
          </a:prstGeom>
        </p:spPr>
      </p:pic>
      <p:sp>
        <p:nvSpPr>
          <p:cNvPr id="5" name="TextBox 205"/>
          <p:cNvSpPr txBox="1"/>
          <p:nvPr>
            <p:custDataLst>
              <p:tags r:id="rId7"/>
            </p:custDataLst>
          </p:nvPr>
        </p:nvSpPr>
        <p:spPr>
          <a:xfrm>
            <a:off x="660400" y="950595"/>
            <a:ext cx="6316345" cy="1538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  <a:defRPr/>
            </a:pPr>
            <a:r>
              <a:rPr kumimoji="0" lang="en-US" sz="2400" b="1" i="0" kern="1200" cap="none" spc="0" normalizeH="0" baseline="0" noProof="0" dirty="0" err="1">
                <a:solidFill>
                  <a:srgbClr val="1C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Shared Memory Pool</a:t>
            </a:r>
            <a:endParaRPr kumimoji="0" lang="en-US" sz="2400" b="1" i="0" kern="1200" cap="none" spc="0" normalizeH="0" baseline="0" noProof="0" dirty="0" err="1">
              <a:solidFill>
                <a:srgbClr val="1C62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+mn-lt"/>
                <a:cs typeface="+mn-lt"/>
                <a:sym typeface="+mn-ea"/>
              </a:rPr>
              <a:t>共享内存的创建和维护是在ns-3中完成的，因为在c++中直接操作内存方便简单</a:t>
            </a:r>
            <a:endParaRPr lang="zh-CN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ea typeface="+mn-lt"/>
              <a:cs typeface="+mn-lt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共享内存池在连续内存中由内存块、控制块和主控制块三种结构组成</a:t>
            </a:r>
            <a:endParaRPr lang="zh-CN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8" name="TextBox 205"/>
          <p:cNvSpPr txBox="1"/>
          <p:nvPr>
            <p:custDataLst>
              <p:tags r:id="rId8"/>
            </p:custDataLst>
          </p:nvPr>
        </p:nvSpPr>
        <p:spPr>
          <a:xfrm>
            <a:off x="7086600" y="4766310"/>
            <a:ext cx="4618355" cy="1522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defRPr/>
            </a:pPr>
            <a:r>
              <a:rPr kumimoji="0" lang="en-US" sz="2000" b="1" i="0" kern="1200" cap="none" spc="0" normalizeH="0" baseline="0" noProof="0" dirty="0" err="1">
                <a:solidFill>
                  <a:srgbClr val="1C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Cooperation Between Processes</a:t>
            </a:r>
            <a:endParaRPr kumimoji="0" lang="en-US" sz="2000" b="1" i="0" kern="1200" cap="none" spc="0" normalizeH="0" baseline="0" noProof="0" dirty="0" err="1">
              <a:solidFill>
                <a:srgbClr val="1C62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sz="14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lt"/>
                <a:sym typeface="+mn-ea"/>
              </a:rPr>
              <a:t>轮询机制访问内存并等待数据传输，进程相互等待，直到后续步骤所需的数据到达，这避免了虚拟时间管理或者不同进程的</a:t>
            </a:r>
            <a:r>
              <a:rPr lang="zh-CN" sz="14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lt"/>
                <a:sym typeface="+mn-ea"/>
              </a:rPr>
              <a:t>控制</a:t>
            </a:r>
            <a:endParaRPr lang="zh-CN" sz="140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lt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1160" y="5067935"/>
            <a:ext cx="1031240" cy="77724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12700" y="-27940"/>
            <a:ext cx="12192000" cy="6858000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409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55288" y="6583649"/>
            <a:ext cx="2967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58171" y="2105561"/>
            <a:ext cx="2507615" cy="2646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600" b="0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98052">
                      <a:schemeClr val="bg1"/>
                    </a:gs>
                    <a:gs pos="0">
                      <a:srgbClr val="1C6299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03</a:t>
            </a:r>
            <a:endParaRPr kumimoji="0" lang="zh-CN" altLang="en-US" sz="16600" b="0" i="0" u="none" strike="noStrike" kern="1200" cap="none" spc="300" normalizeH="0" baseline="0" noProof="0" dirty="0">
              <a:ln>
                <a:noFill/>
              </a:ln>
              <a:gradFill>
                <a:gsLst>
                  <a:gs pos="98052">
                    <a:schemeClr val="bg1"/>
                  </a:gs>
                  <a:gs pos="0">
                    <a:srgbClr val="1C6299"/>
                  </a:gs>
                  <a:gs pos="100000">
                    <a:schemeClr val="bg1"/>
                  </a:gs>
                </a:gsLst>
                <a:lin ang="5400000" scaled="1"/>
              </a:gra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标题 1"/>
          <p:cNvSpPr txBox="1"/>
          <p:nvPr/>
        </p:nvSpPr>
        <p:spPr>
          <a:xfrm>
            <a:off x="5173345" y="2501900"/>
            <a:ext cx="6305550" cy="1854200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10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 Black" panose="020B0A04020102020204" charset="0"/>
                <a:ea typeface="微软雅黑" panose="020B0503020204020204" pitchFamily="34" charset="-122"/>
                <a:cs typeface="Arial Black" panose="020B0A04020102020204" charset="0"/>
              </a:rPr>
              <a:t>S</a:t>
            </a:r>
            <a:r>
              <a:rPr kumimoji="0" lang="en-US" altLang="zh-CN" sz="4800" b="1" i="0" u="none" strike="noStrike" kern="1200" cap="none" spc="10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 Black" panose="020B0A04020102020204" charset="0"/>
                <a:ea typeface="微软雅黑" panose="020B0503020204020204" pitchFamily="34" charset="-122"/>
                <a:cs typeface="Arial Black" panose="020B0A04020102020204" charset="0"/>
              </a:rPr>
              <a:t>ample </a:t>
            </a:r>
            <a:r>
              <a:rPr kumimoji="0" lang="en-US" altLang="zh-CN" sz="4800" b="1" i="0" u="none" strike="noStrike" kern="1200" cap="none" spc="10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 Black" panose="020B0A04020102020204" charset="0"/>
                <a:ea typeface="微软雅黑" panose="020B0503020204020204" pitchFamily="34" charset="-122"/>
                <a:cs typeface="Arial Black" panose="020B0A04020102020204" charset="0"/>
              </a:rPr>
              <a:t>Code</a:t>
            </a:r>
            <a:endParaRPr kumimoji="0" lang="en-US" altLang="zh-CN" sz="4800" b="1" i="0" u="none" strike="noStrike" kern="1200" cap="none" spc="10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 Black" panose="020B0A04020102020204" charset="0"/>
              <a:ea typeface="微软雅黑" panose="020B0503020204020204" pitchFamily="34" charset="-122"/>
              <a:cs typeface="Arial Black" panose="020B0A0402010202020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619693" y="2143125"/>
            <a:ext cx="0" cy="257175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dashDot"/>
            <a:miter lim="800000"/>
          </a:ln>
          <a:effectLst/>
        </p:spPr>
      </p:cxnSp>
      <p:sp>
        <p:nvSpPr>
          <p:cNvPr id="17" name="任意多边形: 形状 16"/>
          <p:cNvSpPr/>
          <p:nvPr/>
        </p:nvSpPr>
        <p:spPr>
          <a:xfrm flipH="1">
            <a:off x="0" y="0"/>
            <a:ext cx="12192000" cy="723900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837" y="136675"/>
            <a:ext cx="1663415" cy="487234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654772" y="647272"/>
            <a:ext cx="6452568" cy="5936919"/>
          </a:xfrm>
          <a:prstGeom prst="ellipse">
            <a:avLst/>
          </a:prstGeom>
          <a:blipFill dpi="0" rotWithShape="1">
            <a:blip r:embed="rId2">
              <a:alphaModFix amt="1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 defTabSz="963930" fontAlgn="auto">
              <a:spcBef>
                <a:spcPts val="0"/>
              </a:spcBef>
              <a:spcAft>
                <a:spcPts val="0"/>
              </a:spcAft>
            </a:pPr>
            <a:endParaRPr lang="zh-CN" altLang="en-US" sz="19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54" name="组合 53"/>
          <p:cNvGrpSpPr/>
          <p:nvPr/>
        </p:nvGrpSpPr>
        <p:grpSpPr>
          <a:xfrm>
            <a:off x="203760" y="159728"/>
            <a:ext cx="739199" cy="619478"/>
            <a:chOff x="178632" y="159728"/>
            <a:chExt cx="739199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44731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标题占位符 1"/>
          <p:cNvSpPr txBox="1"/>
          <p:nvPr/>
        </p:nvSpPr>
        <p:spPr>
          <a:xfrm>
            <a:off x="965200" y="160020"/>
            <a:ext cx="8925560" cy="619125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Black" panose="020B0A04020102020204" charset="0"/>
                <a:ea typeface="微软雅黑" panose="020B0503020204020204" pitchFamily="34" charset="-122"/>
                <a:cs typeface="Arial Black" panose="020B0A04020102020204" charset="0"/>
              </a:rPr>
              <a:t>Sample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Black" panose="020B0A04020102020204" charset="0"/>
                <a:ea typeface="微软雅黑" panose="020B0503020204020204" pitchFamily="34" charset="-122"/>
                <a:cs typeface="Arial Black" panose="020B0A04020102020204" charset="0"/>
              </a:rPr>
              <a:t>Code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Black" panose="020B0A04020102020204" charset="0"/>
              <a:ea typeface="微软雅黑" panose="020B0503020204020204" pitchFamily="34" charset="-122"/>
              <a:cs typeface="Arial Black" panose="020B0A04020102020204" charset="0"/>
            </a:endParaRPr>
          </a:p>
        </p:txBody>
      </p:sp>
      <p:sp>
        <p:nvSpPr>
          <p:cNvPr id="14" name="TextBox 205"/>
          <p:cNvSpPr txBox="1"/>
          <p:nvPr>
            <p:custDataLst>
              <p:tags r:id="rId2"/>
            </p:custDataLst>
          </p:nvPr>
        </p:nvSpPr>
        <p:spPr>
          <a:xfrm>
            <a:off x="764540" y="950595"/>
            <a:ext cx="10676255" cy="9309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kumimoji="0" lang="en-US" altLang="zh-CN" sz="2400" b="1" i="0" kern="1200" cap="none" spc="0" normalizeH="0" baseline="0" noProof="0" dirty="0">
                <a:solidFill>
                  <a:srgbClr val="1C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Python</a:t>
            </a:r>
            <a:r>
              <a:rPr kumimoji="0" lang="zh-CN" altLang="en-US" sz="2400" b="1" i="0" kern="1200" cap="none" spc="0" normalizeH="0" baseline="0" noProof="0" dirty="0">
                <a:solidFill>
                  <a:srgbClr val="1C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部分实现代码：</a:t>
            </a:r>
            <a:endParaRPr lang="zh-CN" altLang="en-US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indent="-285750" defTabSz="1218565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i="0" kern="1200" cap="none" spc="0" normalizeH="0" baseline="0" noProof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保证共享数据区编号的一致性，设定</a:t>
            </a:r>
            <a:r>
              <a:rPr kumimoji="0" lang="zh-CN" altLang="en-US" i="0" kern="1200" cap="none" spc="0" normalizeH="0" baseline="0" noProof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环境并启动</a:t>
            </a:r>
            <a:r>
              <a:rPr kumimoji="0" lang="en-US" altLang="zh-CN" i="0" kern="1200" cap="none" spc="0" normalizeH="0" baseline="0" noProof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ns-3</a:t>
            </a:r>
            <a:r>
              <a:rPr kumimoji="0" lang="zh-CN" altLang="en-US" i="0" kern="1200" cap="none" spc="0" normalizeH="0" baseline="0" noProof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脚本</a:t>
            </a:r>
            <a:endParaRPr kumimoji="0" lang="zh-CN" altLang="en-US" i="0" kern="1200" cap="none" spc="0" normalizeH="0" baseline="0" noProof="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 descr="py"/>
          <p:cNvPicPr>
            <a:picLocks noChangeAspect="1"/>
          </p:cNvPicPr>
          <p:nvPr/>
        </p:nvPicPr>
        <p:blipFill>
          <a:blip r:embed="rId3"/>
          <a:srcRect b="20906"/>
          <a:stretch>
            <a:fillRect/>
          </a:stretch>
        </p:blipFill>
        <p:spPr>
          <a:xfrm>
            <a:off x="1583055" y="1950720"/>
            <a:ext cx="9013190" cy="4273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COMMONDATA" val="eyJoZGlkIjoiOTEyOTc2ZTkyZjA1ZDIxNjU0OWQ0Nzg5NTMxNzNiMDMifQ=="/>
  <p:tag name="KSO_WPP_MARK_KEY" val="4310bb3d-905a-44b2-9cc3-3c4757cfeb61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1B89"/>
      </a:accent1>
      <a:accent2>
        <a:srgbClr val="EEB51A"/>
      </a:accent2>
      <a:accent3>
        <a:srgbClr val="591B89"/>
      </a:accent3>
      <a:accent4>
        <a:srgbClr val="EEB51A"/>
      </a:accent4>
      <a:accent5>
        <a:srgbClr val="591B89"/>
      </a:accent5>
      <a:accent6>
        <a:srgbClr val="EEB51A"/>
      </a:accent6>
      <a:hlink>
        <a:srgbClr val="591B89"/>
      </a:hlink>
      <a:folHlink>
        <a:srgbClr val="EEB51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2356</Words>
  <Application>WPS 演示</Application>
  <PresentationFormat>宽屏</PresentationFormat>
  <Paragraphs>177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等线</vt:lpstr>
      <vt:lpstr>微软雅黑</vt:lpstr>
      <vt:lpstr>Impact</vt:lpstr>
      <vt:lpstr>Arial</vt:lpstr>
      <vt:lpstr>Arial Black</vt:lpstr>
      <vt:lpstr>Arial Unicode MS</vt:lpstr>
      <vt:lpstr>Calibri Light</vt:lpstr>
      <vt:lpstr>1_Office 主题​​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紫色沉稳简约毕业答辩毕业论文答辩PPT</dc:title>
  <dc:creator>lenovo</dc:creator>
  <cp:lastModifiedBy>你爹我写文档要写死了</cp:lastModifiedBy>
  <cp:revision>590</cp:revision>
  <dcterms:created xsi:type="dcterms:W3CDTF">2019-03-09T08:01:00Z</dcterms:created>
  <dcterms:modified xsi:type="dcterms:W3CDTF">2023-08-02T03:07:31Z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9A3DD34FB4644072B49B14A17C60EA9E_13</vt:lpwstr>
  </property>
</Properties>
</file>