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3228" r:id="rId2"/>
    <p:sldId id="3257" r:id="rId3"/>
    <p:sldId id="3275" r:id="rId4"/>
    <p:sldId id="3264" r:id="rId5"/>
    <p:sldId id="3276" r:id="rId6"/>
    <p:sldId id="3277" r:id="rId7"/>
    <p:sldId id="3266" r:id="rId8"/>
    <p:sldId id="3278" r:id="rId9"/>
    <p:sldId id="3279" r:id="rId10"/>
    <p:sldId id="42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95625" autoAdjust="0"/>
  </p:normalViewPr>
  <p:slideViewPr>
    <p:cSldViewPr snapToGrid="0" showGuides="1">
      <p:cViewPr varScale="1">
        <p:scale>
          <a:sx n="92" d="100"/>
          <a:sy n="92" d="100"/>
        </p:scale>
        <p:origin x="177" y="69"/>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1767BF3-BCEB-F525-8115-3B0438DAC6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566A8A3-7CCA-9B8C-FEAC-EF0D5917F1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t>2024/1/19</a:t>
            </a:fld>
            <a:endParaRPr lang="zh-CN" altLang="en-US"/>
          </a:p>
        </p:txBody>
      </p:sp>
      <p:sp>
        <p:nvSpPr>
          <p:cNvPr id="4" name="页脚占位符 3">
            <a:extLst>
              <a:ext uri="{FF2B5EF4-FFF2-40B4-BE49-F238E27FC236}">
                <a16:creationId xmlns:a16="http://schemas.microsoft.com/office/drawing/2014/main" id="{8F915268-2B6F-79D2-7E8C-7D9686309A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9688976-C47A-A476-D7D1-77D6805383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t>‹#›</a:t>
            </a:fld>
            <a:endParaRPr lang="zh-CN" altLang="en-US"/>
          </a:p>
        </p:txBody>
      </p:sp>
    </p:spTree>
    <p:extLst>
      <p:ext uri="{BB962C8B-B14F-4D97-AF65-F5344CB8AC3E}">
        <p14:creationId xmlns:p14="http://schemas.microsoft.com/office/powerpoint/2010/main" val="33344994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2024/1/19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我汇报的论文题目是使用异构时序图神经网络来进行动态无线局域网性能预测，这篇论文发表于</a:t>
            </a:r>
            <a:r>
              <a:rPr lang="en-US" altLang="zh-CN" dirty="0"/>
              <a:t>inforcom2023</a:t>
            </a:r>
            <a:r>
              <a:rPr lang="zh-CN" altLang="en-US" dirty="0"/>
              <a:t>。</a:t>
            </a:r>
            <a:br>
              <a:rPr lang="en-US" altLang="zh-CN" dirty="0"/>
            </a:br>
            <a:r>
              <a:rPr lang="zh-CN" altLang="en-US" dirty="0"/>
              <a:t>。</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10</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00980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02124"/>
                </a:solidFill>
                <a:effectLst/>
                <a:latin typeface="Google Sans"/>
              </a:rPr>
              <a:t>本文将吞吐量预测问题定义为</a:t>
            </a:r>
            <a:r>
              <a:rPr lang="zh-CN" altLang="en-US" sz="1200" dirty="0">
                <a:solidFill>
                  <a:prstClr val="black"/>
                </a:solidFill>
                <a:latin typeface="SimSun" panose="02010600030101010101" pitchFamily="2" charset="-122"/>
                <a:ea typeface="SimSun" panose="02010600030101010101" pitchFamily="2" charset="-122"/>
              </a:rPr>
              <a:t>异构离散时序动态图的节点回归问题</a:t>
            </a:r>
            <a:r>
              <a:rPr lang="zh-CN" altLang="en-US" sz="1600" b="0" i="0" dirty="0">
                <a:solidFill>
                  <a:srgbClr val="000000"/>
                </a:solidFill>
                <a:effectLst/>
                <a:latin typeface="宋体" panose="02010600030101010101" pitchFamily="2" charset="-122"/>
                <a:ea typeface="宋体" panose="02010600030101010101" pitchFamily="2" charset="-122"/>
                <a:cs typeface="+mn-cs"/>
              </a:rPr>
              <a:t>，</a:t>
            </a:r>
            <a:r>
              <a:rPr lang="zh-CN" altLang="en-US" b="0" i="0" dirty="0">
                <a:solidFill>
                  <a:srgbClr val="202124"/>
                </a:solidFill>
                <a:effectLst/>
                <a:latin typeface="Google Sans"/>
              </a:rPr>
              <a:t>将无线局域网建模为异构时序网络图，最后得到节点吞吐量。</a:t>
            </a:r>
            <a:endParaRPr lang="en-US" altLang="zh-CN" b="0" i="0" dirty="0">
              <a:solidFill>
                <a:srgbClr val="202124"/>
              </a:solidFill>
              <a:effectLst/>
              <a:latin typeface="Google Sans"/>
            </a:endParaRPr>
          </a:p>
          <a:p>
            <a:r>
              <a:rPr lang="zh-CN" altLang="en-US" b="0" i="0" dirty="0">
                <a:solidFill>
                  <a:srgbClr val="202124"/>
                </a:solidFill>
                <a:effectLst/>
                <a:latin typeface="Google Sans"/>
              </a:rPr>
              <a:t>静态异构图建模，用的是</a:t>
            </a:r>
            <a:r>
              <a:rPr lang="en-US" altLang="zh-CN" b="0" i="0" dirty="0">
                <a:solidFill>
                  <a:srgbClr val="202124"/>
                </a:solidFill>
                <a:effectLst/>
                <a:latin typeface="Google Sans"/>
              </a:rPr>
              <a:t>R-GCN</a:t>
            </a:r>
            <a:r>
              <a:rPr lang="zh-CN" altLang="en-US" b="0" i="0" dirty="0">
                <a:solidFill>
                  <a:srgbClr val="202124"/>
                </a:solidFill>
                <a:effectLst/>
                <a:latin typeface="Google Sans"/>
              </a:rPr>
              <a:t>，关系图卷积网络，它与</a:t>
            </a:r>
            <a:r>
              <a:rPr lang="en-US" altLang="zh-CN" b="0" i="0" dirty="0">
                <a:solidFill>
                  <a:srgbClr val="202124"/>
                </a:solidFill>
                <a:effectLst/>
                <a:latin typeface="Google Sans"/>
              </a:rPr>
              <a:t>GCN</a:t>
            </a:r>
            <a:r>
              <a:rPr lang="zh-CN" altLang="en-US" b="0" i="0" dirty="0">
                <a:solidFill>
                  <a:srgbClr val="202124"/>
                </a:solidFill>
                <a:effectLst/>
                <a:latin typeface="Google Sans"/>
              </a:rPr>
              <a:t>的区别在于，节点和邻居节点之间的关系会进行分类，不同类型之间，它的权重不一样。</a:t>
            </a:r>
            <a:endParaRPr lang="en-US" altLang="zh-CN" b="0" i="0" dirty="0">
              <a:solidFill>
                <a:srgbClr val="202124"/>
              </a:solidFill>
              <a:effectLst/>
              <a:latin typeface="Google Sans"/>
            </a:endParaRPr>
          </a:p>
          <a:p>
            <a:r>
              <a:rPr lang="zh-CN" altLang="en-US" b="0" i="0" dirty="0">
                <a:solidFill>
                  <a:srgbClr val="202124"/>
                </a:solidFill>
                <a:effectLst/>
                <a:latin typeface="Google Sans"/>
              </a:rPr>
              <a:t>图卷积网络中节点与邻居节点之间的关系权重是一样的。</a:t>
            </a:r>
            <a:endParaRPr lang="en-US" altLang="zh-CN" b="0" i="0" dirty="0">
              <a:solidFill>
                <a:srgbClr val="202124"/>
              </a:solidFill>
              <a:effectLst/>
              <a:latin typeface="Google Sans"/>
            </a:endParaRPr>
          </a:p>
          <a:p>
            <a:r>
              <a:rPr lang="zh-CN" altLang="en-US" b="0" i="0" dirty="0">
                <a:solidFill>
                  <a:srgbClr val="202124"/>
                </a:solidFill>
                <a:effectLst/>
                <a:latin typeface="Google Sans"/>
              </a:rPr>
              <a:t>无线局域网包括两种节点关系类型，</a:t>
            </a:r>
            <a:r>
              <a:rPr lang="en-US" altLang="zh-CN" b="0" i="0" dirty="0">
                <a:solidFill>
                  <a:srgbClr val="202124"/>
                </a:solidFill>
                <a:effectLst/>
                <a:latin typeface="Google Sans"/>
              </a:rPr>
              <a:t>AP</a:t>
            </a:r>
            <a:r>
              <a:rPr lang="zh-CN" altLang="en-US" b="0" i="0" dirty="0">
                <a:solidFill>
                  <a:srgbClr val="202124"/>
                </a:solidFill>
                <a:effectLst/>
                <a:latin typeface="Google Sans"/>
              </a:rPr>
              <a:t>和</a:t>
            </a:r>
            <a:r>
              <a:rPr lang="en-US" altLang="zh-CN" b="0" i="0" dirty="0">
                <a:solidFill>
                  <a:srgbClr val="202124"/>
                </a:solidFill>
                <a:effectLst/>
                <a:latin typeface="Google Sans"/>
              </a:rPr>
              <a:t>AP</a:t>
            </a:r>
            <a:r>
              <a:rPr lang="zh-CN" altLang="en-US" b="0" i="0" dirty="0">
                <a:solidFill>
                  <a:srgbClr val="202124"/>
                </a:solidFill>
                <a:effectLst/>
                <a:latin typeface="Google Sans"/>
              </a:rPr>
              <a:t>的连接关系以及</a:t>
            </a:r>
            <a:r>
              <a:rPr lang="en-US" altLang="zh-CN" b="0" i="0" dirty="0">
                <a:solidFill>
                  <a:srgbClr val="202124"/>
                </a:solidFill>
                <a:effectLst/>
                <a:latin typeface="Google Sans"/>
              </a:rPr>
              <a:t>AP</a:t>
            </a:r>
            <a:r>
              <a:rPr lang="zh-CN" altLang="en-US" b="0" i="0" dirty="0">
                <a:solidFill>
                  <a:srgbClr val="202124"/>
                </a:solidFill>
                <a:effectLst/>
                <a:latin typeface="Google Sans"/>
              </a:rPr>
              <a:t>和</a:t>
            </a:r>
            <a:r>
              <a:rPr lang="en-US" altLang="zh-CN" b="0" i="0" dirty="0">
                <a:solidFill>
                  <a:srgbClr val="202124"/>
                </a:solidFill>
                <a:effectLst/>
                <a:latin typeface="Google Sans"/>
              </a:rPr>
              <a:t>STA</a:t>
            </a:r>
            <a:r>
              <a:rPr lang="zh-CN" altLang="en-US" b="0" i="0" dirty="0">
                <a:solidFill>
                  <a:srgbClr val="202124"/>
                </a:solidFill>
                <a:effectLst/>
                <a:latin typeface="Google Sans"/>
              </a:rPr>
              <a:t>的连接关系。</a:t>
            </a:r>
            <a:endParaRPr lang="en-US" altLang="zh-CN" b="0" i="0" dirty="0">
              <a:solidFill>
                <a:srgbClr val="202124"/>
              </a:solidFill>
              <a:effectLst/>
              <a:latin typeface="Google Sans"/>
            </a:endParaRPr>
          </a:p>
          <a:p>
            <a:r>
              <a:rPr lang="zh-CN" altLang="en-US" sz="1200" b="0" i="0" dirty="0">
                <a:solidFill>
                  <a:srgbClr val="1C6299"/>
                </a:solidFill>
                <a:effectLst/>
                <a:latin typeface="宋体" panose="02010600030101010101" pitchFamily="2" charset="-122"/>
                <a:ea typeface="宋体" panose="02010600030101010101" pitchFamily="2" charset="-122"/>
              </a:rPr>
              <a:t>时序动态图建模，用的是</a:t>
            </a:r>
            <a:r>
              <a:rPr lang="en-US" altLang="zh-CN" sz="1200" b="0" i="0" dirty="0">
                <a:solidFill>
                  <a:srgbClr val="1C6299"/>
                </a:solidFill>
                <a:effectLst/>
                <a:latin typeface="宋体" panose="02010600030101010101" pitchFamily="2" charset="-122"/>
                <a:ea typeface="宋体" panose="02010600030101010101" pitchFamily="2" charset="-122"/>
              </a:rPr>
              <a:t>LSTM</a:t>
            </a:r>
            <a:r>
              <a:rPr lang="zh-CN" altLang="en-US" sz="1200" b="0" i="0" dirty="0">
                <a:solidFill>
                  <a:srgbClr val="1C6299"/>
                </a:solidFill>
                <a:effectLst/>
                <a:latin typeface="宋体" panose="02010600030101010101" pitchFamily="2" charset="-122"/>
                <a:ea typeface="宋体" panose="02010600030101010101" pitchFamily="2" charset="-122"/>
              </a:rPr>
              <a:t>，添加时间信息。</a:t>
            </a:r>
            <a:endParaRPr lang="en-US" altLang="zh-CN" sz="1200" b="0" i="0" dirty="0">
              <a:solidFill>
                <a:srgbClr val="1C6299"/>
              </a:solidFill>
              <a:effectLst/>
              <a:latin typeface="宋体" panose="02010600030101010101" pitchFamily="2" charset="-122"/>
              <a:ea typeface="宋体" panose="02010600030101010101" pitchFamily="2" charset="-122"/>
            </a:endParaRPr>
          </a:p>
          <a:p>
            <a:r>
              <a:rPr lang="en-US" altLang="zh-CN" sz="1200" b="0" i="0" dirty="0">
                <a:solidFill>
                  <a:srgbClr val="1C6299"/>
                </a:solidFill>
                <a:effectLst/>
                <a:latin typeface="宋体" panose="02010600030101010101" pitchFamily="2" charset="-122"/>
                <a:ea typeface="宋体" panose="02010600030101010101" pitchFamily="2" charset="-122"/>
              </a:rPr>
              <a:t>airtime </a:t>
            </a:r>
            <a:r>
              <a:rPr lang="zh-CN" altLang="en-US" b="0" i="0" dirty="0">
                <a:solidFill>
                  <a:srgbClr val="2A2B2E"/>
                </a:solidFill>
                <a:effectLst/>
                <a:latin typeface="PingFang SC"/>
              </a:rPr>
              <a:t>每个</a:t>
            </a:r>
            <a:r>
              <a:rPr lang="en-US" altLang="zh-CN" b="0" i="0" dirty="0">
                <a:solidFill>
                  <a:srgbClr val="2A2B2E"/>
                </a:solidFill>
                <a:effectLst/>
                <a:latin typeface="PingFang SC"/>
              </a:rPr>
              <a:t>AP</a:t>
            </a:r>
            <a:r>
              <a:rPr lang="zh-CN" altLang="en-US" b="0" i="0" dirty="0">
                <a:solidFill>
                  <a:srgbClr val="2A2B2E"/>
                </a:solidFill>
                <a:effectLst/>
                <a:latin typeface="PingFang SC"/>
              </a:rPr>
              <a:t>为</a:t>
            </a:r>
            <a:r>
              <a:rPr lang="en-US" altLang="zh-CN" b="0" i="0" dirty="0">
                <a:solidFill>
                  <a:srgbClr val="2A2B2E"/>
                </a:solidFill>
                <a:effectLst/>
                <a:latin typeface="PingFang SC"/>
              </a:rPr>
              <a:t>STA</a:t>
            </a:r>
            <a:r>
              <a:rPr lang="zh-CN" altLang="en-US" b="0" i="0" dirty="0">
                <a:solidFill>
                  <a:srgbClr val="2A2B2E"/>
                </a:solidFill>
                <a:effectLst/>
                <a:latin typeface="PingFang SC"/>
              </a:rPr>
              <a:t>分配的占用信道的时间百分比。</a:t>
            </a:r>
            <a:endParaRPr lang="en-US" altLang="zh-CN" b="0" i="0" dirty="0">
              <a:solidFill>
                <a:srgbClr val="202124"/>
              </a:solidFill>
              <a:effectLst/>
              <a:latin typeface="Google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94949"/>
                </a:solidFill>
                <a:effectLst/>
                <a:latin typeface="Microsoft YaHei" panose="020B0503020204020204" pitchFamily="34" charset="-122"/>
                <a:ea typeface="Microsoft YaHei" panose="020B0503020204020204" pitchFamily="34" charset="-122"/>
              </a:rPr>
              <a:t>RSSI</a:t>
            </a:r>
            <a:r>
              <a:rPr lang="zh-CN" altLang="en-US" b="0" i="0" dirty="0">
                <a:solidFill>
                  <a:srgbClr val="494949"/>
                </a:solidFill>
                <a:effectLst/>
                <a:latin typeface="Microsoft YaHei" panose="020B0503020204020204" pitchFamily="34" charset="-122"/>
                <a:ea typeface="Microsoft YaHei" panose="020B0503020204020204" pitchFamily="34" charset="-122"/>
              </a:rPr>
              <a:t>接收信号强度 </a:t>
            </a:r>
            <a:r>
              <a:rPr lang="en-US" altLang="zh-CN" b="0" i="0" dirty="0">
                <a:solidFill>
                  <a:srgbClr val="494949"/>
                </a:solidFill>
                <a:effectLst/>
                <a:latin typeface="Microsoft YaHei" panose="020B0503020204020204" pitchFamily="34" charset="-122"/>
                <a:ea typeface="Microsoft YaHei" panose="020B0503020204020204" pitchFamily="34" charset="-122"/>
              </a:rPr>
              <a:t>= </a:t>
            </a:r>
            <a:r>
              <a:rPr lang="zh-CN" altLang="en-US" b="0" i="0" dirty="0">
                <a:solidFill>
                  <a:srgbClr val="494949"/>
                </a:solidFill>
                <a:effectLst/>
                <a:latin typeface="Microsoft YaHei" panose="020B0503020204020204" pitchFamily="34" charset="-122"/>
                <a:ea typeface="Microsoft YaHei" panose="020B0503020204020204" pitchFamily="34" charset="-122"/>
              </a:rPr>
              <a:t>射频发射功率 </a:t>
            </a:r>
            <a:r>
              <a:rPr lang="en-US" altLang="zh-CN" b="0" i="0" dirty="0">
                <a:solidFill>
                  <a:srgbClr val="494949"/>
                </a:solidFill>
                <a:effectLst/>
                <a:latin typeface="Microsoft YaHei" panose="020B0503020204020204" pitchFamily="34" charset="-122"/>
                <a:ea typeface="Microsoft YaHei" panose="020B0503020204020204" pitchFamily="34" charset="-122"/>
              </a:rPr>
              <a:t>+ </a:t>
            </a:r>
            <a:r>
              <a:rPr lang="zh-CN" altLang="en-US" b="0" i="0" dirty="0">
                <a:solidFill>
                  <a:srgbClr val="494949"/>
                </a:solidFill>
                <a:effectLst/>
                <a:latin typeface="Microsoft YaHei" panose="020B0503020204020204" pitchFamily="34" charset="-122"/>
                <a:ea typeface="Microsoft YaHei" panose="020B0503020204020204" pitchFamily="34" charset="-122"/>
              </a:rPr>
              <a:t>发射端天线增益 </a:t>
            </a:r>
            <a:r>
              <a:rPr lang="en-US" altLang="zh-CN" b="0" i="0" dirty="0">
                <a:solidFill>
                  <a:srgbClr val="494949"/>
                </a:solidFill>
                <a:effectLst/>
                <a:latin typeface="Microsoft YaHei" panose="020B0503020204020204" pitchFamily="34" charset="-122"/>
                <a:ea typeface="Microsoft YaHei" panose="020B0503020204020204" pitchFamily="34" charset="-122"/>
              </a:rPr>
              <a:t>– </a:t>
            </a:r>
            <a:r>
              <a:rPr lang="zh-CN" altLang="en-US" b="0" i="0" dirty="0">
                <a:solidFill>
                  <a:srgbClr val="494949"/>
                </a:solidFill>
                <a:effectLst/>
                <a:latin typeface="Microsoft YaHei" panose="020B0503020204020204" pitchFamily="34" charset="-122"/>
                <a:ea typeface="Microsoft YaHei" panose="020B0503020204020204" pitchFamily="34" charset="-122"/>
              </a:rPr>
              <a:t>路径损耗 </a:t>
            </a:r>
            <a:r>
              <a:rPr lang="en-US" altLang="zh-CN" b="0" i="0" dirty="0">
                <a:solidFill>
                  <a:srgbClr val="494949"/>
                </a:solidFill>
                <a:effectLst/>
                <a:latin typeface="Microsoft YaHei" panose="020B0503020204020204" pitchFamily="34" charset="-122"/>
                <a:ea typeface="Microsoft YaHei" panose="020B0503020204020204" pitchFamily="34" charset="-122"/>
              </a:rPr>
              <a:t>– </a:t>
            </a:r>
            <a:r>
              <a:rPr lang="zh-CN" altLang="en-US" b="0" i="0" dirty="0">
                <a:solidFill>
                  <a:srgbClr val="494949"/>
                </a:solidFill>
                <a:effectLst/>
                <a:latin typeface="Microsoft YaHei" panose="020B0503020204020204" pitchFamily="34" charset="-122"/>
                <a:ea typeface="Microsoft YaHei" panose="020B0503020204020204" pitchFamily="34" charset="-122"/>
              </a:rPr>
              <a:t>障碍物衰减 </a:t>
            </a:r>
            <a:r>
              <a:rPr lang="en-US" altLang="zh-CN" b="0" i="0" dirty="0">
                <a:solidFill>
                  <a:srgbClr val="494949"/>
                </a:solidFill>
                <a:effectLst/>
                <a:latin typeface="Microsoft YaHei" panose="020B0503020204020204" pitchFamily="34" charset="-122"/>
                <a:ea typeface="Microsoft YaHei" panose="020B0503020204020204" pitchFamily="34" charset="-122"/>
              </a:rPr>
              <a:t>+ </a:t>
            </a:r>
            <a:r>
              <a:rPr lang="zh-CN" altLang="en-US" b="0" i="0" dirty="0">
                <a:solidFill>
                  <a:srgbClr val="494949"/>
                </a:solidFill>
                <a:effectLst/>
                <a:latin typeface="Microsoft YaHei" panose="020B0503020204020204" pitchFamily="34" charset="-122"/>
                <a:ea typeface="Microsoft YaHei" panose="020B0503020204020204" pitchFamily="34" charset="-122"/>
              </a:rPr>
              <a:t>接收端天线增益，单位</a:t>
            </a:r>
            <a:r>
              <a:rPr lang="en-US" altLang="zh-CN" b="0" i="0" dirty="0" err="1">
                <a:solidFill>
                  <a:srgbClr val="000000"/>
                </a:solidFill>
                <a:effectLst/>
                <a:latin typeface="宋体" panose="02010600030101010101" pitchFamily="2" charset="-122"/>
                <a:ea typeface="宋体" panose="02010600030101010101" pitchFamily="2" charset="-122"/>
              </a:rPr>
              <a:t>dbm</a:t>
            </a:r>
            <a:r>
              <a:rPr lang="zh-CN" altLang="en-US" b="0" i="0" dirty="0">
                <a:solidFill>
                  <a:srgbClr val="000000"/>
                </a:solidFill>
                <a:effectLst/>
                <a:latin typeface="宋体" panose="02010600030101010101" pitchFamily="2" charset="-122"/>
                <a:ea typeface="宋体" panose="02010600030101010101" pitchFamily="2" charset="-122"/>
              </a:rPr>
              <a:t>；</a:t>
            </a:r>
            <a:endParaRPr lang="en-US" altLang="zh-CN" b="0" i="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191B1F"/>
                </a:solidFill>
                <a:effectLst/>
                <a:latin typeface="-apple-system"/>
              </a:rPr>
              <a:t>SINR</a:t>
            </a:r>
            <a:r>
              <a:rPr lang="zh-CN" altLang="en-US" b="0" i="0" dirty="0">
                <a:solidFill>
                  <a:srgbClr val="191B1F"/>
                </a:solidFill>
                <a:effectLst/>
                <a:latin typeface="-apple-system"/>
              </a:rPr>
              <a:t>干扰信噪比，</a:t>
            </a:r>
            <a:r>
              <a:rPr lang="zh-CN" altLang="en-US" b="0" i="0" dirty="0">
                <a:solidFill>
                  <a:srgbClr val="333333"/>
                </a:solidFill>
                <a:effectLst/>
                <a:latin typeface="Helvetica Neue"/>
              </a:rPr>
              <a:t>是指接收到的有用信号的强度与接收到的干扰信号（内部噪声加外部干扰）的强度比值，</a:t>
            </a:r>
            <a:r>
              <a:rPr lang="en-US" altLang="zh-CN" b="0" i="0" dirty="0">
                <a:solidFill>
                  <a:srgbClr val="333333"/>
                </a:solidFill>
                <a:effectLst/>
                <a:latin typeface="Helvetica Neue"/>
              </a:rPr>
              <a:t>SINR=Signal / (</a:t>
            </a:r>
            <a:r>
              <a:rPr lang="en-US" altLang="zh-CN" b="0" i="0" dirty="0" err="1">
                <a:solidFill>
                  <a:srgbClr val="333333"/>
                </a:solidFill>
                <a:effectLst/>
                <a:latin typeface="Helvetica Neue"/>
              </a:rPr>
              <a:t>Interference+Noise</a:t>
            </a:r>
            <a:r>
              <a:rPr lang="zh-CN" altLang="en-US" b="0" i="0" dirty="0">
                <a:solidFill>
                  <a:srgbClr val="333333"/>
                </a:solidFill>
                <a:effectLst/>
                <a:latin typeface="Helvetica Neue"/>
              </a:rPr>
              <a:t>功率</a:t>
            </a:r>
            <a:r>
              <a:rPr lang="en-US" altLang="zh-CN" b="0" i="0" dirty="0">
                <a:solidFill>
                  <a:srgbClr val="333333"/>
                </a:solidFill>
                <a:effectLst/>
                <a:latin typeface="Helvetica Neue"/>
              </a:rPr>
              <a:t>)</a:t>
            </a:r>
            <a:r>
              <a:rPr lang="zh-CN" altLang="en-US" b="0" i="0" dirty="0">
                <a:solidFill>
                  <a:srgbClr val="333333"/>
                </a:solidFill>
                <a:effectLst/>
                <a:latin typeface="Helvetica Neue"/>
              </a:rPr>
              <a:t>。</a:t>
            </a:r>
            <a:endParaRPr lang="zh-CN" altLang="en-US" b="0" dirty="0"/>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2864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异构动态无线局域网部署包括</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将其构建为包括两种节点类型和两种边类型的连接星图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HTNet</a:t>
            </a:r>
            <a:r>
              <a:rPr lang="zh-CN" altLang="en-US" dirty="0"/>
              <a:t>架构包括两个图卷积层和一个</a:t>
            </a:r>
            <a:r>
              <a:rPr lang="en-US" altLang="zh-CN" dirty="0"/>
              <a:t>LSTM</a:t>
            </a:r>
            <a:r>
              <a:rPr lang="zh-CN" altLang="en-US" dirty="0"/>
              <a:t>层，首先批量正则化、然后图卷积层、激活函数，两次图卷积、</a:t>
            </a:r>
            <a:r>
              <a:rPr lang="en-US" altLang="zh-CN" dirty="0"/>
              <a:t>LSTM</a:t>
            </a:r>
            <a:r>
              <a:rPr lang="zh-CN" altLang="en-US" dirty="0"/>
              <a:t>层，最后一个全连接层。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提一下可以多层</a:t>
            </a:r>
            <a:r>
              <a:rPr lang="en-US" altLang="zh-CN" dirty="0"/>
              <a:t>GCN</a:t>
            </a:r>
            <a:r>
              <a:rPr lang="zh-CN" altLang="en-US" dirty="0"/>
              <a:t>，最后通过实验比较不同层数的效果</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004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具有边感知的异构注意力机制的图卷积层首先分关系进行节点消息传递</a:t>
            </a:r>
            <a:endParaRPr lang="en-US" altLang="zh-CN" sz="1200" dirty="0">
              <a:solidFill>
                <a:srgbClr val="1C6299"/>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注意力系数的计算考虑了节点特征与它们之间的边的特征</a:t>
            </a:r>
            <a:endParaRPr lang="en-US" altLang="zh-CN" sz="1200" dirty="0">
              <a:solidFill>
                <a:srgbClr val="1C6299"/>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最后把不同关系的节点特征拼接得到节点特征</a:t>
            </a:r>
            <a:endParaRPr lang="en-US" altLang="zh-CN" sz="1200" dirty="0">
              <a:solidFill>
                <a:srgbClr val="1C6299"/>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然后再加上</a:t>
            </a:r>
            <a:r>
              <a:rPr lang="en-US" altLang="zh-CN" sz="1200" dirty="0">
                <a:solidFill>
                  <a:srgbClr val="1C6299"/>
                </a:solidFill>
                <a:latin typeface="宋体" panose="02010600030101010101" pitchFamily="2" charset="-122"/>
                <a:ea typeface="宋体" panose="02010600030101010101" pitchFamily="2" charset="-122"/>
              </a:rPr>
              <a:t>LSTM</a:t>
            </a:r>
            <a:r>
              <a:rPr lang="zh-CN" altLang="en-US" sz="1200" dirty="0">
                <a:solidFill>
                  <a:srgbClr val="1C6299"/>
                </a:solidFill>
                <a:latin typeface="宋体" panose="02010600030101010101" pitchFamily="2" charset="-122"/>
                <a:ea typeface="宋体" panose="02010600030101010101" pitchFamily="2" charset="-122"/>
              </a:rPr>
              <a:t>机制引入时间特征</a:t>
            </a:r>
            <a:endParaRPr lang="en-US" altLang="zh-CN" sz="1200" dirty="0">
              <a:solidFill>
                <a:srgbClr val="1C6299"/>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最后通过线性层和激活函数得到预测的节点吞吐量</a:t>
            </a:r>
            <a:endParaRPr lang="en-US" altLang="zh-CN" sz="1200" dirty="0">
              <a:solidFill>
                <a:srgbClr val="1C6299"/>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srgbClr val="1C6299"/>
                </a:solidFill>
                <a:latin typeface="宋体" panose="02010600030101010101" pitchFamily="2" charset="-122"/>
                <a:ea typeface="宋体" panose="02010600030101010101" pitchFamily="2" charset="-122"/>
              </a:rPr>
              <a:t>这个是损失函数 </a:t>
            </a:r>
            <a:r>
              <a:rPr lang="zh-CN" altLang="en-US" b="0" i="0" dirty="0">
                <a:solidFill>
                  <a:srgbClr val="2A2B2E"/>
                </a:solidFill>
                <a:effectLst/>
                <a:latin typeface="PingFang SC"/>
              </a:rPr>
              <a:t>均方根误差</a:t>
            </a:r>
            <a:r>
              <a:rPr lang="en-US" altLang="zh-CN" b="0" i="0" dirty="0">
                <a:solidFill>
                  <a:srgbClr val="2A2B2E"/>
                </a:solidFill>
                <a:effectLst/>
                <a:latin typeface="PingFang SC"/>
              </a:rPr>
              <a:t>(RMSE)</a:t>
            </a:r>
            <a:endParaRPr lang="en-US" altLang="zh-CN" sz="1200" dirty="0">
              <a:solidFill>
                <a:srgbClr val="1C6299"/>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57656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本文的对照组包括：</a:t>
            </a:r>
            <a:endParaRPr lang="en-US" altLang="zh-CN" dirty="0"/>
          </a:p>
          <a:p>
            <a:r>
              <a:rPr lang="zh-CN" altLang="en-US" dirty="0"/>
              <a:t>节点特征是一个</a:t>
            </a:r>
            <a:r>
              <a:rPr lang="en-US" altLang="zh-CN" dirty="0"/>
              <a:t>21</a:t>
            </a:r>
            <a:r>
              <a:rPr lang="zh-CN" altLang="en-US" dirty="0"/>
              <a:t>维向量，包括：基于理论的方法预测、基于机器学习的方法预测、基于前馈神经网络的方法预测、基于静态图神经网络的方法预测</a:t>
            </a:r>
            <a:endParaRPr lang="en-US" altLang="zh-CN" dirty="0"/>
          </a:p>
          <a:p>
            <a:r>
              <a:rPr lang="zh-CN" altLang="en-US" dirty="0"/>
              <a:t>边特征是</a:t>
            </a:r>
            <a:r>
              <a:rPr lang="en-US" altLang="zh-CN" dirty="0"/>
              <a:t>4</a:t>
            </a:r>
            <a:r>
              <a:rPr lang="zh-CN" altLang="en-US" dirty="0"/>
              <a:t>维向量，包括：</a:t>
            </a:r>
            <a:endParaRPr lang="en-US" altLang="zh-CN" dirty="0"/>
          </a:p>
          <a:p>
            <a:r>
              <a:rPr lang="en-US" altLang="zh-CN" dirty="0"/>
              <a:t>SINR</a:t>
            </a:r>
            <a:r>
              <a:rPr lang="zh-CN" altLang="en-US" dirty="0"/>
              <a:t>基于理论单链路信道容量方程</a:t>
            </a:r>
            <a:r>
              <a:rPr lang="en-US" altLang="zh-CN" dirty="0"/>
              <a:t>c = </a:t>
            </a:r>
            <a:r>
              <a:rPr lang="el-GR" altLang="zh-CN" dirty="0"/>
              <a:t>Γ </a:t>
            </a:r>
            <a:r>
              <a:rPr lang="en-US" altLang="zh-CN" dirty="0"/>
              <a:t>log(1 + SINR)</a:t>
            </a:r>
            <a:r>
              <a:rPr lang="zh-CN" altLang="en-US" dirty="0"/>
              <a:t>。</a:t>
            </a:r>
            <a:endParaRPr lang="en-US" altLang="zh-CN" dirty="0"/>
          </a:p>
          <a:p>
            <a:r>
              <a:rPr lang="en-US" altLang="zh-CN" sz="1200" dirty="0">
                <a:solidFill>
                  <a:prstClr val="black"/>
                </a:solidFill>
                <a:latin typeface="SimSun" panose="02010600030101010101" pitchFamily="2" charset="-122"/>
                <a:ea typeface="SimSun" panose="02010600030101010101" pitchFamily="2" charset="-122"/>
                <a:cs typeface="+mn-cs"/>
              </a:rPr>
              <a:t>GBRT(</a:t>
            </a:r>
            <a:r>
              <a:rPr lang="zh-CN" altLang="en-US" sz="1200" dirty="0">
                <a:solidFill>
                  <a:prstClr val="black"/>
                </a:solidFill>
                <a:latin typeface="SimSun" panose="02010600030101010101" pitchFamily="2" charset="-122"/>
                <a:ea typeface="SimSun" panose="02010600030101010101" pitchFamily="2" charset="-122"/>
                <a:cs typeface="+mn-cs"/>
              </a:rPr>
              <a:t>机器学习</a:t>
            </a:r>
            <a:r>
              <a:rPr lang="en-US" altLang="zh-CN" sz="1200" dirty="0">
                <a:solidFill>
                  <a:prstClr val="black"/>
                </a:solidFill>
                <a:latin typeface="SimSun" panose="02010600030101010101" pitchFamily="2" charset="-122"/>
                <a:ea typeface="SimSun" panose="02010600030101010101" pitchFamily="2" charset="-122"/>
                <a:cs typeface="+mn-cs"/>
              </a:rPr>
              <a:t>)</a:t>
            </a:r>
            <a:r>
              <a:rPr lang="zh-CN" altLang="en-US" b="0" i="0" dirty="0">
                <a:solidFill>
                  <a:srgbClr val="2A2B2E"/>
                </a:solidFill>
                <a:effectLst/>
                <a:latin typeface="PingFang SC"/>
              </a:rPr>
              <a:t>使用梯度增强回归树，通过多个独立回归树预测吞吐量。</a:t>
            </a:r>
            <a:endParaRPr lang="en-US" altLang="zh-CN" dirty="0"/>
          </a:p>
          <a:p>
            <a:r>
              <a:rPr lang="en-US" altLang="zh-CN" dirty="0"/>
              <a:t>Ramon</a:t>
            </a:r>
            <a:r>
              <a:rPr lang="zh-CN" altLang="en-US" dirty="0"/>
              <a:t>使用前馈深度学习算法从信号质量和</a:t>
            </a:r>
            <a:r>
              <a:rPr lang="en-US" altLang="zh-CN" dirty="0"/>
              <a:t>AP</a:t>
            </a:r>
            <a:r>
              <a:rPr lang="zh-CN" altLang="en-US" dirty="0"/>
              <a:t>带宽预测吞吐量。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80744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数据集是用无线网络模拟器生成的，包括六种设置。设置</a:t>
            </a:r>
            <a:r>
              <a:rPr lang="en-US" altLang="zh-CN" dirty="0"/>
              <a:t>1-2</a:t>
            </a:r>
            <a:r>
              <a:rPr lang="zh-CN" altLang="en-US" dirty="0"/>
              <a:t>模拟了移动</a:t>
            </a:r>
            <a:r>
              <a:rPr lang="en-US" altLang="zh-CN" dirty="0" err="1"/>
              <a:t>sta</a:t>
            </a:r>
            <a:r>
              <a:rPr lang="zh-CN" altLang="en-US" dirty="0"/>
              <a:t>的情况，设置</a:t>
            </a:r>
            <a:r>
              <a:rPr lang="en-US" altLang="zh-CN" dirty="0"/>
              <a:t>3</a:t>
            </a:r>
            <a:r>
              <a:rPr lang="zh-CN" altLang="en-US" dirty="0"/>
              <a:t>模拟了移动干扰源，设置</a:t>
            </a:r>
            <a:r>
              <a:rPr lang="en-US" altLang="zh-CN" dirty="0"/>
              <a:t>4</a:t>
            </a:r>
            <a:r>
              <a:rPr lang="zh-CN" altLang="en-US" dirty="0"/>
              <a:t>模拟动态信道分配，设置</a:t>
            </a:r>
            <a:r>
              <a:rPr lang="en-US" altLang="zh-CN" dirty="0"/>
              <a:t>5-6</a:t>
            </a:r>
            <a:r>
              <a:rPr lang="zh-CN" altLang="en-US" dirty="0"/>
              <a:t>模拟了更复杂的情况。</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45223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实验结果，在准确性方面，</a:t>
            </a:r>
            <a:r>
              <a:rPr lang="en-US" altLang="zh-CN" dirty="0" err="1"/>
              <a:t>HTNet</a:t>
            </a:r>
            <a:r>
              <a:rPr lang="zh-CN" altLang="en-US" dirty="0"/>
              <a:t>的均方差和均方根差最低，准确性最高。</a:t>
            </a:r>
            <a:endParaRPr lang="en-US" altLang="zh-CN" dirty="0"/>
          </a:p>
          <a:p>
            <a:r>
              <a:rPr lang="zh-CN" altLang="en-US" dirty="0"/>
              <a:t>作者还测试了输入特征对预测结果的影响，去掉其中一个特征测试误差，得到信道配置和节点位置对预测结果影响较大。</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4397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然后考虑了</a:t>
            </a:r>
            <a:r>
              <a:rPr lang="en-US" altLang="zh-CN" dirty="0"/>
              <a:t>GNN</a:t>
            </a:r>
            <a:r>
              <a:rPr lang="zh-CN" altLang="en-US" dirty="0"/>
              <a:t>层数和运行时间，可以得到具有</a:t>
            </a:r>
            <a:r>
              <a:rPr lang="en-US" altLang="zh-CN" dirty="0"/>
              <a:t>3</a:t>
            </a:r>
            <a:r>
              <a:rPr lang="zh-CN" altLang="en-US" dirty="0"/>
              <a:t>层</a:t>
            </a:r>
            <a:r>
              <a:rPr lang="en-US" altLang="zh-CN" dirty="0"/>
              <a:t>GNN</a:t>
            </a:r>
            <a:r>
              <a:rPr lang="zh-CN" altLang="en-US" dirty="0"/>
              <a:t>的</a:t>
            </a:r>
            <a:r>
              <a:rPr lang="en-US" altLang="zh-CN" dirty="0" err="1"/>
              <a:t>HTNet</a:t>
            </a:r>
            <a:r>
              <a:rPr lang="zh-CN" altLang="en-US" dirty="0"/>
              <a:t>运行时间与误差最低。</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384672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372B442C-FCD2-43A6-8EF0-E847FDF90A8E}" type="datetime1">
              <a:rPr lang="zh-CN" altLang="en-US" smtClean="0"/>
              <a:t>2024/1/19</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8BDE0BAE-6D4D-4FBC-9289-00EC79ADBD81}" type="datetime1">
              <a:rPr lang="zh-CN" altLang="en-US" smtClean="0"/>
              <a:t>2024/1/19</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2FBE0F50-CCAE-46FA-977D-D341E443A857}" type="datetime1">
              <a:rPr lang="zh-CN" altLang="en-US" smtClean="0"/>
              <a:t>2024/1/19</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EB6B4190-4EC0-4FED-AAC6-DF066069335C}" type="datetime1">
              <a:rPr lang="zh-CN" altLang="en-US" smtClean="0"/>
              <a:t>2024/1/19</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0B8C47BB-B1F4-43CD-8D83-C16ECF620B38}" type="datetime1">
              <a:rPr lang="zh-CN" altLang="en-US" smtClean="0"/>
              <a:t>2024/1/19</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B9262C69-C84B-4BA5-9ABB-AEDA01D3915A}" type="datetime1">
              <a:rPr lang="zh-CN" altLang="en-US" smtClean="0"/>
              <a:t>2024/1/19</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29567F44-C328-4646-AEAE-FF134FB80EB0}" type="datetime1">
              <a:rPr lang="zh-CN" altLang="en-US" smtClean="0"/>
              <a:t>2024/1/19</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300AE4CF-2896-408A-AD4D-4BFDFF34365C}" type="datetime1">
              <a:rPr lang="zh-CN" altLang="en-US" smtClean="0"/>
              <a:t>2024/1/19</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101C1B06-EB6F-44B2-B162-3E0A3266BA16}" type="datetime1">
              <a:rPr lang="zh-CN" altLang="en-US" smtClean="0"/>
              <a:t>2024/1/19</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11708E07-74D0-4744-87FD-8736F1DB03B1}" type="datetime1">
              <a:rPr lang="zh-CN" altLang="en-US" smtClean="0"/>
              <a:t>2024/1/19</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0865D423-E00C-487A-9966-FC60FB27827D}" type="datetime1">
              <a:rPr lang="zh-CN" altLang="en-US" smtClean="0"/>
              <a:t>2024/1/19</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t>2024/1/19</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file:////var/folders/6w/0ftrt2wj1sx03zt3_zycm4_c0000gn/T/com.microsoft.Powerpoint/converted_emf.em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000961" y="3635280"/>
            <a:ext cx="10190078" cy="2769947"/>
          </a:xfrm>
          <a:prstGeom prst="rect">
            <a:avLst/>
          </a:prstGeom>
        </p:spPr>
        <p:txBody>
          <a:bodyPr wrap="square" lIns="91397" tIns="45699" rIns="91397" bIns="45699">
            <a:spAutoFit/>
          </a:bodyPr>
          <a:lstStyle/>
          <a:p>
            <a:pPr algn="ctr" defTabSz="913765">
              <a:defRPr/>
            </a:pPr>
            <a:r>
              <a:rPr lang="en-US" altLang="zh-CN" sz="1800" b="0" i="0" dirty="0" err="1">
                <a:solidFill>
                  <a:srgbClr val="000000"/>
                </a:solidFill>
                <a:effectLst/>
                <a:latin typeface="NimbusRomNo9L-Regu"/>
              </a:rPr>
              <a:t>Hongkuan</a:t>
            </a:r>
            <a:r>
              <a:rPr lang="en-US" altLang="zh-CN" sz="1800" b="0" i="0" dirty="0">
                <a:solidFill>
                  <a:srgbClr val="000000"/>
                </a:solidFill>
                <a:effectLst/>
                <a:latin typeface="NimbusRomNo9L-Regu"/>
              </a:rPr>
              <a:t> Zhou</a:t>
            </a:r>
            <a:r>
              <a:rPr lang="en-US" altLang="zh-CN" sz="1800" b="0" i="1" dirty="0">
                <a:solidFill>
                  <a:srgbClr val="000000"/>
                </a:solidFill>
                <a:effectLst/>
                <a:latin typeface="CMSY8"/>
              </a:rPr>
              <a:t>∗</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Rajgopal</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Kannan</a:t>
            </a:r>
            <a:r>
              <a:rPr lang="en-US" altLang="zh-CN" sz="1800" b="0" i="1" dirty="0" err="1">
                <a:solidFill>
                  <a:srgbClr val="000000"/>
                </a:solidFill>
                <a:effectLst/>
                <a:latin typeface="CMSY8"/>
              </a:rPr>
              <a:t>y</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Ananthram</a:t>
            </a:r>
            <a:r>
              <a:rPr lang="en-US" altLang="zh-CN" sz="1800" b="0" i="0" dirty="0">
                <a:solidFill>
                  <a:srgbClr val="000000"/>
                </a:solidFill>
                <a:effectLst/>
                <a:latin typeface="NimbusRomNo9L-Regu"/>
              </a:rPr>
              <a:t> </a:t>
            </a:r>
            <a:r>
              <a:rPr lang="en-US" altLang="zh-CN" sz="1800" b="0" i="0" dirty="0" err="1">
                <a:solidFill>
                  <a:srgbClr val="000000"/>
                </a:solidFill>
                <a:effectLst/>
                <a:latin typeface="NimbusRomNo9L-Regu"/>
              </a:rPr>
              <a:t>Swami</a:t>
            </a:r>
            <a:r>
              <a:rPr lang="en-US" altLang="zh-CN" sz="1800" b="0" i="1" dirty="0" err="1">
                <a:solidFill>
                  <a:srgbClr val="000000"/>
                </a:solidFill>
                <a:effectLst/>
                <a:latin typeface="CMSY8"/>
              </a:rPr>
              <a:t>y</a:t>
            </a:r>
            <a:r>
              <a:rPr lang="en-US" altLang="zh-CN" sz="1800" b="0" i="0" dirty="0" err="1">
                <a:solidFill>
                  <a:srgbClr val="000000"/>
                </a:solidFill>
                <a:effectLst/>
                <a:latin typeface="NimbusRomNo9L-Regu"/>
              </a:rPr>
              <a:t>,Viktor</a:t>
            </a:r>
            <a:r>
              <a:rPr lang="en-US" altLang="zh-CN" sz="1800" b="0" i="0" dirty="0">
                <a:solidFill>
                  <a:srgbClr val="000000"/>
                </a:solidFill>
                <a:effectLst/>
                <a:latin typeface="NimbusRomNo9L-Regu"/>
              </a:rPr>
              <a:t> Prasanna</a:t>
            </a:r>
            <a:r>
              <a:rPr lang="en-US" altLang="zh-CN" sz="1800" b="0" i="1" dirty="0">
                <a:solidFill>
                  <a:srgbClr val="000000"/>
                </a:solidFill>
                <a:effectLst/>
                <a:latin typeface="CMSY8"/>
              </a:rPr>
              <a:t>∗</a:t>
            </a:r>
            <a:br>
              <a:rPr lang="en-US" altLang="zh-CN" sz="1800" b="0" i="1" dirty="0">
                <a:solidFill>
                  <a:srgbClr val="000000"/>
                </a:solidFill>
                <a:effectLst/>
                <a:latin typeface="CMSY8"/>
              </a:rPr>
            </a:br>
            <a:r>
              <a:rPr lang="en-US" altLang="zh-CN" sz="1800" b="0" i="1" dirty="0">
                <a:solidFill>
                  <a:srgbClr val="000000"/>
                </a:solidFill>
                <a:effectLst/>
                <a:latin typeface="CMSY8"/>
              </a:rPr>
              <a:t>∗</a:t>
            </a:r>
            <a:r>
              <a:rPr lang="en-US" altLang="zh-CN" sz="1800" b="0" i="0" dirty="0">
                <a:solidFill>
                  <a:srgbClr val="000000"/>
                </a:solidFill>
                <a:effectLst/>
                <a:latin typeface="NimbusRomNo9L-Regu"/>
              </a:rPr>
              <a:t>University of Southern California</a:t>
            </a:r>
            <a:br>
              <a:rPr lang="en-US" altLang="zh-CN" sz="1800" b="0" i="0" dirty="0">
                <a:solidFill>
                  <a:srgbClr val="000000"/>
                </a:solidFill>
                <a:effectLst/>
                <a:latin typeface="NimbusRomNo9L-Regu"/>
              </a:rPr>
            </a:br>
            <a:r>
              <a:rPr lang="en-US" altLang="zh-CN" sz="1800" b="0" i="1" dirty="0" err="1">
                <a:solidFill>
                  <a:srgbClr val="000000"/>
                </a:solidFill>
                <a:effectLst/>
                <a:latin typeface="CMSY10"/>
              </a:rPr>
              <a:t>f</a:t>
            </a:r>
            <a:r>
              <a:rPr lang="en-US" altLang="zh-CN" sz="1800" b="0" i="0" dirty="0" err="1">
                <a:solidFill>
                  <a:srgbClr val="000000"/>
                </a:solidFill>
                <a:effectLst/>
                <a:latin typeface="NimbusRomNo9L-Regu"/>
              </a:rPr>
              <a:t>hongkuaz,prasanna</a:t>
            </a:r>
            <a:r>
              <a:rPr lang="en-US" altLang="zh-CN" sz="1800" b="0" i="1" dirty="0" err="1">
                <a:solidFill>
                  <a:srgbClr val="000000"/>
                </a:solidFill>
                <a:effectLst/>
                <a:latin typeface="CMSY10"/>
              </a:rPr>
              <a:t>g</a:t>
            </a:r>
            <a:r>
              <a:rPr lang="en-US" altLang="zh-CN" sz="1800" b="0" i="0" dirty="0" err="1">
                <a:solidFill>
                  <a:srgbClr val="000000"/>
                </a:solidFill>
                <a:effectLst/>
                <a:latin typeface="NimbusRomNo9L-Regu"/>
              </a:rPr>
              <a:t>@usc.edu</a:t>
            </a:r>
            <a:br>
              <a:rPr lang="en-US" altLang="zh-CN" sz="1800" b="0" i="0" dirty="0">
                <a:solidFill>
                  <a:srgbClr val="000000"/>
                </a:solidFill>
                <a:effectLst/>
                <a:latin typeface="NimbusRomNo9L-Regu"/>
              </a:rPr>
            </a:br>
            <a:r>
              <a:rPr lang="en-US" altLang="zh-CN" sz="1800" b="0" i="1" dirty="0" err="1">
                <a:solidFill>
                  <a:srgbClr val="000000"/>
                </a:solidFill>
                <a:effectLst/>
                <a:latin typeface="CMSY8"/>
              </a:rPr>
              <a:t>y</a:t>
            </a:r>
            <a:r>
              <a:rPr lang="en-US" altLang="zh-CN" sz="1800" b="0" i="0" dirty="0" err="1">
                <a:solidFill>
                  <a:srgbClr val="000000"/>
                </a:solidFill>
                <a:effectLst/>
                <a:latin typeface="NimbusRomNo9L-Regu"/>
              </a:rPr>
              <a:t>DEVCOM</a:t>
            </a:r>
            <a:r>
              <a:rPr lang="en-US" altLang="zh-CN" sz="1800" b="0" i="0" dirty="0">
                <a:solidFill>
                  <a:srgbClr val="000000"/>
                </a:solidFill>
                <a:effectLst/>
                <a:latin typeface="NimbusRomNo9L-Regu"/>
              </a:rPr>
              <a:t> US Army Research Lab</a:t>
            </a:r>
            <a:br>
              <a:rPr lang="en-US" altLang="zh-CN" sz="1800" b="0" i="0" dirty="0">
                <a:solidFill>
                  <a:srgbClr val="000000"/>
                </a:solidFill>
                <a:effectLst/>
                <a:latin typeface="NimbusRomNo9L-Regu"/>
              </a:rPr>
            </a:br>
            <a:r>
              <a:rPr lang="en-US" altLang="zh-CN" sz="1800" b="0" i="1" dirty="0" err="1">
                <a:solidFill>
                  <a:srgbClr val="000000"/>
                </a:solidFill>
                <a:effectLst/>
                <a:latin typeface="CMSY10"/>
              </a:rPr>
              <a:t>f</a:t>
            </a:r>
            <a:r>
              <a:rPr lang="en-US" altLang="zh-CN" sz="1800" b="0" i="0" dirty="0" err="1">
                <a:solidFill>
                  <a:srgbClr val="000000"/>
                </a:solidFill>
                <a:effectLst/>
                <a:latin typeface="NimbusRomNo9L-Regu"/>
              </a:rPr>
              <a:t>rajgopal.kannan.civ,ananthram.swami.civ</a:t>
            </a:r>
            <a:r>
              <a:rPr lang="en-US" altLang="zh-CN" sz="1800" b="0" i="1" dirty="0" err="1">
                <a:solidFill>
                  <a:srgbClr val="000000"/>
                </a:solidFill>
                <a:effectLst/>
                <a:latin typeface="CMSY10"/>
              </a:rPr>
              <a:t>g</a:t>
            </a:r>
            <a:r>
              <a:rPr lang="en-US" altLang="zh-CN" sz="1800" b="0" i="0" dirty="0" err="1">
                <a:solidFill>
                  <a:srgbClr val="000000"/>
                </a:solidFill>
                <a:effectLst/>
                <a:latin typeface="NimbusRomNo9L-Regu"/>
              </a:rPr>
              <a:t>@army.mil</a:t>
            </a:r>
            <a:r>
              <a:rPr lang="en-US" altLang="zh-CN" dirty="0"/>
              <a:t> </a:t>
            </a:r>
            <a:br>
              <a:rPr lang="en-US" altLang="zh-CN" dirty="0"/>
            </a:br>
            <a:endParaRPr lang="en-US" altLang="zh-CN" dirty="0">
              <a:latin typeface="NimbusRomNo9L-Regu"/>
            </a:endParaRPr>
          </a:p>
          <a:p>
            <a:pPr algn="ctr" defTabSz="913765">
              <a:defRPr/>
            </a:pPr>
            <a:r>
              <a:rPr lang="en-US" altLang="zh-CN" dirty="0">
                <a:latin typeface="NimbusRomNo9L-Regu"/>
              </a:rPr>
              <a:t>This article has been accepted for publication in </a:t>
            </a:r>
            <a:r>
              <a:rPr lang="en-US" altLang="zh-CN" dirty="0" err="1">
                <a:latin typeface="NimbusRomNo9L-Regu"/>
              </a:rPr>
              <a:t>Inforcom</a:t>
            </a:r>
            <a:r>
              <a:rPr lang="en-US" altLang="zh-CN" dirty="0">
                <a:latin typeface="NimbusRomNo9L-Regu"/>
              </a:rPr>
              <a:t> 2023. </a:t>
            </a:r>
          </a:p>
          <a:p>
            <a:pPr algn="ctr" defTabSz="913765">
              <a:defRPr/>
            </a:pPr>
            <a:endParaRPr lang="en-US" altLang="zh-CN" dirty="0">
              <a:latin typeface="NimbusRomNo9L-Regu"/>
            </a:endParaRPr>
          </a:p>
          <a:p>
            <a:pPr algn="ctr" defTabSz="913765">
              <a:defRPr/>
            </a:pPr>
            <a:endParaRPr lang="en-US" altLang="zh-CN" sz="1200" b="1" dirty="0">
              <a:solidFill>
                <a:srgbClr val="1C6299"/>
              </a:solidFill>
              <a:latin typeface="NimbusRomNo9L-Regu"/>
              <a:ea typeface="微软雅黑" panose="020B0503020204020204" pitchFamily="34" charset="-122"/>
            </a:endParaRPr>
          </a:p>
          <a:p>
            <a:pPr algn="ctr" defTabSz="913765">
              <a:defRPr/>
            </a:pPr>
            <a:r>
              <a:rPr lang="zh-CN" altLang="en-US" dirty="0">
                <a:latin typeface="宋体" panose="02010600030101010101" pitchFamily="2" charset="-122"/>
                <a:ea typeface="宋体" panose="02010600030101010101" pitchFamily="2" charset="-122"/>
              </a:rPr>
              <a:t>汇报人：莫露莎</a:t>
            </a:r>
            <a:endParaRPr lang="en-US" altLang="zh-CN" dirty="0">
              <a:latin typeface="宋体" panose="02010600030101010101" pitchFamily="2" charset="-122"/>
              <a:ea typeface="宋体" panose="02010600030101010101" pitchFamily="2"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113351" y="1666146"/>
            <a:ext cx="8630442" cy="1384995"/>
          </a:xfrm>
          <a:prstGeom prst="rect">
            <a:avLst/>
          </a:prstGeom>
          <a:noFill/>
        </p:spPr>
        <p:txBody>
          <a:bodyPr wrap="square" rtlCol="0">
            <a:spAutoFit/>
          </a:bodyPr>
          <a:lstStyle/>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HTNet: Dynamic WLAN Performance</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Prediction using Heterogenous </a:t>
            </a:r>
          </a:p>
          <a:p>
            <a:pPr algn="ctr"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Temporal GNN</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1790130" y="2681832"/>
            <a:ext cx="8611739" cy="1200329"/>
          </a:xfrm>
          <a:prstGeom prst="rect">
            <a:avLst/>
          </a:prstGeom>
          <a:noFill/>
        </p:spPr>
        <p:txBody>
          <a:bodyPr wrap="square" rtlCol="0">
            <a:spAutoFit/>
          </a:bodyPr>
          <a:lstStyle/>
          <a:p>
            <a:pPr marR="0" algn="ctr" defTabSz="914400" fontAlgn="auto">
              <a:buClrTx/>
              <a:buSzTx/>
              <a:buFontTx/>
              <a:defRPr/>
            </a:pPr>
            <a:r>
              <a:rPr lang="en-US" altLang="zh-CN" sz="7200" b="1" dirty="0">
                <a:solidFill>
                  <a:schemeClr val="bg1"/>
                </a:solidFill>
              </a:rPr>
              <a:t>Thanks</a:t>
            </a:r>
            <a:endParaRPr lang="zh-CN" sz="72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3"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4"/>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Introduction</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F7A33217-E715-E152-64AD-501C4C5AF70A}"/>
              </a:ext>
            </a:extLst>
          </p:cNvPr>
          <p:cNvSpPr txBox="1"/>
          <p:nvPr/>
        </p:nvSpPr>
        <p:spPr>
          <a:xfrm>
            <a:off x="1615108" y="1658319"/>
            <a:ext cx="461665" cy="92398"/>
          </a:xfrm>
          <a:prstGeom prst="rect">
            <a:avLst/>
          </a:prstGeom>
          <a:noFill/>
        </p:spPr>
        <p:txBody>
          <a:bodyPr vert="eaVert" wrap="none" rtlCol="0">
            <a:spAutoFit/>
          </a:bodyPr>
          <a:lstStyle/>
          <a:p>
            <a:endParaRPr lang="zh-CN" altLang="en-US" dirty="0"/>
          </a:p>
        </p:txBody>
      </p:sp>
      <p:sp>
        <p:nvSpPr>
          <p:cNvPr id="13" name="文本框 12">
            <a:extLst>
              <a:ext uri="{FF2B5EF4-FFF2-40B4-BE49-F238E27FC236}">
                <a16:creationId xmlns:a16="http://schemas.microsoft.com/office/drawing/2014/main" id="{8A8A3062-09EF-57D4-4302-F4E2B5EFFA5E}"/>
              </a:ext>
            </a:extLst>
          </p:cNvPr>
          <p:cNvSpPr txBox="1"/>
          <p:nvPr/>
        </p:nvSpPr>
        <p:spPr>
          <a:xfrm>
            <a:off x="574543" y="927556"/>
            <a:ext cx="11030213" cy="5342616"/>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Ø"/>
              <a:tabLst/>
              <a:defRPr/>
            </a:pPr>
            <a:r>
              <a:rPr lang="zh-CN" altLang="en-US" sz="2000" dirty="0">
                <a:latin typeface="宋体" panose="02010600030101010101" pitchFamily="2" charset="-122"/>
                <a:ea typeface="宋体" panose="02010600030101010101" pitchFamily="2" charset="-122"/>
              </a:rPr>
              <a:t>基于理论的方法利用信道特征信息预测吞吐量，无法获得</a:t>
            </a:r>
            <a:r>
              <a:rPr lang="en-US" altLang="zh-CN" sz="2000" dirty="0">
                <a:latin typeface="宋体" panose="02010600030101010101" pitchFamily="2" charset="-122"/>
                <a:ea typeface="宋体" panose="02010600030101010101" pitchFamily="2" charset="-122"/>
              </a:rPr>
              <a:t>MAC</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PHY</a:t>
            </a:r>
            <a:r>
              <a:rPr lang="zh-CN" altLang="en-US" sz="2000" dirty="0">
                <a:latin typeface="宋体" panose="02010600030101010101" pitchFamily="2" charset="-122"/>
                <a:ea typeface="宋体" panose="02010600030101010101" pitchFamily="2" charset="-122"/>
              </a:rPr>
              <a:t>层的详细信息，准确率低</a:t>
            </a:r>
            <a:endParaRPr lang="en-US" altLang="zh-CN" sz="2000" dirty="0">
              <a:latin typeface="宋体" panose="02010600030101010101" pitchFamily="2" charset="-122"/>
              <a:ea typeface="宋体" panose="02010600030101010101" pitchFamily="2" charset="-122"/>
            </a:endParaRPr>
          </a:p>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Ø"/>
              <a:tabLst/>
              <a:defRPr/>
            </a:pPr>
            <a:r>
              <a:rPr lang="zh-CN" altLang="en-US" sz="2000" dirty="0">
                <a:latin typeface="宋体" panose="02010600030101010101" pitchFamily="2" charset="-122"/>
                <a:ea typeface="宋体" panose="02010600030101010101" pitchFamily="2" charset="-122"/>
              </a:rPr>
              <a:t>基于事件的模拟器需要的仿真时间长、扩展性低</a:t>
            </a:r>
            <a:endParaRPr lang="en-US" altLang="zh-CN" sz="2000" dirty="0">
              <a:latin typeface="宋体" panose="02010600030101010101" pitchFamily="2" charset="-122"/>
              <a:ea typeface="宋体" panose="02010600030101010101" pitchFamily="2" charset="-122"/>
            </a:endParaRPr>
          </a:p>
          <a:p>
            <a:pPr marL="285750" marR="0" lvl="0" indent="-285750" algn="l" defTabSz="914400" rtl="0" eaLnBrk="1" fontAlgn="auto" latinLnBrk="0" hangingPunct="1">
              <a:lnSpc>
                <a:spcPct val="200000"/>
              </a:lnSpc>
              <a:spcBef>
                <a:spcPts val="0"/>
              </a:spcBef>
              <a:spcAft>
                <a:spcPts val="0"/>
              </a:spcAft>
              <a:buClrTx/>
              <a:buSzTx/>
              <a:buFont typeface="Wingdings" panose="05000000000000000000" pitchFamily="2" charset="2"/>
              <a:buChar char="Ø"/>
              <a:tabLst/>
              <a:defRPr/>
            </a:pPr>
            <a:r>
              <a:rPr lang="zh-CN" altLang="en-US" sz="2000" dirty="0">
                <a:solidFill>
                  <a:srgbClr val="000000"/>
                </a:solidFill>
                <a:latin typeface="宋体" panose="02010600030101010101" pitchFamily="2" charset="-122"/>
                <a:ea typeface="宋体" panose="02010600030101010101" pitchFamily="2" charset="-122"/>
              </a:rPr>
              <a:t>现有</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图神经网络建模无法</a:t>
            </a:r>
            <a:r>
              <a:rPr lang="zh-CN" altLang="en-US" sz="2000" dirty="0">
                <a:solidFill>
                  <a:srgbClr val="000000"/>
                </a:solidFill>
                <a:latin typeface="宋体" panose="02010600030101010101" pitchFamily="2" charset="-122"/>
                <a:ea typeface="宋体" panose="02010600030101010101" pitchFamily="2" charset="-122"/>
              </a:rPr>
              <a:t>获得</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动态的时序信息，且未考虑节点和边的异构性</a:t>
            </a:r>
            <a:endParaRPr lang="en-US" altLang="zh-CN" sz="2000" dirty="0">
              <a:latin typeface="宋体" panose="02010600030101010101" pitchFamily="2" charset="-122"/>
              <a:ea typeface="宋体" panose="02010600030101010101" pitchFamily="2" charset="-122"/>
            </a:endParaRPr>
          </a:p>
          <a:p>
            <a:pPr>
              <a:lnSpc>
                <a:spcPct val="200000"/>
              </a:lnSpc>
            </a:pPr>
            <a:r>
              <a:rPr lang="zh-CN" altLang="en-US" sz="2000" dirty="0">
                <a:latin typeface="宋体" panose="02010600030101010101" pitchFamily="2" charset="-122"/>
                <a:ea typeface="宋体" panose="02010600030101010101" pitchFamily="2" charset="-122"/>
              </a:rPr>
              <a:t>因此，本文提出一种异构时序图神经网络</a:t>
            </a:r>
            <a:r>
              <a:rPr lang="en-US" altLang="zh-CN" sz="2000" dirty="0">
                <a:latin typeface="宋体" panose="02010600030101010101" pitchFamily="2" charset="-122"/>
                <a:ea typeface="宋体" panose="02010600030101010101" pitchFamily="2" charset="-122"/>
              </a:rPr>
              <a:t>HTNet</a:t>
            </a:r>
            <a:r>
              <a:rPr lang="zh-CN" altLang="en-US" sz="2000" dirty="0">
                <a:latin typeface="宋体" panose="02010600030101010101" pitchFamily="2" charset="-122"/>
                <a:ea typeface="宋体" panose="02010600030101010101" pitchFamily="2" charset="-122"/>
              </a:rPr>
              <a:t>，从动态无线局域网中预测吞吐量</a:t>
            </a:r>
            <a:endParaRPr lang="en-US" altLang="zh-CN" sz="2000" dirty="0">
              <a:latin typeface="宋体" panose="02010600030101010101" pitchFamily="2" charset="-122"/>
              <a:ea typeface="宋体" panose="02010600030101010101" pitchFamily="2" charset="-122"/>
            </a:endParaRPr>
          </a:p>
          <a:p>
            <a:pPr>
              <a:lnSpc>
                <a:spcPct val="200000"/>
              </a:lnSpc>
            </a:pPr>
            <a:r>
              <a:rPr lang="en-US" altLang="zh-CN" sz="2000" dirty="0">
                <a:latin typeface="宋体" panose="02010600030101010101" pitchFamily="2" charset="-122"/>
                <a:ea typeface="宋体" panose="02010600030101010101" pitchFamily="2" charset="-122"/>
              </a:rPr>
              <a:t>Contributions</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285750" indent="-285750">
              <a:lnSpc>
                <a:spcPct val="20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设计了基于注意力机制的异构动态时序消息传递方案</a:t>
            </a:r>
            <a:endParaRPr lang="en-US" altLang="zh-CN" sz="2000" dirty="0">
              <a:solidFill>
                <a:srgbClr val="000000"/>
              </a:solidFill>
              <a:latin typeface="宋体" panose="02010600030101010101" pitchFamily="2" charset="-122"/>
              <a:ea typeface="宋体" panose="02010600030101010101" pitchFamily="2" charset="-122"/>
            </a:endParaRPr>
          </a:p>
          <a:p>
            <a:pPr marL="285750" lvl="0" indent="-285750">
              <a:lnSpc>
                <a:spcPct val="200000"/>
              </a:lnSpc>
              <a:buFont typeface="Wingdings" panose="05000000000000000000" pitchFamily="2" charset="2"/>
              <a:buChar char="Ø"/>
              <a:defRPr/>
            </a:pP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考虑无线局域网中</a:t>
            </a:r>
            <a:r>
              <a:rPr lang="zh-CN" altLang="en-US" sz="2000" dirty="0">
                <a:solidFill>
                  <a:srgbClr val="000000"/>
                </a:solidFill>
                <a:latin typeface="宋体" panose="02010600030101010101" pitchFamily="2" charset="-122"/>
                <a:ea typeface="宋体" panose="02010600030101010101" pitchFamily="2" charset="-122"/>
              </a:rPr>
              <a:t>详细</a:t>
            </a:r>
            <a:r>
              <a:rPr kumimoji="0" lang="zh-CN" altLang="en-US"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的节点、结构和时序信息</a:t>
            </a:r>
            <a:endParaRPr kumimoji="0" lang="en-US" altLang="zh-CN" sz="20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285750" lvl="0" indent="-285750">
              <a:lnSpc>
                <a:spcPct val="20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发布了第一个动态</a:t>
            </a:r>
            <a:r>
              <a:rPr lang="en-US" altLang="zh-CN" sz="2000" dirty="0">
                <a:latin typeface="宋体" panose="02010600030101010101" pitchFamily="2" charset="-122"/>
                <a:ea typeface="宋体" panose="02010600030101010101" pitchFamily="2" charset="-122"/>
              </a:rPr>
              <a:t>WLAN</a:t>
            </a:r>
            <a:r>
              <a:rPr lang="zh-CN" altLang="en-US" sz="2000" dirty="0">
                <a:latin typeface="宋体" panose="02010600030101010101" pitchFamily="2" charset="-122"/>
                <a:ea typeface="宋体" panose="02010600030101010101" pitchFamily="2" charset="-122"/>
              </a:rPr>
              <a:t>吞吐量预测数据集，包含</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种场景设置</a:t>
            </a:r>
            <a:endParaRPr lang="en-US" altLang="zh-CN" sz="2000" dirty="0">
              <a:latin typeface="宋体" panose="02010600030101010101" pitchFamily="2" charset="-122"/>
              <a:ea typeface="宋体" panose="02010600030101010101" pitchFamily="2" charset="-122"/>
            </a:endParaRPr>
          </a:p>
          <a:p>
            <a:pPr marL="342900" indent="-342900">
              <a:buFont typeface="+mj-lt"/>
              <a:buAutoNum type="arabicPeriod"/>
            </a:pPr>
            <a:endParaRPr lang="zh-CN" altLang="en-US" dirty="0"/>
          </a:p>
        </p:txBody>
      </p:sp>
    </p:spTree>
    <p:extLst>
      <p:ext uri="{BB962C8B-B14F-4D97-AF65-F5344CB8AC3E}">
        <p14:creationId xmlns:p14="http://schemas.microsoft.com/office/powerpoint/2010/main" val="3363049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Problem Definition </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38" name="组合 37">
            <a:extLst>
              <a:ext uri="{FF2B5EF4-FFF2-40B4-BE49-F238E27FC236}">
                <a16:creationId xmlns:a16="http://schemas.microsoft.com/office/drawing/2014/main" id="{38F564C6-21DE-92AA-A0EB-5DC434DCC10F}"/>
              </a:ext>
            </a:extLst>
          </p:cNvPr>
          <p:cNvGrpSpPr/>
          <p:nvPr/>
        </p:nvGrpSpPr>
        <p:grpSpPr>
          <a:xfrm>
            <a:off x="617338" y="3190091"/>
            <a:ext cx="4257076" cy="3639779"/>
            <a:chOff x="680269" y="3321689"/>
            <a:chExt cx="4257076" cy="3639779"/>
          </a:xfrm>
        </p:grpSpPr>
        <p:sp>
          <p:nvSpPr>
            <p:cNvPr id="59" name="文本框 58"/>
            <p:cNvSpPr txBox="1"/>
            <p:nvPr/>
          </p:nvSpPr>
          <p:spPr>
            <a:xfrm>
              <a:off x="680269" y="6715247"/>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17" name="文本框 16">
              <a:extLst>
                <a:ext uri="{FF2B5EF4-FFF2-40B4-BE49-F238E27FC236}">
                  <a16:creationId xmlns:a16="http://schemas.microsoft.com/office/drawing/2014/main" id="{9E3949AA-CA71-3D0A-0B6B-7AAFF5A046CB}"/>
                </a:ext>
              </a:extLst>
            </p:cNvPr>
            <p:cNvSpPr txBox="1"/>
            <p:nvPr/>
          </p:nvSpPr>
          <p:spPr>
            <a:xfrm>
              <a:off x="784445" y="3321689"/>
              <a:ext cx="4152900" cy="2767681"/>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Static heterogeneous graph</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R-GCN</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zh-CN" altLang="en-US" sz="1600" dirty="0">
                  <a:solidFill>
                    <a:prstClr val="black"/>
                  </a:solidFill>
                  <a:latin typeface="SimSun" panose="02010600030101010101" pitchFamily="2" charset="-122"/>
                  <a:ea typeface="SimSun" panose="02010600030101010101" pitchFamily="2" charset="-122"/>
                </a:rPr>
                <a:t>节点和邻居节点之间的关系会进行分类</a:t>
              </a: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2000" dirty="0">
                <a:solidFill>
                  <a:srgbClr val="000000"/>
                </a:solidFill>
                <a:latin typeface="宋体" panose="02010600030101010101" pitchFamily="2" charset="-122"/>
                <a:ea typeface="宋体" panose="02010600030101010101" pitchFamily="2" charset="-122"/>
                <a:cs typeface="+mn-cs"/>
              </a:endParaRP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endParaRPr kumimoji="0" lang="en-US" altLang="zh-CN" sz="1600" b="0" i="0" u="none" strike="noStrike" kern="1200" cap="none" spc="0" normalizeH="0" baseline="0" noProof="0" dirty="0">
                <a:ln>
                  <a:noFill/>
                </a:ln>
                <a:effectLst/>
                <a:uLnTx/>
                <a:uFillTx/>
                <a:latin typeface="SimSun" panose="02010600030101010101" pitchFamily="2" charset="-122"/>
                <a:ea typeface="SimSun" panose="02010600030101010101" pitchFamily="2" charset="-122"/>
                <a:cs typeface="+mn-cs"/>
              </a:endParaRPr>
            </a:p>
          </p:txBody>
        </p:sp>
      </p:grpSp>
      <p:grpSp>
        <p:nvGrpSpPr>
          <p:cNvPr id="22" name="组合 21">
            <a:extLst>
              <a:ext uri="{FF2B5EF4-FFF2-40B4-BE49-F238E27FC236}">
                <a16:creationId xmlns:a16="http://schemas.microsoft.com/office/drawing/2014/main" id="{23DB803D-DCFC-0883-2899-52E1C883F998}"/>
              </a:ext>
            </a:extLst>
          </p:cNvPr>
          <p:cNvGrpSpPr/>
          <p:nvPr/>
        </p:nvGrpSpPr>
        <p:grpSpPr>
          <a:xfrm>
            <a:off x="721514" y="1372559"/>
            <a:ext cx="10393648" cy="4452610"/>
            <a:chOff x="721514" y="1002772"/>
            <a:chExt cx="10393648" cy="4452610"/>
          </a:xfrm>
        </p:grpSpPr>
        <p:sp>
          <p:nvSpPr>
            <p:cNvPr id="7" name="文本框 6">
              <a:extLst>
                <a:ext uri="{FF2B5EF4-FFF2-40B4-BE49-F238E27FC236}">
                  <a16:creationId xmlns:a16="http://schemas.microsoft.com/office/drawing/2014/main" id="{CC6FAAF3-7037-8D39-A923-98684AF14D7C}"/>
                </a:ext>
              </a:extLst>
            </p:cNvPr>
            <p:cNvSpPr txBox="1"/>
            <p:nvPr/>
          </p:nvSpPr>
          <p:spPr>
            <a:xfrm>
              <a:off x="721514" y="1002772"/>
              <a:ext cx="4152900" cy="914866"/>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Throughput prediction problem</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zh-CN" altLang="en-US" sz="1600" dirty="0">
                  <a:solidFill>
                    <a:prstClr val="black"/>
                  </a:solidFill>
                  <a:latin typeface="SimSun" panose="02010600030101010101" pitchFamily="2" charset="-122"/>
                  <a:ea typeface="SimSun" panose="02010600030101010101" pitchFamily="2" charset="-122"/>
                </a:rPr>
                <a:t>异构时序动态图的节点回归问题</a:t>
              </a:r>
              <a:endParaRPr lang="en-US" altLang="zh-CN" sz="2000" dirty="0">
                <a:solidFill>
                  <a:srgbClr val="000000"/>
                </a:solidFill>
                <a:latin typeface="宋体" panose="02010600030101010101" pitchFamily="2" charset="-122"/>
                <a:ea typeface="宋体" panose="02010600030101010101" pitchFamily="2" charset="-122"/>
                <a:cs typeface="+mn-cs"/>
              </a:endParaRPr>
            </a:p>
          </p:txBody>
        </p:sp>
        <p:grpSp>
          <p:nvGrpSpPr>
            <p:cNvPr id="36" name="组合 35">
              <a:extLst>
                <a:ext uri="{FF2B5EF4-FFF2-40B4-BE49-F238E27FC236}">
                  <a16:creationId xmlns:a16="http://schemas.microsoft.com/office/drawing/2014/main" id="{D0C69F3E-D5E3-9EF7-4822-36D69135C97E}"/>
                </a:ext>
              </a:extLst>
            </p:cNvPr>
            <p:cNvGrpSpPr/>
            <p:nvPr/>
          </p:nvGrpSpPr>
          <p:grpSpPr>
            <a:xfrm>
              <a:off x="721514" y="1031863"/>
              <a:ext cx="10393648" cy="4423519"/>
              <a:chOff x="1935745" y="1218461"/>
              <a:chExt cx="10393648" cy="4423519"/>
            </a:xfrm>
          </p:grpSpPr>
          <p:sp>
            <p:nvSpPr>
              <p:cNvPr id="14" name="文本框 13">
                <a:extLst>
                  <a:ext uri="{FF2B5EF4-FFF2-40B4-BE49-F238E27FC236}">
                    <a16:creationId xmlns:a16="http://schemas.microsoft.com/office/drawing/2014/main" id="{D8D20F24-A30B-63BB-2771-AC31C31B3A2E}"/>
                  </a:ext>
                </a:extLst>
              </p:cNvPr>
              <p:cNvSpPr txBox="1"/>
              <p:nvPr/>
            </p:nvSpPr>
            <p:spPr>
              <a:xfrm>
                <a:off x="1935745" y="4727114"/>
                <a:ext cx="4152900" cy="914866"/>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Time dynamic Graph</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LSTM </a:t>
                </a:r>
                <a:r>
                  <a:rPr lang="zh-CN" altLang="en-US" sz="1600" dirty="0">
                    <a:solidFill>
                      <a:prstClr val="black"/>
                    </a:solidFill>
                    <a:latin typeface="SimSun" panose="02010600030101010101" pitchFamily="2" charset="-122"/>
                    <a:ea typeface="SimSun" panose="02010600030101010101" pitchFamily="2" charset="-122"/>
                  </a:rPr>
                  <a:t>静态图快照序列 </a:t>
                </a: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6668729" y="1218461"/>
                <a:ext cx="5660664" cy="4423519"/>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WLAN information</a:t>
                </a: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Contextual information </a:t>
                </a:r>
                <a:r>
                  <a:rPr lang="zh-CN" altLang="en-US" sz="1600" dirty="0">
                    <a:solidFill>
                      <a:prstClr val="black"/>
                    </a:solidFill>
                    <a:latin typeface="SimSun" panose="02010600030101010101" pitchFamily="2" charset="-122"/>
                    <a:ea typeface="SimSun" panose="02010600030101010101" pitchFamily="2" charset="-122"/>
                  </a:rPr>
                  <a:t>节点静态信息：</a:t>
                </a: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2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a:t>
                </a:r>
                <a:r>
                  <a:rPr lang="zh-CN" altLang="en-US" sz="1600" dirty="0">
                    <a:solidFill>
                      <a:prstClr val="black"/>
                    </a:solidFill>
                    <a:latin typeface="SimSun" panose="02010600030101010101" pitchFamily="2" charset="-122"/>
                    <a:ea typeface="SimSun" panose="02010600030101010101" pitchFamily="2" charset="-122"/>
                  </a:rPr>
                  <a:t>主信道、可用信道、传输功率、位置</a:t>
                </a: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latin typeface="SimSun" panose="02010600030101010101" pitchFamily="2" charset="-122"/>
                    <a:ea typeface="SimSun" panose="02010600030101010101" pitchFamily="2" charset="-122"/>
                    <a:cs typeface="+mn-cs"/>
                  </a:rPr>
                  <a:t>Structural information </a:t>
                </a:r>
                <a:r>
                  <a:rPr lang="zh-CN" altLang="en-US" sz="1600" dirty="0">
                    <a:latin typeface="SimSun" panose="02010600030101010101" pitchFamily="2" charset="-122"/>
                    <a:ea typeface="SimSun" panose="02010600030101010101" pitchFamily="2" charset="-122"/>
                    <a:cs typeface="+mn-cs"/>
                  </a:rPr>
                  <a:t>与两个节点相关的静态信息：</a:t>
                </a:r>
                <a:endParaRPr lang="en-US" altLang="zh-CN" sz="1600" dirty="0">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250000"/>
                  </a:lnSpc>
                  <a:spcBef>
                    <a:spcPct val="20000"/>
                  </a:spcBef>
                  <a:spcAft>
                    <a:spcPts val="0"/>
                  </a:spcAft>
                  <a:buClr>
                    <a:srgbClr val="70AD47">
                      <a:lumMod val="75000"/>
                    </a:srgbClr>
                  </a:buClr>
                  <a:buSzPct val="110000"/>
                  <a:tabLst/>
                  <a:defRPr/>
                </a:pPr>
                <a:r>
                  <a:rPr lang="en-US" altLang="zh-CN" sz="1600" dirty="0">
                    <a:latin typeface="SimSun" panose="02010600030101010101" pitchFamily="2" charset="-122"/>
                    <a:ea typeface="SimSun" panose="02010600030101010101" pitchFamily="2" charset="-122"/>
                  </a:rPr>
                  <a:t>  </a:t>
                </a:r>
                <a:r>
                  <a:rPr lang="zh-CN" altLang="en-US" sz="1600" dirty="0">
                    <a:latin typeface="SimSun" panose="02010600030101010101" pitchFamily="2" charset="-122"/>
                    <a:ea typeface="SimSun" panose="02010600030101010101" pitchFamily="2" charset="-122"/>
                    <a:cs typeface="+mn-cs"/>
                  </a:rPr>
                  <a:t>  </a:t>
                </a:r>
                <a:r>
                  <a:rPr lang="en-US" altLang="zh-CN" sz="1600" dirty="0">
                    <a:latin typeface="SimSun" panose="02010600030101010101" pitchFamily="2" charset="-122"/>
                    <a:ea typeface="SimSun" panose="02010600030101010101" pitchFamily="2" charset="-122"/>
                    <a:cs typeface="+mn-cs"/>
                  </a:rPr>
                  <a:t>RSSI</a:t>
                </a:r>
                <a:r>
                  <a:rPr lang="zh-CN" altLang="en-US" sz="1600" dirty="0">
                    <a:latin typeface="SimSun" panose="02010600030101010101" pitchFamily="2" charset="-122"/>
                    <a:ea typeface="SimSun" panose="02010600030101010101" pitchFamily="2" charset="-122"/>
                    <a:cs typeface="+mn-cs"/>
                  </a:rPr>
                  <a:t>、</a:t>
                </a:r>
                <a:r>
                  <a:rPr lang="en-US" altLang="zh-CN" sz="1600" dirty="0">
                    <a:latin typeface="SimSun" panose="02010600030101010101" pitchFamily="2" charset="-122"/>
                    <a:ea typeface="SimSun" panose="02010600030101010101" pitchFamily="2" charset="-122"/>
                    <a:cs typeface="+mn-cs"/>
                  </a:rPr>
                  <a:t>SINR</a:t>
                </a:r>
                <a:r>
                  <a:rPr lang="zh-CN" altLang="en-US" sz="1600" dirty="0">
                    <a:latin typeface="SimSun" panose="02010600030101010101" pitchFamily="2" charset="-122"/>
                    <a:ea typeface="SimSun" panose="02010600030101010101" pitchFamily="2" charset="-122"/>
                    <a:cs typeface="+mn-cs"/>
                  </a:rPr>
                  <a:t>、</a:t>
                </a:r>
                <a:r>
                  <a:rPr lang="en-US" altLang="zh-CN" sz="1600" dirty="0">
                    <a:latin typeface="SimSun" panose="02010600030101010101" pitchFamily="2" charset="-122"/>
                    <a:ea typeface="SimSun" panose="02010600030101010101" pitchFamily="2" charset="-122"/>
                    <a:cs typeface="+mn-cs"/>
                  </a:rPr>
                  <a:t>Airtime</a:t>
                </a: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Temporal information </a:t>
                </a:r>
                <a:r>
                  <a:rPr lang="zh-CN" altLang="en-US" sz="1600" dirty="0">
                    <a:solidFill>
                      <a:prstClr val="black"/>
                    </a:solidFill>
                    <a:latin typeface="SimSun" panose="02010600030101010101" pitchFamily="2" charset="-122"/>
                    <a:ea typeface="SimSun" panose="02010600030101010101" pitchFamily="2" charset="-122"/>
                  </a:rPr>
                  <a:t>随时间变化的动态信息：</a:t>
                </a: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2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a:t>
                </a:r>
                <a:r>
                  <a:rPr lang="zh-CN" altLang="en-US" sz="1600" dirty="0">
                    <a:solidFill>
                      <a:prstClr val="black"/>
                    </a:solidFill>
                    <a:latin typeface="SimSun" panose="02010600030101010101" pitchFamily="2" charset="-122"/>
                    <a:ea typeface="SimSun" panose="02010600030101010101" pitchFamily="2" charset="-122"/>
                  </a:rPr>
                  <a:t>动态信道分配、动态用户位置、动态干扰源</a:t>
                </a:r>
                <a:endParaRPr lang="en-US" altLang="zh-CN" sz="2000" dirty="0">
                  <a:solidFill>
                    <a:srgbClr val="000000"/>
                  </a:solidFill>
                  <a:latin typeface="宋体" panose="02010600030101010101" pitchFamily="2" charset="-122"/>
                  <a:ea typeface="宋体" panose="02010600030101010101" pitchFamily="2" charset="-122"/>
                  <a:cs typeface="+mn-cs"/>
                </a:endParaRPr>
              </a:p>
            </p:txBody>
          </p:sp>
        </p:grpSp>
        <p:sp>
          <p:nvSpPr>
            <p:cNvPr id="6" name="箭头: 右 5">
              <a:extLst>
                <a:ext uri="{FF2B5EF4-FFF2-40B4-BE49-F238E27FC236}">
                  <a16:creationId xmlns:a16="http://schemas.microsoft.com/office/drawing/2014/main" id="{21AE824B-CC16-09D5-797D-4AB21EFE0809}"/>
                </a:ext>
              </a:extLst>
            </p:cNvPr>
            <p:cNvSpPr/>
            <p:nvPr/>
          </p:nvSpPr>
          <p:spPr>
            <a:xfrm>
              <a:off x="2903534" y="2148694"/>
              <a:ext cx="184914" cy="1479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pic>
          <p:nvPicPr>
            <p:cNvPr id="12" name="图片 11">
              <a:extLst>
                <a:ext uri="{FF2B5EF4-FFF2-40B4-BE49-F238E27FC236}">
                  <a16:creationId xmlns:a16="http://schemas.microsoft.com/office/drawing/2014/main" id="{5D6E6B22-AE66-D7D1-93FB-0A447DDD5C23}"/>
                </a:ext>
              </a:extLst>
            </p:cNvPr>
            <p:cNvPicPr>
              <a:picLocks noChangeAspect="1"/>
            </p:cNvPicPr>
            <p:nvPr/>
          </p:nvPicPr>
          <p:blipFill>
            <a:blip r:embed="rId4"/>
            <a:stretch>
              <a:fillRect/>
            </a:stretch>
          </p:blipFill>
          <p:spPr>
            <a:xfrm>
              <a:off x="3234604" y="5115654"/>
              <a:ext cx="562276" cy="320284"/>
            </a:xfrm>
            <a:prstGeom prst="rect">
              <a:avLst/>
            </a:prstGeom>
          </p:spPr>
        </p:pic>
        <p:pic>
          <p:nvPicPr>
            <p:cNvPr id="16" name="图片 15">
              <a:extLst>
                <a:ext uri="{FF2B5EF4-FFF2-40B4-BE49-F238E27FC236}">
                  <a16:creationId xmlns:a16="http://schemas.microsoft.com/office/drawing/2014/main" id="{BEC5A59E-C5DB-C0A0-0F47-61E3F27D7940}"/>
                </a:ext>
              </a:extLst>
            </p:cNvPr>
            <p:cNvPicPr>
              <a:picLocks noChangeAspect="1"/>
            </p:cNvPicPr>
            <p:nvPr/>
          </p:nvPicPr>
          <p:blipFill>
            <a:blip r:embed="rId5"/>
            <a:stretch>
              <a:fillRect/>
            </a:stretch>
          </p:blipFill>
          <p:spPr>
            <a:xfrm>
              <a:off x="1141521" y="2043174"/>
              <a:ext cx="1615857" cy="306087"/>
            </a:xfrm>
            <a:prstGeom prst="rect">
              <a:avLst/>
            </a:prstGeom>
          </p:spPr>
        </p:pic>
        <p:pic>
          <p:nvPicPr>
            <p:cNvPr id="20" name="图片 19">
              <a:extLst>
                <a:ext uri="{FF2B5EF4-FFF2-40B4-BE49-F238E27FC236}">
                  <a16:creationId xmlns:a16="http://schemas.microsoft.com/office/drawing/2014/main" id="{AED1A12A-4343-4F39-F3BF-DABC7D20D652}"/>
                </a:ext>
              </a:extLst>
            </p:cNvPr>
            <p:cNvPicPr>
              <a:picLocks noChangeAspect="1"/>
            </p:cNvPicPr>
            <p:nvPr/>
          </p:nvPicPr>
          <p:blipFill>
            <a:blip r:embed="rId6"/>
            <a:stretch>
              <a:fillRect/>
            </a:stretch>
          </p:blipFill>
          <p:spPr>
            <a:xfrm>
              <a:off x="3234604" y="1951978"/>
              <a:ext cx="459448" cy="410625"/>
            </a:xfrm>
            <a:prstGeom prst="rect">
              <a:avLst/>
            </a:prstGeom>
          </p:spPr>
        </p:pic>
      </p:grpSp>
      <p:pic>
        <p:nvPicPr>
          <p:cNvPr id="3" name="图片 2">
            <a:extLst>
              <a:ext uri="{FF2B5EF4-FFF2-40B4-BE49-F238E27FC236}">
                <a16:creationId xmlns:a16="http://schemas.microsoft.com/office/drawing/2014/main" id="{5DBEFCF4-07C8-8843-5654-A28555B038B4}"/>
              </a:ext>
            </a:extLst>
          </p:cNvPr>
          <p:cNvPicPr>
            <a:picLocks noChangeAspect="1"/>
          </p:cNvPicPr>
          <p:nvPr/>
        </p:nvPicPr>
        <p:blipFill rotWithShape="1">
          <a:blip r:embed="rId7"/>
          <a:srcRect t="20547"/>
          <a:stretch/>
        </p:blipFill>
        <p:spPr>
          <a:xfrm>
            <a:off x="1789452" y="3739103"/>
            <a:ext cx="2776429" cy="422994"/>
          </a:xfrm>
          <a:prstGeom prst="rect">
            <a:avLst/>
          </a:prstGeom>
        </p:spPr>
      </p:pic>
    </p:spTree>
    <p:extLst>
      <p:ext uri="{BB962C8B-B14F-4D97-AF65-F5344CB8AC3E}">
        <p14:creationId xmlns:p14="http://schemas.microsoft.com/office/powerpoint/2010/main" val="16749991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HTNet Architecture</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a:extLst>
              <a:ext uri="{FF2B5EF4-FFF2-40B4-BE49-F238E27FC236}">
                <a16:creationId xmlns:a16="http://schemas.microsoft.com/office/drawing/2014/main" id="{CC6FAAF3-7037-8D39-A923-98684AF14D7C}"/>
              </a:ext>
            </a:extLst>
          </p:cNvPr>
          <p:cNvSpPr txBox="1"/>
          <p:nvPr/>
        </p:nvSpPr>
        <p:spPr>
          <a:xfrm>
            <a:off x="725403" y="4322884"/>
            <a:ext cx="11030387" cy="2199513"/>
          </a:xfrm>
          <a:prstGeom prst="rect">
            <a:avLst/>
          </a:prstGeom>
          <a:noFill/>
        </p:spPr>
        <p:txBody>
          <a:bodyPr wrap="square">
            <a:spAutoFit/>
          </a:bodyPr>
          <a:lstStyle/>
          <a:p>
            <a:pPr marL="285750" lvl="0" indent="-285750">
              <a:lnSpc>
                <a:spcPct val="200000"/>
              </a:lnSpc>
              <a:buFont typeface="Wingdings" panose="05000000000000000000" pitchFamily="2" charset="2"/>
              <a:buChar char="Ø"/>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异构动态</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WLAN</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部署</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400" dirty="0">
                <a:solidFill>
                  <a:srgbClr val="000000"/>
                </a:solidFill>
                <a:latin typeface="宋体" panose="02010600030101010101" pitchFamily="2" charset="-122"/>
                <a:ea typeface="宋体" panose="02010600030101010101" pitchFamily="2" charset="-122"/>
              </a:rPr>
              <a:t>AP</a:t>
            </a:r>
            <a:r>
              <a:rPr kumimoji="0" lang="zh-CN" altLang="en-US"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、静态</a:t>
            </a:r>
            <a:r>
              <a:rPr lang="en-US" altLang="zh-CN" sz="1400" dirty="0">
                <a:solidFill>
                  <a:srgbClr val="000000"/>
                </a:solidFill>
                <a:latin typeface="宋体" panose="02010600030101010101" pitchFamily="2" charset="-122"/>
                <a:ea typeface="宋体" panose="02010600030101010101" pitchFamily="2" charset="-122"/>
              </a:rPr>
              <a:t>STA</a:t>
            </a:r>
            <a:r>
              <a:rPr kumimoji="0" lang="zh-CN" altLang="en-US"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、移动</a:t>
            </a:r>
            <a:r>
              <a:rPr lang="en-US" altLang="zh-CN" sz="1400" dirty="0">
                <a:solidFill>
                  <a:srgbClr val="000000"/>
                </a:solidFill>
                <a:latin typeface="宋体" panose="02010600030101010101" pitchFamily="2" charset="-122"/>
                <a:ea typeface="宋体" panose="02010600030101010101" pitchFamily="2" charset="-122"/>
              </a:rPr>
              <a:t>STA</a:t>
            </a:r>
            <a:r>
              <a:rPr kumimoji="0" lang="zh-CN" altLang="en-US"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和移动干扰源、时间信息</a:t>
            </a:r>
            <a:endParaRPr kumimoji="0" lang="en-US" altLang="zh-CN"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400" dirty="0">
                <a:solidFill>
                  <a:srgbClr val="000000"/>
                </a:solidFill>
                <a:latin typeface="宋体" panose="02010600030101010101" pitchFamily="2" charset="-122"/>
                <a:ea typeface="宋体" panose="02010600030101010101" pitchFamily="2" charset="-122"/>
              </a:rPr>
              <a:t>Ch x-y</a:t>
            </a:r>
            <a:r>
              <a:rPr lang="zh-CN" altLang="en-US" sz="1400" dirty="0">
                <a:solidFill>
                  <a:srgbClr val="000000"/>
                </a:solidFill>
                <a:latin typeface="宋体" panose="02010600030101010101" pitchFamily="2" charset="-122"/>
                <a:ea typeface="宋体" panose="02010600030101010101" pitchFamily="2" charset="-122"/>
              </a:rPr>
              <a:t>表示</a:t>
            </a:r>
            <a:r>
              <a:rPr lang="en-US" altLang="zh-CN" sz="1400" dirty="0">
                <a:solidFill>
                  <a:srgbClr val="000000"/>
                </a:solidFill>
                <a:latin typeface="宋体" panose="02010600030101010101" pitchFamily="2" charset="-122"/>
                <a:ea typeface="宋体" panose="02010600030101010101" pitchFamily="2" charset="-122"/>
              </a:rPr>
              <a:t>AP</a:t>
            </a:r>
            <a:r>
              <a:rPr lang="zh-CN" altLang="en-US" sz="1400" dirty="0">
                <a:solidFill>
                  <a:srgbClr val="000000"/>
                </a:solidFill>
                <a:latin typeface="宋体" panose="02010600030101010101" pitchFamily="2" charset="-122"/>
                <a:ea typeface="宋体" panose="02010600030101010101" pitchFamily="2" charset="-122"/>
              </a:rPr>
              <a:t>当前可以使用的通道</a:t>
            </a:r>
            <a:r>
              <a:rPr lang="en-US" altLang="zh-CN" sz="1400" dirty="0">
                <a:solidFill>
                  <a:srgbClr val="000000"/>
                </a:solidFill>
                <a:latin typeface="宋体" panose="02010600030101010101" pitchFamily="2" charset="-122"/>
                <a:ea typeface="宋体" panose="02010600030101010101" pitchFamily="2" charset="-122"/>
              </a:rPr>
              <a:t>x</a:t>
            </a:r>
            <a:r>
              <a:rPr lang="zh-CN" altLang="en-US" sz="1400" dirty="0">
                <a:solidFill>
                  <a:srgbClr val="000000"/>
                </a:solidFill>
                <a:latin typeface="宋体" panose="02010600030101010101" pitchFamily="2" charset="-122"/>
                <a:ea typeface="宋体" panose="02010600030101010101" pitchFamily="2" charset="-122"/>
              </a:rPr>
              <a:t>到通道</a:t>
            </a:r>
            <a:r>
              <a:rPr lang="en-US" altLang="zh-CN" sz="1400" dirty="0">
                <a:solidFill>
                  <a:srgbClr val="000000"/>
                </a:solidFill>
                <a:latin typeface="宋体" panose="02010600030101010101" pitchFamily="2" charset="-122"/>
                <a:ea typeface="宋体" panose="02010600030101010101" pitchFamily="2" charset="-122"/>
              </a:rPr>
              <a:t>y</a:t>
            </a:r>
            <a:endParaRPr kumimoji="0" lang="en-US" altLang="zh-CN" sz="1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zh-CN" altLang="en-US" sz="1400" dirty="0">
                <a:solidFill>
                  <a:srgbClr val="000000"/>
                </a:solidFill>
                <a:latin typeface="宋体" panose="02010600030101010101" pitchFamily="2" charset="-122"/>
                <a:ea typeface="宋体" panose="02010600030101010101" pitchFamily="2" charset="-122"/>
              </a:rPr>
              <a:t>两种节点类型（</a:t>
            </a:r>
            <a:r>
              <a:rPr lang="en-US" altLang="zh-CN" sz="1400" dirty="0">
                <a:solidFill>
                  <a:srgbClr val="000000"/>
                </a:solidFill>
                <a:latin typeface="宋体" panose="02010600030101010101" pitchFamily="2" charset="-122"/>
                <a:ea typeface="宋体" panose="02010600030101010101" pitchFamily="2" charset="-122"/>
              </a:rPr>
              <a:t>AP</a:t>
            </a:r>
            <a:r>
              <a:rPr lang="zh-CN" altLang="en-US" sz="1400" dirty="0">
                <a:solidFill>
                  <a:srgbClr val="000000"/>
                </a:solidFill>
                <a:latin typeface="宋体" panose="02010600030101010101" pitchFamily="2" charset="-122"/>
                <a:ea typeface="宋体" panose="02010600030101010101" pitchFamily="2" charset="-122"/>
              </a:rPr>
              <a:t>、</a:t>
            </a:r>
            <a:r>
              <a:rPr lang="en-US" altLang="zh-CN" sz="1400" dirty="0">
                <a:solidFill>
                  <a:srgbClr val="000000"/>
                </a:solidFill>
                <a:latin typeface="宋体" panose="02010600030101010101" pitchFamily="2" charset="-122"/>
                <a:ea typeface="宋体" panose="02010600030101010101" pitchFamily="2" charset="-122"/>
              </a:rPr>
              <a:t>STA</a:t>
            </a:r>
            <a:r>
              <a:rPr lang="zh-CN" altLang="en-US" sz="1400" dirty="0">
                <a:solidFill>
                  <a:srgbClr val="000000"/>
                </a:solidFill>
                <a:latin typeface="宋体" panose="02010600030101010101" pitchFamily="2" charset="-122"/>
                <a:ea typeface="宋体" panose="02010600030101010101" pitchFamily="2" charset="-122"/>
              </a:rPr>
              <a:t>）和两种边类型（</a:t>
            </a:r>
            <a:r>
              <a:rPr lang="en-US" altLang="zh-CN" sz="1400" dirty="0">
                <a:solidFill>
                  <a:srgbClr val="000000"/>
                </a:solidFill>
                <a:latin typeface="宋体" panose="02010600030101010101" pitchFamily="2" charset="-122"/>
                <a:ea typeface="宋体" panose="02010600030101010101" pitchFamily="2" charset="-122"/>
              </a:rPr>
              <a:t>AP-AP</a:t>
            </a:r>
            <a:r>
              <a:rPr lang="zh-CN" altLang="en-US" sz="1400" dirty="0">
                <a:solidFill>
                  <a:srgbClr val="000000"/>
                </a:solidFill>
                <a:latin typeface="宋体" panose="02010600030101010101" pitchFamily="2" charset="-122"/>
                <a:ea typeface="宋体" panose="02010600030101010101" pitchFamily="2" charset="-122"/>
              </a:rPr>
              <a:t>，</a:t>
            </a:r>
            <a:r>
              <a:rPr lang="en-US" altLang="zh-CN" sz="1400" dirty="0">
                <a:solidFill>
                  <a:srgbClr val="000000"/>
                </a:solidFill>
                <a:latin typeface="宋体" panose="02010600030101010101" pitchFamily="2" charset="-122"/>
                <a:ea typeface="宋体" panose="02010600030101010101" pitchFamily="2" charset="-122"/>
              </a:rPr>
              <a:t>AP-STA</a:t>
            </a:r>
            <a:r>
              <a:rPr lang="zh-CN" altLang="en-US" sz="1400" dirty="0">
                <a:solidFill>
                  <a:srgbClr val="000000"/>
                </a:solidFill>
                <a:latin typeface="宋体" panose="02010600030101010101" pitchFamily="2" charset="-122"/>
                <a:ea typeface="宋体" panose="02010600030101010101" pitchFamily="2" charset="-122"/>
              </a:rPr>
              <a:t>）的连接星图</a:t>
            </a:r>
            <a:endParaRPr lang="en-US" altLang="zh-CN" sz="1400" dirty="0">
              <a:solidFill>
                <a:srgbClr val="000000"/>
              </a:solidFill>
              <a:latin typeface="宋体" panose="02010600030101010101" pitchFamily="2" charset="-122"/>
              <a:ea typeface="宋体" panose="02010600030101010101" pitchFamily="2" charset="-122"/>
            </a:endParaRPr>
          </a:p>
          <a:p>
            <a:pPr marL="285750" lvl="0" indent="-285750">
              <a:lnSpc>
                <a:spcPct val="200000"/>
              </a:lnSpc>
              <a:buFont typeface="Wingdings" panose="05000000000000000000" pitchFamily="2" charset="2"/>
              <a:buChar char="Ø"/>
              <a:defRPr/>
            </a:pP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神经网络架构 图卷积层</a:t>
            </a:r>
            <a:r>
              <a:rPr kumimoji="0" lang="en-US" altLang="zh-CN" b="0" i="0" u="none" strike="noStrike" kern="1200" cap="none" spc="0" normalizeH="0" baseline="0" noProof="0" dirty="0" err="1">
                <a:ln>
                  <a:noFill/>
                </a:ln>
                <a:solidFill>
                  <a:srgbClr val="000000"/>
                </a:solidFill>
                <a:effectLst/>
                <a:uLnTx/>
                <a:uFillTx/>
                <a:latin typeface="宋体" panose="02010600030101010101" pitchFamily="2" charset="-122"/>
                <a:ea typeface="宋体" panose="02010600030101010101" pitchFamily="2" charset="-122"/>
              </a:rPr>
              <a:t>HEGATConv</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LSTM</a:t>
            </a:r>
            <a:r>
              <a:rPr kumimoji="0" lang="zh-CN" altLang="en-US"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rPr>
              <a:t>层</a:t>
            </a:r>
            <a:endParaRPr kumimoji="0" lang="en-US" altLang="zh-CN"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E6B06F81-06B7-36C1-05D0-DBB5AD40CA4B}"/>
              </a:ext>
            </a:extLst>
          </p:cNvPr>
          <p:cNvPicPr>
            <a:picLocks noChangeAspect="1"/>
          </p:cNvPicPr>
          <p:nvPr/>
        </p:nvPicPr>
        <p:blipFill>
          <a:blip r:embed="rId4"/>
          <a:stretch>
            <a:fillRect/>
          </a:stretch>
        </p:blipFill>
        <p:spPr>
          <a:xfrm>
            <a:off x="660400" y="1064026"/>
            <a:ext cx="10703263" cy="3316778"/>
          </a:xfrm>
          <a:prstGeom prst="rect">
            <a:avLst/>
          </a:prstGeom>
        </p:spPr>
      </p:pic>
    </p:spTree>
    <p:extLst>
      <p:ext uri="{BB962C8B-B14F-4D97-AF65-F5344CB8AC3E}">
        <p14:creationId xmlns:p14="http://schemas.microsoft.com/office/powerpoint/2010/main" val="17243905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Approach </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9" name="文本框 58"/>
          <p:cNvSpPr txBox="1"/>
          <p:nvPr/>
        </p:nvSpPr>
        <p:spPr>
          <a:xfrm>
            <a:off x="617338"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grpSp>
        <p:nvGrpSpPr>
          <p:cNvPr id="22" name="组合 21">
            <a:extLst>
              <a:ext uri="{FF2B5EF4-FFF2-40B4-BE49-F238E27FC236}">
                <a16:creationId xmlns:a16="http://schemas.microsoft.com/office/drawing/2014/main" id="{23DB803D-DCFC-0883-2899-52E1C883F998}"/>
              </a:ext>
            </a:extLst>
          </p:cNvPr>
          <p:cNvGrpSpPr/>
          <p:nvPr/>
        </p:nvGrpSpPr>
        <p:grpSpPr>
          <a:xfrm>
            <a:off x="721514" y="1372560"/>
            <a:ext cx="10716279" cy="3150286"/>
            <a:chOff x="721514" y="1002772"/>
            <a:chExt cx="10716279" cy="3150286"/>
          </a:xfrm>
        </p:grpSpPr>
        <p:sp>
          <p:nvSpPr>
            <p:cNvPr id="7" name="文本框 6">
              <a:extLst>
                <a:ext uri="{FF2B5EF4-FFF2-40B4-BE49-F238E27FC236}">
                  <a16:creationId xmlns:a16="http://schemas.microsoft.com/office/drawing/2014/main" id="{CC6FAAF3-7037-8D39-A923-98684AF14D7C}"/>
                </a:ext>
              </a:extLst>
            </p:cNvPr>
            <p:cNvSpPr txBox="1"/>
            <p:nvPr/>
          </p:nvSpPr>
          <p:spPr>
            <a:xfrm>
              <a:off x="721514" y="1002772"/>
              <a:ext cx="4660852" cy="3150286"/>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zh-CN" altLang="en-US" sz="2000" dirty="0">
                  <a:solidFill>
                    <a:srgbClr val="1C6299"/>
                  </a:solidFill>
                  <a:latin typeface="宋体" panose="02010600030101010101" pitchFamily="2" charset="-122"/>
                  <a:ea typeface="宋体" panose="02010600030101010101" pitchFamily="2" charset="-122"/>
                </a:rPr>
                <a:t>边感知的异构注意力机制 </a:t>
              </a:r>
              <a:r>
                <a:rPr lang="en-US" altLang="zh-CN" sz="2000" dirty="0">
                  <a:solidFill>
                    <a:srgbClr val="1C6299"/>
                  </a:solidFill>
                  <a:latin typeface="宋体" panose="02010600030101010101" pitchFamily="2" charset="-122"/>
                  <a:ea typeface="宋体" panose="02010600030101010101" pitchFamily="2" charset="-122"/>
                </a:rPr>
                <a:t> </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dirty="0">
                  <a:solidFill>
                    <a:prstClr val="black"/>
                  </a:solidFill>
                  <a:latin typeface="SimSun" panose="02010600030101010101" pitchFamily="2" charset="-122"/>
                  <a:ea typeface="SimSun" panose="02010600030101010101" pitchFamily="2" charset="-122"/>
                </a:rPr>
                <a:t>HEGATConv</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2000" dirty="0">
                <a:solidFill>
                  <a:srgbClr val="000000"/>
                </a:solidFill>
                <a:latin typeface="宋体" panose="02010600030101010101" pitchFamily="2" charset="-122"/>
                <a:ea typeface="宋体" panose="02010600030101010101" pitchFamily="2" charset="-122"/>
                <a:cs typeface="+mn-cs"/>
              </a:endParaRPr>
            </a:p>
          </p:txBody>
        </p:sp>
        <p:sp>
          <p:nvSpPr>
            <p:cNvPr id="24" name="文本框 23">
              <a:extLst>
                <a:ext uri="{FF2B5EF4-FFF2-40B4-BE49-F238E27FC236}">
                  <a16:creationId xmlns:a16="http://schemas.microsoft.com/office/drawing/2014/main" id="{ABB56AC8-2A0B-A406-DB6E-883D74613578}"/>
                </a:ext>
              </a:extLst>
            </p:cNvPr>
            <p:cNvSpPr txBox="1"/>
            <p:nvPr/>
          </p:nvSpPr>
          <p:spPr>
            <a:xfrm>
              <a:off x="5777129" y="1002772"/>
              <a:ext cx="5660664" cy="1099532"/>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LSTM</a:t>
              </a:r>
              <a:r>
                <a:rPr lang="zh-CN" altLang="en-US" sz="2000" dirty="0">
                  <a:solidFill>
                    <a:srgbClr val="1C6299"/>
                  </a:solidFill>
                  <a:latin typeface="宋体" panose="02010600030101010101" pitchFamily="2" charset="-122"/>
                  <a:ea typeface="宋体" panose="02010600030101010101" pitchFamily="2" charset="-122"/>
                </a:rPr>
                <a:t>机制</a:t>
              </a:r>
              <a:endParaRPr lang="en-US" altLang="zh-CN" sz="2000" dirty="0">
                <a:solidFill>
                  <a:srgbClr val="1C6299"/>
                </a:solidFill>
                <a:latin typeface="宋体" panose="02010600030101010101" pitchFamily="2" charset="-122"/>
                <a:ea typeface="宋体" panose="02010600030101010101" pitchFamily="2" charset="-122"/>
              </a:endParaRPr>
            </a:p>
            <a:p>
              <a:pPr marL="0" marR="0" lvl="2" algn="l" defTabSz="0" rtl="0" eaLnBrk="1" fontAlgn="auto" latinLnBrk="0" hangingPunct="1">
                <a:lnSpc>
                  <a:spcPct val="2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a:t>
              </a:r>
              <a:endParaRPr lang="en-US" altLang="zh-CN" sz="2000" dirty="0">
                <a:solidFill>
                  <a:srgbClr val="000000"/>
                </a:solidFill>
                <a:latin typeface="宋体" panose="02010600030101010101" pitchFamily="2" charset="-122"/>
                <a:ea typeface="宋体" panose="02010600030101010101" pitchFamily="2" charset="-122"/>
                <a:cs typeface="+mn-cs"/>
              </a:endParaRPr>
            </a:p>
          </p:txBody>
        </p:sp>
      </p:grpSp>
      <p:pic>
        <p:nvPicPr>
          <p:cNvPr id="5" name="图片 4">
            <a:extLst>
              <a:ext uri="{FF2B5EF4-FFF2-40B4-BE49-F238E27FC236}">
                <a16:creationId xmlns:a16="http://schemas.microsoft.com/office/drawing/2014/main" id="{AAF2DB79-40E1-D66C-0648-5DD48E047F91}"/>
              </a:ext>
            </a:extLst>
          </p:cNvPr>
          <p:cNvPicPr>
            <a:picLocks noChangeAspect="1"/>
          </p:cNvPicPr>
          <p:nvPr/>
        </p:nvPicPr>
        <p:blipFill>
          <a:blip r:embed="rId4"/>
          <a:stretch>
            <a:fillRect/>
          </a:stretch>
        </p:blipFill>
        <p:spPr>
          <a:xfrm>
            <a:off x="1116278" y="2414064"/>
            <a:ext cx="4086403" cy="749852"/>
          </a:xfrm>
          <a:prstGeom prst="rect">
            <a:avLst/>
          </a:prstGeom>
        </p:spPr>
      </p:pic>
      <p:pic>
        <p:nvPicPr>
          <p:cNvPr id="10" name="图片 9">
            <a:extLst>
              <a:ext uri="{FF2B5EF4-FFF2-40B4-BE49-F238E27FC236}">
                <a16:creationId xmlns:a16="http://schemas.microsoft.com/office/drawing/2014/main" id="{055855E2-E514-24AB-BA7B-E21347764BE0}"/>
              </a:ext>
            </a:extLst>
          </p:cNvPr>
          <p:cNvPicPr>
            <a:picLocks noChangeAspect="1"/>
          </p:cNvPicPr>
          <p:nvPr/>
        </p:nvPicPr>
        <p:blipFill rotWithShape="1">
          <a:blip r:embed="rId5"/>
          <a:srcRect l="1834" r="66784" b="56715"/>
          <a:stretch/>
        </p:blipFill>
        <p:spPr>
          <a:xfrm>
            <a:off x="1116277" y="3713235"/>
            <a:ext cx="1577644" cy="408926"/>
          </a:xfrm>
          <a:prstGeom prst="rect">
            <a:avLst/>
          </a:prstGeom>
        </p:spPr>
      </p:pic>
      <p:pic>
        <p:nvPicPr>
          <p:cNvPr id="13" name="图片 12">
            <a:extLst>
              <a:ext uri="{FF2B5EF4-FFF2-40B4-BE49-F238E27FC236}">
                <a16:creationId xmlns:a16="http://schemas.microsoft.com/office/drawing/2014/main" id="{BEC1216F-70BC-40F0-75F8-236382BB1E75}"/>
              </a:ext>
            </a:extLst>
          </p:cNvPr>
          <p:cNvPicPr>
            <a:picLocks noChangeAspect="1"/>
          </p:cNvPicPr>
          <p:nvPr/>
        </p:nvPicPr>
        <p:blipFill>
          <a:blip r:embed="rId6"/>
          <a:stretch>
            <a:fillRect/>
          </a:stretch>
        </p:blipFill>
        <p:spPr>
          <a:xfrm>
            <a:off x="1116277" y="3308721"/>
            <a:ext cx="3586663" cy="264010"/>
          </a:xfrm>
          <a:prstGeom prst="rect">
            <a:avLst/>
          </a:prstGeom>
        </p:spPr>
      </p:pic>
      <p:pic>
        <p:nvPicPr>
          <p:cNvPr id="15" name="图片 14">
            <a:extLst>
              <a:ext uri="{FF2B5EF4-FFF2-40B4-BE49-F238E27FC236}">
                <a16:creationId xmlns:a16="http://schemas.microsoft.com/office/drawing/2014/main" id="{CB1D0187-97E6-5685-6BAE-B5BCC7770287}"/>
              </a:ext>
            </a:extLst>
          </p:cNvPr>
          <p:cNvPicPr>
            <a:picLocks noChangeAspect="1"/>
          </p:cNvPicPr>
          <p:nvPr/>
        </p:nvPicPr>
        <p:blipFill rotWithShape="1">
          <a:blip r:embed="rId5"/>
          <a:srcRect l="510" t="37324" r="1" b="8298"/>
          <a:stretch/>
        </p:blipFill>
        <p:spPr>
          <a:xfrm>
            <a:off x="1116277" y="4262665"/>
            <a:ext cx="4445562" cy="456629"/>
          </a:xfrm>
          <a:prstGeom prst="rect">
            <a:avLst/>
          </a:prstGeom>
        </p:spPr>
      </p:pic>
      <p:pic>
        <p:nvPicPr>
          <p:cNvPr id="19" name="图片 18">
            <a:extLst>
              <a:ext uri="{FF2B5EF4-FFF2-40B4-BE49-F238E27FC236}">
                <a16:creationId xmlns:a16="http://schemas.microsoft.com/office/drawing/2014/main" id="{136CCFCA-B34C-6CF6-F793-567DC0B9FFF7}"/>
              </a:ext>
            </a:extLst>
          </p:cNvPr>
          <p:cNvPicPr>
            <a:picLocks noChangeAspect="1"/>
          </p:cNvPicPr>
          <p:nvPr/>
        </p:nvPicPr>
        <p:blipFill>
          <a:blip r:embed="rId7"/>
          <a:stretch>
            <a:fillRect/>
          </a:stretch>
        </p:blipFill>
        <p:spPr>
          <a:xfrm>
            <a:off x="1116277" y="4859798"/>
            <a:ext cx="1539111" cy="461135"/>
          </a:xfrm>
          <a:prstGeom prst="rect">
            <a:avLst/>
          </a:prstGeom>
        </p:spPr>
      </p:pic>
      <p:pic>
        <p:nvPicPr>
          <p:cNvPr id="23" name="图片 22">
            <a:extLst>
              <a:ext uri="{FF2B5EF4-FFF2-40B4-BE49-F238E27FC236}">
                <a16:creationId xmlns:a16="http://schemas.microsoft.com/office/drawing/2014/main" id="{498AA3B3-1420-E30C-56BB-72233889C4CD}"/>
              </a:ext>
            </a:extLst>
          </p:cNvPr>
          <p:cNvPicPr>
            <a:picLocks noChangeAspect="1"/>
          </p:cNvPicPr>
          <p:nvPr/>
        </p:nvPicPr>
        <p:blipFill>
          <a:blip r:embed="rId8"/>
          <a:stretch>
            <a:fillRect/>
          </a:stretch>
        </p:blipFill>
        <p:spPr>
          <a:xfrm>
            <a:off x="6023524" y="2033444"/>
            <a:ext cx="4211014" cy="1978370"/>
          </a:xfrm>
          <a:prstGeom prst="rect">
            <a:avLst/>
          </a:prstGeom>
        </p:spPr>
      </p:pic>
      <p:sp>
        <p:nvSpPr>
          <p:cNvPr id="25" name="文本框 24">
            <a:extLst>
              <a:ext uri="{FF2B5EF4-FFF2-40B4-BE49-F238E27FC236}">
                <a16:creationId xmlns:a16="http://schemas.microsoft.com/office/drawing/2014/main" id="{0A4C993B-4939-2D0B-F699-7C2A94E2E157}"/>
              </a:ext>
            </a:extLst>
          </p:cNvPr>
          <p:cNvSpPr txBox="1"/>
          <p:nvPr/>
        </p:nvSpPr>
        <p:spPr>
          <a:xfrm>
            <a:off x="5777129" y="4295935"/>
            <a:ext cx="6531975" cy="1099532"/>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Throughput prediction </a:t>
            </a:r>
          </a:p>
          <a:p>
            <a:pPr marL="57150" marR="0" lvl="2" indent="-342900" algn="l" defTabSz="0" rtl="0" eaLnBrk="1" fontAlgn="auto" latinLnBrk="0" hangingPunct="1">
              <a:lnSpc>
                <a:spcPct val="250000"/>
              </a:lnSpc>
              <a:spcBef>
                <a:spcPct val="20000"/>
              </a:spcBef>
              <a:spcAft>
                <a:spcPts val="0"/>
              </a:spcAft>
              <a:buClr>
                <a:srgbClr val="70AD47">
                  <a:lumMod val="75000"/>
                </a:srgbClr>
              </a:buClr>
              <a:buSzPct val="110000"/>
              <a:buFont typeface="Arial" panose="020B0604020202020204" pitchFamily="34" charset="0"/>
              <a:buChar char="•"/>
              <a:tabLst/>
              <a:defRPr/>
            </a:pPr>
            <a:endParaRPr kumimoji="0" lang="en-US" altLang="zh-CN" sz="1600" b="0" i="0" u="none" strike="noStrike" kern="1200" cap="none" spc="0" normalizeH="0" baseline="0" noProof="0" dirty="0">
              <a:ln>
                <a:noFill/>
              </a:ln>
              <a:effectLst/>
              <a:uLnTx/>
              <a:uFillTx/>
              <a:latin typeface="SimSun" panose="02010600030101010101" pitchFamily="2" charset="-122"/>
              <a:ea typeface="SimSun" panose="02010600030101010101" pitchFamily="2" charset="-122"/>
              <a:cs typeface="+mn-cs"/>
            </a:endParaRPr>
          </a:p>
        </p:txBody>
      </p:sp>
      <p:pic>
        <p:nvPicPr>
          <p:cNvPr id="27" name="图片 26">
            <a:extLst>
              <a:ext uri="{FF2B5EF4-FFF2-40B4-BE49-F238E27FC236}">
                <a16:creationId xmlns:a16="http://schemas.microsoft.com/office/drawing/2014/main" id="{F36CB0DB-D884-A9AE-7059-981ECE39797E}"/>
              </a:ext>
            </a:extLst>
          </p:cNvPr>
          <p:cNvPicPr>
            <a:picLocks noChangeAspect="1"/>
          </p:cNvPicPr>
          <p:nvPr/>
        </p:nvPicPr>
        <p:blipFill>
          <a:blip r:embed="rId9"/>
          <a:stretch>
            <a:fillRect/>
          </a:stretch>
        </p:blipFill>
        <p:spPr>
          <a:xfrm>
            <a:off x="6096000" y="4932856"/>
            <a:ext cx="2522774" cy="462611"/>
          </a:xfrm>
          <a:prstGeom prst="rect">
            <a:avLst/>
          </a:prstGeom>
        </p:spPr>
      </p:pic>
      <p:pic>
        <p:nvPicPr>
          <p:cNvPr id="29" name="图片 28">
            <a:extLst>
              <a:ext uri="{FF2B5EF4-FFF2-40B4-BE49-F238E27FC236}">
                <a16:creationId xmlns:a16="http://schemas.microsoft.com/office/drawing/2014/main" id="{E97DA1D8-FD2D-9ED9-F4AF-AC7B7DDD09C8}"/>
              </a:ext>
            </a:extLst>
          </p:cNvPr>
          <p:cNvPicPr>
            <a:picLocks noChangeAspect="1"/>
          </p:cNvPicPr>
          <p:nvPr/>
        </p:nvPicPr>
        <p:blipFill>
          <a:blip r:embed="rId10"/>
          <a:stretch>
            <a:fillRect/>
          </a:stretch>
        </p:blipFill>
        <p:spPr>
          <a:xfrm>
            <a:off x="6096000" y="5507952"/>
            <a:ext cx="2027222" cy="589635"/>
          </a:xfrm>
          <a:prstGeom prst="rect">
            <a:avLst/>
          </a:prstGeom>
        </p:spPr>
      </p:pic>
    </p:spTree>
    <p:extLst>
      <p:ext uri="{BB962C8B-B14F-4D97-AF65-F5344CB8AC3E}">
        <p14:creationId xmlns:p14="http://schemas.microsoft.com/office/powerpoint/2010/main" val="2646517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Experiments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660400" y="907463"/>
            <a:ext cx="10962367" cy="4682051"/>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Baseline</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SINR</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GBRT</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Ramon</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ATARI</a:t>
            </a: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zh-CN" altLang="en-US" sz="1600" dirty="0">
                <a:solidFill>
                  <a:prstClr val="black"/>
                </a:solidFill>
                <a:latin typeface="SimSun" panose="02010600030101010101" pitchFamily="2" charset="-122"/>
                <a:ea typeface="SimSun" panose="02010600030101010101" pitchFamily="2" charset="-122"/>
              </a:rPr>
              <a:t>基础设置：采用</a:t>
            </a:r>
            <a:r>
              <a:rPr lang="en-US" altLang="zh-CN" sz="1600" dirty="0">
                <a:solidFill>
                  <a:prstClr val="black"/>
                </a:solidFill>
                <a:latin typeface="SimSun" panose="02010600030101010101" pitchFamily="2" charset="-122"/>
                <a:ea typeface="SimSun" panose="02010600030101010101" pitchFamily="2" charset="-122"/>
              </a:rPr>
              <a:t>802.11ax Wi-Fi</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rPr>
              <a:t>8</a:t>
            </a:r>
            <a:r>
              <a:rPr lang="zh-CN" altLang="en-US" sz="1600" dirty="0">
                <a:solidFill>
                  <a:prstClr val="black"/>
                </a:solidFill>
                <a:latin typeface="SimSun" panose="02010600030101010101" pitchFamily="2" charset="-122"/>
                <a:ea typeface="SimSun" panose="02010600030101010101" pitchFamily="2" charset="-122"/>
              </a:rPr>
              <a:t>个</a:t>
            </a:r>
            <a:r>
              <a:rPr lang="en-US" altLang="zh-CN" sz="1600" dirty="0">
                <a:solidFill>
                  <a:prstClr val="black"/>
                </a:solidFill>
                <a:latin typeface="SimSun" panose="02010600030101010101" pitchFamily="2" charset="-122"/>
                <a:ea typeface="SimSun" panose="02010600030101010101" pitchFamily="2" charset="-122"/>
              </a:rPr>
              <a:t>20MHz 5G</a:t>
            </a:r>
            <a:r>
              <a:rPr lang="zh-CN" altLang="en-US" sz="1600" dirty="0">
                <a:solidFill>
                  <a:prstClr val="black"/>
                </a:solidFill>
                <a:latin typeface="SimSun" panose="02010600030101010101" pitchFamily="2" charset="-122"/>
                <a:ea typeface="SimSun" panose="02010600030101010101" pitchFamily="2" charset="-122"/>
              </a:rPr>
              <a:t>信道，</a:t>
            </a: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rPr>
              <a:t>              AP</a:t>
            </a:r>
            <a:r>
              <a:rPr lang="zh-CN" altLang="en-US" sz="1600" dirty="0">
                <a:solidFill>
                  <a:prstClr val="black"/>
                </a:solidFill>
                <a:latin typeface="SimSun" panose="02010600030101010101" pitchFamily="2" charset="-122"/>
                <a:ea typeface="SimSun" panose="02010600030101010101" pitchFamily="2" charset="-122"/>
              </a:rPr>
              <a:t>数量</a:t>
            </a:r>
            <a:r>
              <a:rPr lang="en-US" altLang="zh-CN" sz="1600" dirty="0">
                <a:solidFill>
                  <a:prstClr val="black"/>
                </a:solidFill>
                <a:latin typeface="SimSun" panose="02010600030101010101" pitchFamily="2" charset="-122"/>
                <a:ea typeface="SimSun" panose="02010600030101010101" pitchFamily="2" charset="-122"/>
              </a:rPr>
              <a:t>8~12</a:t>
            </a:r>
            <a:r>
              <a:rPr lang="zh-CN" altLang="en-US" sz="1600" dirty="0">
                <a:solidFill>
                  <a:prstClr val="black"/>
                </a:solidFill>
                <a:latin typeface="SimSun" panose="02010600030101010101" pitchFamily="2" charset="-122"/>
                <a:ea typeface="SimSun" panose="02010600030101010101" pitchFamily="2" charset="-122"/>
              </a:rPr>
              <a:t>个，每个</a:t>
            </a:r>
            <a:r>
              <a:rPr lang="en-US" altLang="zh-CN" sz="1600" dirty="0">
                <a:solidFill>
                  <a:prstClr val="black"/>
                </a:solidFill>
                <a:latin typeface="SimSun" panose="02010600030101010101" pitchFamily="2" charset="-122"/>
                <a:ea typeface="SimSun" panose="02010600030101010101" pitchFamily="2" charset="-122"/>
              </a:rPr>
              <a:t>AP</a:t>
            </a:r>
            <a:r>
              <a:rPr lang="zh-CN" altLang="en-US" sz="1600" dirty="0">
                <a:solidFill>
                  <a:prstClr val="black"/>
                </a:solidFill>
                <a:latin typeface="SimSun" panose="02010600030101010101" pitchFamily="2" charset="-122"/>
                <a:ea typeface="SimSun" panose="02010600030101010101" pitchFamily="2" charset="-122"/>
              </a:rPr>
              <a:t>的</a:t>
            </a:r>
            <a:r>
              <a:rPr lang="en-US" altLang="zh-CN" sz="1600" dirty="0">
                <a:solidFill>
                  <a:prstClr val="black"/>
                </a:solidFill>
                <a:latin typeface="SimSun" panose="02010600030101010101" pitchFamily="2" charset="-122"/>
                <a:ea typeface="SimSun" panose="02010600030101010101" pitchFamily="2" charset="-122"/>
              </a:rPr>
              <a:t>	STA</a:t>
            </a:r>
            <a:r>
              <a:rPr lang="zh-CN" altLang="en-US" sz="1600" dirty="0">
                <a:solidFill>
                  <a:prstClr val="black"/>
                </a:solidFill>
                <a:latin typeface="SimSun" panose="02010600030101010101" pitchFamily="2" charset="-122"/>
                <a:ea typeface="SimSun" panose="02010600030101010101" pitchFamily="2" charset="-122"/>
              </a:rPr>
              <a:t>数量</a:t>
            </a:r>
            <a:r>
              <a:rPr lang="en-US" altLang="zh-CN" sz="1600" dirty="0">
                <a:solidFill>
                  <a:prstClr val="black"/>
                </a:solidFill>
                <a:latin typeface="SimSun" panose="02010600030101010101" pitchFamily="2" charset="-122"/>
                <a:ea typeface="SimSun" panose="02010600030101010101" pitchFamily="2" charset="-122"/>
              </a:rPr>
              <a:t>5~20</a:t>
            </a:r>
            <a:r>
              <a:rPr lang="zh-CN" altLang="en-US" sz="1600" dirty="0">
                <a:solidFill>
                  <a:prstClr val="black"/>
                </a:solidFill>
                <a:latin typeface="SimSun" panose="02010600030101010101" pitchFamily="2" charset="-122"/>
                <a:ea typeface="SimSun" panose="02010600030101010101" pitchFamily="2" charset="-122"/>
              </a:rPr>
              <a:t>个</a:t>
            </a:r>
            <a:r>
              <a:rPr lang="en-US" altLang="zh-CN" sz="1600" dirty="0">
                <a:solidFill>
                  <a:prstClr val="black"/>
                </a:solidFill>
                <a:latin typeface="SimSun" panose="02010600030101010101" pitchFamily="2" charset="-122"/>
                <a:ea typeface="SimSun" panose="02010600030101010101" pitchFamily="2" charset="-122"/>
              </a:rPr>
              <a:t>    </a:t>
            </a: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zh-CN" altLang="en-US" sz="1600" dirty="0">
                <a:solidFill>
                  <a:prstClr val="black"/>
                </a:solidFill>
                <a:latin typeface="SimSun" panose="02010600030101010101" pitchFamily="2" charset="-122"/>
                <a:ea typeface="SimSun" panose="02010600030101010101" pitchFamily="2" charset="-122"/>
              </a:rPr>
              <a:t>节点特征 </a:t>
            </a:r>
            <a:r>
              <a:rPr lang="en-US" altLang="zh-CN" sz="1600" dirty="0">
                <a:solidFill>
                  <a:prstClr val="black"/>
                </a:solidFill>
                <a:latin typeface="SimSun" panose="02010600030101010101" pitchFamily="2" charset="-122"/>
                <a:ea typeface="SimSun" panose="02010600030101010101" pitchFamily="2" charset="-122"/>
              </a:rPr>
              <a:t>21</a:t>
            </a:r>
            <a:r>
              <a:rPr lang="zh-CN" altLang="en-US" sz="1600" dirty="0">
                <a:solidFill>
                  <a:prstClr val="black"/>
                </a:solidFill>
                <a:latin typeface="SimSun" panose="02010600030101010101" pitchFamily="2" charset="-122"/>
                <a:ea typeface="SimSun" panose="02010600030101010101" pitchFamily="2" charset="-122"/>
              </a:rPr>
              <a:t>维向量</a:t>
            </a: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600" dirty="0">
                <a:solidFill>
                  <a:prstClr val="black"/>
                </a:solidFill>
                <a:latin typeface="SimSun" panose="02010600030101010101" pitchFamily="2" charset="-122"/>
                <a:ea typeface="SimSun" panose="02010600030101010101" pitchFamily="2" charset="-122"/>
              </a:rPr>
              <a:t>   </a:t>
            </a:r>
            <a:r>
              <a:rPr lang="zh-CN" altLang="en-US" sz="1200" dirty="0">
                <a:solidFill>
                  <a:prstClr val="black"/>
                </a:solidFill>
                <a:latin typeface="SimSun" panose="02010600030101010101" pitchFamily="2" charset="-122"/>
                <a:ea typeface="SimSun" panose="02010600030101010101" pitchFamily="2" charset="-122"/>
              </a:rPr>
              <a:t>节点类型</a:t>
            </a:r>
            <a:r>
              <a:rPr lang="en-US" altLang="zh-CN" sz="1200" dirty="0">
                <a:solidFill>
                  <a:prstClr val="black"/>
                </a:solidFill>
                <a:latin typeface="SimSun" panose="02010600030101010101" pitchFamily="2" charset="-122"/>
                <a:ea typeface="SimSun" panose="02010600030101010101" pitchFamily="2" charset="-122"/>
              </a:rPr>
              <a:t>(1</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):0</a:t>
            </a:r>
            <a:r>
              <a:rPr lang="zh-CN" altLang="en-US" sz="1200" dirty="0">
                <a:solidFill>
                  <a:prstClr val="black"/>
                </a:solidFill>
                <a:latin typeface="SimSun" panose="02010600030101010101" pitchFamily="2" charset="-122"/>
                <a:ea typeface="SimSun" panose="02010600030101010101" pitchFamily="2" charset="-122"/>
              </a:rPr>
              <a:t>表示</a:t>
            </a:r>
            <a:r>
              <a:rPr lang="en-US" altLang="zh-CN" sz="1200" dirty="0">
                <a:solidFill>
                  <a:prstClr val="black"/>
                </a:solidFill>
                <a:latin typeface="SimSun" panose="02010600030101010101" pitchFamily="2" charset="-122"/>
                <a:ea typeface="SimSun" panose="02010600030101010101" pitchFamily="2" charset="-122"/>
              </a:rPr>
              <a:t>AP, 1</a:t>
            </a:r>
            <a:r>
              <a:rPr lang="zh-CN" altLang="en-US" sz="1200" dirty="0">
                <a:solidFill>
                  <a:prstClr val="black"/>
                </a:solidFill>
                <a:latin typeface="SimSun" panose="02010600030101010101" pitchFamily="2" charset="-122"/>
                <a:ea typeface="SimSun" panose="02010600030101010101" pitchFamily="2" charset="-122"/>
              </a:rPr>
              <a:t>表示</a:t>
            </a:r>
            <a:r>
              <a:rPr lang="en-US" altLang="zh-CN" sz="1200" dirty="0">
                <a:solidFill>
                  <a:prstClr val="black"/>
                </a:solidFill>
                <a:latin typeface="SimSun" panose="02010600030101010101" pitchFamily="2" charset="-122"/>
                <a:ea typeface="SimSun" panose="02010600030101010101" pitchFamily="2" charset="-122"/>
              </a:rPr>
              <a:t>STA</a:t>
            </a:r>
            <a:r>
              <a:rPr lang="zh-CN" altLang="en-US" sz="1200" dirty="0">
                <a:solidFill>
                  <a:prstClr val="black"/>
                </a:solidFill>
                <a:latin typeface="SimSun" panose="02010600030101010101" pitchFamily="2" charset="-122"/>
                <a:ea typeface="SimSun" panose="02010600030101010101" pitchFamily="2" charset="-122"/>
              </a:rPr>
              <a:t>；位置</a:t>
            </a:r>
            <a:r>
              <a:rPr lang="en-US" altLang="zh-CN" sz="1200" dirty="0">
                <a:solidFill>
                  <a:prstClr val="black"/>
                </a:solidFill>
                <a:latin typeface="SimSun" panose="02010600030101010101" pitchFamily="2" charset="-122"/>
                <a:ea typeface="SimSun" panose="02010600030101010101" pitchFamily="2" charset="-122"/>
              </a:rPr>
              <a:t>(2</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):AP</a:t>
            </a:r>
            <a:r>
              <a:rPr lang="zh-CN" altLang="en-US" sz="1200" dirty="0">
                <a:solidFill>
                  <a:prstClr val="black"/>
                </a:solidFill>
                <a:latin typeface="SimSun" panose="02010600030101010101" pitchFamily="2" charset="-122"/>
                <a:ea typeface="SimSun" panose="02010600030101010101" pitchFamily="2" charset="-122"/>
              </a:rPr>
              <a:t>或</a:t>
            </a:r>
            <a:r>
              <a:rPr lang="en-US" altLang="zh-CN" sz="1200" dirty="0">
                <a:solidFill>
                  <a:prstClr val="black"/>
                </a:solidFill>
                <a:latin typeface="SimSun" panose="02010600030101010101" pitchFamily="2" charset="-122"/>
                <a:ea typeface="SimSun" panose="02010600030101010101" pitchFamily="2" charset="-122"/>
              </a:rPr>
              <a:t>STA</a:t>
            </a:r>
            <a:r>
              <a:rPr lang="zh-CN" altLang="en-US" sz="1200" dirty="0">
                <a:solidFill>
                  <a:prstClr val="black"/>
                </a:solidFill>
                <a:latin typeface="SimSun" panose="02010600030101010101" pitchFamily="2" charset="-122"/>
                <a:ea typeface="SimSun" panose="02010600030101010101" pitchFamily="2" charset="-122"/>
              </a:rPr>
              <a:t>的</a:t>
            </a:r>
            <a:r>
              <a:rPr lang="en-US" altLang="zh-CN" sz="1200" dirty="0">
                <a:solidFill>
                  <a:prstClr val="black"/>
                </a:solidFill>
                <a:latin typeface="SimSun" panose="02010600030101010101" pitchFamily="2" charset="-122"/>
                <a:ea typeface="SimSun" panose="02010600030101010101" pitchFamily="2" charset="-122"/>
              </a:rPr>
              <a:t>x</a:t>
            </a:r>
            <a:r>
              <a:rPr lang="zh-CN" altLang="en-US" sz="1200" dirty="0">
                <a:solidFill>
                  <a:prstClr val="black"/>
                </a:solidFill>
                <a:latin typeface="SimSun" panose="02010600030101010101" pitchFamily="2" charset="-122"/>
                <a:ea typeface="SimSun" panose="02010600030101010101" pitchFamily="2" charset="-122"/>
              </a:rPr>
              <a:t>和</a:t>
            </a:r>
            <a:r>
              <a:rPr lang="en-US" altLang="zh-CN" sz="1200" dirty="0">
                <a:solidFill>
                  <a:prstClr val="black"/>
                </a:solidFill>
                <a:latin typeface="SimSun" panose="02010600030101010101" pitchFamily="2" charset="-122"/>
                <a:ea typeface="SimSun" panose="02010600030101010101" pitchFamily="2" charset="-122"/>
              </a:rPr>
              <a:t>y</a:t>
            </a:r>
            <a:r>
              <a:rPr lang="zh-CN" altLang="en-US" sz="1200" dirty="0">
                <a:solidFill>
                  <a:prstClr val="black"/>
                </a:solidFill>
                <a:latin typeface="SimSun" panose="02010600030101010101" pitchFamily="2" charset="-122"/>
                <a:ea typeface="SimSun" panose="02010600030101010101" pitchFamily="2" charset="-122"/>
              </a:rPr>
              <a:t>位置</a:t>
            </a:r>
            <a:endParaRPr lang="en-US" altLang="zh-CN" sz="12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200" dirty="0">
                <a:solidFill>
                  <a:prstClr val="black"/>
                </a:solidFill>
                <a:latin typeface="SimSun" panose="02010600030101010101" pitchFamily="2" charset="-122"/>
                <a:ea typeface="SimSun" panose="02010600030101010101" pitchFamily="2" charset="-122"/>
              </a:rPr>
              <a:t>    </a:t>
            </a:r>
            <a:r>
              <a:rPr lang="zh-CN" altLang="en-US" sz="1200" dirty="0">
                <a:solidFill>
                  <a:prstClr val="black"/>
                </a:solidFill>
                <a:latin typeface="SimSun" panose="02010600030101010101" pitchFamily="2" charset="-122"/>
                <a:ea typeface="SimSun" panose="02010600030101010101" pitchFamily="2" charset="-122"/>
              </a:rPr>
              <a:t>主信道</a:t>
            </a:r>
            <a:r>
              <a:rPr lang="en-US" altLang="zh-CN" sz="1200" dirty="0">
                <a:solidFill>
                  <a:prstClr val="black"/>
                </a:solidFill>
                <a:latin typeface="SimSun" panose="02010600030101010101" pitchFamily="2" charset="-122"/>
                <a:ea typeface="SimSun" panose="02010600030101010101" pitchFamily="2" charset="-122"/>
              </a:rPr>
              <a:t>(8</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a:t>
            </a:r>
            <a:r>
              <a:rPr lang="zh-CN" altLang="en-US" sz="1200" dirty="0">
                <a:solidFill>
                  <a:prstClr val="black"/>
                </a:solidFill>
                <a:latin typeface="SimSun" panose="02010600030101010101" pitchFamily="2" charset="-122"/>
                <a:ea typeface="SimSun" panose="02010600030101010101" pitchFamily="2" charset="-122"/>
              </a:rPr>
              <a:t>表示主信道的</a:t>
            </a:r>
            <a:r>
              <a:rPr lang="en-US" altLang="zh-CN" sz="1200" dirty="0">
                <a:solidFill>
                  <a:prstClr val="black"/>
                </a:solidFill>
                <a:latin typeface="SimSun" panose="02010600030101010101" pitchFamily="2" charset="-122"/>
                <a:ea typeface="SimSun" panose="02010600030101010101" pitchFamily="2" charset="-122"/>
              </a:rPr>
              <a:t>one-hot</a:t>
            </a:r>
            <a:r>
              <a:rPr lang="zh-CN" altLang="en-US" sz="1200" dirty="0">
                <a:solidFill>
                  <a:prstClr val="black"/>
                </a:solidFill>
                <a:latin typeface="SimSun" panose="02010600030101010101" pitchFamily="2" charset="-122"/>
                <a:ea typeface="SimSun" panose="02010600030101010101" pitchFamily="2" charset="-122"/>
              </a:rPr>
              <a:t>向量；可用信道</a:t>
            </a:r>
            <a:r>
              <a:rPr lang="en-US" altLang="zh-CN" sz="1200" dirty="0">
                <a:solidFill>
                  <a:prstClr val="black"/>
                </a:solidFill>
                <a:latin typeface="SimSun" panose="02010600030101010101" pitchFamily="2" charset="-122"/>
                <a:ea typeface="SimSun" panose="02010600030101010101" pitchFamily="2" charset="-122"/>
              </a:rPr>
              <a:t>(8</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a:t>
            </a:r>
            <a:r>
              <a:rPr lang="zh-CN" altLang="en-US" sz="1200" dirty="0">
                <a:solidFill>
                  <a:prstClr val="black"/>
                </a:solidFill>
                <a:latin typeface="SimSun" panose="02010600030101010101" pitchFamily="2" charset="-122"/>
                <a:ea typeface="SimSun" panose="02010600030101010101" pitchFamily="2" charset="-122"/>
              </a:rPr>
              <a:t>表示可用信道的</a:t>
            </a:r>
            <a:r>
              <a:rPr lang="en-US" altLang="zh-CN" sz="1200" dirty="0">
                <a:solidFill>
                  <a:prstClr val="black"/>
                </a:solidFill>
                <a:latin typeface="SimSun" panose="02010600030101010101" pitchFamily="2" charset="-122"/>
                <a:ea typeface="SimSun" panose="02010600030101010101" pitchFamily="2" charset="-122"/>
              </a:rPr>
              <a:t>multi-hot</a:t>
            </a:r>
            <a:r>
              <a:rPr lang="zh-CN" altLang="en-US" sz="1200" dirty="0">
                <a:solidFill>
                  <a:prstClr val="black"/>
                </a:solidFill>
                <a:latin typeface="SimSun" panose="02010600030101010101" pitchFamily="2" charset="-122"/>
                <a:ea typeface="SimSun" panose="02010600030101010101" pitchFamily="2" charset="-122"/>
              </a:rPr>
              <a:t>向量</a:t>
            </a:r>
            <a:endParaRPr lang="en-US" altLang="zh-CN" sz="12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200" dirty="0">
                <a:solidFill>
                  <a:prstClr val="black"/>
                </a:solidFill>
                <a:latin typeface="SimSun" panose="02010600030101010101" pitchFamily="2" charset="-122"/>
                <a:ea typeface="SimSun" panose="02010600030101010101" pitchFamily="2" charset="-122"/>
              </a:rPr>
              <a:t>    Airtime(1</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):AP</a:t>
            </a:r>
            <a:r>
              <a:rPr lang="zh-CN" altLang="en-US" sz="1200" dirty="0">
                <a:solidFill>
                  <a:prstClr val="black"/>
                </a:solidFill>
                <a:latin typeface="SimSun" panose="02010600030101010101" pitchFamily="2" charset="-122"/>
                <a:ea typeface="SimSun" panose="02010600030101010101" pitchFamily="2" charset="-122"/>
              </a:rPr>
              <a:t>的</a:t>
            </a:r>
            <a:r>
              <a:rPr lang="en-US" altLang="zh-CN" sz="1200" dirty="0">
                <a:solidFill>
                  <a:prstClr val="black"/>
                </a:solidFill>
                <a:latin typeface="SimSun" panose="02010600030101010101" pitchFamily="2" charset="-122"/>
                <a:ea typeface="SimSun" panose="02010600030101010101" pitchFamily="2" charset="-122"/>
              </a:rPr>
              <a:t>Airtime</a:t>
            </a:r>
            <a:r>
              <a:rPr lang="zh-CN" altLang="en-US" sz="1200" dirty="0">
                <a:solidFill>
                  <a:prstClr val="black"/>
                </a:solidFill>
                <a:latin typeface="SimSun" panose="02010600030101010101" pitchFamily="2" charset="-122"/>
                <a:ea typeface="SimSun" panose="02010600030101010101" pitchFamily="2" charset="-122"/>
              </a:rPr>
              <a:t>，</a:t>
            </a:r>
            <a:r>
              <a:rPr lang="en-US" altLang="zh-CN" sz="1200" dirty="0">
                <a:solidFill>
                  <a:prstClr val="black"/>
                </a:solidFill>
                <a:latin typeface="SimSun" panose="02010600030101010101" pitchFamily="2" charset="-122"/>
                <a:ea typeface="SimSun" panose="02010600030101010101" pitchFamily="2" charset="-122"/>
              </a:rPr>
              <a:t>STA</a:t>
            </a:r>
            <a:r>
              <a:rPr lang="zh-CN" altLang="en-US" sz="1200" dirty="0">
                <a:solidFill>
                  <a:prstClr val="black"/>
                </a:solidFill>
                <a:latin typeface="SimSun" panose="02010600030101010101" pitchFamily="2" charset="-122"/>
                <a:ea typeface="SimSun" panose="02010600030101010101" pitchFamily="2" charset="-122"/>
              </a:rPr>
              <a:t>为</a:t>
            </a:r>
            <a:r>
              <a:rPr lang="en-US" altLang="zh-CN" sz="1200" dirty="0">
                <a:solidFill>
                  <a:prstClr val="black"/>
                </a:solidFill>
                <a:latin typeface="SimSun" panose="02010600030101010101" pitchFamily="2" charset="-122"/>
                <a:ea typeface="SimSun" panose="02010600030101010101" pitchFamily="2" charset="-122"/>
              </a:rPr>
              <a:t>0</a:t>
            </a:r>
            <a:r>
              <a:rPr lang="zh-CN" altLang="en-US" sz="1200" dirty="0">
                <a:solidFill>
                  <a:prstClr val="black"/>
                </a:solidFill>
                <a:latin typeface="SimSun" panose="02010600030101010101" pitchFamily="2" charset="-122"/>
                <a:ea typeface="SimSun" panose="02010600030101010101" pitchFamily="2" charset="-122"/>
              </a:rPr>
              <a:t>；</a:t>
            </a:r>
            <a:r>
              <a:rPr lang="en-US" altLang="zh-CN" sz="1200" dirty="0">
                <a:solidFill>
                  <a:prstClr val="black"/>
                </a:solidFill>
                <a:latin typeface="SimSun" panose="02010600030101010101" pitchFamily="2" charset="-122"/>
                <a:ea typeface="SimSun" panose="02010600030101010101" pitchFamily="2" charset="-122"/>
              </a:rPr>
              <a:t>SINR(1</a:t>
            </a:r>
            <a:r>
              <a:rPr lang="zh-CN" altLang="en-US" sz="1200" dirty="0">
                <a:solidFill>
                  <a:prstClr val="black"/>
                </a:solidFill>
                <a:latin typeface="SimSun" panose="02010600030101010101" pitchFamily="2" charset="-122"/>
                <a:ea typeface="SimSun" panose="02010600030101010101" pitchFamily="2" charset="-122"/>
              </a:rPr>
              <a:t>维</a:t>
            </a:r>
            <a:r>
              <a:rPr lang="en-US" altLang="zh-CN" sz="1200" dirty="0">
                <a:solidFill>
                  <a:prstClr val="black"/>
                </a:solidFill>
                <a:latin typeface="SimSun" panose="02010600030101010101" pitchFamily="2" charset="-122"/>
                <a:ea typeface="SimSun" panose="02010600030101010101" pitchFamily="2" charset="-122"/>
              </a:rPr>
              <a:t>):STA</a:t>
            </a:r>
            <a:r>
              <a:rPr lang="zh-CN" altLang="en-US" sz="1200" dirty="0">
                <a:solidFill>
                  <a:prstClr val="black"/>
                </a:solidFill>
                <a:latin typeface="SimSun" panose="02010600030101010101" pitchFamily="2" charset="-122"/>
                <a:ea typeface="SimSun" panose="02010600030101010101" pitchFamily="2" charset="-122"/>
              </a:rPr>
              <a:t>的</a:t>
            </a:r>
            <a:r>
              <a:rPr lang="en-US" altLang="zh-CN" sz="1200" dirty="0">
                <a:solidFill>
                  <a:prstClr val="black"/>
                </a:solidFill>
                <a:latin typeface="SimSun" panose="02010600030101010101" pitchFamily="2" charset="-122"/>
                <a:ea typeface="SimSun" panose="02010600030101010101" pitchFamily="2" charset="-122"/>
              </a:rPr>
              <a:t>SINR, AP</a:t>
            </a:r>
            <a:r>
              <a:rPr lang="zh-CN" altLang="en-US" sz="1200" dirty="0">
                <a:solidFill>
                  <a:prstClr val="black"/>
                </a:solidFill>
                <a:latin typeface="SimSun" panose="02010600030101010101" pitchFamily="2" charset="-122"/>
                <a:ea typeface="SimSun" panose="02010600030101010101" pitchFamily="2" charset="-122"/>
              </a:rPr>
              <a:t>为</a:t>
            </a:r>
            <a:r>
              <a:rPr lang="en-US" altLang="zh-CN" sz="1200" dirty="0">
                <a:solidFill>
                  <a:prstClr val="black"/>
                </a:solidFill>
                <a:latin typeface="SimSun" panose="02010600030101010101" pitchFamily="2" charset="-122"/>
                <a:ea typeface="SimSun" panose="02010600030101010101" pitchFamily="2" charset="-122"/>
              </a:rPr>
              <a:t>0</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zh-CN" altLang="en-US" sz="1600" dirty="0">
                <a:solidFill>
                  <a:prstClr val="black"/>
                </a:solidFill>
                <a:latin typeface="SimSun" panose="02010600030101010101" pitchFamily="2" charset="-122"/>
                <a:ea typeface="SimSun" panose="02010600030101010101" pitchFamily="2" charset="-122"/>
                <a:cs typeface="+mn-cs"/>
              </a:rPr>
              <a:t>边特征 </a:t>
            </a:r>
            <a:r>
              <a:rPr lang="en-US" altLang="zh-CN" sz="1600" dirty="0">
                <a:solidFill>
                  <a:prstClr val="black"/>
                </a:solidFill>
                <a:latin typeface="SimSun" panose="02010600030101010101" pitchFamily="2" charset="-122"/>
                <a:ea typeface="SimSun" panose="02010600030101010101" pitchFamily="2" charset="-122"/>
                <a:cs typeface="+mn-cs"/>
              </a:rPr>
              <a:t>4</a:t>
            </a:r>
            <a:r>
              <a:rPr lang="zh-CN" altLang="en-US" sz="1600" dirty="0">
                <a:solidFill>
                  <a:prstClr val="black"/>
                </a:solidFill>
                <a:latin typeface="SimSun" panose="02010600030101010101" pitchFamily="2" charset="-122"/>
                <a:ea typeface="SimSun" panose="02010600030101010101" pitchFamily="2" charset="-122"/>
                <a:cs typeface="+mn-cs"/>
              </a:rPr>
              <a:t>维向量</a:t>
            </a:r>
            <a:endParaRPr lang="en-US" altLang="zh-CN" sz="1600" dirty="0">
              <a:solidFill>
                <a:prstClr val="black"/>
              </a:solidFill>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边类型</a:t>
            </a:r>
            <a:r>
              <a:rPr lang="en-US" altLang="zh-CN" sz="1200" dirty="0">
                <a:solidFill>
                  <a:prstClr val="black"/>
                </a:solidFill>
                <a:latin typeface="SimSun" panose="02010600030101010101" pitchFamily="2" charset="-122"/>
                <a:ea typeface="SimSun" panose="02010600030101010101" pitchFamily="2" charset="-122"/>
                <a:cs typeface="+mn-cs"/>
              </a:rPr>
              <a:t>(</a:t>
            </a:r>
            <a:r>
              <a:rPr lang="en-US" altLang="zh-CN" sz="1200" dirty="0">
                <a:solidFill>
                  <a:prstClr val="black"/>
                </a:solidFill>
                <a:latin typeface="SimSun" panose="02010600030101010101" pitchFamily="2" charset="-122"/>
                <a:ea typeface="SimSun" panose="02010600030101010101" pitchFamily="2" charset="-122"/>
              </a:rPr>
              <a:t>1</a:t>
            </a:r>
            <a:r>
              <a:rPr lang="zh-CN" altLang="en-US" sz="1200" dirty="0">
                <a:solidFill>
                  <a:prstClr val="black"/>
                </a:solidFill>
                <a:latin typeface="SimSun" panose="02010600030101010101" pitchFamily="2" charset="-122"/>
                <a:ea typeface="SimSun" panose="02010600030101010101" pitchFamily="2" charset="-122"/>
                <a:cs typeface="+mn-cs"/>
              </a:rPr>
              <a:t>维</a:t>
            </a:r>
            <a:r>
              <a:rPr lang="en-US" altLang="zh-CN" sz="1200" dirty="0">
                <a:solidFill>
                  <a:prstClr val="black"/>
                </a:solidFill>
                <a:latin typeface="SimSun" panose="02010600030101010101" pitchFamily="2" charset="-122"/>
                <a:ea typeface="SimSun" panose="02010600030101010101" pitchFamily="2" charset="-122"/>
                <a:cs typeface="+mn-cs"/>
              </a:rPr>
              <a:t>):0</a:t>
            </a:r>
            <a:r>
              <a:rPr lang="zh-CN" altLang="en-US" sz="1200" dirty="0">
                <a:solidFill>
                  <a:prstClr val="black"/>
                </a:solidFill>
                <a:latin typeface="SimSun" panose="02010600030101010101" pitchFamily="2" charset="-122"/>
                <a:ea typeface="SimSun" panose="02010600030101010101" pitchFamily="2" charset="-122"/>
                <a:cs typeface="+mn-cs"/>
              </a:rPr>
              <a:t>表示</a:t>
            </a:r>
            <a:r>
              <a:rPr lang="en-US" altLang="zh-CN" sz="1200" dirty="0">
                <a:solidFill>
                  <a:prstClr val="black"/>
                </a:solidFill>
                <a:latin typeface="SimSun" panose="02010600030101010101" pitchFamily="2" charset="-122"/>
                <a:ea typeface="SimSun" panose="02010600030101010101" pitchFamily="2" charset="-122"/>
                <a:cs typeface="+mn-cs"/>
              </a:rPr>
              <a:t>AP-STA, 1</a:t>
            </a:r>
            <a:r>
              <a:rPr lang="zh-CN" altLang="en-US" sz="1200" dirty="0">
                <a:solidFill>
                  <a:prstClr val="black"/>
                </a:solidFill>
                <a:latin typeface="SimSun" panose="02010600030101010101" pitchFamily="2" charset="-122"/>
                <a:ea typeface="SimSun" panose="02010600030101010101" pitchFamily="2" charset="-122"/>
                <a:cs typeface="+mn-cs"/>
              </a:rPr>
              <a:t>表示</a:t>
            </a:r>
            <a:r>
              <a:rPr lang="en-US" altLang="zh-CN" sz="1200" dirty="0">
                <a:solidFill>
                  <a:prstClr val="black"/>
                </a:solidFill>
                <a:latin typeface="SimSun" panose="02010600030101010101" pitchFamily="2" charset="-122"/>
                <a:ea typeface="SimSun" panose="02010600030101010101" pitchFamily="2" charset="-122"/>
                <a:cs typeface="+mn-cs"/>
              </a:rPr>
              <a:t>AP-AP</a:t>
            </a:r>
            <a:r>
              <a:rPr lang="zh-CN" altLang="en-US" sz="1200" dirty="0">
                <a:solidFill>
                  <a:prstClr val="black"/>
                </a:solidFill>
                <a:latin typeface="SimSun" panose="02010600030101010101" pitchFamily="2" charset="-122"/>
                <a:ea typeface="SimSun" panose="02010600030101010101" pitchFamily="2" charset="-122"/>
              </a:rPr>
              <a:t>；</a:t>
            </a:r>
            <a:r>
              <a:rPr lang="zh-CN" altLang="en-US" sz="1200" dirty="0">
                <a:solidFill>
                  <a:prstClr val="black"/>
                </a:solidFill>
                <a:latin typeface="SimSun" panose="02010600030101010101" pitchFamily="2" charset="-122"/>
                <a:ea typeface="SimSun" panose="02010600030101010101" pitchFamily="2" charset="-122"/>
                <a:cs typeface="+mn-cs"/>
              </a:rPr>
              <a:t>距离</a:t>
            </a:r>
            <a:r>
              <a:rPr lang="en-US" altLang="zh-CN" sz="1200" dirty="0">
                <a:solidFill>
                  <a:prstClr val="black"/>
                </a:solidFill>
                <a:latin typeface="SimSun" panose="02010600030101010101" pitchFamily="2" charset="-122"/>
                <a:ea typeface="SimSun" panose="02010600030101010101" pitchFamily="2" charset="-122"/>
                <a:cs typeface="+mn-cs"/>
              </a:rPr>
              <a:t>(</a:t>
            </a:r>
            <a:r>
              <a:rPr lang="en-US" altLang="zh-CN" sz="1200" dirty="0">
                <a:solidFill>
                  <a:prstClr val="black"/>
                </a:solidFill>
                <a:latin typeface="SimSun" panose="02010600030101010101" pitchFamily="2" charset="-122"/>
                <a:ea typeface="SimSun" panose="02010600030101010101" pitchFamily="2" charset="-122"/>
              </a:rPr>
              <a:t>1</a:t>
            </a:r>
            <a:r>
              <a:rPr lang="zh-CN" altLang="en-US" sz="1200" dirty="0">
                <a:solidFill>
                  <a:prstClr val="black"/>
                </a:solidFill>
                <a:latin typeface="SimSun" panose="02010600030101010101" pitchFamily="2" charset="-122"/>
                <a:ea typeface="SimSun" panose="02010600030101010101" pitchFamily="2" charset="-122"/>
                <a:cs typeface="+mn-cs"/>
              </a:rPr>
              <a:t>维</a:t>
            </a:r>
            <a:r>
              <a:rPr lang="en-US" altLang="zh-CN" sz="1200" dirty="0">
                <a:solidFill>
                  <a:prstClr val="black"/>
                </a:solidFill>
                <a:latin typeface="SimSun" panose="02010600030101010101" pitchFamily="2" charset="-122"/>
                <a:ea typeface="SimSun" panose="02010600030101010101" pitchFamily="2" charset="-122"/>
                <a:cs typeface="+mn-cs"/>
              </a:rPr>
              <a:t>):</a:t>
            </a:r>
            <a:r>
              <a:rPr lang="zh-CN" altLang="en-US" sz="1200" dirty="0">
                <a:solidFill>
                  <a:prstClr val="black"/>
                </a:solidFill>
                <a:latin typeface="SimSun" panose="02010600030101010101" pitchFamily="2" charset="-122"/>
                <a:ea typeface="SimSun" panose="02010600030101010101" pitchFamily="2" charset="-122"/>
                <a:cs typeface="+mn-cs"/>
              </a:rPr>
              <a:t>两个节点之间的物理距离</a:t>
            </a:r>
            <a:endParaRPr lang="en-US" altLang="zh-CN" sz="1200" dirty="0">
              <a:solidFill>
                <a:prstClr val="black"/>
              </a:solidFill>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200" dirty="0">
                <a:solidFill>
                  <a:prstClr val="black"/>
                </a:solidFill>
                <a:latin typeface="SimSun" panose="02010600030101010101" pitchFamily="2" charset="-122"/>
                <a:ea typeface="SimSun" panose="02010600030101010101" pitchFamily="2" charset="-122"/>
              </a:rPr>
              <a:t>    </a:t>
            </a:r>
            <a:r>
              <a:rPr lang="en-US" altLang="zh-CN" sz="1200" dirty="0">
                <a:solidFill>
                  <a:prstClr val="black"/>
                </a:solidFill>
                <a:latin typeface="SimSun" panose="02010600030101010101" pitchFamily="2" charset="-122"/>
                <a:ea typeface="SimSun" panose="02010600030101010101" pitchFamily="2" charset="-122"/>
                <a:cs typeface="+mn-cs"/>
              </a:rPr>
              <a:t>RSSI(</a:t>
            </a:r>
            <a:r>
              <a:rPr lang="en-US" altLang="zh-CN" sz="1200" dirty="0">
                <a:solidFill>
                  <a:prstClr val="black"/>
                </a:solidFill>
                <a:latin typeface="SimSun" panose="02010600030101010101" pitchFamily="2" charset="-122"/>
                <a:ea typeface="SimSun" panose="02010600030101010101" pitchFamily="2" charset="-122"/>
              </a:rPr>
              <a:t>1</a:t>
            </a:r>
            <a:r>
              <a:rPr lang="zh-CN" altLang="en-US" sz="1200" dirty="0">
                <a:solidFill>
                  <a:prstClr val="black"/>
                </a:solidFill>
                <a:latin typeface="SimSun" panose="02010600030101010101" pitchFamily="2" charset="-122"/>
                <a:ea typeface="SimSun" panose="02010600030101010101" pitchFamily="2" charset="-122"/>
                <a:cs typeface="+mn-cs"/>
              </a:rPr>
              <a:t>维</a:t>
            </a:r>
            <a:r>
              <a:rPr lang="en-US" altLang="zh-CN" sz="1200" dirty="0">
                <a:solidFill>
                  <a:prstClr val="black"/>
                </a:solidFill>
                <a:latin typeface="SimSun" panose="02010600030101010101" pitchFamily="2" charset="-122"/>
                <a:ea typeface="SimSun" panose="02010600030101010101" pitchFamily="2" charset="-122"/>
                <a:cs typeface="+mn-cs"/>
              </a:rPr>
              <a:t>):AP-STA</a:t>
            </a:r>
            <a:r>
              <a:rPr lang="zh-CN" altLang="en-US" sz="1200" dirty="0">
                <a:solidFill>
                  <a:prstClr val="black"/>
                </a:solidFill>
                <a:latin typeface="SimSun" panose="02010600030101010101" pitchFamily="2" charset="-122"/>
                <a:ea typeface="SimSun" panose="02010600030101010101" pitchFamily="2" charset="-122"/>
              </a:rPr>
              <a:t>的</a:t>
            </a:r>
            <a:r>
              <a:rPr lang="en-US" altLang="zh-CN" sz="1200" dirty="0">
                <a:solidFill>
                  <a:prstClr val="black"/>
                </a:solidFill>
                <a:latin typeface="SimSun" panose="02010600030101010101" pitchFamily="2" charset="-122"/>
                <a:ea typeface="SimSun" panose="02010600030101010101" pitchFamily="2" charset="-122"/>
                <a:cs typeface="+mn-cs"/>
              </a:rPr>
              <a:t>RSSI, AP-AP</a:t>
            </a:r>
            <a:r>
              <a:rPr lang="zh-CN" altLang="en-US" sz="1200" dirty="0">
                <a:solidFill>
                  <a:prstClr val="black"/>
                </a:solidFill>
                <a:latin typeface="SimSun" panose="02010600030101010101" pitchFamily="2" charset="-122"/>
                <a:ea typeface="SimSun" panose="02010600030101010101" pitchFamily="2" charset="-122"/>
                <a:cs typeface="+mn-cs"/>
              </a:rPr>
              <a:t>为</a:t>
            </a:r>
            <a:r>
              <a:rPr lang="en-US" altLang="zh-CN" sz="1200" dirty="0">
                <a:solidFill>
                  <a:prstClr val="black"/>
                </a:solidFill>
                <a:latin typeface="SimSun" panose="02010600030101010101" pitchFamily="2" charset="-122"/>
                <a:ea typeface="SimSun" panose="02010600030101010101" pitchFamily="2" charset="-122"/>
                <a:cs typeface="+mn-cs"/>
              </a:rPr>
              <a:t>0</a:t>
            </a:r>
            <a:r>
              <a:rPr lang="zh-CN" altLang="en-US" sz="1200" dirty="0">
                <a:solidFill>
                  <a:prstClr val="black"/>
                </a:solidFill>
                <a:latin typeface="SimSun" panose="02010600030101010101" pitchFamily="2" charset="-122"/>
                <a:ea typeface="SimSun" panose="02010600030101010101" pitchFamily="2" charset="-122"/>
              </a:rPr>
              <a:t>；</a:t>
            </a:r>
            <a:r>
              <a:rPr lang="zh-CN" altLang="en-US" sz="1200" dirty="0">
                <a:solidFill>
                  <a:prstClr val="black"/>
                </a:solidFill>
                <a:latin typeface="SimSun" panose="02010600030101010101" pitchFamily="2" charset="-122"/>
                <a:ea typeface="SimSun" panose="02010600030101010101" pitchFamily="2" charset="-122"/>
                <a:cs typeface="+mn-cs"/>
              </a:rPr>
              <a:t>干扰</a:t>
            </a:r>
            <a:r>
              <a:rPr lang="en-US" altLang="zh-CN" sz="1200" dirty="0">
                <a:solidFill>
                  <a:prstClr val="black"/>
                </a:solidFill>
                <a:latin typeface="SimSun" panose="02010600030101010101" pitchFamily="2" charset="-122"/>
                <a:ea typeface="SimSun" panose="02010600030101010101" pitchFamily="2" charset="-122"/>
                <a:cs typeface="+mn-cs"/>
              </a:rPr>
              <a:t>(</a:t>
            </a:r>
            <a:r>
              <a:rPr lang="en-US" altLang="zh-CN" sz="1200" dirty="0">
                <a:solidFill>
                  <a:prstClr val="black"/>
                </a:solidFill>
                <a:latin typeface="SimSun" panose="02010600030101010101" pitchFamily="2" charset="-122"/>
                <a:ea typeface="SimSun" panose="02010600030101010101" pitchFamily="2" charset="-122"/>
              </a:rPr>
              <a:t>1</a:t>
            </a:r>
            <a:r>
              <a:rPr lang="zh-CN" altLang="en-US" sz="1200" dirty="0">
                <a:solidFill>
                  <a:prstClr val="black"/>
                </a:solidFill>
                <a:latin typeface="SimSun" panose="02010600030101010101" pitchFamily="2" charset="-122"/>
                <a:ea typeface="SimSun" panose="02010600030101010101" pitchFamily="2" charset="-122"/>
                <a:cs typeface="+mn-cs"/>
              </a:rPr>
              <a:t>维</a:t>
            </a:r>
            <a:r>
              <a:rPr lang="en-US" altLang="zh-CN" sz="1200" dirty="0">
                <a:solidFill>
                  <a:prstClr val="black"/>
                </a:solidFill>
                <a:latin typeface="SimSun" panose="02010600030101010101" pitchFamily="2" charset="-122"/>
                <a:ea typeface="SimSun" panose="02010600030101010101" pitchFamily="2" charset="-122"/>
                <a:cs typeface="+mn-cs"/>
              </a:rPr>
              <a:t>):AP-AP</a:t>
            </a:r>
            <a:r>
              <a:rPr lang="zh-CN" altLang="en-US" sz="1200" dirty="0">
                <a:solidFill>
                  <a:prstClr val="black"/>
                </a:solidFill>
                <a:latin typeface="SimSun" panose="02010600030101010101" pitchFamily="2" charset="-122"/>
                <a:ea typeface="SimSun" panose="02010600030101010101" pitchFamily="2" charset="-122"/>
                <a:cs typeface="+mn-cs"/>
              </a:rPr>
              <a:t>的干扰，</a:t>
            </a:r>
            <a:r>
              <a:rPr lang="en-US" altLang="zh-CN" sz="1200" dirty="0">
                <a:solidFill>
                  <a:prstClr val="black"/>
                </a:solidFill>
                <a:latin typeface="SimSun" panose="02010600030101010101" pitchFamily="2" charset="-122"/>
                <a:ea typeface="SimSun" panose="02010600030101010101" pitchFamily="2" charset="-122"/>
                <a:cs typeface="+mn-cs"/>
              </a:rPr>
              <a:t>AP-STA</a:t>
            </a:r>
            <a:r>
              <a:rPr lang="zh-CN" altLang="en-US" sz="1200" dirty="0">
                <a:solidFill>
                  <a:prstClr val="black"/>
                </a:solidFill>
                <a:latin typeface="SimSun" panose="02010600030101010101" pitchFamily="2" charset="-122"/>
                <a:ea typeface="SimSun" panose="02010600030101010101" pitchFamily="2" charset="-122"/>
                <a:cs typeface="+mn-cs"/>
              </a:rPr>
              <a:t>为</a:t>
            </a:r>
            <a:r>
              <a:rPr lang="en-US" altLang="zh-CN" sz="1200" dirty="0">
                <a:solidFill>
                  <a:prstClr val="black"/>
                </a:solidFill>
                <a:latin typeface="SimSun" panose="02010600030101010101" pitchFamily="2" charset="-122"/>
                <a:ea typeface="SimSun" panose="02010600030101010101" pitchFamily="2" charset="-122"/>
                <a:cs typeface="+mn-cs"/>
              </a:rPr>
              <a:t>0</a:t>
            </a: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617338" y="888289"/>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Implementation</a:t>
            </a:r>
          </a:p>
        </p:txBody>
      </p:sp>
    </p:spTree>
    <p:extLst>
      <p:ext uri="{BB962C8B-B14F-4D97-AF65-F5344CB8AC3E}">
        <p14:creationId xmlns:p14="http://schemas.microsoft.com/office/powerpoint/2010/main" val="2085718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Experiments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660400" y="907463"/>
            <a:ext cx="10962367" cy="5322226"/>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Komondor</a:t>
            </a:r>
            <a:r>
              <a:rPr lang="zh-CN" altLang="en-US" sz="1600" dirty="0">
                <a:solidFill>
                  <a:prstClr val="black"/>
                </a:solidFill>
                <a:latin typeface="SimSun" panose="02010600030101010101" pitchFamily="2" charset="-122"/>
                <a:ea typeface="SimSun" panose="02010600030101010101" pitchFamily="2" charset="-122"/>
                <a:cs typeface="+mn-cs"/>
              </a:rPr>
              <a:t>无线模拟器，包含六种动态设置</a:t>
            </a: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Setup1</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mobile STAs (within AP) 50%</a:t>
            </a:r>
            <a:r>
              <a:rPr lang="en-US" altLang="zh-CN" sz="1600" dirty="0">
                <a:solidFill>
                  <a:prstClr val="black"/>
                </a:solidFill>
                <a:latin typeface="SimSun" panose="02010600030101010101" pitchFamily="2" charset="-122"/>
                <a:ea typeface="SimSun" panose="02010600030101010101" pitchFamily="2" charset="-122"/>
              </a:rPr>
              <a:t>STA</a:t>
            </a:r>
            <a:r>
              <a:rPr lang="zh-CN" altLang="en-US" sz="1600" dirty="0">
                <a:solidFill>
                  <a:prstClr val="black"/>
                </a:solidFill>
                <a:latin typeface="SimSun" panose="02010600030101010101" pitchFamily="2" charset="-122"/>
                <a:ea typeface="SimSun" panose="02010600030101010101" pitchFamily="2" charset="-122"/>
                <a:cs typeface="+mn-cs"/>
              </a:rPr>
              <a:t>沿着随机方向的直线移动，在</a:t>
            </a:r>
            <a:r>
              <a:rPr lang="en-US" altLang="zh-CN" sz="1600" dirty="0">
                <a:solidFill>
                  <a:prstClr val="black"/>
                </a:solidFill>
                <a:latin typeface="SimSun" panose="02010600030101010101" pitchFamily="2" charset="-122"/>
                <a:ea typeface="SimSun" panose="02010600030101010101" pitchFamily="2" charset="-122"/>
                <a:cs typeface="+mn-cs"/>
              </a:rPr>
              <a:t>0.1~0.5m</a:t>
            </a:r>
            <a:r>
              <a:rPr lang="zh-CN" altLang="en-US" sz="1600" dirty="0">
                <a:solidFill>
                  <a:prstClr val="black"/>
                </a:solidFill>
                <a:latin typeface="SimSun" panose="02010600030101010101" pitchFamily="2" charset="-122"/>
                <a:ea typeface="SimSun" panose="02010600030101010101" pitchFamily="2" charset="-122"/>
                <a:cs typeface="+mn-cs"/>
              </a:rPr>
              <a:t>内均匀随机选择移动速度，</a:t>
            </a:r>
            <a:r>
              <a:rPr lang="en-US" altLang="zh-CN" sz="1600" dirty="0">
                <a:solidFill>
                  <a:prstClr val="black"/>
                </a:solidFill>
                <a:latin typeface="SimSun" panose="02010600030101010101" pitchFamily="2" charset="-122"/>
                <a:ea typeface="SimSun" panose="02010600030101010101" pitchFamily="2" charset="-122"/>
                <a:cs typeface="+mn-cs"/>
              </a:rPr>
              <a:t>16%</a:t>
            </a:r>
            <a:r>
              <a:rPr lang="zh-CN" altLang="en-US" sz="1600" dirty="0">
                <a:solidFill>
                  <a:prstClr val="black"/>
                </a:solidFill>
                <a:latin typeface="SimSun" panose="02010600030101010101" pitchFamily="2" charset="-122"/>
                <a:ea typeface="SimSun" panose="02010600030101010101" pitchFamily="2" charset="-122"/>
                <a:cs typeface="+mn-cs"/>
              </a:rPr>
              <a:t>超出</a:t>
            </a:r>
            <a:r>
              <a:rPr lang="en-US" altLang="zh-CN" sz="1600" dirty="0">
                <a:solidFill>
                  <a:prstClr val="black"/>
                </a:solidFill>
                <a:latin typeface="SimSun" panose="02010600030101010101" pitchFamily="2" charset="-122"/>
                <a:ea typeface="SimSun" panose="02010600030101010101" pitchFamily="2" charset="-122"/>
                <a:cs typeface="+mn-cs"/>
              </a:rPr>
              <a:t>AP</a:t>
            </a:r>
            <a:r>
              <a:rPr lang="zh-CN" altLang="en-US" sz="1600" dirty="0">
                <a:solidFill>
                  <a:prstClr val="black"/>
                </a:solidFill>
                <a:latin typeface="SimSun" panose="02010600030101010101" pitchFamily="2" charset="-122"/>
                <a:ea typeface="SimSun" panose="02010600030101010101" pitchFamily="2" charset="-122"/>
                <a:cs typeface="+mn-cs"/>
              </a:rPr>
              <a:t>覆盖范围并停止移动</a:t>
            </a:r>
            <a:endParaRPr lang="en-US" altLang="zh-CN" sz="2000" dirty="0">
              <a:solidFill>
                <a:srgbClr val="000000"/>
              </a:solidFill>
              <a:latin typeface="宋体" panose="02010600030101010101" pitchFamily="2" charset="-122"/>
              <a:ea typeface="宋体" panose="02010600030101010101" pitchFamily="2" charset="-122"/>
              <a:cs typeface="+mn-cs"/>
            </a:endParaRP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lang="en-US" altLang="zh-CN" sz="1600" dirty="0">
                <a:solidFill>
                  <a:prstClr val="black"/>
                </a:solidFill>
                <a:latin typeface="SimSun" panose="02010600030101010101" pitchFamily="2" charset="-122"/>
                <a:ea typeface="SimSun" panose="02010600030101010101" pitchFamily="2" charset="-122"/>
                <a:cs typeface="+mn-cs"/>
              </a:rPr>
              <a:t>Setup2</a:t>
            </a:r>
            <a:r>
              <a:rPr lang="zh-CN" altLang="en-US" sz="1600" dirty="0">
                <a:solidFill>
                  <a:prstClr val="black"/>
                </a:solidFill>
                <a:latin typeface="SimSun" panose="02010600030101010101" pitchFamily="2" charset="-122"/>
                <a:ea typeface="SimSun" panose="02010600030101010101" pitchFamily="2" charset="-122"/>
                <a:cs typeface="+mn-cs"/>
              </a:rPr>
              <a:t>：</a:t>
            </a:r>
            <a:r>
              <a:rPr lang="en-US" altLang="zh-CN" sz="1600" dirty="0">
                <a:solidFill>
                  <a:prstClr val="black"/>
                </a:solidFill>
                <a:latin typeface="SimSun" panose="02010600030101010101" pitchFamily="2" charset="-122"/>
                <a:ea typeface="SimSun" panose="02010600030101010101" pitchFamily="2" charset="-122"/>
                <a:cs typeface="+mn-cs"/>
              </a:rPr>
              <a:t>mobile STAs (across AP) </a:t>
            </a:r>
            <a:r>
              <a:rPr lang="zh-CN" altLang="en-US" sz="1600" dirty="0">
                <a:solidFill>
                  <a:prstClr val="black"/>
                </a:solidFill>
                <a:latin typeface="SimSun" panose="02010600030101010101" pitchFamily="2" charset="-122"/>
                <a:ea typeface="SimSun" panose="02010600030101010101" pitchFamily="2" charset="-122"/>
                <a:cs typeface="+mn-cs"/>
              </a:rPr>
              <a:t>移动速度提升，</a:t>
            </a:r>
            <a:r>
              <a:rPr lang="en-US" altLang="zh-CN" sz="1600" dirty="0">
                <a:solidFill>
                  <a:prstClr val="black"/>
                </a:solidFill>
                <a:latin typeface="SimSun" panose="02010600030101010101" pitchFamily="2" charset="-122"/>
                <a:ea typeface="SimSun" panose="02010600030101010101" pitchFamily="2" charset="-122"/>
                <a:cs typeface="+mn-cs"/>
              </a:rPr>
              <a:t>STA</a:t>
            </a:r>
            <a:r>
              <a:rPr lang="zh-CN" altLang="en-US" sz="1600" dirty="0">
                <a:solidFill>
                  <a:prstClr val="black"/>
                </a:solidFill>
                <a:latin typeface="SimSun" panose="02010600030101010101" pitchFamily="2" charset="-122"/>
                <a:ea typeface="SimSun" panose="02010600030101010101" pitchFamily="2" charset="-122"/>
                <a:cs typeface="+mn-cs"/>
              </a:rPr>
              <a:t>超出范围被移交给能够覆盖该</a:t>
            </a:r>
            <a:r>
              <a:rPr lang="en-US" altLang="zh-CN" sz="1600" dirty="0">
                <a:solidFill>
                  <a:prstClr val="black"/>
                </a:solidFill>
                <a:latin typeface="SimSun" panose="02010600030101010101" pitchFamily="2" charset="-122"/>
                <a:ea typeface="SimSun" panose="02010600030101010101" pitchFamily="2" charset="-122"/>
                <a:cs typeface="+mn-cs"/>
              </a:rPr>
              <a:t>STA</a:t>
            </a:r>
            <a:r>
              <a:rPr lang="zh-CN" altLang="en-US" sz="1600" dirty="0">
                <a:solidFill>
                  <a:prstClr val="black"/>
                </a:solidFill>
                <a:latin typeface="SimSun" panose="02010600030101010101" pitchFamily="2" charset="-122"/>
                <a:ea typeface="SimSun" panose="02010600030101010101" pitchFamily="2" charset="-122"/>
                <a:cs typeface="+mn-cs"/>
              </a:rPr>
              <a:t>的最近</a:t>
            </a:r>
            <a:r>
              <a:rPr lang="en-US" altLang="zh-CN" sz="1600" dirty="0">
                <a:solidFill>
                  <a:prstClr val="black"/>
                </a:solidFill>
                <a:latin typeface="SimSun" panose="02010600030101010101" pitchFamily="2" charset="-122"/>
                <a:ea typeface="SimSun" panose="02010600030101010101" pitchFamily="2" charset="-122"/>
                <a:cs typeface="+mn-cs"/>
              </a:rPr>
              <a:t>AP</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cs typeface="+mn-cs"/>
              </a:rPr>
              <a:t>6%</a:t>
            </a:r>
            <a:r>
              <a:rPr lang="zh-CN" altLang="en-US" sz="1600" dirty="0">
                <a:solidFill>
                  <a:prstClr val="black"/>
                </a:solidFill>
                <a:latin typeface="SimSun" panose="02010600030101010101" pitchFamily="2" charset="-122"/>
                <a:ea typeface="SimSun" panose="02010600030101010101" pitchFamily="2" charset="-122"/>
                <a:cs typeface="+mn-cs"/>
              </a:rPr>
              <a:t>超出所有</a:t>
            </a:r>
            <a:r>
              <a:rPr lang="en-US" altLang="zh-CN" sz="1600" dirty="0">
                <a:solidFill>
                  <a:prstClr val="black"/>
                </a:solidFill>
                <a:latin typeface="SimSun" panose="02010600030101010101" pitchFamily="2" charset="-122"/>
                <a:ea typeface="SimSun" panose="02010600030101010101" pitchFamily="2" charset="-122"/>
                <a:cs typeface="+mn-cs"/>
              </a:rPr>
              <a:t>AP</a:t>
            </a:r>
            <a:r>
              <a:rPr lang="zh-CN" altLang="en-US" sz="1600" dirty="0">
                <a:solidFill>
                  <a:prstClr val="black"/>
                </a:solidFill>
                <a:latin typeface="SimSun" panose="02010600030101010101" pitchFamily="2" charset="-122"/>
                <a:ea typeface="SimSun" panose="02010600030101010101" pitchFamily="2" charset="-122"/>
                <a:cs typeface="+mn-cs"/>
              </a:rPr>
              <a:t>覆盖范围并停止</a:t>
            </a:r>
            <a:endParaRPr lang="en-US" altLang="zh-CN" sz="2000" dirty="0">
              <a:solidFill>
                <a:srgbClr val="000000"/>
              </a:solidFill>
              <a:latin typeface="宋体" panose="02010600030101010101" pitchFamily="2" charset="-122"/>
              <a:ea typeface="宋体" panose="02010600030101010101" pitchFamily="2" charset="-122"/>
              <a:cs typeface="+mn-cs"/>
            </a:endParaRPr>
          </a:p>
          <a:p>
            <a:pPr marL="57150" lvl="2" indent="-342900" defTabSz="0">
              <a:lnSpc>
                <a:spcPct val="150000"/>
              </a:lnSpc>
              <a:spcBef>
                <a:spcPct val="20000"/>
              </a:spcBef>
              <a:buClr>
                <a:srgbClr val="70AD47">
                  <a:lumMod val="75000"/>
                </a:srgbClr>
              </a:buClr>
              <a:buSzPct val="110000"/>
              <a:buFont typeface="Arial" panose="020B0604020202020204" pitchFamily="34" charset="0"/>
              <a:buChar char="•"/>
              <a:defRPr/>
            </a:pP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Setup3</a:t>
            </a:r>
            <a:r>
              <a:rPr kumimoji="0" lang="zh-CN" altLang="en-US"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t>
            </a: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mobile interference sources </a:t>
            </a:r>
            <a:r>
              <a:rPr kumimoji="0" lang="zh-CN" altLang="en-US"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将外部干扰源模拟为</a:t>
            </a: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AP-STA</a:t>
            </a:r>
            <a:r>
              <a:rPr kumimoji="0" lang="zh-CN" altLang="en-US"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对，捕获所有</a:t>
            </a: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8</a:t>
            </a:r>
            <a:r>
              <a:rPr kumimoji="0" lang="zh-CN" altLang="en-US"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个可用信道，具有最大发射</a:t>
            </a:r>
            <a:r>
              <a:rPr lang="zh-CN" altLang="en-US" sz="1600" dirty="0">
                <a:solidFill>
                  <a:prstClr val="black"/>
                </a:solidFill>
                <a:latin typeface="SimSun" panose="02010600030101010101" pitchFamily="2" charset="-122"/>
                <a:ea typeface="SimSun" panose="02010600030101010101" pitchFamily="2" charset="-122"/>
              </a:rPr>
              <a:t>功率，每个部署放置</a:t>
            </a:r>
            <a:r>
              <a:rPr lang="en-US" altLang="zh-CN" sz="1600" dirty="0">
                <a:solidFill>
                  <a:prstClr val="black"/>
                </a:solidFill>
                <a:latin typeface="SimSun" panose="02010600030101010101" pitchFamily="2" charset="-122"/>
                <a:ea typeface="SimSun" panose="02010600030101010101" pitchFamily="2" charset="-122"/>
              </a:rPr>
              <a:t>3</a:t>
            </a:r>
            <a:r>
              <a:rPr lang="zh-CN" altLang="en-US" sz="1600" dirty="0">
                <a:solidFill>
                  <a:prstClr val="black"/>
                </a:solidFill>
                <a:latin typeface="SimSun" panose="02010600030101010101" pitchFamily="2" charset="-122"/>
                <a:ea typeface="SimSun" panose="02010600030101010101" pitchFamily="2" charset="-122"/>
              </a:rPr>
              <a:t>个干扰源，以恒定速度沿随机方向移动</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Setup4</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rPr>
              <a:t>dynamic channel allocation </a:t>
            </a:r>
            <a:r>
              <a:rPr lang="zh-CN" altLang="en-US" sz="1600" dirty="0">
                <a:solidFill>
                  <a:prstClr val="black"/>
                </a:solidFill>
                <a:latin typeface="SimSun" panose="02010600030101010101" pitchFamily="2" charset="-122"/>
                <a:ea typeface="SimSun" panose="02010600030101010101" pitchFamily="2" charset="-122"/>
              </a:rPr>
              <a:t>随机信道分配方案，在每个快照中，</a:t>
            </a:r>
            <a:r>
              <a:rPr lang="en-US" altLang="zh-CN" sz="1600" dirty="0">
                <a:solidFill>
                  <a:prstClr val="black"/>
                </a:solidFill>
                <a:latin typeface="SimSun" panose="02010600030101010101" pitchFamily="2" charset="-122"/>
                <a:ea typeface="SimSun" panose="02010600030101010101" pitchFamily="2" charset="-122"/>
              </a:rPr>
              <a:t>ap</a:t>
            </a:r>
            <a:r>
              <a:rPr lang="zh-CN" altLang="en-US" sz="1600" dirty="0">
                <a:solidFill>
                  <a:prstClr val="black"/>
                </a:solidFill>
                <a:latin typeface="SimSun" panose="02010600030101010101" pitchFamily="2" charset="-122"/>
                <a:ea typeface="SimSun" panose="02010600030101010101" pitchFamily="2" charset="-122"/>
              </a:rPr>
              <a:t>有相同的概率增加</a:t>
            </a:r>
            <a:r>
              <a:rPr lang="en-US" altLang="zh-CN" sz="1600" dirty="0">
                <a:solidFill>
                  <a:prstClr val="black"/>
                </a:solidFill>
                <a:latin typeface="SimSun" panose="02010600030101010101" pitchFamily="2" charset="-122"/>
                <a:ea typeface="SimSun" panose="02010600030101010101" pitchFamily="2" charset="-122"/>
              </a:rPr>
              <a:t>/</a:t>
            </a:r>
            <a:r>
              <a:rPr lang="zh-CN" altLang="en-US" sz="1600" dirty="0">
                <a:solidFill>
                  <a:prstClr val="black"/>
                </a:solidFill>
                <a:latin typeface="SimSun" panose="02010600030101010101" pitchFamily="2" charset="-122"/>
                <a:ea typeface="SimSun" panose="02010600030101010101" pitchFamily="2" charset="-122"/>
              </a:rPr>
              <a:t>减少最大</a:t>
            </a:r>
            <a:r>
              <a:rPr lang="en-US" altLang="zh-CN" sz="1600" dirty="0">
                <a:solidFill>
                  <a:prstClr val="black"/>
                </a:solidFill>
                <a:latin typeface="SimSun" panose="02010600030101010101" pitchFamily="2" charset="-122"/>
                <a:ea typeface="SimSun" panose="02010600030101010101" pitchFamily="2" charset="-122"/>
              </a:rPr>
              <a:t>/</a:t>
            </a:r>
            <a:r>
              <a:rPr lang="zh-CN" altLang="en-US" sz="1600" dirty="0">
                <a:solidFill>
                  <a:prstClr val="black"/>
                </a:solidFill>
                <a:latin typeface="SimSun" panose="02010600030101010101" pitchFamily="2" charset="-122"/>
                <a:ea typeface="SimSun" panose="02010600030101010101" pitchFamily="2" charset="-122"/>
              </a:rPr>
              <a:t>最小可用信道数</a:t>
            </a: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Setup5</a:t>
            </a:r>
            <a:r>
              <a:rPr kumimoji="0" lang="zh-CN" altLang="en-US"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a:t>
            </a:r>
            <a:r>
              <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rPr>
              <a:t>mobile STAs + dynamic channel allocation</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Setup6</a:t>
            </a:r>
            <a:r>
              <a:rPr lang="zh-CN" altLang="en-US" sz="1600" dirty="0">
                <a:solidFill>
                  <a:prstClr val="black"/>
                </a:solidFill>
                <a:latin typeface="SimSun" panose="02010600030101010101" pitchFamily="2" charset="-122"/>
                <a:ea typeface="SimSun" panose="02010600030101010101" pitchFamily="2" charset="-122"/>
              </a:rPr>
              <a:t>：</a:t>
            </a:r>
            <a:r>
              <a:rPr lang="en-US" altLang="zh-CN" sz="1600" dirty="0">
                <a:solidFill>
                  <a:prstClr val="black"/>
                </a:solidFill>
                <a:latin typeface="SimSun" panose="02010600030101010101" pitchFamily="2" charset="-122"/>
                <a:ea typeface="SimSun" panose="02010600030101010101" pitchFamily="2" charset="-122"/>
              </a:rPr>
              <a:t>long sequence</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pic>
        <p:nvPicPr>
          <p:cNvPr id="6" name="图片 5">
            <a:extLst>
              <a:ext uri="{FF2B5EF4-FFF2-40B4-BE49-F238E27FC236}">
                <a16:creationId xmlns:a16="http://schemas.microsoft.com/office/drawing/2014/main" id="{43E40A30-D32A-8315-5A2C-B13992378C27}"/>
              </a:ext>
            </a:extLst>
          </p:cNvPr>
          <p:cNvPicPr>
            <a:picLocks noChangeAspect="1"/>
          </p:cNvPicPr>
          <p:nvPr/>
        </p:nvPicPr>
        <p:blipFill>
          <a:blip r:embed="rId4"/>
          <a:stretch>
            <a:fillRect/>
          </a:stretch>
        </p:blipFill>
        <p:spPr>
          <a:xfrm>
            <a:off x="7106820" y="4749399"/>
            <a:ext cx="4309493" cy="1740697"/>
          </a:xfrm>
          <a:prstGeom prst="rect">
            <a:avLst/>
          </a:prstGeom>
        </p:spPr>
      </p:pic>
      <p:sp>
        <p:nvSpPr>
          <p:cNvPr id="8" name="文本框 7">
            <a:extLst>
              <a:ext uri="{FF2B5EF4-FFF2-40B4-BE49-F238E27FC236}">
                <a16:creationId xmlns:a16="http://schemas.microsoft.com/office/drawing/2014/main" id="{8835883D-4787-6B05-450A-4B631A3B9FF8}"/>
              </a:ext>
            </a:extLst>
          </p:cNvPr>
          <p:cNvSpPr txBox="1"/>
          <p:nvPr/>
        </p:nvSpPr>
        <p:spPr>
          <a:xfrm>
            <a:off x="617338" y="888289"/>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DatatSet</a:t>
            </a:r>
          </a:p>
        </p:txBody>
      </p:sp>
    </p:spTree>
    <p:extLst>
      <p:ext uri="{BB962C8B-B14F-4D97-AF65-F5344CB8AC3E}">
        <p14:creationId xmlns:p14="http://schemas.microsoft.com/office/powerpoint/2010/main" val="1891439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Experiments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660400" y="907463"/>
            <a:ext cx="10962367" cy="3754682"/>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Accuracy HTNet</a:t>
            </a:r>
            <a:r>
              <a:rPr lang="zh-CN" altLang="en-US" sz="1600" dirty="0">
                <a:solidFill>
                  <a:prstClr val="black"/>
                </a:solidFill>
                <a:latin typeface="SimSun" panose="02010600030101010101" pitchFamily="2" charset="-122"/>
                <a:ea typeface="SimSun" panose="02010600030101010101" pitchFamily="2" charset="-122"/>
                <a:cs typeface="+mn-cs"/>
              </a:rPr>
              <a:t>预测误差最低</a:t>
            </a: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rPr>
              <a:t>Input features </a:t>
            </a:r>
            <a:r>
              <a:rPr lang="zh-CN" altLang="en-US" sz="1600" dirty="0">
                <a:solidFill>
                  <a:prstClr val="black"/>
                </a:solidFill>
                <a:latin typeface="SimSun" panose="02010600030101010101" pitchFamily="2" charset="-122"/>
                <a:ea typeface="SimSun" panose="02010600030101010101" pitchFamily="2" charset="-122"/>
              </a:rPr>
              <a:t>测试输入特征对结果的影响，信道配置和位置对结果影响较大</a:t>
            </a: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600" dirty="0">
                <a:solidFill>
                  <a:prstClr val="black"/>
                </a:solidFill>
                <a:latin typeface="SimSun" panose="02010600030101010101" pitchFamily="2" charset="-122"/>
                <a:ea typeface="SimSun" panose="02010600030101010101" pitchFamily="2" charset="-122"/>
              </a:rPr>
              <a:t>   </a:t>
            </a:r>
            <a:endParaRPr lang="en-US" altLang="zh-CN" sz="12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617338" y="888289"/>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Results</a:t>
            </a:r>
          </a:p>
        </p:txBody>
      </p:sp>
      <p:pic>
        <p:nvPicPr>
          <p:cNvPr id="6" name="图片 5">
            <a:extLst>
              <a:ext uri="{FF2B5EF4-FFF2-40B4-BE49-F238E27FC236}">
                <a16:creationId xmlns:a16="http://schemas.microsoft.com/office/drawing/2014/main" id="{A4EEB881-092C-B4AC-F515-D5D5D64F5195}"/>
              </a:ext>
            </a:extLst>
          </p:cNvPr>
          <p:cNvPicPr>
            <a:picLocks noChangeAspect="1"/>
          </p:cNvPicPr>
          <p:nvPr/>
        </p:nvPicPr>
        <p:blipFill>
          <a:blip r:embed="rId4"/>
          <a:stretch>
            <a:fillRect/>
          </a:stretch>
        </p:blipFill>
        <p:spPr>
          <a:xfrm>
            <a:off x="3799961" y="1255396"/>
            <a:ext cx="7490415" cy="2045874"/>
          </a:xfrm>
          <a:prstGeom prst="rect">
            <a:avLst/>
          </a:prstGeom>
        </p:spPr>
      </p:pic>
      <p:pic>
        <p:nvPicPr>
          <p:cNvPr id="9" name="图片 8">
            <a:extLst>
              <a:ext uri="{FF2B5EF4-FFF2-40B4-BE49-F238E27FC236}">
                <a16:creationId xmlns:a16="http://schemas.microsoft.com/office/drawing/2014/main" id="{4DF7D9D4-A451-F464-A1EC-00EC36C5C981}"/>
              </a:ext>
            </a:extLst>
          </p:cNvPr>
          <p:cNvPicPr>
            <a:picLocks noChangeAspect="1"/>
          </p:cNvPicPr>
          <p:nvPr/>
        </p:nvPicPr>
        <p:blipFill>
          <a:blip r:embed="rId5"/>
          <a:stretch>
            <a:fillRect/>
          </a:stretch>
        </p:blipFill>
        <p:spPr>
          <a:xfrm>
            <a:off x="4389969" y="4255197"/>
            <a:ext cx="4440375" cy="2169056"/>
          </a:xfrm>
          <a:prstGeom prst="rect">
            <a:avLst/>
          </a:prstGeom>
        </p:spPr>
      </p:pic>
    </p:spTree>
    <p:extLst>
      <p:ext uri="{BB962C8B-B14F-4D97-AF65-F5344CB8AC3E}">
        <p14:creationId xmlns:p14="http://schemas.microsoft.com/office/powerpoint/2010/main" val="2884083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75184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lang="en-US" altLang="zh-CN" sz="2600" b="1" dirty="0">
                <a:solidFill>
                  <a:sysClr val="windowText" lastClr="000000"/>
                </a:solidFill>
                <a:latin typeface="Arial" panose="020B0604020202020204"/>
                <a:ea typeface="微软雅黑" panose="020B0503020204020204" pitchFamily="34" charset="-122"/>
              </a:rPr>
              <a:t>Experiments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a:extLst>
              <a:ext uri="{FF2B5EF4-FFF2-40B4-BE49-F238E27FC236}">
                <a16:creationId xmlns:a16="http://schemas.microsoft.com/office/drawing/2014/main" id="{5DD25681-37D2-1300-043B-CC966E89380C}"/>
              </a:ext>
            </a:extLst>
          </p:cNvPr>
          <p:cNvSpPr txBox="1"/>
          <p:nvPr/>
        </p:nvSpPr>
        <p:spPr>
          <a:xfrm>
            <a:off x="660400" y="760413"/>
            <a:ext cx="10962367" cy="7103291"/>
          </a:xfrm>
          <a:prstGeom prst="rect">
            <a:avLst/>
          </a:prstGeom>
          <a:noFill/>
        </p:spPr>
        <p:txBody>
          <a:bodyPr wrap="square">
            <a:spAutoFit/>
          </a:bodyPr>
          <a:lstStyle/>
          <a:p>
            <a:pPr lvl="0">
              <a:lnSpc>
                <a:spcPct val="150000"/>
              </a:lnSpc>
              <a:defRPr/>
            </a:pPr>
            <a:endParaRPr lang="en-US" altLang="zh-CN" sz="2000" dirty="0">
              <a:latin typeface="宋体" panose="02010600030101010101" pitchFamily="2" charset="-122"/>
              <a:ea typeface="宋体"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Runtime</a:t>
            </a: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r>
              <a:rPr lang="en-US" altLang="zh-CN" sz="1600" dirty="0">
                <a:solidFill>
                  <a:prstClr val="black"/>
                </a:solidFill>
                <a:latin typeface="SimSun" panose="02010600030101010101" pitchFamily="2" charset="-122"/>
                <a:ea typeface="SimSun" panose="02010600030101010101" pitchFamily="2" charset="-122"/>
                <a:cs typeface="+mn-cs"/>
              </a:rPr>
              <a:t>Number of GNN layers </a:t>
            </a:r>
            <a:r>
              <a:rPr lang="zh-CN" altLang="en-US" sz="1600" dirty="0">
                <a:solidFill>
                  <a:prstClr val="black"/>
                </a:solidFill>
                <a:latin typeface="SimSun" panose="02010600030101010101" pitchFamily="2" charset="-122"/>
                <a:ea typeface="SimSun" panose="02010600030101010101" pitchFamily="2" charset="-122"/>
                <a:cs typeface="+mn-cs"/>
              </a:rPr>
              <a:t>具有</a:t>
            </a:r>
            <a:r>
              <a:rPr lang="en-US" altLang="zh-CN" sz="1600" dirty="0">
                <a:solidFill>
                  <a:prstClr val="black"/>
                </a:solidFill>
                <a:latin typeface="SimSun" panose="02010600030101010101" pitchFamily="2" charset="-122"/>
                <a:ea typeface="SimSun" panose="02010600030101010101" pitchFamily="2" charset="-122"/>
                <a:cs typeface="+mn-cs"/>
              </a:rPr>
              <a:t>3</a:t>
            </a:r>
            <a:r>
              <a:rPr lang="zh-CN" altLang="en-US" sz="1600" dirty="0">
                <a:solidFill>
                  <a:prstClr val="black"/>
                </a:solidFill>
                <a:latin typeface="SimSun" panose="02010600030101010101" pitchFamily="2" charset="-122"/>
                <a:ea typeface="SimSun" panose="02010600030101010101" pitchFamily="2" charset="-122"/>
                <a:cs typeface="+mn-cs"/>
              </a:rPr>
              <a:t>层</a:t>
            </a:r>
            <a:r>
              <a:rPr lang="en-US" altLang="zh-CN" sz="1600" dirty="0">
                <a:solidFill>
                  <a:prstClr val="black"/>
                </a:solidFill>
                <a:latin typeface="SimSun" panose="02010600030101010101" pitchFamily="2" charset="-122"/>
                <a:ea typeface="SimSun" panose="02010600030101010101" pitchFamily="2" charset="-122"/>
                <a:cs typeface="+mn-cs"/>
              </a:rPr>
              <a:t>GNN</a:t>
            </a:r>
            <a:r>
              <a:rPr lang="zh-CN" altLang="en-US" sz="1600" dirty="0">
                <a:solidFill>
                  <a:prstClr val="black"/>
                </a:solidFill>
                <a:latin typeface="SimSun" panose="02010600030101010101" pitchFamily="2" charset="-122"/>
                <a:ea typeface="SimSun" panose="02010600030101010101" pitchFamily="2" charset="-122"/>
                <a:cs typeface="+mn-cs"/>
              </a:rPr>
              <a:t>的</a:t>
            </a:r>
            <a:r>
              <a:rPr lang="en-US" altLang="zh-CN" sz="1600" dirty="0">
                <a:solidFill>
                  <a:prstClr val="black"/>
                </a:solidFill>
                <a:latin typeface="SimSun" panose="02010600030101010101" pitchFamily="2" charset="-122"/>
                <a:ea typeface="SimSun" panose="02010600030101010101" pitchFamily="2" charset="-122"/>
                <a:cs typeface="+mn-cs"/>
              </a:rPr>
              <a:t>HTNet</a:t>
            </a:r>
            <a:r>
              <a:rPr lang="zh-CN" altLang="en-US" sz="1600" dirty="0">
                <a:solidFill>
                  <a:prstClr val="black"/>
                </a:solidFill>
                <a:latin typeface="SimSun" panose="02010600030101010101" pitchFamily="2" charset="-122"/>
                <a:ea typeface="SimSun" panose="02010600030101010101" pitchFamily="2" charset="-122"/>
                <a:cs typeface="+mn-cs"/>
              </a:rPr>
              <a:t>运行时间与误差最低</a:t>
            </a: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cs typeface="+mn-cs"/>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en-US" altLang="zh-CN" sz="1600" dirty="0">
                <a:solidFill>
                  <a:prstClr val="black"/>
                </a:solidFill>
                <a:latin typeface="SimSun" panose="02010600030101010101" pitchFamily="2" charset="-122"/>
                <a:ea typeface="SimSun" panose="02010600030101010101" pitchFamily="2" charset="-122"/>
                <a:cs typeface="+mn-cs"/>
              </a:rPr>
              <a:t> </a:t>
            </a: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57150" marR="0" lvl="2" indent="-342900" algn="l" defTabSz="0" rtl="0" eaLnBrk="1" fontAlgn="auto" latinLnBrk="0" hangingPunct="1">
              <a:lnSpc>
                <a:spcPct val="150000"/>
              </a:lnSpc>
              <a:spcBef>
                <a:spcPct val="20000"/>
              </a:spcBef>
              <a:spcAft>
                <a:spcPts val="0"/>
              </a:spcAft>
              <a:buClr>
                <a:srgbClr val="70AD47">
                  <a:lumMod val="75000"/>
                </a:srgbClr>
              </a:buClr>
              <a:buSzPct val="110000"/>
              <a:buFont typeface="Arial" panose="020B0604020202020204" pitchFamily="34" charset="0"/>
              <a:buChar char="•"/>
              <a:tabLst/>
              <a:defRPr/>
            </a:pPr>
            <a:endParaRPr lang="en-US" altLang="zh-CN" sz="1600" dirty="0">
              <a:solidFill>
                <a:prstClr val="black"/>
              </a:solidFill>
              <a:latin typeface="SimSun" panose="02010600030101010101" pitchFamily="2" charset="-122"/>
              <a:ea typeface="SimSun" panose="02010600030101010101" pitchFamily="2" charset="-122"/>
            </a:endParaRPr>
          </a:p>
          <a:p>
            <a:pPr marL="0" marR="0" lvl="2" algn="l" defTabSz="0" rtl="0" eaLnBrk="1" fontAlgn="auto" latinLnBrk="0" hangingPunct="1">
              <a:lnSpc>
                <a:spcPct val="150000"/>
              </a:lnSpc>
              <a:spcBef>
                <a:spcPct val="20000"/>
              </a:spcBef>
              <a:spcAft>
                <a:spcPts val="0"/>
              </a:spcAft>
              <a:buClr>
                <a:srgbClr val="70AD47">
                  <a:lumMod val="75000"/>
                </a:srgbClr>
              </a:buClr>
              <a:buSzPct val="110000"/>
              <a:tabLst/>
              <a:defRPr/>
            </a:pPr>
            <a:r>
              <a:rPr lang="zh-CN" altLang="en-US" sz="1200" dirty="0">
                <a:solidFill>
                  <a:prstClr val="black"/>
                </a:solidFill>
                <a:latin typeface="SimSun" panose="02010600030101010101" pitchFamily="2" charset="-122"/>
                <a:ea typeface="SimSun" panose="02010600030101010101" pitchFamily="2" charset="-122"/>
                <a:cs typeface="+mn-cs"/>
              </a:rPr>
              <a:t>    </a:t>
            </a:r>
            <a:endParaRPr kumimoji="0" lang="en-US" altLang="zh-CN" sz="1600" b="0" i="0" u="none" strike="noStrike" kern="1200" cap="none" spc="0" normalizeH="0" baseline="0" noProof="0" dirty="0">
              <a:ln>
                <a:noFill/>
              </a:ln>
              <a:solidFill>
                <a:prstClr val="black"/>
              </a:solidFill>
              <a:effectLst/>
              <a:uLnTx/>
              <a:uFillTx/>
              <a:latin typeface="SimSun" panose="02010600030101010101" pitchFamily="2" charset="-122"/>
              <a:ea typeface="SimSun" panose="02010600030101010101" pitchFamily="2" charset="-122"/>
              <a:cs typeface="+mn-cs"/>
            </a:endParaRPr>
          </a:p>
        </p:txBody>
      </p:sp>
      <p:sp>
        <p:nvSpPr>
          <p:cNvPr id="8" name="文本框 7">
            <a:extLst>
              <a:ext uri="{FF2B5EF4-FFF2-40B4-BE49-F238E27FC236}">
                <a16:creationId xmlns:a16="http://schemas.microsoft.com/office/drawing/2014/main" id="{8835883D-4787-6B05-450A-4B631A3B9FF8}"/>
              </a:ext>
            </a:extLst>
          </p:cNvPr>
          <p:cNvSpPr txBox="1"/>
          <p:nvPr/>
        </p:nvSpPr>
        <p:spPr>
          <a:xfrm>
            <a:off x="617338" y="847236"/>
            <a:ext cx="5660664" cy="481863"/>
          </a:xfrm>
          <a:prstGeom prst="rect">
            <a:avLst/>
          </a:prstGeom>
          <a:noFill/>
        </p:spPr>
        <p:txBody>
          <a:bodyPr wrap="square">
            <a:spAutoFit/>
          </a:bodyPr>
          <a:lstStyle/>
          <a:p>
            <a:pPr marL="285750" lvl="0" indent="-285750">
              <a:lnSpc>
                <a:spcPct val="150000"/>
              </a:lnSpc>
              <a:buFont typeface="Wingdings" panose="05000000000000000000" pitchFamily="2" charset="2"/>
              <a:buChar char="Ø"/>
              <a:defRPr/>
            </a:pPr>
            <a:r>
              <a:rPr lang="en-US" altLang="zh-CN" sz="2000" dirty="0">
                <a:solidFill>
                  <a:srgbClr val="1C6299"/>
                </a:solidFill>
                <a:latin typeface="宋体" panose="02010600030101010101" pitchFamily="2" charset="-122"/>
                <a:ea typeface="宋体" panose="02010600030101010101" pitchFamily="2" charset="-122"/>
              </a:rPr>
              <a:t>Results</a:t>
            </a:r>
          </a:p>
        </p:txBody>
      </p:sp>
      <p:pic>
        <p:nvPicPr>
          <p:cNvPr id="3" name="图片 2">
            <a:extLst>
              <a:ext uri="{FF2B5EF4-FFF2-40B4-BE49-F238E27FC236}">
                <a16:creationId xmlns:a16="http://schemas.microsoft.com/office/drawing/2014/main" id="{3FBFB3BA-864B-0A24-4527-B67336C2ED27}"/>
              </a:ext>
            </a:extLst>
          </p:cNvPr>
          <p:cNvPicPr>
            <a:picLocks noChangeAspect="1"/>
          </p:cNvPicPr>
          <p:nvPr/>
        </p:nvPicPr>
        <p:blipFill>
          <a:blip r:embed="rId4"/>
          <a:stretch>
            <a:fillRect/>
          </a:stretch>
        </p:blipFill>
        <p:spPr>
          <a:xfrm>
            <a:off x="929104" y="1793751"/>
            <a:ext cx="8632140" cy="1475800"/>
          </a:xfrm>
          <a:prstGeom prst="rect">
            <a:avLst/>
          </a:prstGeom>
        </p:spPr>
      </p:pic>
      <p:pic>
        <p:nvPicPr>
          <p:cNvPr id="7" name="图片 6">
            <a:extLst>
              <a:ext uri="{FF2B5EF4-FFF2-40B4-BE49-F238E27FC236}">
                <a16:creationId xmlns:a16="http://schemas.microsoft.com/office/drawing/2014/main" id="{0EA9A1D0-95CC-175F-B5FE-71BAEA30817D}"/>
              </a:ext>
            </a:extLst>
          </p:cNvPr>
          <p:cNvPicPr>
            <a:picLocks noChangeAspect="1"/>
          </p:cNvPicPr>
          <p:nvPr/>
        </p:nvPicPr>
        <p:blipFill>
          <a:blip r:embed="rId5"/>
          <a:stretch>
            <a:fillRect/>
          </a:stretch>
        </p:blipFill>
        <p:spPr>
          <a:xfrm>
            <a:off x="2201129" y="3932818"/>
            <a:ext cx="7119017" cy="2575526"/>
          </a:xfrm>
          <a:prstGeom prst="rect">
            <a:avLst/>
          </a:prstGeom>
        </p:spPr>
      </p:pic>
    </p:spTree>
    <p:extLst>
      <p:ext uri="{BB962C8B-B14F-4D97-AF65-F5344CB8AC3E}">
        <p14:creationId xmlns:p14="http://schemas.microsoft.com/office/powerpoint/2010/main" val="3636469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10085</TotalTime>
  <Words>1412</Words>
  <Application>Microsoft Office PowerPoint</Application>
  <PresentationFormat>宽屏</PresentationFormat>
  <Paragraphs>160</Paragraphs>
  <Slides>10</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10</vt:i4>
      </vt:variant>
    </vt:vector>
  </HeadingPairs>
  <TitlesOfParts>
    <vt:vector size="27" baseType="lpstr">
      <vt:lpstr>-apple-system</vt:lpstr>
      <vt:lpstr>CMSY10</vt:lpstr>
      <vt:lpstr>CMSY8</vt:lpstr>
      <vt:lpstr>Google Sans</vt:lpstr>
      <vt:lpstr>Helvetica Neue</vt:lpstr>
      <vt:lpstr>NimbusRomNo9L-Regu</vt:lpstr>
      <vt:lpstr>PingFang SC</vt:lpstr>
      <vt:lpstr>等线</vt:lpstr>
      <vt:lpstr>等线 Light</vt:lpstr>
      <vt:lpstr>宋体</vt:lpstr>
      <vt:lpstr>宋体</vt:lpstr>
      <vt:lpstr>Microsoft YaHei</vt:lpstr>
      <vt:lpstr>Microsoft YaHei</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露莎 莫</cp:lastModifiedBy>
  <cp:revision>63</cp:revision>
  <dcterms:created xsi:type="dcterms:W3CDTF">2023-06-20T13:38:10Z</dcterms:created>
  <dcterms:modified xsi:type="dcterms:W3CDTF">2024-01-19T00:54:39Z</dcterms:modified>
</cp:coreProperties>
</file>