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3543" r:id="rId3"/>
    <p:sldId id="3630" r:id="rId4"/>
    <p:sldId id="3615" r:id="rId5"/>
    <p:sldId id="3623" r:id="rId6"/>
    <p:sldId id="3684" r:id="rId7"/>
    <p:sldId id="3701" r:id="rId8"/>
    <p:sldId id="3713" r:id="rId9"/>
    <p:sldId id="3642" r:id="rId10"/>
    <p:sldId id="3625" r:id="rId11"/>
    <p:sldId id="3715" r:id="rId12"/>
    <p:sldId id="3632" r:id="rId13"/>
    <p:sldId id="3643" r:id="rId14"/>
    <p:sldId id="3626" r:id="rId15"/>
    <p:sldId id="3714" r:id="rId16"/>
    <p:sldId id="364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啸楠 王" initials="啸王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6" autoAdjust="0"/>
    <p:restoredTop sz="86978"/>
  </p:normalViewPr>
  <p:slideViewPr>
    <p:cSldViewPr snapToGrid="0">
      <p:cViewPr varScale="1">
        <p:scale>
          <a:sx n="74" d="100"/>
          <a:sy n="74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file:////var/folders/6w/0ftrt2wj1sx03zt3_zycm4_c0000gn/T/com.microsoft.Powerpoint/converted_emf.emf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   </a:t>
            </a:r>
            <a:r>
              <a:rPr lang="en-GB" altLang="zh-CN" sz="3200" b="1" dirty="0">
                <a:latin typeface="+mj-ea"/>
                <a:ea typeface="+mj-ea"/>
              </a:rPr>
              <a:t>   </a:t>
            </a:r>
            <a:r>
              <a:rPr lang="en-US" altLang="en-GB" sz="3200" b="1" dirty="0">
                <a:latin typeface="+mj-ea"/>
                <a:ea typeface="+mj-ea"/>
              </a:rPr>
              <a:t>   IMAGEBIND: One Embedding Space To Bind      </a:t>
            </a:r>
          </a:p>
          <a:p>
            <a:r>
              <a:rPr lang="en-US" altLang="en-GB" sz="3200" b="1" dirty="0">
                <a:latin typeface="+mj-ea"/>
                <a:ea typeface="+mj-ea"/>
              </a:rPr>
              <a:t>                         Them All</a:t>
            </a:r>
            <a:r>
              <a:rPr lang="en-US" sz="3200" b="1" dirty="0">
                <a:latin typeface="+mj-ea"/>
                <a:ea typeface="+mj-ea"/>
              </a:rPr>
              <a:t> </a:t>
            </a:r>
            <a:endParaRPr sz="3200" b="1" dirty="0">
              <a:latin typeface="+mj-ea"/>
              <a:ea typeface="+mj-ea"/>
            </a:endParaRPr>
          </a:p>
          <a:p>
            <a:pPr algn="r"/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sz="1600" b="1" dirty="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2023 CVPR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37712" y="4914938"/>
            <a:ext cx="2146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汇报人：蒲思孚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2024.1.19 </a:t>
            </a: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370" y="2062602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8820" y="4914900"/>
            <a:ext cx="7848600" cy="97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65199" y="1104611"/>
            <a:ext cx="95326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Text-to-Audio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zero-shot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检索和分类性能</a:t>
            </a:r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34DF3-E8E6-0A79-849E-8C910743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04" y="1947905"/>
            <a:ext cx="6602078" cy="32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A577D04-AFF6-7C60-8C37-4704A5C1FC81}"/>
              </a:ext>
            </a:extLst>
          </p:cNvPr>
          <p:cNvSpPr txBox="1"/>
          <p:nvPr/>
        </p:nvSpPr>
        <p:spPr>
          <a:xfrm>
            <a:off x="965199" y="1369399"/>
            <a:ext cx="1027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Text to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Audio&amp;Video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检索性能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372FC-9FB9-CF7F-7410-7D21AFD7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57" y="2177767"/>
            <a:ext cx="7251416" cy="3110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27885" y="1407564"/>
            <a:ext cx="5520690" cy="607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2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</a:pPr>
            <a:r>
              <a:rPr lang="en-US" altLang="zh-CN" sz="20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Few-shot</a:t>
            </a:r>
            <a:r>
              <a:rPr lang="zh-CN" altLang="en-US" sz="2000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E29B10-5E1A-A995-9741-B0C3AE062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36" y="2006005"/>
            <a:ext cx="5994689" cy="3137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4206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标题占位符 1"/>
          <p:cNvSpPr txBox="1"/>
          <p:nvPr>
            <p:custDataLst>
              <p:tags r:id="rId1"/>
            </p:custDataLst>
          </p:nvPr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Conclusion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4268E2-C9D0-BE4C-0988-E9DB581F1497}"/>
              </a:ext>
            </a:extLst>
          </p:cNvPr>
          <p:cNvSpPr txBox="1"/>
          <p:nvPr/>
        </p:nvSpPr>
        <p:spPr>
          <a:xfrm>
            <a:off x="592554" y="1024956"/>
            <a:ext cx="7918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可以将不同的模态信息进行组合，右上图显示了将图像和音频信息结合在一起的图像检索任务，这意味着在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ImageBind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的嵌入空间中可以进行不同模态特征的组合，合成来自不同模态的语义内容，实现丰富多样的合成任务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不需要预训练进行更新，现有视觉模型可以直接使用来自其他模态的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ImageBind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Detic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，一个基于文本预训练的检测模型，将文本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替换成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ImageBind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的音频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，而无须重新训练，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Detic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就能够变为基于音频检测的模型。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DALLE-2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中的文本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替换成音频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，不需要重新训练，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DALLE-2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就变为了基于音频的扩散模型，可以根据音频生成相应的图像。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1F861-B366-1A36-279B-BC142ADD6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459" y="1139189"/>
            <a:ext cx="3817345" cy="2091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86CFAD-BCE9-7380-99AC-91AD6CA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460" y="3224039"/>
            <a:ext cx="3817345" cy="14716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887B5C-6688-EB84-F002-257BAA99E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011" y="4965934"/>
            <a:ext cx="3791989" cy="86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Conclusion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AB400BC-4A07-561F-136A-1CD17F17E7C5}"/>
              </a:ext>
            </a:extLst>
          </p:cNvPr>
          <p:cNvSpPr txBox="1"/>
          <p:nvPr/>
        </p:nvSpPr>
        <p:spPr>
          <a:xfrm>
            <a:off x="965199" y="1584473"/>
            <a:ext cx="9549246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ImageBind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是一种简单实用的方法，只使用图像对齐来训练联合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空间。该方法所用的模型都为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模型，除了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IMU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模态数据之外，其他模态数据所用的编码器都是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在训练的时候可以直接加载预训练好的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ImageBind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的巧妙之处在于利用了图像的捆绑性，即许多模态的信息可以和图像模态产生联系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利用图像模态作为连接各个模态之间的“桥梁”，从而达到训练数据涉及的模态两两联系的效果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如模态联系图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。正因为训练之后的模型使得每两个模态之间都产生了联系，所以在未见过的模态对数据集上可以达到较好的性能水平。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zh-CN" altLang="en-US" sz="3600" b="1" dirty="0">
                <a:solidFill>
                  <a:schemeClr val="bg1"/>
                </a:solidFill>
              </a:rPr>
              <a:t>谢谢大家</a:t>
            </a:r>
            <a:r>
              <a:rPr lang="zh-CN" sz="3600" b="1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7896" y="2560076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33520" y="1953768"/>
            <a:ext cx="3591560" cy="828384"/>
            <a:chOff x="3909356" y="1685526"/>
            <a:chExt cx="3370054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84552" y="1768466"/>
              <a:ext cx="2394858" cy="52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Introduction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6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997640" y="3522935"/>
            <a:ext cx="3470452" cy="1032889"/>
            <a:chOff x="3873413" y="3203903"/>
            <a:chExt cx="3470452" cy="1032889"/>
          </a:xfrm>
        </p:grpSpPr>
        <p:sp>
          <p:nvSpPr>
            <p:cNvPr id="55" name="文本框 54"/>
            <p:cNvSpPr txBox="1"/>
            <p:nvPr/>
          </p:nvSpPr>
          <p:spPr>
            <a:xfrm>
              <a:off x="4949007" y="3282685"/>
              <a:ext cx="2394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Experiments &amp; Results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32062" y="3512901"/>
            <a:ext cx="3375077" cy="1105848"/>
            <a:chOff x="8098970" y="3203903"/>
            <a:chExt cx="3375077" cy="1105848"/>
          </a:xfrm>
        </p:grpSpPr>
        <p:sp>
          <p:nvSpPr>
            <p:cNvPr id="44" name="文本框 43"/>
            <p:cNvSpPr txBox="1"/>
            <p:nvPr/>
          </p:nvSpPr>
          <p:spPr>
            <a:xfrm>
              <a:off x="9079189" y="3356616"/>
              <a:ext cx="2394858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Conclusion</a:t>
              </a:r>
              <a:endParaRPr lang="en-US" altLang="en-GB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032062" y="1952937"/>
            <a:ext cx="3882041" cy="828000"/>
            <a:chOff x="8098970" y="1685526"/>
            <a:chExt cx="3882041" cy="828000"/>
          </a:xfrm>
        </p:grpSpPr>
        <p:sp>
          <p:nvSpPr>
            <p:cNvPr id="50" name="文本框 49"/>
            <p:cNvSpPr txBox="1"/>
            <p:nvPr/>
          </p:nvSpPr>
          <p:spPr>
            <a:xfrm>
              <a:off x="9044484" y="1769304"/>
              <a:ext cx="293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Method &amp; Model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49888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72895" y="1223645"/>
            <a:ext cx="8733790" cy="2205355"/>
          </a:xfrm>
          <a:prstGeom prst="rect">
            <a:avLst/>
          </a:prstGeom>
          <a:solidFill>
            <a:srgbClr val="1A6299"/>
          </a:solidFill>
        </p:spPr>
        <p:txBody>
          <a:bodyPr wrap="square" rtlCol="0">
            <a:noAutofit/>
          </a:bodyPr>
          <a:lstStyle/>
          <a:p>
            <a:pPr>
              <a:lnSpc>
                <a:spcPts val="2600"/>
              </a:lnSpc>
            </a:pP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目前的多模态任务模型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==&gt;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局限于用于训练的模态对</a:t>
            </a:r>
            <a:endParaRPr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主要难点：缺少一个包含所有模态的数据集</a:t>
            </a:r>
            <a:endParaRPr 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3163" y="3515360"/>
            <a:ext cx="9414163" cy="2582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600"/>
              </a:lnSpc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mage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ind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六种模态：（图像、文本、音频、深度、热和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IMU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数据）学习联合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利用图像自身的绑定属性，只要将每个模态的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对齐到图像的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，就会导致所有模态的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的对齐。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规模的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图像，文本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配对数据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&lt; == &gt;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自然存在的配对数据（如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视频，音频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图像，深度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等）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1F16A6B-6AD8-23C1-6890-63DCB6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35" y="1447518"/>
            <a:ext cx="10600638" cy="3571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94956" y="1288472"/>
            <a:ext cx="1019348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目标：通过将图像和其他所有模态绑定在一起来学习一个单一的联合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embedding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空间将每种模态的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embedding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与图像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embedding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楷体_GB2312" charset="0"/>
              </a:rPr>
              <a:t>对齐。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楷体_GB2312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最终得到的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空间会出现一种新的行为，该行为会自动将没有在训练数据中出现过的模态对给联系起来。如下图所示：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52197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</a:pP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521970" lvl="1" indent="0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521970" lvl="1" indent="0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楷体_GB231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6865A2-826C-E0A2-E226-B9073CDD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3325091"/>
            <a:ext cx="1148715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0399" y="922028"/>
            <a:ext cx="11531601" cy="558631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-288925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将其他模态和图像进行绑定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ImageBind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使用模态对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&lt;I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来学习单个联合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，其中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表示图像，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则是另一种模态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.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(1)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大规模的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web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数据集，其中包括具有广泛语义概念的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图像，文本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(2)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其他自然存在的、自监督的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&lt;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图像，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模态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给定图像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及其对应的另一模态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的观测值，将它们编码为归一化的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embedding:</a:t>
            </a: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                     qi = f(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) and ki = g(Mi)</a:t>
            </a: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其中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是深度神经网络。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和编码器使用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InfoNCEloss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进行优化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:</a:t>
            </a: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其中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是一个标量参数，控制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softmax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分布的平滑程度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该损失函数使得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 qi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ki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在联合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embedding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空间中更加接近，从而对齐了模态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在后面的实验中，则使用了对称损失函数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D45811-51FF-8590-13FA-F0925BC7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92" y="4344698"/>
            <a:ext cx="5067300" cy="8286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29FA94-9A2B-5E73-3A8D-4734E6D2F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71" y="5945186"/>
            <a:ext cx="1572605" cy="351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60400" y="774063"/>
            <a:ext cx="11154064" cy="5390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未见过模态对的紧急对齐</a:t>
            </a:r>
            <a:endParaRPr 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ImageBind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使用形如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的模态对将每个模态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embedding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与图像的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embedding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进行对齐后，可以观察到联合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embedding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空间中的一种紧急行为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虽然只使用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M1&gt;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M2&gt;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这两种模态对进行训练，但也能将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&lt;M1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M2&gt;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这个模态对对齐起来。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这种紧急行为使得模型能够执行各种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zero-shot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和跨模态的检索任务，而无需对其进行专门的训练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实现细节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模态的编码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对于文本：使用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CLIP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中的文本编码器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对于图像：使用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Vision Transformer 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对于视频：使用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进行编码，其中的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patch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投影层进行了时间扩展，从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秒的视频中采样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帧的视频剪辑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对于音频：将以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16kHz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采样的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秒音频转换为包含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Mel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频谱箱的频谱图，使用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进行编码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对于热感图和深度图：可以视为单通道图像，同样使用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ViT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进行编码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的视频剪辑，得到包含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个时间步的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读数，然后使用具有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个卷积核的一维卷积对其进行投影，得到的序列再经由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Transformer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 algn="l" defTabSz="0" fontAlgn="base">
              <a:lnSpc>
                <a:spcPct val="15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在每个编码器上添加了一个特定于该模态的线性投影头，以获得一个固定大小的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embedding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" imgH="215900" progId="Equation.KSEE3">
                  <p:embed/>
                </p:oleObj>
              </mc:Choice>
              <mc:Fallback>
                <p:oleObj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468B10-CBC7-01C8-A9C4-464294991BF7}"/>
              </a:ext>
            </a:extLst>
          </p:cNvPr>
          <p:cNvSpPr txBox="1"/>
          <p:nvPr/>
        </p:nvSpPr>
        <p:spPr>
          <a:xfrm>
            <a:off x="1101437" y="950159"/>
            <a:ext cx="815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数据集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图像：大规模的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41BDF1-087A-A373-4D42-EF30259D9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272" y="2317750"/>
            <a:ext cx="561975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65199" y="1345304"/>
            <a:ext cx="95326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Emergent zero-shot classification</a:t>
            </a:r>
            <a:endParaRPr 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09F2D1-B8E7-669F-9B5B-6F77CDD5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84016"/>
            <a:ext cx="1005840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ExODJlNGQ0MjBiZjEwMWYzNDQxOTY2NjM0NGUx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1535</Words>
  <Application>Microsoft Office PowerPoint</Application>
  <PresentationFormat>宽屏</PresentationFormat>
  <Paragraphs>182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-apple-system</vt:lpstr>
      <vt:lpstr>Söhne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2_Office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思孚 蒲</cp:lastModifiedBy>
  <cp:revision>1445</cp:revision>
  <dcterms:created xsi:type="dcterms:W3CDTF">2021-12-22T05:58:00Z</dcterms:created>
  <dcterms:modified xsi:type="dcterms:W3CDTF">2024-01-19T00:46:30Z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881C99C5FAA64FE696539BCAAA436A1D_13</vt:lpwstr>
  </property>
</Properties>
</file>