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32" r:id="rId2"/>
    <p:sldId id="3643" r:id="rId3"/>
    <p:sldId id="3641" r:id="rId4"/>
    <p:sldId id="3608" r:id="rId5"/>
    <p:sldId id="3642" r:id="rId6"/>
    <p:sldId id="3644" r:id="rId7"/>
    <p:sldId id="3648" r:id="rId8"/>
    <p:sldId id="3649" r:id="rId9"/>
    <p:sldId id="3650" r:id="rId10"/>
    <p:sldId id="3651" r:id="rId11"/>
    <p:sldId id="3636" r:id="rId12"/>
    <p:sldId id="3645" r:id="rId13"/>
    <p:sldId id="3647" r:id="rId14"/>
    <p:sldId id="3646" r:id="rId15"/>
    <p:sldId id="42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90722" autoAdjust="0"/>
  </p:normalViewPr>
  <p:slideViewPr>
    <p:cSldViewPr snapToGrid="0">
      <p:cViewPr varScale="1">
        <p:scale>
          <a:sx n="123" d="100"/>
          <a:sy n="123" d="100"/>
        </p:scale>
        <p:origin x="1234"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大语言模型中，提示工程（</a:t>
            </a:r>
            <a:r>
              <a:rPr lang="en-US" altLang="zh-CN" dirty="0">
                <a:latin typeface="微软雅黑" panose="020B0503020204020204" pitchFamily="34" charset="-122"/>
                <a:ea typeface="微软雅黑" panose="020B0503020204020204" pitchFamily="34" charset="-122"/>
              </a:rPr>
              <a:t>Prompt Engineering</a:t>
            </a:r>
            <a:r>
              <a:rPr lang="zh-CN" altLang="en-US" dirty="0">
                <a:latin typeface="微软雅黑" panose="020B0503020204020204" pitchFamily="34" charset="-122"/>
                <a:ea typeface="微软雅黑" panose="020B0503020204020204" pitchFamily="34" charset="-122"/>
              </a:rPr>
              <a:t>），是一种通过不更新模型的权重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参数来引导</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行为朝着特定结果的方法。</a:t>
            </a:r>
            <a:r>
              <a:rPr lang="zh-CN" altLang="en-US" b="0" i="0" dirty="0">
                <a:solidFill>
                  <a:srgbClr val="4D4D4D"/>
                </a:solidFill>
                <a:effectLst/>
                <a:latin typeface="-apple-system"/>
              </a:rPr>
              <a:t>一个</a:t>
            </a:r>
            <a:r>
              <a:rPr lang="en-US" altLang="zh-CN" b="0" i="0" dirty="0">
                <a:solidFill>
                  <a:srgbClr val="4D4D4D"/>
                </a:solidFill>
                <a:effectLst/>
                <a:latin typeface="-apple-system"/>
              </a:rPr>
              <a:t>Prompt </a:t>
            </a:r>
            <a:r>
              <a:rPr lang="zh-CN" altLang="en-US" b="0" i="0" dirty="0">
                <a:solidFill>
                  <a:srgbClr val="4D4D4D"/>
                </a:solidFill>
                <a:effectLst/>
                <a:latin typeface="-apple-system"/>
              </a:rPr>
              <a:t>可能包含的</a:t>
            </a:r>
            <a:r>
              <a:rPr lang="en-US" altLang="zh-CN" b="0" i="0" dirty="0">
                <a:solidFill>
                  <a:srgbClr val="4D4D4D"/>
                </a:solidFill>
                <a:effectLst/>
                <a:latin typeface="-apple-system"/>
              </a:rPr>
              <a:t>6</a:t>
            </a:r>
            <a:r>
              <a:rPr lang="zh-CN" altLang="en-US" b="0" i="0" dirty="0">
                <a:solidFill>
                  <a:srgbClr val="4D4D4D"/>
                </a:solidFill>
                <a:effectLst/>
                <a:latin typeface="-apple-system"/>
              </a:rPr>
              <a:t>个要素：任务，上下文，示例，角色，格式和语气，而且这些要素是按重要性降序排列的。</a:t>
            </a:r>
            <a:endParaRPr lang="en-US" altLang="zh-CN" b="0" i="0" dirty="0">
              <a:solidFill>
                <a:srgbClr val="4D4D4D"/>
              </a:solidFill>
              <a:effectLst/>
              <a:latin typeface="-apple-system"/>
            </a:endParaRPr>
          </a:p>
          <a:p>
            <a:r>
              <a:rPr lang="zh-CN" altLang="en-US" dirty="0">
                <a:latin typeface="微软雅黑" panose="020B0503020204020204" pitchFamily="34" charset="-122"/>
                <a:ea typeface="微软雅黑" panose="020B0503020204020204" pitchFamily="34" charset="-122"/>
              </a:rPr>
              <a:t>提示符可以将标签上的各种下游任务转换为下一个令牌预测。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在微调阶段，</a:t>
            </a:r>
            <a:r>
              <a:rPr lang="en-US" altLang="zh-CN" dirty="0" err="1">
                <a:latin typeface="微软雅黑" panose="020B0503020204020204" pitchFamily="34" charset="-122"/>
                <a:ea typeface="微软雅黑" panose="020B0503020204020204" pitchFamily="34" charset="-122"/>
              </a:rPr>
              <a:t>graphapter</a:t>
            </a:r>
            <a:r>
              <a:rPr lang="zh-CN" altLang="en-US" dirty="0">
                <a:latin typeface="微软雅黑" panose="020B0503020204020204" pitchFamily="34" charset="-122"/>
                <a:ea typeface="微软雅黑" panose="020B0503020204020204" pitchFamily="34" charset="-122"/>
              </a:rPr>
              <a:t>中的所有参数</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𝑔，</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𝑓𝑢𝑠𝑒，</a:t>
            </a:r>
            <a:r>
              <a:rPr lang="en-US" altLang="zh-CN" dirty="0">
                <a:latin typeface="微软雅黑" panose="020B0503020204020204" pitchFamily="34" charset="-122"/>
                <a:ea typeface="微软雅黑" panose="020B0503020204020204" pitchFamily="34" charset="-122"/>
              </a:rPr>
              <a:t>ape</a:t>
            </a:r>
            <a:r>
              <a:rPr lang="zh-CN" altLang="en-US" dirty="0">
                <a:latin typeface="微软雅黑" panose="020B0503020204020204" pitchFamily="34" charset="-122"/>
                <a:ea typeface="微软雅黑" panose="020B0503020204020204" pitchFamily="34" charset="-122"/>
              </a:rPr>
              <a:t>𝑛𝑒𝑤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都是可训练的。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3721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440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909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2548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48534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15</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如果一张图中的节点，带有了文本特征，这样的图我们可以称之为</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中，很多与结构相关的语义信息很难单独从文本中推理得出。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比如左边的例子，在一个社交网络中，节点代表用户，特征是文本化的用户简介。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我们可以很容易地根据两个节点的边得出节点间共享同样的兴趣， 并通过节点的度推理出这个用户在社交网络中是“受欢迎的”，但很难仅仅从他们的简介描述中推断出来。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所以结合结构信息能增强语言模型建模</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图中结构化语义的能力。</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6429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现有图神经和语言模型结合的技术包括串联式和自监督式</a:t>
            </a:r>
            <a:endParaRPr lang="en-US" altLang="zh-CN" b="0" i="0" dirty="0">
              <a:solidFill>
                <a:srgbClr val="2A2B2E"/>
              </a:solidFill>
              <a:effectLst/>
              <a:latin typeface="PingFang SC"/>
            </a:endParaRPr>
          </a:p>
          <a:p>
            <a:r>
              <a:rPr lang="zh-CN" altLang="en-US" b="0" i="0" dirty="0">
                <a:solidFill>
                  <a:srgbClr val="2A2B2E"/>
                </a:solidFill>
                <a:effectLst/>
                <a:latin typeface="PingFang SC"/>
              </a:rPr>
              <a:t>串联式图神经语言模型简单将二者串联在一起，但由于图神经消息传递机制带来的巨大计算开销，串联式的图神经语言模型目前无法扩大到大语言模型的级别</a:t>
            </a:r>
            <a:endParaRPr lang="en-US" altLang="zh-CN" b="0" i="0" dirty="0">
              <a:solidFill>
                <a:srgbClr val="2A2B2E"/>
              </a:solidFill>
              <a:effectLst/>
              <a:latin typeface="PingFang SC"/>
            </a:endParaRPr>
          </a:p>
          <a:p>
            <a:r>
              <a:rPr lang="zh-CN" altLang="en-US" b="0" i="0" dirty="0">
                <a:solidFill>
                  <a:srgbClr val="2A2B2E"/>
                </a:solidFill>
                <a:effectLst/>
                <a:latin typeface="PingFang SC"/>
                <a:ea typeface="微软雅黑" panose="020B0503020204020204" pitchFamily="34" charset="-122"/>
              </a:rPr>
              <a:t>而自监督图神经语言模型则利用图相关的任务来对语言模型进行监督学习，并将调优后的语言模型参数冻结后再结合图神经模型使用。但图神经与语言模型的分开训练可能得到次优的效果</a:t>
            </a:r>
            <a:endParaRPr lang="en-US" altLang="zh-CN" b="0" i="0" dirty="0">
              <a:solidFill>
                <a:srgbClr val="2A2B2E"/>
              </a:solidFill>
              <a:effectLst/>
              <a:latin typeface="PingFang SC"/>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作者认为可以利用图结构信息来丰富文本特征，考虑用一种预训练的框架来结合图感知结构和大语言模型</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8639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受大模型参数调优的启发，这篇文章提出用</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作为大语言模型的适配器，提出了</a:t>
            </a:r>
            <a:r>
              <a:rPr lang="en-US" altLang="zh-CN" b="1" dirty="0" err="1">
                <a:latin typeface="微软雅黑" panose="020B0503020204020204" pitchFamily="34" charset="-122"/>
                <a:ea typeface="微软雅黑" panose="020B0503020204020204" pitchFamily="34" charset="-122"/>
              </a:rPr>
              <a:t>GraphAdapter</a:t>
            </a:r>
            <a:r>
              <a:rPr lang="zh-CN" altLang="en-US" dirty="0">
                <a:latin typeface="微软雅黑" panose="020B0503020204020204" pitchFamily="34" charset="-122"/>
                <a:ea typeface="微软雅黑" panose="020B0503020204020204" pitchFamily="34" charset="-122"/>
              </a:rPr>
              <a:t>这种架构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GraphAdapter</a:t>
            </a:r>
            <a:r>
              <a:rPr lang="zh-CN" altLang="en-US" dirty="0">
                <a:latin typeface="微软雅黑" panose="020B0503020204020204" pitchFamily="34" charset="-122"/>
                <a:ea typeface="微软雅黑" panose="020B0503020204020204" pitchFamily="34" charset="-122"/>
              </a:rPr>
              <a:t>中，大语言模型的参数是冻结的，最终输出结果的调整是通过训练作为适配器的</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来实现的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作者认为这样的架构有三种好处，一个是轻量级，因为</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具有更少的训练参数和计算开销，二是语言感知的图预训练，让大模型能理解图结构信息。三是方便调优，一旦适配器预训练好后，可以用于调优多种下游的任务</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训练的方式是采用的是一种</a:t>
            </a:r>
            <a:r>
              <a:rPr lang="zh-CN" altLang="en-US" b="1" i="0" dirty="0">
                <a:solidFill>
                  <a:srgbClr val="191B1F"/>
                </a:solidFill>
                <a:effectLst/>
                <a:latin typeface="-apple-system"/>
              </a:rPr>
              <a:t>基于自回归完形填空的预训练模型</a:t>
            </a:r>
            <a:r>
              <a:rPr lang="zh-CN" altLang="en-US" b="0" i="0" dirty="0">
                <a:solidFill>
                  <a:srgbClr val="191B1F"/>
                </a:solidFill>
                <a:effectLst/>
                <a:latin typeface="微软雅黑" panose="020B0503020204020204" pitchFamily="34" charset="-122"/>
                <a:ea typeface="微软雅黑" panose="020B0503020204020204" pitchFamily="34" charset="-122"/>
              </a:rPr>
              <a:t>，即给定一个文本属性图，</a:t>
            </a:r>
            <a:r>
              <a:rPr lang="en-US" altLang="zh-CN" b="0" i="0" dirty="0" err="1">
                <a:solidFill>
                  <a:srgbClr val="191B1F"/>
                </a:solidFill>
                <a:effectLst/>
                <a:latin typeface="微软雅黑" panose="020B0503020204020204" pitchFamily="34" charset="-122"/>
                <a:ea typeface="微软雅黑" panose="020B0503020204020204" pitchFamily="34" charset="-122"/>
              </a:rPr>
              <a:t>graphapter</a:t>
            </a:r>
            <a:r>
              <a:rPr lang="zh-CN" altLang="en-US" b="0" i="0" dirty="0">
                <a:solidFill>
                  <a:srgbClr val="191B1F"/>
                </a:solidFill>
                <a:effectLst/>
                <a:latin typeface="微软雅黑" panose="020B0503020204020204" pitchFamily="34" charset="-122"/>
                <a:ea typeface="微软雅黑" panose="020B0503020204020204" pitchFamily="34" charset="-122"/>
              </a:rPr>
              <a:t>使用图中的所有</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作为监督，一个</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也就是</a:t>
            </a:r>
            <a:r>
              <a:rPr lang="en-US" altLang="zh-CN" b="0" i="0" dirty="0">
                <a:solidFill>
                  <a:srgbClr val="333333"/>
                </a:solidFill>
                <a:effectLst/>
                <a:latin typeface="Arial" panose="020B0604020202020204" pitchFamily="34" charset="0"/>
              </a:rPr>
              <a:t>LLM </a:t>
            </a:r>
            <a:r>
              <a:rPr lang="zh-CN" altLang="en-US" b="0" i="0" dirty="0">
                <a:solidFill>
                  <a:srgbClr val="333333"/>
                </a:solidFill>
                <a:effectLst/>
                <a:latin typeface="Arial" panose="020B0604020202020204" pitchFamily="34" charset="0"/>
              </a:rPr>
              <a:t>进行处理的最小单元</a:t>
            </a:r>
            <a:r>
              <a:rPr lang="zh-CN" altLang="en-US" b="0" i="0" dirty="0">
                <a:solidFill>
                  <a:srgbClr val="191B1F"/>
                </a:solidFill>
                <a:effectLst/>
                <a:latin typeface="微软雅黑" panose="020B0503020204020204" pitchFamily="34" charset="-122"/>
                <a:ea typeface="微软雅黑" panose="020B0503020204020204" pitchFamily="34" charset="-122"/>
              </a:rPr>
              <a:t>，可以是词或者短语句子。对于第𝑘个</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a:t>
            </a:r>
            <a:r>
              <a:rPr lang="en-US" altLang="zh-CN" b="0" i="0" dirty="0" err="1">
                <a:solidFill>
                  <a:srgbClr val="191B1F"/>
                </a:solidFill>
                <a:effectLst/>
                <a:latin typeface="微软雅黑" panose="020B0503020204020204" pitchFamily="34" charset="-122"/>
                <a:ea typeface="微软雅黑" panose="020B0503020204020204" pitchFamily="34" charset="-122"/>
              </a:rPr>
              <a:t>graphaapter</a:t>
            </a:r>
            <a:r>
              <a:rPr lang="zh-CN" altLang="en-US" b="0" i="0" dirty="0">
                <a:solidFill>
                  <a:srgbClr val="191B1F"/>
                </a:solidFill>
                <a:effectLst/>
                <a:latin typeface="微软雅黑" panose="020B0503020204020204" pitchFamily="34" charset="-122"/>
                <a:ea typeface="微软雅黑" panose="020B0503020204020204" pitchFamily="34" charset="-122"/>
              </a:rPr>
              <a:t>首先提取它之前的令牌。然后，对节点的结构信息进行建模。然后将结构信息与前面的令牌组合以预测下一个令牌的概率分布。</a:t>
            </a:r>
            <a:endParaRPr lang="en-US" altLang="zh-CN" b="0" i="0" dirty="0">
              <a:solidFill>
                <a:srgbClr val="191B1F"/>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具体计算的过程为，将</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生成的结构化表示和</a:t>
            </a:r>
            <a:r>
              <a:rPr lang="en-US" altLang="zh-CN" dirty="0">
                <a:latin typeface="微软雅黑" panose="020B0503020204020204" pitchFamily="34" charset="-122"/>
                <a:ea typeface="微软雅黑" panose="020B0503020204020204" pitchFamily="34" charset="-122"/>
              </a:rPr>
              <a:t>PLM</a:t>
            </a:r>
            <a:r>
              <a:rPr lang="zh-CN" altLang="en-US" dirty="0">
                <a:latin typeface="微软雅黑" panose="020B0503020204020204" pitchFamily="34" charset="-122"/>
                <a:ea typeface="微软雅黑" panose="020B0503020204020204" pitchFamily="34" charset="-122"/>
              </a:rPr>
              <a:t>生成的单个节点的文本隐藏状态通过</a:t>
            </a:r>
            <a:r>
              <a:rPr lang="en-US" altLang="zh-CN" dirty="0">
                <a:latin typeface="微软雅黑" panose="020B0503020204020204" pitchFamily="34" charset="-122"/>
                <a:ea typeface="微软雅黑" panose="020B0503020204020204" pitchFamily="34" charset="-122"/>
              </a:rPr>
              <a:t>Fuse</a:t>
            </a:r>
            <a:r>
              <a:rPr lang="zh-CN" altLang="en-US" dirty="0">
                <a:latin typeface="微软雅黑" panose="020B0503020204020204" pitchFamily="34" charset="-122"/>
                <a:ea typeface="微软雅黑" panose="020B0503020204020204" pitchFamily="34" charset="-122"/>
              </a:rPr>
              <a:t>模块进行融合，得到各节点的</a:t>
            </a:r>
            <a:r>
              <a:rPr lang="en-US" altLang="zh-CN" dirty="0" err="1">
                <a:latin typeface="微软雅黑" panose="020B0503020204020204" pitchFamily="34" charset="-122"/>
                <a:ea typeface="微软雅黑" panose="020B0503020204020204" pitchFamily="34" charset="-122"/>
              </a:rPr>
              <a:t>Embeding</a:t>
            </a:r>
            <a:r>
              <a:rPr lang="zh-CN" altLang="en-US" dirty="0">
                <a:latin typeface="微软雅黑" panose="020B0503020204020204" pitchFamily="34" charset="-122"/>
                <a:ea typeface="微软雅黑" panose="020B0503020204020204" pitchFamily="34" charset="-122"/>
              </a:rPr>
              <a:t>，再输入</a:t>
            </a:r>
            <a:r>
              <a:rPr lang="en-US" altLang="zh-CN" dirty="0">
                <a:latin typeface="微软雅黑" panose="020B0503020204020204" pitchFamily="34" charset="-122"/>
                <a:ea typeface="微软雅黑" panose="020B0503020204020204" pitchFamily="34" charset="-122"/>
              </a:rPr>
              <a:t>PLM-head</a:t>
            </a:r>
            <a:r>
              <a:rPr lang="zh-CN" altLang="en-US" dirty="0">
                <a:latin typeface="微软雅黑" panose="020B0503020204020204" pitchFamily="34" charset="-122"/>
                <a:ea typeface="微软雅黑" panose="020B0503020204020204" pitchFamily="34" charset="-122"/>
              </a:rPr>
              <a:t>得到输出结果</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同时，由于不是每个</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的预测都需要图结构，因此复用了大模型的输出，一部分与图神经结合，一部分直接输出结果，并通过残差连接来对最终结果取二者的平均</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微软雅黑" panose="020B0503020204020204" pitchFamily="34" charset="-122"/>
                <a:ea typeface="微软雅黑" panose="020B0503020204020204" pitchFamily="34" charset="-122"/>
              </a:rPr>
              <a:t>在预训练过程中，只有图神经和融合层的参数需要训练</a:t>
            </a:r>
            <a:endParaRPr lang="en-US" altLang="zh-CN" b="0" i="0" dirty="0">
              <a:solidFill>
                <a:srgbClr val="191B1F"/>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8419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大语言模型中，提示工程（</a:t>
            </a:r>
            <a:r>
              <a:rPr lang="en-US" altLang="zh-CN" dirty="0">
                <a:latin typeface="微软雅黑" panose="020B0503020204020204" pitchFamily="34" charset="-122"/>
                <a:ea typeface="微软雅黑" panose="020B0503020204020204" pitchFamily="34" charset="-122"/>
              </a:rPr>
              <a:t>Prompt Engineering</a:t>
            </a:r>
            <a:r>
              <a:rPr lang="zh-CN" altLang="en-US" dirty="0">
                <a:latin typeface="微软雅黑" panose="020B0503020204020204" pitchFamily="34" charset="-122"/>
                <a:ea typeface="微软雅黑" panose="020B0503020204020204" pitchFamily="34" charset="-122"/>
              </a:rPr>
              <a:t>），是一种通过不更新模型的权重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参数来引导</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行为朝着特定结果的方法。</a:t>
            </a:r>
            <a:r>
              <a:rPr lang="zh-CN" altLang="en-US" b="0" i="0" dirty="0">
                <a:solidFill>
                  <a:srgbClr val="4D4D4D"/>
                </a:solidFill>
                <a:effectLst/>
                <a:latin typeface="-apple-system"/>
              </a:rPr>
              <a:t>一个</a:t>
            </a:r>
            <a:r>
              <a:rPr lang="en-US" altLang="zh-CN" b="0" i="0" dirty="0">
                <a:solidFill>
                  <a:srgbClr val="4D4D4D"/>
                </a:solidFill>
                <a:effectLst/>
                <a:latin typeface="-apple-system"/>
              </a:rPr>
              <a:t>Prompt </a:t>
            </a:r>
            <a:r>
              <a:rPr lang="zh-CN" altLang="en-US" b="0" i="0" dirty="0">
                <a:solidFill>
                  <a:srgbClr val="4D4D4D"/>
                </a:solidFill>
                <a:effectLst/>
                <a:latin typeface="-apple-system"/>
              </a:rPr>
              <a:t>可能包含的</a:t>
            </a:r>
            <a:r>
              <a:rPr lang="en-US" altLang="zh-CN" b="0" i="0" dirty="0">
                <a:solidFill>
                  <a:srgbClr val="4D4D4D"/>
                </a:solidFill>
                <a:effectLst/>
                <a:latin typeface="-apple-system"/>
              </a:rPr>
              <a:t>6</a:t>
            </a:r>
            <a:r>
              <a:rPr lang="zh-CN" altLang="en-US" b="0" i="0" dirty="0">
                <a:solidFill>
                  <a:srgbClr val="4D4D4D"/>
                </a:solidFill>
                <a:effectLst/>
                <a:latin typeface="-apple-system"/>
              </a:rPr>
              <a:t>个要素：任务，上下文，示例，角色，格式和语气，而且这些要素是按重要性降序排列的。</a:t>
            </a:r>
            <a:endParaRPr lang="en-US" altLang="zh-CN" b="0" i="0" dirty="0">
              <a:solidFill>
                <a:srgbClr val="4D4D4D"/>
              </a:solidFill>
              <a:effectLst/>
              <a:latin typeface="-apple-system"/>
            </a:endParaRPr>
          </a:p>
          <a:p>
            <a:r>
              <a:rPr lang="zh-CN" altLang="en-US" dirty="0">
                <a:latin typeface="微软雅黑" panose="020B0503020204020204" pitchFamily="34" charset="-122"/>
                <a:ea typeface="微软雅黑" panose="020B0503020204020204" pitchFamily="34" charset="-122"/>
              </a:rPr>
              <a:t>提示符可以将标签上的各种下游任务转换为下一个令牌预测。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在微调阶段，</a:t>
            </a:r>
            <a:r>
              <a:rPr lang="en-US" altLang="zh-CN" dirty="0" err="1">
                <a:latin typeface="微软雅黑" panose="020B0503020204020204" pitchFamily="34" charset="-122"/>
                <a:ea typeface="微软雅黑" panose="020B0503020204020204" pitchFamily="34" charset="-122"/>
              </a:rPr>
              <a:t>graphapter</a:t>
            </a:r>
            <a:r>
              <a:rPr lang="zh-CN" altLang="en-US" dirty="0">
                <a:latin typeface="微软雅黑" panose="020B0503020204020204" pitchFamily="34" charset="-122"/>
                <a:ea typeface="微软雅黑" panose="020B0503020204020204" pitchFamily="34" charset="-122"/>
              </a:rPr>
              <a:t>中的所有参数</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𝑔，</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𝑓𝑢𝑠𝑒，</a:t>
            </a:r>
            <a:r>
              <a:rPr lang="en-US" altLang="zh-CN" dirty="0">
                <a:latin typeface="微软雅黑" panose="020B0503020204020204" pitchFamily="34" charset="-122"/>
                <a:ea typeface="微软雅黑" panose="020B0503020204020204" pitchFamily="34" charset="-122"/>
              </a:rPr>
              <a:t>ape</a:t>
            </a:r>
            <a:r>
              <a:rPr lang="zh-CN" altLang="en-US" dirty="0">
                <a:latin typeface="微软雅黑" panose="020B0503020204020204" pitchFamily="34" charset="-122"/>
                <a:ea typeface="微软雅黑" panose="020B0503020204020204" pitchFamily="34" charset="-122"/>
              </a:rPr>
              <a:t>𝑛𝑒𝑤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都是可训练的。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8216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大语言模型中，提示工程（</a:t>
            </a:r>
            <a:r>
              <a:rPr lang="en-US" altLang="zh-CN" dirty="0">
                <a:latin typeface="微软雅黑" panose="020B0503020204020204" pitchFamily="34" charset="-122"/>
                <a:ea typeface="微软雅黑" panose="020B0503020204020204" pitchFamily="34" charset="-122"/>
              </a:rPr>
              <a:t>Prompt Engineering</a:t>
            </a:r>
            <a:r>
              <a:rPr lang="zh-CN" altLang="en-US" dirty="0">
                <a:latin typeface="微软雅黑" panose="020B0503020204020204" pitchFamily="34" charset="-122"/>
                <a:ea typeface="微软雅黑" panose="020B0503020204020204" pitchFamily="34" charset="-122"/>
              </a:rPr>
              <a:t>），是一种通过不更新模型的权重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参数来引导</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行为朝着特定结果的方法。</a:t>
            </a:r>
            <a:r>
              <a:rPr lang="zh-CN" altLang="en-US" b="0" i="0" dirty="0">
                <a:solidFill>
                  <a:srgbClr val="4D4D4D"/>
                </a:solidFill>
                <a:effectLst/>
                <a:latin typeface="-apple-system"/>
              </a:rPr>
              <a:t>一个</a:t>
            </a:r>
            <a:r>
              <a:rPr lang="en-US" altLang="zh-CN" b="0" i="0" dirty="0">
                <a:solidFill>
                  <a:srgbClr val="4D4D4D"/>
                </a:solidFill>
                <a:effectLst/>
                <a:latin typeface="-apple-system"/>
              </a:rPr>
              <a:t>Prompt </a:t>
            </a:r>
            <a:r>
              <a:rPr lang="zh-CN" altLang="en-US" b="0" i="0" dirty="0">
                <a:solidFill>
                  <a:srgbClr val="4D4D4D"/>
                </a:solidFill>
                <a:effectLst/>
                <a:latin typeface="-apple-system"/>
              </a:rPr>
              <a:t>可能包含的</a:t>
            </a:r>
            <a:r>
              <a:rPr lang="en-US" altLang="zh-CN" b="0" i="0" dirty="0">
                <a:solidFill>
                  <a:srgbClr val="4D4D4D"/>
                </a:solidFill>
                <a:effectLst/>
                <a:latin typeface="-apple-system"/>
              </a:rPr>
              <a:t>6</a:t>
            </a:r>
            <a:r>
              <a:rPr lang="zh-CN" altLang="en-US" b="0" i="0" dirty="0">
                <a:solidFill>
                  <a:srgbClr val="4D4D4D"/>
                </a:solidFill>
                <a:effectLst/>
                <a:latin typeface="-apple-system"/>
              </a:rPr>
              <a:t>个要素：任务，上下文，示例，角色，格式和语气，而且这些要素是按重要性降序排列的。</a:t>
            </a:r>
            <a:endParaRPr lang="en-US" altLang="zh-CN" b="0" i="0" dirty="0">
              <a:solidFill>
                <a:srgbClr val="4D4D4D"/>
              </a:solidFill>
              <a:effectLst/>
              <a:latin typeface="-apple-system"/>
            </a:endParaRPr>
          </a:p>
          <a:p>
            <a:r>
              <a:rPr lang="zh-CN" altLang="en-US" dirty="0">
                <a:latin typeface="微软雅黑" panose="020B0503020204020204" pitchFamily="34" charset="-122"/>
                <a:ea typeface="微软雅黑" panose="020B0503020204020204" pitchFamily="34" charset="-122"/>
              </a:rPr>
              <a:t>提示符可以将标签上的各种下游任务转换为下一个令牌预测。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在微调阶段，</a:t>
            </a:r>
            <a:r>
              <a:rPr lang="en-US" altLang="zh-CN" dirty="0" err="1">
                <a:latin typeface="微软雅黑" panose="020B0503020204020204" pitchFamily="34" charset="-122"/>
                <a:ea typeface="微软雅黑" panose="020B0503020204020204" pitchFamily="34" charset="-122"/>
              </a:rPr>
              <a:t>graphapter</a:t>
            </a:r>
            <a:r>
              <a:rPr lang="zh-CN" altLang="en-US" dirty="0">
                <a:latin typeface="微软雅黑" panose="020B0503020204020204" pitchFamily="34" charset="-122"/>
                <a:ea typeface="微软雅黑" panose="020B0503020204020204" pitchFamily="34" charset="-122"/>
              </a:rPr>
              <a:t>中的所有参数</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𝑔，</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𝑓𝑢𝑠𝑒，</a:t>
            </a:r>
            <a:r>
              <a:rPr lang="en-US" altLang="zh-CN" dirty="0">
                <a:latin typeface="微软雅黑" panose="020B0503020204020204" pitchFamily="34" charset="-122"/>
                <a:ea typeface="微软雅黑" panose="020B0503020204020204" pitchFamily="34" charset="-122"/>
              </a:rPr>
              <a:t>ape</a:t>
            </a:r>
            <a:r>
              <a:rPr lang="zh-CN" altLang="en-US" dirty="0">
                <a:latin typeface="微软雅黑" panose="020B0503020204020204" pitchFamily="34" charset="-122"/>
                <a:ea typeface="微软雅黑" panose="020B0503020204020204" pitchFamily="34" charset="-122"/>
              </a:rPr>
              <a:t>𝑛𝑒𝑤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都是可训练的。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6858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7799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大语言模型中，提示工程（</a:t>
            </a:r>
            <a:r>
              <a:rPr lang="en-US" altLang="zh-CN" dirty="0">
                <a:latin typeface="微软雅黑" panose="020B0503020204020204" pitchFamily="34" charset="-122"/>
                <a:ea typeface="微软雅黑" panose="020B0503020204020204" pitchFamily="34" charset="-122"/>
              </a:rPr>
              <a:t>Prompt Engineering</a:t>
            </a:r>
            <a:r>
              <a:rPr lang="zh-CN" altLang="en-US" dirty="0">
                <a:latin typeface="微软雅黑" panose="020B0503020204020204" pitchFamily="34" charset="-122"/>
                <a:ea typeface="微软雅黑" panose="020B0503020204020204" pitchFamily="34" charset="-122"/>
              </a:rPr>
              <a:t>），是一种通过不更新模型的权重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参数来引导</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行为朝着特定结果的方法。</a:t>
            </a:r>
            <a:r>
              <a:rPr lang="zh-CN" altLang="en-US" b="0" i="0" dirty="0">
                <a:solidFill>
                  <a:srgbClr val="4D4D4D"/>
                </a:solidFill>
                <a:effectLst/>
                <a:latin typeface="-apple-system"/>
              </a:rPr>
              <a:t>一个</a:t>
            </a:r>
            <a:r>
              <a:rPr lang="en-US" altLang="zh-CN" b="0" i="0" dirty="0">
                <a:solidFill>
                  <a:srgbClr val="4D4D4D"/>
                </a:solidFill>
                <a:effectLst/>
                <a:latin typeface="-apple-system"/>
              </a:rPr>
              <a:t>Prompt </a:t>
            </a:r>
            <a:r>
              <a:rPr lang="zh-CN" altLang="en-US" b="0" i="0" dirty="0">
                <a:solidFill>
                  <a:srgbClr val="4D4D4D"/>
                </a:solidFill>
                <a:effectLst/>
                <a:latin typeface="-apple-system"/>
              </a:rPr>
              <a:t>可能包含的</a:t>
            </a:r>
            <a:r>
              <a:rPr lang="en-US" altLang="zh-CN" b="0" i="0" dirty="0">
                <a:solidFill>
                  <a:srgbClr val="4D4D4D"/>
                </a:solidFill>
                <a:effectLst/>
                <a:latin typeface="-apple-system"/>
              </a:rPr>
              <a:t>6</a:t>
            </a:r>
            <a:r>
              <a:rPr lang="zh-CN" altLang="en-US" b="0" i="0" dirty="0">
                <a:solidFill>
                  <a:srgbClr val="4D4D4D"/>
                </a:solidFill>
                <a:effectLst/>
                <a:latin typeface="-apple-system"/>
              </a:rPr>
              <a:t>个要素：任务，上下文，示例，角色，格式和语气，而且这些要素是按重要性降序排列的。</a:t>
            </a:r>
            <a:endParaRPr lang="en-US" altLang="zh-CN" b="0" i="0" dirty="0">
              <a:solidFill>
                <a:srgbClr val="4D4D4D"/>
              </a:solidFill>
              <a:effectLst/>
              <a:latin typeface="-apple-system"/>
            </a:endParaRPr>
          </a:p>
          <a:p>
            <a:r>
              <a:rPr lang="zh-CN" altLang="en-US" dirty="0">
                <a:latin typeface="微软雅黑" panose="020B0503020204020204" pitchFamily="34" charset="-122"/>
                <a:ea typeface="微软雅黑" panose="020B0503020204020204" pitchFamily="34" charset="-122"/>
              </a:rPr>
              <a:t>提示符可以将标签上的各种下游任务转换为下一个令牌预测。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在微调阶段，</a:t>
            </a:r>
            <a:r>
              <a:rPr lang="en-US" altLang="zh-CN" dirty="0" err="1">
                <a:latin typeface="微软雅黑" panose="020B0503020204020204" pitchFamily="34" charset="-122"/>
                <a:ea typeface="微软雅黑" panose="020B0503020204020204" pitchFamily="34" charset="-122"/>
              </a:rPr>
              <a:t>graphapter</a:t>
            </a:r>
            <a:r>
              <a:rPr lang="zh-CN" altLang="en-US" dirty="0">
                <a:latin typeface="微软雅黑" panose="020B0503020204020204" pitchFamily="34" charset="-122"/>
                <a:ea typeface="微软雅黑" panose="020B0503020204020204" pitchFamily="34" charset="-122"/>
              </a:rPr>
              <a:t>中的所有参数</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𝑔，</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𝑓𝑢𝑠𝑒，</a:t>
            </a:r>
            <a:r>
              <a:rPr lang="en-US" altLang="zh-CN" dirty="0">
                <a:latin typeface="微软雅黑" panose="020B0503020204020204" pitchFamily="34" charset="-122"/>
                <a:ea typeface="微软雅黑" panose="020B0503020204020204" pitchFamily="34" charset="-122"/>
              </a:rPr>
              <a:t>ape</a:t>
            </a:r>
            <a:r>
              <a:rPr lang="zh-CN" altLang="en-US" dirty="0">
                <a:latin typeface="微软雅黑" panose="020B0503020204020204" pitchFamily="34" charset="-122"/>
                <a:ea typeface="微软雅黑" panose="020B0503020204020204" pitchFamily="34" charset="-122"/>
              </a:rPr>
              <a:t>𝑛𝑒𝑤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都是可训练的。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1073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2024/7/10</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2125928" y="2037092"/>
            <a:ext cx="954583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Causal Recurrent Variational Autoencoder for Medical Time Series Generation</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9827782" y="3500356"/>
            <a:ext cx="1843985" cy="432256"/>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AAAI-23</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6924EFE6-DCD8-41B2-A1C1-CBC628979897}"/>
              </a:ext>
            </a:extLst>
          </p:cNvPr>
          <p:cNvSpPr txBox="1"/>
          <p:nvPr/>
        </p:nvSpPr>
        <p:spPr>
          <a:xfrm>
            <a:off x="2741085" y="2890391"/>
            <a:ext cx="6096000" cy="1077218"/>
          </a:xfrm>
          <a:prstGeom prst="rect">
            <a:avLst/>
          </a:prstGeom>
          <a:noFill/>
        </p:spPr>
        <p:txBody>
          <a:bodyPr wrap="square">
            <a:spAutoFit/>
          </a:bodyPr>
          <a:lstStyle/>
          <a:p>
            <a:r>
              <a:rPr lang="en-US" altLang="zh-CN" sz="1600" i="1" dirty="0" err="1">
                <a:solidFill>
                  <a:schemeClr val="bg1"/>
                </a:solidFill>
                <a:latin typeface="Times New Roman" panose="02020603050405020304" pitchFamily="18" charset="0"/>
                <a:cs typeface="Times New Roman" panose="02020603050405020304" pitchFamily="18" charset="0"/>
              </a:rPr>
              <a:t>Hongming</a:t>
            </a:r>
            <a:r>
              <a:rPr lang="en-US" altLang="zh-CN" sz="1600" i="1" dirty="0">
                <a:solidFill>
                  <a:schemeClr val="bg1"/>
                </a:solidFill>
                <a:latin typeface="Times New Roman" panose="02020603050405020304" pitchFamily="18" charset="0"/>
                <a:cs typeface="Times New Roman" panose="02020603050405020304" pitchFamily="18" charset="0"/>
              </a:rPr>
              <a:t> Li1, </a:t>
            </a:r>
            <a:r>
              <a:rPr lang="en-US" altLang="zh-CN" sz="1600" i="1" dirty="0" err="1">
                <a:solidFill>
                  <a:schemeClr val="bg1"/>
                </a:solidFill>
                <a:latin typeface="Times New Roman" panose="02020603050405020304" pitchFamily="18" charset="0"/>
                <a:cs typeface="Times New Roman" panose="02020603050405020304" pitchFamily="18" charset="0"/>
              </a:rPr>
              <a:t>Shujian</a:t>
            </a:r>
            <a:r>
              <a:rPr lang="en-US" altLang="zh-CN" sz="1600" i="1" dirty="0">
                <a:solidFill>
                  <a:schemeClr val="bg1"/>
                </a:solidFill>
                <a:latin typeface="Times New Roman" panose="02020603050405020304" pitchFamily="18" charset="0"/>
                <a:cs typeface="Times New Roman" panose="02020603050405020304" pitchFamily="18" charset="0"/>
              </a:rPr>
              <a:t> Yu2*, Jose Principe1</a:t>
            </a:r>
          </a:p>
          <a:p>
            <a:r>
              <a:rPr lang="en-US" altLang="zh-CN" sz="1600" i="1" dirty="0">
                <a:solidFill>
                  <a:schemeClr val="bg1"/>
                </a:solidFill>
                <a:latin typeface="Times New Roman" panose="02020603050405020304" pitchFamily="18" charset="0"/>
                <a:cs typeface="Times New Roman" panose="02020603050405020304" pitchFamily="18" charset="0"/>
              </a:rPr>
              <a:t>1 University of Florida</a:t>
            </a:r>
          </a:p>
          <a:p>
            <a:r>
              <a:rPr lang="en-US" altLang="zh-CN" sz="1600" i="1" dirty="0">
                <a:solidFill>
                  <a:schemeClr val="bg1"/>
                </a:solidFill>
                <a:latin typeface="Times New Roman" panose="02020603050405020304" pitchFamily="18" charset="0"/>
                <a:cs typeface="Times New Roman" panose="02020603050405020304" pitchFamily="18" charset="0"/>
              </a:rPr>
              <a:t>2 </a:t>
            </a:r>
            <a:r>
              <a:rPr lang="en-US" altLang="zh-CN" sz="1600" i="1" dirty="0" err="1">
                <a:solidFill>
                  <a:schemeClr val="bg1"/>
                </a:solidFill>
                <a:latin typeface="Times New Roman" panose="02020603050405020304" pitchFamily="18" charset="0"/>
                <a:cs typeface="Times New Roman" panose="02020603050405020304" pitchFamily="18" charset="0"/>
              </a:rPr>
              <a:t>UiT</a:t>
            </a:r>
            <a:r>
              <a:rPr lang="en-US" altLang="zh-CN" sz="1600" i="1" dirty="0">
                <a:solidFill>
                  <a:schemeClr val="bg1"/>
                </a:solidFill>
                <a:latin typeface="Times New Roman" panose="02020603050405020304" pitchFamily="18" charset="0"/>
                <a:cs typeface="Times New Roman" panose="02020603050405020304" pitchFamily="18" charset="0"/>
              </a:rPr>
              <a:t> - The Arctic University of Norway</a:t>
            </a:r>
          </a:p>
          <a:p>
            <a:r>
              <a:rPr lang="en-US" altLang="zh-CN" sz="1600" i="1" dirty="0">
                <a:solidFill>
                  <a:schemeClr val="bg1"/>
                </a:solidFill>
                <a:latin typeface="Times New Roman" panose="02020603050405020304" pitchFamily="18" charset="0"/>
                <a:cs typeface="Times New Roman" panose="02020603050405020304" pitchFamily="18" charset="0"/>
              </a:rPr>
              <a:t>hongmingli@ufl.edu, yusj9011@gmail.com, principe@cnel.ufl.edu</a:t>
            </a:r>
            <a:endParaRPr lang="zh-CN" altLang="en-US"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D6E83FA-7249-4299-BD9A-C991F60BB8D4}"/>
              </a:ext>
            </a:extLst>
          </p:cNvPr>
          <p:cNvPicPr>
            <a:picLocks noChangeAspect="1"/>
          </p:cNvPicPr>
          <p:nvPr/>
        </p:nvPicPr>
        <p:blipFill>
          <a:blip r:embed="rId4"/>
          <a:stretch>
            <a:fillRect/>
          </a:stretch>
        </p:blipFill>
        <p:spPr>
          <a:xfrm>
            <a:off x="5150325" y="2124040"/>
            <a:ext cx="4568316" cy="1360065"/>
          </a:xfrm>
          <a:prstGeom prst="rect">
            <a:avLst/>
          </a:prstGeom>
        </p:spPr>
      </p:pic>
      <p:pic>
        <p:nvPicPr>
          <p:cNvPr id="7" name="图片 6">
            <a:extLst>
              <a:ext uri="{FF2B5EF4-FFF2-40B4-BE49-F238E27FC236}">
                <a16:creationId xmlns:a16="http://schemas.microsoft.com/office/drawing/2014/main" id="{72E4CA64-DD11-4C48-B6E3-2437EF0DCCD1}"/>
              </a:ext>
            </a:extLst>
          </p:cNvPr>
          <p:cNvPicPr>
            <a:picLocks noChangeAspect="1"/>
          </p:cNvPicPr>
          <p:nvPr/>
        </p:nvPicPr>
        <p:blipFill>
          <a:blip r:embed="rId5"/>
          <a:stretch>
            <a:fillRect/>
          </a:stretch>
        </p:blipFill>
        <p:spPr>
          <a:xfrm>
            <a:off x="5425594" y="4436566"/>
            <a:ext cx="4286703" cy="728021"/>
          </a:xfrm>
          <a:prstGeom prst="rect">
            <a:avLst/>
          </a:prstGeom>
        </p:spPr>
      </p:pic>
      <p:sp>
        <p:nvSpPr>
          <p:cNvPr id="17" name="文本框 16">
            <a:extLst>
              <a:ext uri="{FF2B5EF4-FFF2-40B4-BE49-F238E27FC236}">
                <a16:creationId xmlns:a16="http://schemas.microsoft.com/office/drawing/2014/main" id="{4D4797B9-5CFC-4142-99D8-E084B92C8AD0}"/>
              </a:ext>
            </a:extLst>
          </p:cNvPr>
          <p:cNvSpPr txBox="1"/>
          <p:nvPr/>
        </p:nvSpPr>
        <p:spPr>
          <a:xfrm>
            <a:off x="720405" y="987695"/>
            <a:ext cx="6096698"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CR-VAE Loss Function</a:t>
            </a:r>
          </a:p>
        </p:txBody>
      </p:sp>
      <p:sp>
        <p:nvSpPr>
          <p:cNvPr id="18" name="矩形: 圆角 17">
            <a:extLst>
              <a:ext uri="{FF2B5EF4-FFF2-40B4-BE49-F238E27FC236}">
                <a16:creationId xmlns:a16="http://schemas.microsoft.com/office/drawing/2014/main" id="{D2FEF077-72F5-47CA-AE7D-FC3CF3980C5F}"/>
              </a:ext>
            </a:extLst>
          </p:cNvPr>
          <p:cNvSpPr/>
          <p:nvPr/>
        </p:nvSpPr>
        <p:spPr>
          <a:xfrm>
            <a:off x="4844608" y="2068935"/>
            <a:ext cx="5448677" cy="17480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圆角 18">
            <a:extLst>
              <a:ext uri="{FF2B5EF4-FFF2-40B4-BE49-F238E27FC236}">
                <a16:creationId xmlns:a16="http://schemas.microsoft.com/office/drawing/2014/main" id="{26E90CF8-3C93-4281-8978-0A96A9FB347C}"/>
              </a:ext>
            </a:extLst>
          </p:cNvPr>
          <p:cNvSpPr/>
          <p:nvPr/>
        </p:nvSpPr>
        <p:spPr>
          <a:xfrm>
            <a:off x="4844608" y="4024968"/>
            <a:ext cx="5448677" cy="17480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9488D89-4B5C-4D34-80BE-FC90AC2F37D4}"/>
              </a:ext>
            </a:extLst>
          </p:cNvPr>
          <p:cNvSpPr txBox="1"/>
          <p:nvPr/>
        </p:nvSpPr>
        <p:spPr>
          <a:xfrm>
            <a:off x="878689" y="4338911"/>
            <a:ext cx="3675426"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additional ε compensation network of CR-VAE is trained by minimizing: </a:t>
            </a: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AD005EBB-0B2A-4A15-9FB3-DC817E68F064}"/>
              </a:ext>
            </a:extLst>
          </p:cNvPr>
          <p:cNvSpPr txBox="1"/>
          <p:nvPr/>
        </p:nvSpPr>
        <p:spPr>
          <a:xfrm>
            <a:off x="849861" y="2405279"/>
            <a:ext cx="3675426"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It assumes that the causal matrix A is sparse and applies sparsity inducing penalty to</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Aˆ.</a:t>
            </a:r>
          </a:p>
        </p:txBody>
      </p:sp>
    </p:spTree>
    <p:extLst>
      <p:ext uri="{BB962C8B-B14F-4D97-AF65-F5344CB8AC3E}">
        <p14:creationId xmlns:p14="http://schemas.microsoft.com/office/powerpoint/2010/main" val="94350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FB0F7A7-D2DA-4610-8BED-13FE2595F9C2}"/>
              </a:ext>
            </a:extLst>
          </p:cNvPr>
          <p:cNvPicPr>
            <a:picLocks noChangeAspect="1"/>
          </p:cNvPicPr>
          <p:nvPr/>
        </p:nvPicPr>
        <p:blipFill>
          <a:blip r:embed="rId4"/>
          <a:stretch>
            <a:fillRect/>
          </a:stretch>
        </p:blipFill>
        <p:spPr>
          <a:xfrm>
            <a:off x="424901" y="1094763"/>
            <a:ext cx="5546317" cy="3233955"/>
          </a:xfrm>
          <a:prstGeom prst="rect">
            <a:avLst/>
          </a:prstGeom>
        </p:spPr>
      </p:pic>
      <p:pic>
        <p:nvPicPr>
          <p:cNvPr id="8" name="图片 7">
            <a:extLst>
              <a:ext uri="{FF2B5EF4-FFF2-40B4-BE49-F238E27FC236}">
                <a16:creationId xmlns:a16="http://schemas.microsoft.com/office/drawing/2014/main" id="{A80BE2BF-4F62-418D-87A8-B1FE188C7718}"/>
              </a:ext>
            </a:extLst>
          </p:cNvPr>
          <p:cNvPicPr>
            <a:picLocks noChangeAspect="1"/>
          </p:cNvPicPr>
          <p:nvPr/>
        </p:nvPicPr>
        <p:blipFill>
          <a:blip r:embed="rId5"/>
          <a:stretch>
            <a:fillRect/>
          </a:stretch>
        </p:blipFill>
        <p:spPr>
          <a:xfrm>
            <a:off x="5826154" y="1204400"/>
            <a:ext cx="5469622" cy="2822626"/>
          </a:xfrm>
          <a:prstGeom prst="rect">
            <a:avLst/>
          </a:prstGeom>
        </p:spPr>
      </p:pic>
      <p:pic>
        <p:nvPicPr>
          <p:cNvPr id="10" name="图片 9">
            <a:extLst>
              <a:ext uri="{FF2B5EF4-FFF2-40B4-BE49-F238E27FC236}">
                <a16:creationId xmlns:a16="http://schemas.microsoft.com/office/drawing/2014/main" id="{8F14E0F7-442A-4475-BF09-156991772635}"/>
              </a:ext>
            </a:extLst>
          </p:cNvPr>
          <p:cNvPicPr>
            <a:picLocks noChangeAspect="1"/>
          </p:cNvPicPr>
          <p:nvPr/>
        </p:nvPicPr>
        <p:blipFill>
          <a:blip r:embed="rId6"/>
          <a:stretch>
            <a:fillRect/>
          </a:stretch>
        </p:blipFill>
        <p:spPr>
          <a:xfrm>
            <a:off x="3618454" y="4073720"/>
            <a:ext cx="4536539" cy="2663817"/>
          </a:xfrm>
          <a:prstGeom prst="rect">
            <a:avLst/>
          </a:prstGeom>
        </p:spPr>
      </p:pic>
    </p:spTree>
    <p:extLst>
      <p:ext uri="{BB962C8B-B14F-4D97-AF65-F5344CB8AC3E}">
        <p14:creationId xmlns:p14="http://schemas.microsoft.com/office/powerpoint/2010/main" val="304802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30E4E5E-35E2-4F5A-AB72-AAA0B7334B9D}"/>
              </a:ext>
            </a:extLst>
          </p:cNvPr>
          <p:cNvPicPr>
            <a:picLocks noChangeAspect="1"/>
          </p:cNvPicPr>
          <p:nvPr/>
        </p:nvPicPr>
        <p:blipFill>
          <a:blip r:embed="rId4"/>
          <a:stretch>
            <a:fillRect/>
          </a:stretch>
        </p:blipFill>
        <p:spPr>
          <a:xfrm>
            <a:off x="3116887" y="1214695"/>
            <a:ext cx="5422031" cy="5368954"/>
          </a:xfrm>
          <a:prstGeom prst="rect">
            <a:avLst/>
          </a:prstGeom>
        </p:spPr>
      </p:pic>
    </p:spTree>
    <p:extLst>
      <p:ext uri="{BB962C8B-B14F-4D97-AF65-F5344CB8AC3E}">
        <p14:creationId xmlns:p14="http://schemas.microsoft.com/office/powerpoint/2010/main" val="397083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40EF2EA-06A6-4219-B52B-96E62EC0AB7F}"/>
              </a:ext>
            </a:extLst>
          </p:cNvPr>
          <p:cNvPicPr>
            <a:picLocks noChangeAspect="1"/>
          </p:cNvPicPr>
          <p:nvPr/>
        </p:nvPicPr>
        <p:blipFill>
          <a:blip r:embed="rId4"/>
          <a:stretch>
            <a:fillRect/>
          </a:stretch>
        </p:blipFill>
        <p:spPr>
          <a:xfrm>
            <a:off x="2995185" y="1266119"/>
            <a:ext cx="6142607" cy="3948473"/>
          </a:xfrm>
          <a:prstGeom prst="rect">
            <a:avLst/>
          </a:prstGeom>
        </p:spPr>
      </p:pic>
    </p:spTree>
    <p:extLst>
      <p:ext uri="{BB962C8B-B14F-4D97-AF65-F5344CB8AC3E}">
        <p14:creationId xmlns:p14="http://schemas.microsoft.com/office/powerpoint/2010/main" val="426485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9232369" y="6583649"/>
            <a:ext cx="2390398"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Inspiration</a:t>
            </a:r>
            <a:endParaRPr lang="zh-CN" altLang="en-US"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F95A9F48-944C-434F-9FE6-F7E7BC9661D4}"/>
              </a:ext>
            </a:extLst>
          </p:cNvPr>
          <p:cNvPicPr>
            <a:picLocks noChangeAspect="1"/>
          </p:cNvPicPr>
          <p:nvPr/>
        </p:nvPicPr>
        <p:blipFill>
          <a:blip r:embed="rId4"/>
          <a:stretch>
            <a:fillRect/>
          </a:stretch>
        </p:blipFill>
        <p:spPr>
          <a:xfrm>
            <a:off x="1288104" y="1309414"/>
            <a:ext cx="9687314" cy="3613253"/>
          </a:xfrm>
          <a:prstGeom prst="rect">
            <a:avLst/>
          </a:prstGeom>
        </p:spPr>
      </p:pic>
    </p:spTree>
    <p:extLst>
      <p:ext uri="{BB962C8B-B14F-4D97-AF65-F5344CB8AC3E}">
        <p14:creationId xmlns:p14="http://schemas.microsoft.com/office/powerpoint/2010/main" val="22300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p:cNvCxnSpPr>
          <p:nvPr/>
        </p:nvCxnSpPr>
        <p:spPr>
          <a:xfrm>
            <a:off x="9189442"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Motivation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矩形: 圆角 24">
            <a:extLst>
              <a:ext uri="{FF2B5EF4-FFF2-40B4-BE49-F238E27FC236}">
                <a16:creationId xmlns:a16="http://schemas.microsoft.com/office/drawing/2014/main" id="{E3044566-2C76-4C63-A3ED-E41E6AF3563D}"/>
              </a:ext>
            </a:extLst>
          </p:cNvPr>
          <p:cNvSpPr/>
          <p:nvPr/>
        </p:nvSpPr>
        <p:spPr>
          <a:xfrm>
            <a:off x="853296" y="881810"/>
            <a:ext cx="8712393" cy="229762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D4B4BD2F-9BDC-4075-87F3-2689671CB356}"/>
              </a:ext>
            </a:extLst>
          </p:cNvPr>
          <p:cNvSpPr txBox="1"/>
          <p:nvPr/>
        </p:nvSpPr>
        <p:spPr>
          <a:xfrm>
            <a:off x="1142543" y="955487"/>
            <a:ext cx="6096698" cy="2031325"/>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Why do we need to do </a:t>
            </a:r>
            <a:r>
              <a:rPr lang="en-US" altLang="zh-CN" b="1" dirty="0">
                <a:latin typeface="Times New Roman" panose="02020603050405020304" pitchFamily="18" charset="0"/>
                <a:cs typeface="Times New Roman" panose="02020603050405020304" pitchFamily="18" charset="0"/>
              </a:rPr>
              <a:t>data generation?</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Traditional machine learning tasks on time series data include anomaly detection, segmentation, forecasting, classification,etc.</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sufficient number of (labeled) samples are required during training before their practical deployment</a:t>
            </a:r>
            <a:r>
              <a:rPr lang="zh-CN" altLang="en-US" dirty="0">
                <a:latin typeface="Times New Roman" panose="02020603050405020304" pitchFamily="18" charset="0"/>
                <a:cs typeface="Times New Roman" panose="02020603050405020304" pitchFamily="18" charset="0"/>
              </a:rPr>
              <a:t> </a:t>
            </a:r>
          </a:p>
        </p:txBody>
      </p:sp>
      <p:sp>
        <p:nvSpPr>
          <p:cNvPr id="19" name="矩形: 圆角 18">
            <a:extLst>
              <a:ext uri="{FF2B5EF4-FFF2-40B4-BE49-F238E27FC236}">
                <a16:creationId xmlns:a16="http://schemas.microsoft.com/office/drawing/2014/main" id="{03DC1F38-9694-4B97-BDFE-AA4A9A26D095}"/>
              </a:ext>
            </a:extLst>
          </p:cNvPr>
          <p:cNvSpPr/>
          <p:nvPr/>
        </p:nvSpPr>
        <p:spPr>
          <a:xfrm>
            <a:off x="853296" y="3391377"/>
            <a:ext cx="8579228" cy="291096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D70AEB0D-596A-44BC-B8EF-145204F8E6CB}"/>
              </a:ext>
            </a:extLst>
          </p:cNvPr>
          <p:cNvSpPr txBox="1"/>
          <p:nvPr/>
        </p:nvSpPr>
        <p:spPr>
          <a:xfrm>
            <a:off x="1156529" y="3440021"/>
            <a:ext cx="6096698" cy="258532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Why do we need to do </a:t>
            </a:r>
            <a:r>
              <a:rPr lang="en-US" altLang="zh-CN" b="1" dirty="0">
                <a:latin typeface="Times New Roman" panose="02020603050405020304" pitchFamily="18" charset="0"/>
                <a:cs typeface="Times New Roman" panose="02020603050405020304" pitchFamily="18" charset="0"/>
              </a:rPr>
              <a:t>causal data generation?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causal inference from time series data has also attracted increasing attention.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Given the urgent need for a reliable time series generative</a:t>
            </a:r>
          </a:p>
          <a:p>
            <a:r>
              <a:rPr lang="en-US" altLang="zh-CN" dirty="0">
                <a:latin typeface="Times New Roman" panose="02020603050405020304" pitchFamily="18" charset="0"/>
                <a:cs typeface="Times New Roman" panose="02020603050405020304" pitchFamily="18" charset="0"/>
              </a:rPr>
              <a:t>model and the modern trend of causal inference, one question arises naturally: can we develop a new generative model</a:t>
            </a:r>
          </a:p>
          <a:p>
            <a:r>
              <a:rPr lang="en-US" altLang="zh-CN" dirty="0">
                <a:latin typeface="Times New Roman" panose="02020603050405020304" pitchFamily="18" charset="0"/>
                <a:cs typeface="Times New Roman" panose="02020603050405020304" pitchFamily="18" charset="0"/>
              </a:rPr>
              <a:t>for time series such that it can also be used for causal discovery?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29057686-FACF-4DAF-B4DE-B66E3ED60819}"/>
              </a:ext>
            </a:extLst>
          </p:cNvPr>
          <p:cNvSpPr/>
          <p:nvPr/>
        </p:nvSpPr>
        <p:spPr>
          <a:xfrm>
            <a:off x="684563" y="768706"/>
            <a:ext cx="9295460" cy="310281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Related Work</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770B3CC-2D6B-4B0A-B0A4-0B2B9243B303}"/>
              </a:ext>
            </a:extLst>
          </p:cNvPr>
          <p:cNvSpPr txBox="1"/>
          <p:nvPr/>
        </p:nvSpPr>
        <p:spPr>
          <a:xfrm>
            <a:off x="814794" y="903716"/>
            <a:ext cx="9067437" cy="3170099"/>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GAN-based model</a:t>
            </a:r>
            <a:r>
              <a:rPr lang="en-US" altLang="zh-CN" sz="2000" dirty="0">
                <a:latin typeface="Times New Roman" panose="02020603050405020304" pitchFamily="18" charset="0"/>
                <a:cs typeface="Times New Roman" panose="02020603050405020304" pitchFamily="18" charset="0"/>
              </a:rPr>
              <a:t>: trained to map samples from a simple and tractable distribution p(z) to a more complicated distribution p(</a:t>
            </a:r>
            <a:r>
              <a:rPr lang="en-US" altLang="zh-CN" sz="2000" dirty="0" err="1">
                <a:latin typeface="Times New Roman" panose="02020603050405020304" pitchFamily="18" charset="0"/>
                <a:cs typeface="Times New Roman" panose="02020603050405020304" pitchFamily="18" charset="0"/>
              </a:rPr>
              <a:t>gθ</a:t>
            </a:r>
            <a:r>
              <a:rPr lang="en-US" altLang="zh-CN" sz="2000" dirty="0">
                <a:latin typeface="Times New Roman" panose="02020603050405020304" pitchFamily="18" charset="0"/>
                <a:cs typeface="Times New Roman" panose="02020603050405020304" pitchFamily="18" charset="0"/>
              </a:rPr>
              <a:t>(z))</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Shortcoming</a:t>
            </a:r>
            <a:r>
              <a:rPr lang="en-US" altLang="zh-CN" sz="2000" dirty="0">
                <a:latin typeface="Times New Roman" panose="02020603050405020304" pitchFamily="18" charset="0"/>
                <a:cs typeface="Times New Roman" panose="02020603050405020304" pitchFamily="18" charset="0"/>
              </a:rPr>
              <a:t>: these GAN-based approaches only model the joint distribution p(x1:T), but fails to take the transaction dynamics p(xt|x1:t−1) into account.</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VAE-based time series generator </a:t>
            </a:r>
            <a:r>
              <a:rPr lang="en-US" altLang="zh-CN" sz="2000" dirty="0">
                <a:latin typeface="Times New Roman" panose="02020603050405020304" pitchFamily="18" charset="0"/>
                <a:cs typeface="Times New Roman" panose="02020603050405020304" pitchFamily="18" charset="0"/>
              </a:rPr>
              <a:t>: uses convolutional neural networks in both encoder and decoder </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Shortcoming: </a:t>
            </a:r>
            <a:r>
              <a:rPr lang="en-US" altLang="zh-CN" sz="2000" dirty="0">
                <a:latin typeface="Times New Roman" panose="02020603050405020304" pitchFamily="18" charset="0"/>
                <a:cs typeface="Times New Roman" panose="02020603050405020304" pitchFamily="18" charset="0"/>
              </a:rPr>
              <a:t>encode the future information in the autoregressive structure, thereby violating the underlying principles of Granger causality</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44B15D6F-C08C-4059-B05D-0F58F5649216}"/>
              </a:ext>
            </a:extLst>
          </p:cNvPr>
          <p:cNvSpPr/>
          <p:nvPr/>
        </p:nvSpPr>
        <p:spPr>
          <a:xfrm>
            <a:off x="366723" y="4014296"/>
            <a:ext cx="9295460" cy="258474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BBF91728-B7DE-456E-BA03-9DDADD7F65CB}"/>
              </a:ext>
            </a:extLst>
          </p:cNvPr>
          <p:cNvSpPr txBox="1"/>
          <p:nvPr/>
        </p:nvSpPr>
        <p:spPr>
          <a:xfrm>
            <a:off x="522504" y="4191366"/>
            <a:ext cx="9067437" cy="1631216"/>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Granger </a:t>
            </a:r>
            <a:r>
              <a:rPr lang="en-US" altLang="zh-CN" sz="2000" b="1" dirty="0" err="1">
                <a:latin typeface="Times New Roman" panose="02020603050405020304" pitchFamily="18" charset="0"/>
                <a:cs typeface="Times New Roman" panose="02020603050405020304" pitchFamily="18" charset="0"/>
              </a:rPr>
              <a:t>causality:</a:t>
            </a:r>
            <a:r>
              <a:rPr lang="en-US" altLang="zh-CN" sz="2000" dirty="0" err="1">
                <a:latin typeface="Times New Roman" panose="02020603050405020304" pitchFamily="18" charset="0"/>
                <a:cs typeface="Times New Roman" panose="02020603050405020304" pitchFamily="18" charset="0"/>
              </a:rPr>
              <a:t>the</a:t>
            </a:r>
            <a:r>
              <a:rPr lang="en-US" altLang="zh-CN" sz="2000" dirty="0">
                <a:latin typeface="Times New Roman" panose="02020603050405020304" pitchFamily="18" charset="0"/>
                <a:cs typeface="Times New Roman" panose="02020603050405020304" pitchFamily="18" charset="0"/>
              </a:rPr>
              <a:t> time series or variable x causes another variable y if, in a statistical sense, the prediction of y is improved by incorporating information about x.</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Other Causal </a:t>
            </a:r>
            <a:r>
              <a:rPr lang="en-US" altLang="zh-CN" sz="2000" b="1" dirty="0" err="1">
                <a:latin typeface="Times New Roman" panose="02020603050405020304" pitchFamily="18" charset="0"/>
                <a:cs typeface="Times New Roman" panose="02020603050405020304" pitchFamily="18" charset="0"/>
              </a:rPr>
              <a:t>Graphs:</a:t>
            </a:r>
            <a:r>
              <a:rPr lang="en-US" altLang="zh-CN" sz="2000" dirty="0" err="1">
                <a:latin typeface="Times New Roman" panose="02020603050405020304" pitchFamily="18" charset="0"/>
                <a:cs typeface="Times New Roman" panose="02020603050405020304" pitchFamily="18" charset="0"/>
              </a:rPr>
              <a:t>Latent</a:t>
            </a:r>
            <a:r>
              <a:rPr lang="en-US" altLang="zh-CN" sz="2000" dirty="0">
                <a:latin typeface="Times New Roman" panose="02020603050405020304" pitchFamily="18" charset="0"/>
                <a:cs typeface="Times New Roman" panose="02020603050405020304" pitchFamily="18" charset="0"/>
              </a:rPr>
              <a:t> Confounder Graphs, Inverse Causal Graphs, Symmetric Causal Graphs, Instrumental Variable Graphs</a:t>
            </a:r>
            <a:endParaRPr lang="zh-CN" altLang="en-US" sz="20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A5A24BD-F708-4AB0-BF9C-669CBCB984FB}"/>
              </a:ext>
            </a:extLst>
          </p:cNvPr>
          <p:cNvSpPr/>
          <p:nvPr/>
        </p:nvSpPr>
        <p:spPr>
          <a:xfrm>
            <a:off x="10135804" y="4462943"/>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D302469-2637-4375-99B1-018B54042E29}"/>
              </a:ext>
            </a:extLst>
          </p:cNvPr>
          <p:cNvSpPr/>
          <p:nvPr/>
        </p:nvSpPr>
        <p:spPr>
          <a:xfrm>
            <a:off x="10599381" y="4462942"/>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4936039-1B15-41D6-9293-767ACB985D37}"/>
              </a:ext>
            </a:extLst>
          </p:cNvPr>
          <p:cNvSpPr/>
          <p:nvPr/>
        </p:nvSpPr>
        <p:spPr>
          <a:xfrm>
            <a:off x="11075650" y="446294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4901B20-9A36-446F-9F89-7B0BA6C9A99D}"/>
              </a:ext>
            </a:extLst>
          </p:cNvPr>
          <p:cNvSpPr/>
          <p:nvPr/>
        </p:nvSpPr>
        <p:spPr>
          <a:xfrm>
            <a:off x="11556284" y="446294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719AA23-5B0E-4366-8F7E-FFE6C28B3B30}"/>
              </a:ext>
            </a:extLst>
          </p:cNvPr>
          <p:cNvSpPr/>
          <p:nvPr/>
        </p:nvSpPr>
        <p:spPr>
          <a:xfrm>
            <a:off x="10135804" y="4861420"/>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E4F6F03-36C7-4DCF-89EA-FB837369D1F1}"/>
              </a:ext>
            </a:extLst>
          </p:cNvPr>
          <p:cNvSpPr/>
          <p:nvPr/>
        </p:nvSpPr>
        <p:spPr>
          <a:xfrm>
            <a:off x="10611902" y="486141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E59A96C2-E7C2-4FC0-A783-7D2BB05ACCA5}"/>
              </a:ext>
            </a:extLst>
          </p:cNvPr>
          <p:cNvSpPr/>
          <p:nvPr/>
        </p:nvSpPr>
        <p:spPr>
          <a:xfrm>
            <a:off x="11075650" y="486141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153E9D9-69FA-4C30-A009-38753DBD468A}"/>
              </a:ext>
            </a:extLst>
          </p:cNvPr>
          <p:cNvSpPr/>
          <p:nvPr/>
        </p:nvSpPr>
        <p:spPr>
          <a:xfrm>
            <a:off x="11556284" y="4861418"/>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13D3AB3-7379-4D3D-9A7B-58FC72E320DF}"/>
              </a:ext>
            </a:extLst>
          </p:cNvPr>
          <p:cNvSpPr/>
          <p:nvPr/>
        </p:nvSpPr>
        <p:spPr>
          <a:xfrm>
            <a:off x="10135633" y="5264709"/>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67CCB94-AEA5-4BFA-990B-72DBE67BA991}"/>
              </a:ext>
            </a:extLst>
          </p:cNvPr>
          <p:cNvSpPr/>
          <p:nvPr/>
        </p:nvSpPr>
        <p:spPr>
          <a:xfrm>
            <a:off x="10610536" y="5269519"/>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D1E10E5-8B61-44B1-80AA-9E34915CEFBE}"/>
              </a:ext>
            </a:extLst>
          </p:cNvPr>
          <p:cNvSpPr/>
          <p:nvPr/>
        </p:nvSpPr>
        <p:spPr>
          <a:xfrm>
            <a:off x="11075479" y="5264707"/>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2AB218A1-2932-4950-830C-16B62302D099}"/>
              </a:ext>
            </a:extLst>
          </p:cNvPr>
          <p:cNvSpPr/>
          <p:nvPr/>
        </p:nvSpPr>
        <p:spPr>
          <a:xfrm>
            <a:off x="11556113" y="5264707"/>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47E82F9-C12D-45CE-979E-81E0DF23DC73}"/>
              </a:ext>
            </a:extLst>
          </p:cNvPr>
          <p:cNvSpPr/>
          <p:nvPr/>
        </p:nvSpPr>
        <p:spPr>
          <a:xfrm>
            <a:off x="10132841" y="566878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171342A3-13E0-4555-AACE-48833BC54D89}"/>
              </a:ext>
            </a:extLst>
          </p:cNvPr>
          <p:cNvSpPr/>
          <p:nvPr/>
        </p:nvSpPr>
        <p:spPr>
          <a:xfrm>
            <a:off x="10596418" y="5668780"/>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09DAC9F-0A7F-437C-A9BD-7A0A29703751}"/>
              </a:ext>
            </a:extLst>
          </p:cNvPr>
          <p:cNvSpPr/>
          <p:nvPr/>
        </p:nvSpPr>
        <p:spPr>
          <a:xfrm>
            <a:off x="11082611" y="566877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314A73D-E2CE-4FFB-9F3C-F3338DDA8FC3}"/>
              </a:ext>
            </a:extLst>
          </p:cNvPr>
          <p:cNvSpPr/>
          <p:nvPr/>
        </p:nvSpPr>
        <p:spPr>
          <a:xfrm>
            <a:off x="11553321" y="5668779"/>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05B67F-F280-4A14-BEC1-1302C20D55F5}"/>
              </a:ext>
            </a:extLst>
          </p:cNvPr>
          <p:cNvSpPr txBox="1"/>
          <p:nvPr/>
        </p:nvSpPr>
        <p:spPr>
          <a:xfrm>
            <a:off x="10852972" y="6152762"/>
            <a:ext cx="74892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Cause</a:t>
            </a:r>
            <a:endParaRPr lang="zh-CN" altLang="en-US"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BB8F9DA1-688B-4D72-BAF5-5AD0E95282B0}"/>
              </a:ext>
            </a:extLst>
          </p:cNvPr>
          <p:cNvSpPr txBox="1"/>
          <p:nvPr/>
        </p:nvSpPr>
        <p:spPr>
          <a:xfrm>
            <a:off x="9463395" y="5171287"/>
            <a:ext cx="74475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Effect</a:t>
            </a:r>
            <a:endParaRPr lang="zh-CN" altLang="en-US"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AFBF52A2-0C0D-430C-BDA7-D597DEC672BC}"/>
              </a:ext>
            </a:extLst>
          </p:cNvPr>
          <p:cNvSpPr txBox="1"/>
          <p:nvPr/>
        </p:nvSpPr>
        <p:spPr>
          <a:xfrm>
            <a:off x="10149956" y="4044529"/>
            <a:ext cx="234157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djacency matrix </a:t>
            </a:r>
          </a:p>
        </p:txBody>
      </p:sp>
    </p:spTree>
    <p:extLst>
      <p:ext uri="{BB962C8B-B14F-4D97-AF65-F5344CB8AC3E}">
        <p14:creationId xmlns:p14="http://schemas.microsoft.com/office/powerpoint/2010/main" val="202694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Contributions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8E752F8-5D94-4E0A-8E51-BF59CC5E75AC}"/>
              </a:ext>
            </a:extLst>
          </p:cNvPr>
          <p:cNvSpPr txBox="1"/>
          <p:nvPr/>
        </p:nvSpPr>
        <p:spPr>
          <a:xfrm>
            <a:off x="895075" y="1508293"/>
            <a:ext cx="9382371"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This paper develops </a:t>
            </a:r>
            <a:r>
              <a:rPr lang="en-US" altLang="zh-CN" sz="2000" b="1" dirty="0">
                <a:latin typeface="Times New Roman" panose="02020603050405020304" pitchFamily="18" charset="0"/>
                <a:cs typeface="Times New Roman" panose="02020603050405020304" pitchFamily="18" charset="0"/>
              </a:rPr>
              <a:t>causal recurrent variational autoencoder (CR-VAE)</a:t>
            </a:r>
            <a:r>
              <a:rPr lang="en-US" altLang="zh-CN" sz="2000" dirty="0">
                <a:latin typeface="Times New Roman" panose="02020603050405020304" pitchFamily="18" charset="0"/>
                <a:cs typeface="Times New Roman" panose="02020603050405020304" pitchFamily="18" charset="0"/>
              </a:rPr>
              <a:t>, which, to the best of our knowledge, is the first endeavor to integrate the concept of Granger</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This paper impose a sparsity penalty on the weight matrix that connects input and hidden state (in the decoder), thereby encouraging the model to learn a sparse matrix A ∈ RM×M to encode the Granger causality between pairwise dimensions of x.</a:t>
            </a:r>
            <a:endParaRPr lang="zh-CN" altLang="en-US" sz="20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512C5071-CA82-4C59-9237-2B828E31A9B8}"/>
              </a:ext>
            </a:extLst>
          </p:cNvPr>
          <p:cNvSpPr/>
          <p:nvPr/>
        </p:nvSpPr>
        <p:spPr>
          <a:xfrm>
            <a:off x="838617" y="1443395"/>
            <a:ext cx="10104821" cy="291888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02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Framework of CR-VAE</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1AC9004-20C2-4172-BD95-499CFAF2ECD8}"/>
              </a:ext>
            </a:extLst>
          </p:cNvPr>
          <p:cNvPicPr>
            <a:picLocks noChangeAspect="1"/>
          </p:cNvPicPr>
          <p:nvPr/>
        </p:nvPicPr>
        <p:blipFill>
          <a:blip r:embed="rId4"/>
          <a:stretch>
            <a:fillRect/>
          </a:stretch>
        </p:blipFill>
        <p:spPr>
          <a:xfrm>
            <a:off x="1273128" y="1072840"/>
            <a:ext cx="9035353" cy="5020045"/>
          </a:xfrm>
          <a:prstGeom prst="rect">
            <a:avLst/>
          </a:prstGeom>
        </p:spPr>
      </p:pic>
      <p:sp>
        <p:nvSpPr>
          <p:cNvPr id="14" name="文本框 13">
            <a:extLst>
              <a:ext uri="{FF2B5EF4-FFF2-40B4-BE49-F238E27FC236}">
                <a16:creationId xmlns:a16="http://schemas.microsoft.com/office/drawing/2014/main" id="{215B22D1-54B6-4469-9131-F8C4700886CA}"/>
              </a:ext>
            </a:extLst>
          </p:cNvPr>
          <p:cNvSpPr txBox="1"/>
          <p:nvPr/>
        </p:nvSpPr>
        <p:spPr>
          <a:xfrm>
            <a:off x="2287242" y="5968935"/>
            <a:ext cx="1111940"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a:t>
            </a:r>
            <a:r>
              <a:rPr lang="zh-CN" altLang="en-US" sz="1800" dirty="0">
                <a:latin typeface="Times New Roman" panose="02020603050405020304" pitchFamily="18" charset="0"/>
                <a:cs typeface="Times New Roman" panose="02020603050405020304" pitchFamily="18" charset="0"/>
              </a:rPr>
              <a:t>ncoder</a:t>
            </a:r>
            <a:endParaRPr lang="zh-CN" altLang="en-US" dirty="0"/>
          </a:p>
        </p:txBody>
      </p:sp>
      <p:sp>
        <p:nvSpPr>
          <p:cNvPr id="15" name="文本框 14">
            <a:extLst>
              <a:ext uri="{FF2B5EF4-FFF2-40B4-BE49-F238E27FC236}">
                <a16:creationId xmlns:a16="http://schemas.microsoft.com/office/drawing/2014/main" id="{58B6EE28-4337-4E88-9E13-93E0AF94BDFC}"/>
              </a:ext>
            </a:extLst>
          </p:cNvPr>
          <p:cNvSpPr txBox="1"/>
          <p:nvPr/>
        </p:nvSpPr>
        <p:spPr>
          <a:xfrm>
            <a:off x="5128177" y="5968935"/>
            <a:ext cx="111194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De</a:t>
            </a:r>
            <a:r>
              <a:rPr lang="zh-CN" altLang="en-US" sz="1800" dirty="0">
                <a:latin typeface="Times New Roman" panose="02020603050405020304" pitchFamily="18" charset="0"/>
                <a:cs typeface="Times New Roman" panose="02020603050405020304" pitchFamily="18" charset="0"/>
              </a:rPr>
              <a:t>coder</a:t>
            </a:r>
            <a:endParaRPr lang="zh-CN" altLang="en-US" dirty="0"/>
          </a:p>
        </p:txBody>
      </p:sp>
      <p:sp>
        <p:nvSpPr>
          <p:cNvPr id="16" name="文本框 15">
            <a:extLst>
              <a:ext uri="{FF2B5EF4-FFF2-40B4-BE49-F238E27FC236}">
                <a16:creationId xmlns:a16="http://schemas.microsoft.com/office/drawing/2014/main" id="{9B299F6D-E2AE-4E28-9793-AC18757CEB17}"/>
              </a:ext>
            </a:extLst>
          </p:cNvPr>
          <p:cNvSpPr txBox="1"/>
          <p:nvPr/>
        </p:nvSpPr>
        <p:spPr>
          <a:xfrm>
            <a:off x="7790206" y="5968935"/>
            <a:ext cx="160227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Full model</a:t>
            </a:r>
            <a:endParaRPr lang="zh-CN" altLang="en-US" dirty="0"/>
          </a:p>
        </p:txBody>
      </p:sp>
      <p:cxnSp>
        <p:nvCxnSpPr>
          <p:cNvPr id="17" name="直接连接符 16">
            <a:extLst>
              <a:ext uri="{FF2B5EF4-FFF2-40B4-BE49-F238E27FC236}">
                <a16:creationId xmlns:a16="http://schemas.microsoft.com/office/drawing/2014/main" id="{6DBDC63A-29E1-46AA-BB20-A1E489EE1D99}"/>
              </a:ext>
            </a:extLst>
          </p:cNvPr>
          <p:cNvCxnSpPr>
            <a:cxnSpLocks/>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18" name="矩形 17">
            <a:extLst>
              <a:ext uri="{FF2B5EF4-FFF2-40B4-BE49-F238E27FC236}">
                <a16:creationId xmlns:a16="http://schemas.microsoft.com/office/drawing/2014/main" id="{DE5EB2DE-41E8-4403-B4DE-2E3067F7E1CA}"/>
              </a:ext>
            </a:extLst>
          </p:cNvPr>
          <p:cNvSpPr/>
          <p:nvPr/>
        </p:nvSpPr>
        <p:spPr>
          <a:xfrm>
            <a:off x="10135804" y="4462943"/>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41F61BC-7CF6-421A-B78B-17BBBDA6FFCD}"/>
              </a:ext>
            </a:extLst>
          </p:cNvPr>
          <p:cNvSpPr/>
          <p:nvPr/>
        </p:nvSpPr>
        <p:spPr>
          <a:xfrm>
            <a:off x="10599381" y="4462942"/>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932B342-8D09-4618-88BB-63CB401459AD}"/>
              </a:ext>
            </a:extLst>
          </p:cNvPr>
          <p:cNvSpPr/>
          <p:nvPr/>
        </p:nvSpPr>
        <p:spPr>
          <a:xfrm>
            <a:off x="11075650" y="446294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0FF362D-A861-4F5E-A619-7B0CC128A33D}"/>
              </a:ext>
            </a:extLst>
          </p:cNvPr>
          <p:cNvSpPr/>
          <p:nvPr/>
        </p:nvSpPr>
        <p:spPr>
          <a:xfrm>
            <a:off x="11556284" y="446294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9BA8DC2-1957-453E-B959-DEDE6D97EDFE}"/>
              </a:ext>
            </a:extLst>
          </p:cNvPr>
          <p:cNvSpPr/>
          <p:nvPr/>
        </p:nvSpPr>
        <p:spPr>
          <a:xfrm>
            <a:off x="10135804" y="4861420"/>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63FB9D5-9029-4B18-866B-1D76AD975875}"/>
              </a:ext>
            </a:extLst>
          </p:cNvPr>
          <p:cNvSpPr/>
          <p:nvPr/>
        </p:nvSpPr>
        <p:spPr>
          <a:xfrm>
            <a:off x="10611902" y="486141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AC2AB64-8D31-4BB4-86F5-F7C0631EC666}"/>
              </a:ext>
            </a:extLst>
          </p:cNvPr>
          <p:cNvSpPr/>
          <p:nvPr/>
        </p:nvSpPr>
        <p:spPr>
          <a:xfrm>
            <a:off x="11075650" y="486141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56F916C-0032-43B2-B43A-E93B18AA893A}"/>
              </a:ext>
            </a:extLst>
          </p:cNvPr>
          <p:cNvSpPr/>
          <p:nvPr/>
        </p:nvSpPr>
        <p:spPr>
          <a:xfrm>
            <a:off x="11556284" y="4861418"/>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1C0274D-83A0-406E-93E2-20A63C2CE1D5}"/>
              </a:ext>
            </a:extLst>
          </p:cNvPr>
          <p:cNvSpPr/>
          <p:nvPr/>
        </p:nvSpPr>
        <p:spPr>
          <a:xfrm>
            <a:off x="10135633" y="5264709"/>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AD1CE86-350B-44BF-A9DC-03E8960EC654}"/>
              </a:ext>
            </a:extLst>
          </p:cNvPr>
          <p:cNvSpPr/>
          <p:nvPr/>
        </p:nvSpPr>
        <p:spPr>
          <a:xfrm>
            <a:off x="10610536" y="5269519"/>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D5465C7-88A5-4DC1-A085-510F180AD378}"/>
              </a:ext>
            </a:extLst>
          </p:cNvPr>
          <p:cNvSpPr/>
          <p:nvPr/>
        </p:nvSpPr>
        <p:spPr>
          <a:xfrm>
            <a:off x="11075479" y="5264707"/>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CE1F1DFF-3FFE-4FFD-BB97-43EC54C13AA1}"/>
              </a:ext>
            </a:extLst>
          </p:cNvPr>
          <p:cNvSpPr/>
          <p:nvPr/>
        </p:nvSpPr>
        <p:spPr>
          <a:xfrm>
            <a:off x="11556113" y="5264707"/>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022E5A7-E89F-4989-BC29-7C105C9E04F7}"/>
              </a:ext>
            </a:extLst>
          </p:cNvPr>
          <p:cNvSpPr/>
          <p:nvPr/>
        </p:nvSpPr>
        <p:spPr>
          <a:xfrm>
            <a:off x="10132841" y="5668781"/>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272C5D8-75EA-48B2-830E-F19B7021A14E}"/>
              </a:ext>
            </a:extLst>
          </p:cNvPr>
          <p:cNvSpPr/>
          <p:nvPr/>
        </p:nvSpPr>
        <p:spPr>
          <a:xfrm>
            <a:off x="10596418" y="5668780"/>
            <a:ext cx="476269" cy="3984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C61F5FA-E1C7-4228-BA50-962913FC90E1}"/>
              </a:ext>
            </a:extLst>
          </p:cNvPr>
          <p:cNvSpPr/>
          <p:nvPr/>
        </p:nvSpPr>
        <p:spPr>
          <a:xfrm>
            <a:off x="11082611" y="5668778"/>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535F5683-5FAD-48C8-AD26-D3D0A758E9D1}"/>
              </a:ext>
            </a:extLst>
          </p:cNvPr>
          <p:cNvSpPr/>
          <p:nvPr/>
        </p:nvSpPr>
        <p:spPr>
          <a:xfrm>
            <a:off x="11553321" y="5668779"/>
            <a:ext cx="476269" cy="3984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8819A0E4-71E0-4F97-8732-07D90414337A}"/>
              </a:ext>
            </a:extLst>
          </p:cNvPr>
          <p:cNvSpPr txBox="1"/>
          <p:nvPr/>
        </p:nvSpPr>
        <p:spPr>
          <a:xfrm>
            <a:off x="10852972" y="6152762"/>
            <a:ext cx="74892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Cause</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10B05A86-2DB7-4086-86D3-F813E4E02FD4}"/>
              </a:ext>
            </a:extLst>
          </p:cNvPr>
          <p:cNvSpPr txBox="1"/>
          <p:nvPr/>
        </p:nvSpPr>
        <p:spPr>
          <a:xfrm>
            <a:off x="9463395" y="5171287"/>
            <a:ext cx="74475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Effect</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6360B51C-6F85-42D0-9176-674AD3DE55BE}"/>
              </a:ext>
            </a:extLst>
          </p:cNvPr>
          <p:cNvSpPr txBox="1"/>
          <p:nvPr/>
        </p:nvSpPr>
        <p:spPr>
          <a:xfrm>
            <a:off x="10149956" y="4044529"/>
            <a:ext cx="234157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djacency matrix </a:t>
            </a:r>
          </a:p>
        </p:txBody>
      </p:sp>
      <p:sp>
        <p:nvSpPr>
          <p:cNvPr id="3" name="矩形 2">
            <a:extLst>
              <a:ext uri="{FF2B5EF4-FFF2-40B4-BE49-F238E27FC236}">
                <a16:creationId xmlns:a16="http://schemas.microsoft.com/office/drawing/2014/main" id="{DC2A8989-3414-4D18-BACC-7A9F7988E98B}"/>
              </a:ext>
            </a:extLst>
          </p:cNvPr>
          <p:cNvSpPr/>
          <p:nvPr/>
        </p:nvSpPr>
        <p:spPr>
          <a:xfrm>
            <a:off x="7031115" y="2081814"/>
            <a:ext cx="2934069" cy="25987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66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标题占位符 1">
            <a:extLst>
              <a:ext uri="{FF2B5EF4-FFF2-40B4-BE49-F238E27FC236}">
                <a16:creationId xmlns:a16="http://schemas.microsoft.com/office/drawing/2014/main" id="{921172B2-E4FD-435B-BAF0-57A403EEE81A}"/>
              </a:ext>
            </a:extLst>
          </p:cNvPr>
          <p:cNvSpPr txBox="1"/>
          <p:nvPr/>
        </p:nvSpPr>
        <p:spPr>
          <a:xfrm>
            <a:off x="3737636" y="178292"/>
            <a:ext cx="6573263"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Problem Formulation and Objectives</a:t>
            </a:r>
            <a:endParaRPr lang="zh-CN" altLang="en-US"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2C8512EF-1121-46D1-AEFA-07CCE81BB59C}"/>
              </a:ext>
            </a:extLst>
          </p:cNvPr>
          <p:cNvPicPr>
            <a:picLocks noChangeAspect="1"/>
          </p:cNvPicPr>
          <p:nvPr/>
        </p:nvPicPr>
        <p:blipFill>
          <a:blip r:embed="rId4"/>
          <a:stretch>
            <a:fillRect/>
          </a:stretch>
        </p:blipFill>
        <p:spPr>
          <a:xfrm>
            <a:off x="5196791" y="3542267"/>
            <a:ext cx="3301246" cy="433497"/>
          </a:xfrm>
          <a:prstGeom prst="rect">
            <a:avLst/>
          </a:prstGeom>
        </p:spPr>
      </p:pic>
      <p:pic>
        <p:nvPicPr>
          <p:cNvPr id="10" name="图片 9">
            <a:extLst>
              <a:ext uri="{FF2B5EF4-FFF2-40B4-BE49-F238E27FC236}">
                <a16:creationId xmlns:a16="http://schemas.microsoft.com/office/drawing/2014/main" id="{3ABB7C89-E55A-4F7F-A748-54E597B4930F}"/>
              </a:ext>
            </a:extLst>
          </p:cNvPr>
          <p:cNvPicPr>
            <a:picLocks noChangeAspect="1"/>
          </p:cNvPicPr>
          <p:nvPr/>
        </p:nvPicPr>
        <p:blipFill>
          <a:blip r:embed="rId5"/>
          <a:stretch>
            <a:fillRect/>
          </a:stretch>
        </p:blipFill>
        <p:spPr>
          <a:xfrm>
            <a:off x="4680868" y="5256961"/>
            <a:ext cx="4091942" cy="600832"/>
          </a:xfrm>
          <a:prstGeom prst="rect">
            <a:avLst/>
          </a:prstGeom>
        </p:spPr>
      </p:pic>
      <p:sp>
        <p:nvSpPr>
          <p:cNvPr id="26" name="矩形: 圆角 25">
            <a:extLst>
              <a:ext uri="{FF2B5EF4-FFF2-40B4-BE49-F238E27FC236}">
                <a16:creationId xmlns:a16="http://schemas.microsoft.com/office/drawing/2014/main" id="{203A8903-51B5-48BA-8C17-AB4CF9CBEC0A}"/>
              </a:ext>
            </a:extLst>
          </p:cNvPr>
          <p:cNvSpPr/>
          <p:nvPr/>
        </p:nvSpPr>
        <p:spPr>
          <a:xfrm>
            <a:off x="3517788" y="1394647"/>
            <a:ext cx="7237753" cy="302341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FDD53E1E-3E55-4414-A191-FF620D7F78F0}"/>
              </a:ext>
            </a:extLst>
          </p:cNvPr>
          <p:cNvSpPr txBox="1"/>
          <p:nvPr/>
        </p:nvSpPr>
        <p:spPr>
          <a:xfrm>
            <a:off x="3820270" y="1537032"/>
            <a:ext cx="6407996" cy="175432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we can apply the autoregressive decomposition to infer the sequence iteratively.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objective reduces to learn a conditional density ˆp(</a:t>
            </a:r>
            <a:r>
              <a:rPr lang="en-US" altLang="zh-CN" dirty="0" err="1">
                <a:latin typeface="Times New Roman" panose="02020603050405020304" pitchFamily="18" charset="0"/>
                <a:cs typeface="Times New Roman" panose="02020603050405020304" pitchFamily="18" charset="0"/>
              </a:rPr>
              <a:t>xt</a:t>
            </a:r>
            <a:r>
              <a:rPr lang="en-US" altLang="zh-CN" dirty="0">
                <a:latin typeface="Times New Roman" panose="02020603050405020304" pitchFamily="18" charset="0"/>
                <a:cs typeface="Times New Roman" panose="02020603050405020304" pitchFamily="18" charset="0"/>
              </a:rPr>
              <a:t> | x1:t−1) that equals </a:t>
            </a:r>
            <a:r>
              <a:rPr lang="en-US" altLang="zh-CN" dirty="0" err="1">
                <a:latin typeface="Times New Roman" panose="02020603050405020304" pitchFamily="18" charset="0"/>
                <a:cs typeface="Times New Roman" panose="02020603050405020304" pitchFamily="18" charset="0"/>
              </a:rPr>
              <a:t>tothe</a:t>
            </a:r>
            <a:r>
              <a:rPr lang="en-US" altLang="zh-CN" dirty="0">
                <a:latin typeface="Times New Roman" panose="02020603050405020304" pitchFamily="18" charset="0"/>
                <a:cs typeface="Times New Roman" panose="02020603050405020304" pitchFamily="18" charset="0"/>
              </a:rPr>
              <a:t> true density p(</a:t>
            </a:r>
            <a:r>
              <a:rPr lang="en-US" altLang="zh-CN" dirty="0" err="1">
                <a:latin typeface="Times New Roman" panose="02020603050405020304" pitchFamily="18" charset="0"/>
                <a:cs typeface="Times New Roman" panose="02020603050405020304" pitchFamily="18" charset="0"/>
              </a:rPr>
              <a:t>xt</a:t>
            </a:r>
            <a:r>
              <a:rPr lang="en-US" altLang="zh-CN" dirty="0">
                <a:latin typeface="Times New Roman" panose="02020603050405020304" pitchFamily="18" charset="0"/>
                <a:cs typeface="Times New Roman" panose="02020603050405020304" pitchFamily="18" charset="0"/>
              </a:rPr>
              <a:t> | x1:t−1). Hence, our first objective is: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835D6A1-7ED5-4F87-A9F8-4D857B1BB38C}"/>
                  </a:ext>
                </a:extLst>
              </p:cNvPr>
              <p:cNvSpPr txBox="1"/>
              <p:nvPr/>
            </p:nvSpPr>
            <p:spPr>
              <a:xfrm>
                <a:off x="3820270" y="4608380"/>
                <a:ext cx="7109668" cy="390748"/>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our second objective is to learn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𝑓</m:t>
                        </m:r>
                      </m:e>
                      <m:sub>
                        <m:r>
                          <a:rPr lang="en-US" altLang="zh-CN" b="0" i="1" smtClean="0">
                            <a:latin typeface="Cambria Math" panose="02040503050406030204" pitchFamily="18" charset="0"/>
                            <a:cs typeface="Times New Roman" panose="02020603050405020304" pitchFamily="18" charset="0"/>
                          </a:rPr>
                          <m:t>𝑝</m:t>
                        </m:r>
                      </m:sub>
                    </m:sSub>
                  </m:oMath>
                </a14:m>
                <a:r>
                  <a:rPr lang="zh-CN" altLang="en-US" dirty="0">
                    <a:latin typeface="Times New Roman" panose="02020603050405020304" pitchFamily="18" charset="0"/>
                    <a:cs typeface="Times New Roman" panose="02020603050405020304" pitchFamily="18" charset="0"/>
                  </a:rPr>
                  <a:t> for each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𝑝</m:t>
                        </m:r>
                      </m:sup>
                    </m:sSup>
                  </m:oMath>
                </a14:m>
                <a:r>
                  <a:rPr lang="zh-CN" altLang="en-US" dirty="0">
                    <a:latin typeface="Times New Roman" panose="02020603050405020304" pitchFamily="18" charset="0"/>
                    <a:cs typeface="Times New Roman" panose="02020603050405020304" pitchFamily="18" charset="0"/>
                  </a:rPr>
                  <a:t>and infer the matrix A.</a:t>
                </a:r>
              </a:p>
            </p:txBody>
          </p:sp>
        </mc:Choice>
        <mc:Fallback xmlns="">
          <p:sp>
            <p:nvSpPr>
              <p:cNvPr id="33" name="文本框 32">
                <a:extLst>
                  <a:ext uri="{FF2B5EF4-FFF2-40B4-BE49-F238E27FC236}">
                    <a16:creationId xmlns:a16="http://schemas.microsoft.com/office/drawing/2014/main" id="{1835D6A1-7ED5-4F87-A9F8-4D857B1BB38C}"/>
                  </a:ext>
                </a:extLst>
              </p:cNvPr>
              <p:cNvSpPr txBox="1">
                <a:spLocks noRot="1" noChangeAspect="1" noMove="1" noResize="1" noEditPoints="1" noAdjustHandles="1" noChangeArrowheads="1" noChangeShapeType="1" noTextEdit="1"/>
              </p:cNvSpPr>
              <p:nvPr/>
            </p:nvSpPr>
            <p:spPr>
              <a:xfrm>
                <a:off x="3820270" y="4608380"/>
                <a:ext cx="7109668" cy="390748"/>
              </a:xfrm>
              <a:prstGeom prst="rect">
                <a:avLst/>
              </a:prstGeom>
              <a:blipFill>
                <a:blip r:embed="rId6"/>
                <a:stretch>
                  <a:fillRect l="-772" t="-9375" b="-18750"/>
                </a:stretch>
              </a:blipFill>
            </p:spPr>
            <p:txBody>
              <a:bodyPr/>
              <a:lstStyle/>
              <a:p>
                <a:r>
                  <a:rPr lang="zh-CN" altLang="en-US">
                    <a:noFill/>
                  </a:rPr>
                  <a:t> </a:t>
                </a:r>
              </a:p>
            </p:txBody>
          </p:sp>
        </mc:Fallback>
      </mc:AlternateContent>
      <p:sp>
        <p:nvSpPr>
          <p:cNvPr id="34" name="矩形: 圆角 33">
            <a:extLst>
              <a:ext uri="{FF2B5EF4-FFF2-40B4-BE49-F238E27FC236}">
                <a16:creationId xmlns:a16="http://schemas.microsoft.com/office/drawing/2014/main" id="{9B72457D-6F4C-4CC2-B41B-06FBD39A0525}"/>
              </a:ext>
            </a:extLst>
          </p:cNvPr>
          <p:cNvSpPr/>
          <p:nvPr/>
        </p:nvSpPr>
        <p:spPr>
          <a:xfrm>
            <a:off x="3533468" y="4608379"/>
            <a:ext cx="7175065" cy="1456861"/>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D26F4857-1419-4F5D-9C0E-3A7702CF6043}"/>
              </a:ext>
            </a:extLst>
          </p:cNvPr>
          <p:cNvSpPr txBox="1"/>
          <p:nvPr/>
        </p:nvSpPr>
        <p:spPr>
          <a:xfrm>
            <a:off x="927570" y="2498102"/>
            <a:ext cx="609669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L</a:t>
            </a:r>
            <a:r>
              <a:rPr lang="zh-CN" altLang="en-US" sz="2400" dirty="0">
                <a:latin typeface="Times New Roman" panose="02020603050405020304" pitchFamily="18" charset="0"/>
                <a:cs typeface="Times New Roman" panose="02020603050405020304" pitchFamily="18" charset="0"/>
              </a:rPr>
              <a:t>earn a distribution</a:t>
            </a:r>
          </a:p>
        </p:txBody>
      </p:sp>
      <p:sp>
        <p:nvSpPr>
          <p:cNvPr id="36" name="文本框 35">
            <a:extLst>
              <a:ext uri="{FF2B5EF4-FFF2-40B4-BE49-F238E27FC236}">
                <a16:creationId xmlns:a16="http://schemas.microsoft.com/office/drawing/2014/main" id="{4ECEFB5C-56D8-4114-9534-F8C7B4C1B1E8}"/>
              </a:ext>
            </a:extLst>
          </p:cNvPr>
          <p:cNvSpPr txBox="1"/>
          <p:nvPr/>
        </p:nvSpPr>
        <p:spPr>
          <a:xfrm>
            <a:off x="1329536" y="4841461"/>
            <a:ext cx="6096698"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Learn g</a:t>
            </a:r>
            <a:r>
              <a:rPr lang="zh-CN" altLang="en-US" sz="2400" dirty="0">
                <a:latin typeface="Times New Roman" panose="02020603050405020304" pitchFamily="18" charset="0"/>
                <a:cs typeface="Times New Roman" panose="02020603050405020304" pitchFamily="18" charset="0"/>
              </a:rPr>
              <a:t>ranger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causal graph</a:t>
            </a:r>
          </a:p>
        </p:txBody>
      </p:sp>
    </p:spTree>
    <p:extLst>
      <p:ext uri="{BB962C8B-B14F-4D97-AF65-F5344CB8AC3E}">
        <p14:creationId xmlns:p14="http://schemas.microsoft.com/office/powerpoint/2010/main" val="369810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F06943C-3AF9-4F04-8099-C12956126574}"/>
              </a:ext>
            </a:extLst>
          </p:cNvPr>
          <p:cNvPicPr>
            <a:picLocks noChangeAspect="1"/>
          </p:cNvPicPr>
          <p:nvPr/>
        </p:nvPicPr>
        <p:blipFill>
          <a:blip r:embed="rId4"/>
          <a:stretch>
            <a:fillRect/>
          </a:stretch>
        </p:blipFill>
        <p:spPr>
          <a:xfrm>
            <a:off x="998829" y="818437"/>
            <a:ext cx="2927218" cy="5339081"/>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21F185C-1A5A-4EBB-B884-EB485E3CDD2A}"/>
                  </a:ext>
                </a:extLst>
              </p:cNvPr>
              <p:cNvSpPr txBox="1"/>
              <p:nvPr/>
            </p:nvSpPr>
            <p:spPr>
              <a:xfrm>
                <a:off x="5002985" y="1742624"/>
                <a:ext cx="6096698" cy="1200329"/>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paper uses a 5-variate time series as an example. </a:t>
                </a:r>
                <a:r>
                  <a:rPr lang="zh-CN" altLang="en-US" sz="24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h</m:t>
                    </m:r>
                  </m:oMath>
                </a14:m>
                <a:r>
                  <a:rPr lang="zh-CN" altLang="en-US" sz="2400" dirty="0">
                    <a:latin typeface="Times New Roman" panose="02020603050405020304" pitchFamily="18" charset="0"/>
                    <a:cs typeface="Times New Roman" panose="02020603050405020304" pitchFamily="18" charset="0"/>
                  </a:rPr>
                  <a:t> be hidden states in our encoder, our encoder can be written as:</a:t>
                </a:r>
              </a:p>
            </p:txBody>
          </p:sp>
        </mc:Choice>
        <mc:Fallback xmlns="">
          <p:sp>
            <p:nvSpPr>
              <p:cNvPr id="24" name="文本框 23">
                <a:extLst>
                  <a:ext uri="{FF2B5EF4-FFF2-40B4-BE49-F238E27FC236}">
                    <a16:creationId xmlns:a16="http://schemas.microsoft.com/office/drawing/2014/main" id="{821F185C-1A5A-4EBB-B884-EB485E3CDD2A}"/>
                  </a:ext>
                </a:extLst>
              </p:cNvPr>
              <p:cNvSpPr txBox="1">
                <a:spLocks noRot="1" noChangeAspect="1" noMove="1" noResize="1" noEditPoints="1" noAdjustHandles="1" noChangeArrowheads="1" noChangeShapeType="1" noTextEdit="1"/>
              </p:cNvSpPr>
              <p:nvPr/>
            </p:nvSpPr>
            <p:spPr>
              <a:xfrm>
                <a:off x="5002985" y="1742624"/>
                <a:ext cx="6096698" cy="1200329"/>
              </a:xfrm>
              <a:prstGeom prst="rect">
                <a:avLst/>
              </a:prstGeom>
              <a:blipFill>
                <a:blip r:embed="rId5"/>
                <a:stretch>
                  <a:fillRect l="-1600" t="-4061" r="-200" b="-1066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132CC76-5997-4256-943C-9D20B6482258}"/>
              </a:ext>
            </a:extLst>
          </p:cNvPr>
          <p:cNvPicPr>
            <a:picLocks noChangeAspect="1"/>
          </p:cNvPicPr>
          <p:nvPr/>
        </p:nvPicPr>
        <p:blipFill>
          <a:blip r:embed="rId6"/>
          <a:stretch>
            <a:fillRect/>
          </a:stretch>
        </p:blipFill>
        <p:spPr>
          <a:xfrm>
            <a:off x="5272451" y="3348422"/>
            <a:ext cx="5208560" cy="1334578"/>
          </a:xfrm>
          <a:prstGeom prst="rect">
            <a:avLst/>
          </a:prstGeom>
        </p:spPr>
      </p:pic>
      <p:sp>
        <p:nvSpPr>
          <p:cNvPr id="29" name="文本框 28">
            <a:extLst>
              <a:ext uri="{FF2B5EF4-FFF2-40B4-BE49-F238E27FC236}">
                <a16:creationId xmlns:a16="http://schemas.microsoft.com/office/drawing/2014/main" id="{6D5D7C9F-0DB4-4218-B4D3-077AC598AAF2}"/>
              </a:ext>
            </a:extLst>
          </p:cNvPr>
          <p:cNvSpPr txBox="1"/>
          <p:nvPr/>
        </p:nvSpPr>
        <p:spPr>
          <a:xfrm>
            <a:off x="1051771" y="919053"/>
            <a:ext cx="609669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structure of encoder</a:t>
            </a:r>
            <a:endParaRPr lang="zh-CN" altLang="en-US" sz="2400" dirty="0"/>
          </a:p>
        </p:txBody>
      </p:sp>
    </p:spTree>
    <p:extLst>
      <p:ext uri="{BB962C8B-B14F-4D97-AF65-F5344CB8AC3E}">
        <p14:creationId xmlns:p14="http://schemas.microsoft.com/office/powerpoint/2010/main" val="327054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5D28D0D-61D1-4631-9D07-62F2F50B5384}"/>
              </a:ext>
            </a:extLst>
          </p:cNvPr>
          <p:cNvPicPr>
            <a:picLocks noChangeAspect="1"/>
          </p:cNvPicPr>
          <p:nvPr/>
        </p:nvPicPr>
        <p:blipFill>
          <a:blip r:embed="rId4"/>
          <a:stretch>
            <a:fillRect/>
          </a:stretch>
        </p:blipFill>
        <p:spPr>
          <a:xfrm>
            <a:off x="1128961" y="1317072"/>
            <a:ext cx="3553868" cy="5540928"/>
          </a:xfrm>
          <a:prstGeom prst="rect">
            <a:avLst/>
          </a:prstGeom>
        </p:spPr>
      </p:pic>
      <p:sp>
        <p:nvSpPr>
          <p:cNvPr id="14" name="文本框 13">
            <a:extLst>
              <a:ext uri="{FF2B5EF4-FFF2-40B4-BE49-F238E27FC236}">
                <a16:creationId xmlns:a16="http://schemas.microsoft.com/office/drawing/2014/main" id="{97680210-F112-402E-B0FC-50F91F57F88C}"/>
              </a:ext>
            </a:extLst>
          </p:cNvPr>
          <p:cNvSpPr txBox="1"/>
          <p:nvPr/>
        </p:nvSpPr>
        <p:spPr>
          <a:xfrm>
            <a:off x="1051771" y="919053"/>
            <a:ext cx="609669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structure of </a:t>
            </a:r>
            <a:r>
              <a:rPr lang="en-US" altLang="zh-CN" sz="2400" dirty="0">
                <a:latin typeface="Times New Roman" panose="02020603050405020304" pitchFamily="18" charset="0"/>
                <a:cs typeface="Times New Roman" panose="02020603050405020304" pitchFamily="18" charset="0"/>
              </a:rPr>
              <a:t>de</a:t>
            </a:r>
            <a:r>
              <a:rPr lang="zh-CN" altLang="en-US" sz="2400" dirty="0">
                <a:latin typeface="Times New Roman" panose="02020603050405020304" pitchFamily="18" charset="0"/>
                <a:cs typeface="Times New Roman" panose="02020603050405020304" pitchFamily="18" charset="0"/>
              </a:rPr>
              <a:t>coder</a:t>
            </a:r>
            <a:endParaRPr lang="zh-CN" altLang="en-US" sz="2400" dirty="0"/>
          </a:p>
        </p:txBody>
      </p:sp>
      <p:pic>
        <p:nvPicPr>
          <p:cNvPr id="7" name="图片 6">
            <a:extLst>
              <a:ext uri="{FF2B5EF4-FFF2-40B4-BE49-F238E27FC236}">
                <a16:creationId xmlns:a16="http://schemas.microsoft.com/office/drawing/2014/main" id="{78B19D77-0521-4737-9CBE-1FF541F0D779}"/>
              </a:ext>
            </a:extLst>
          </p:cNvPr>
          <p:cNvPicPr>
            <a:picLocks noChangeAspect="1"/>
          </p:cNvPicPr>
          <p:nvPr/>
        </p:nvPicPr>
        <p:blipFill>
          <a:blip r:embed="rId5"/>
          <a:stretch>
            <a:fillRect/>
          </a:stretch>
        </p:blipFill>
        <p:spPr>
          <a:xfrm>
            <a:off x="5266453" y="3636421"/>
            <a:ext cx="4485440" cy="2057152"/>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9E98D8E-3D5F-4CFD-B452-77245A3AE94B}"/>
                  </a:ext>
                </a:extLst>
              </p:cNvPr>
              <p:cNvSpPr txBox="1"/>
              <p:nvPr/>
            </p:nvSpPr>
            <p:spPr>
              <a:xfrm>
                <a:off x="5372100" y="1282587"/>
                <a:ext cx="6096698" cy="1938992"/>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The collection of all heads explicitly models</a:t>
                </a:r>
              </a:p>
              <a:p>
                <a:r>
                  <a:rPr lang="zh-CN" altLang="en-US" sz="2400" dirty="0">
                    <a:latin typeface="Times New Roman" panose="02020603050405020304" pitchFamily="18" charset="0"/>
                    <a:cs typeface="Times New Roman" panose="02020603050405020304" pitchFamily="18" charset="0"/>
                  </a:rPr>
                  <a:t>p(xt|x1:t−1). Let </a:t>
                </a:r>
                <a14:m>
                  <m:oMath xmlns:m="http://schemas.openxmlformats.org/officeDocument/2006/math">
                    <m:r>
                      <m:rPr>
                        <m:sty m:val="p"/>
                      </m:rPr>
                      <a:rPr lang="en-US" altLang="zh-CN" sz="2400" i="1" dirty="0">
                        <a:latin typeface="Cambria Math" panose="02040503050406030204" pitchFamily="18" charset="0"/>
                        <a:cs typeface="Times New Roman" panose="02020603050405020304" pitchFamily="18" charset="0"/>
                      </a:rPr>
                      <m:t>s</m:t>
                    </m:r>
                  </m:oMath>
                </a14:m>
                <a:r>
                  <a:rPr lang="zh-CN" altLang="en-US" sz="2400" dirty="0">
                    <a:latin typeface="Times New Roman" panose="02020603050405020304" pitchFamily="18" charset="0"/>
                    <a:cs typeface="Times New Roman" panose="02020603050405020304" pitchFamily="18" charset="0"/>
                  </a:rPr>
                  <a:t> be the hidden state in our decoder. The initial state of decoder is sampled from the Gaussian distribution parameterized by µ and σ. More formally, we have:</a:t>
                </a:r>
              </a:p>
            </p:txBody>
          </p:sp>
        </mc:Choice>
        <mc:Fallback xmlns="">
          <p:sp>
            <p:nvSpPr>
              <p:cNvPr id="18" name="文本框 17">
                <a:extLst>
                  <a:ext uri="{FF2B5EF4-FFF2-40B4-BE49-F238E27FC236}">
                    <a16:creationId xmlns:a16="http://schemas.microsoft.com/office/drawing/2014/main" id="{A9E98D8E-3D5F-4CFD-B452-77245A3AE94B}"/>
                  </a:ext>
                </a:extLst>
              </p:cNvPr>
              <p:cNvSpPr txBox="1">
                <a:spLocks noRot="1" noChangeAspect="1" noMove="1" noResize="1" noEditPoints="1" noAdjustHandles="1" noChangeArrowheads="1" noChangeShapeType="1" noTextEdit="1"/>
              </p:cNvSpPr>
              <p:nvPr/>
            </p:nvSpPr>
            <p:spPr>
              <a:xfrm>
                <a:off x="5372100" y="1282587"/>
                <a:ext cx="6096698" cy="1938992"/>
              </a:xfrm>
              <a:prstGeom prst="rect">
                <a:avLst/>
              </a:prstGeom>
              <a:blipFill>
                <a:blip r:embed="rId6"/>
                <a:stretch>
                  <a:fillRect l="-1500" t="-2516" r="-2500" b="-6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148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21B5351-2A09-475D-A783-D88E1595A7C6}"/>
              </a:ext>
            </a:extLst>
          </p:cNvPr>
          <p:cNvPicPr>
            <a:picLocks noChangeAspect="1"/>
          </p:cNvPicPr>
          <p:nvPr/>
        </p:nvPicPr>
        <p:blipFill>
          <a:blip r:embed="rId4"/>
          <a:stretch>
            <a:fillRect/>
          </a:stretch>
        </p:blipFill>
        <p:spPr>
          <a:xfrm>
            <a:off x="1339083" y="1147157"/>
            <a:ext cx="3486582" cy="5679347"/>
          </a:xfrm>
          <a:prstGeom prst="rect">
            <a:avLst/>
          </a:prstGeom>
        </p:spPr>
      </p:pic>
      <p:sp>
        <p:nvSpPr>
          <p:cNvPr id="16" name="文本框 15">
            <a:extLst>
              <a:ext uri="{FF2B5EF4-FFF2-40B4-BE49-F238E27FC236}">
                <a16:creationId xmlns:a16="http://schemas.microsoft.com/office/drawing/2014/main" id="{B4941E26-1E87-400C-AEF3-63B75FF80D17}"/>
              </a:ext>
            </a:extLst>
          </p:cNvPr>
          <p:cNvSpPr txBox="1"/>
          <p:nvPr/>
        </p:nvSpPr>
        <p:spPr>
          <a:xfrm>
            <a:off x="1339083" y="796173"/>
            <a:ext cx="609669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pipeline of full model.</a:t>
            </a:r>
          </a:p>
        </p:txBody>
      </p:sp>
      <p:pic>
        <p:nvPicPr>
          <p:cNvPr id="18" name="图片 17">
            <a:extLst>
              <a:ext uri="{FF2B5EF4-FFF2-40B4-BE49-F238E27FC236}">
                <a16:creationId xmlns:a16="http://schemas.microsoft.com/office/drawing/2014/main" id="{C127732F-CB72-48FB-A441-5E2C0F66FFAA}"/>
              </a:ext>
            </a:extLst>
          </p:cNvPr>
          <p:cNvPicPr>
            <a:picLocks noChangeAspect="1"/>
          </p:cNvPicPr>
          <p:nvPr/>
        </p:nvPicPr>
        <p:blipFill>
          <a:blip r:embed="rId5"/>
          <a:stretch>
            <a:fillRect/>
          </a:stretch>
        </p:blipFill>
        <p:spPr>
          <a:xfrm>
            <a:off x="5684952" y="2030768"/>
            <a:ext cx="4542240" cy="335634"/>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78E2F62-EA02-41F8-B2BD-87203CF47FCC}"/>
                  </a:ext>
                </a:extLst>
              </p:cNvPr>
              <p:cNvSpPr txBox="1"/>
              <p:nvPr/>
            </p:nvSpPr>
            <p:spPr>
              <a:xfrm>
                <a:off x="5419127" y="3166192"/>
                <a:ext cx="6096698" cy="1200329"/>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To compensate for</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 </m:t>
                    </m:r>
                    <m:r>
                      <a:rPr lang="zh-CN" altLang="en-US" sz="2400" i="1" dirty="0">
                        <a:latin typeface="Cambria Math" panose="02040503050406030204" pitchFamily="18" charset="0"/>
                        <a:cs typeface="Times New Roman" panose="02020603050405020304" pitchFamily="18" charset="0"/>
                      </a:rPr>
                      <m:t>𝜀</m:t>
                    </m:r>
                  </m:oMath>
                </a14:m>
                <a:r>
                  <a:rPr lang="zh-CN" altLang="en-US" sz="2400" dirty="0">
                    <a:latin typeface="Times New Roman" panose="02020603050405020304" pitchFamily="18" charset="0"/>
                    <a:cs typeface="Times New Roman" panose="02020603050405020304" pitchFamily="18" charset="0"/>
                  </a:rPr>
                  <a:t>, another recurrent VAE parameterized by {ψ, ω}, is utilized to estimate the additive noise. </a:t>
                </a:r>
              </a:p>
            </p:txBody>
          </p:sp>
        </mc:Choice>
        <mc:Fallback xmlns="">
          <p:sp>
            <p:nvSpPr>
              <p:cNvPr id="20" name="文本框 19">
                <a:extLst>
                  <a:ext uri="{FF2B5EF4-FFF2-40B4-BE49-F238E27FC236}">
                    <a16:creationId xmlns:a16="http://schemas.microsoft.com/office/drawing/2014/main" id="{E78E2F62-EA02-41F8-B2BD-87203CF47FCC}"/>
                  </a:ext>
                </a:extLst>
              </p:cNvPr>
              <p:cNvSpPr txBox="1">
                <a:spLocks noRot="1" noChangeAspect="1" noMove="1" noResize="1" noEditPoints="1" noAdjustHandles="1" noChangeArrowheads="1" noChangeShapeType="1" noTextEdit="1"/>
              </p:cNvSpPr>
              <p:nvPr/>
            </p:nvSpPr>
            <p:spPr>
              <a:xfrm>
                <a:off x="5419127" y="3166192"/>
                <a:ext cx="6096698" cy="1200329"/>
              </a:xfrm>
              <a:prstGeom prst="rect">
                <a:avLst/>
              </a:prstGeom>
              <a:blipFill>
                <a:blip r:embed="rId6"/>
                <a:stretch>
                  <a:fillRect l="-1600" t="-4061" r="-200"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22318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6906</TotalTime>
  <Words>1747</Words>
  <Application>Microsoft Office PowerPoint</Application>
  <PresentationFormat>宽屏</PresentationFormat>
  <Paragraphs>139</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PingFang SC</vt:lpstr>
      <vt:lpstr>等线</vt:lpstr>
      <vt:lpstr>等线 Light</vt:lpstr>
      <vt:lpstr>微软雅黑</vt:lpstr>
      <vt:lpstr>Arial</vt:lpstr>
      <vt:lpstr>Calibri</vt:lpstr>
      <vt:lpstr>Cambria Math</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Yi Xu</cp:lastModifiedBy>
  <cp:revision>105</cp:revision>
  <dcterms:created xsi:type="dcterms:W3CDTF">2023-09-18T07:48:24Z</dcterms:created>
  <dcterms:modified xsi:type="dcterms:W3CDTF">2024-07-10T02:25:29Z</dcterms:modified>
</cp:coreProperties>
</file>