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32" r:id="rId2"/>
    <p:sldId id="3608" r:id="rId3"/>
    <p:sldId id="3626" r:id="rId4"/>
    <p:sldId id="3636" r:id="rId5"/>
    <p:sldId id="3627" r:id="rId6"/>
    <p:sldId id="3630" r:id="rId7"/>
    <p:sldId id="3631" r:id="rId8"/>
    <p:sldId id="3614" r:id="rId9"/>
    <p:sldId id="3635" r:id="rId10"/>
    <p:sldId id="3637" r:id="rId11"/>
    <p:sldId id="3638" r:id="rId12"/>
    <p:sldId id="3639" r:id="rId13"/>
    <p:sldId id="3625"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8"/>
    <p:restoredTop sz="80889"/>
  </p:normalViewPr>
  <p:slideViewPr>
    <p:cSldViewPr snapToGrid="0">
      <p:cViewPr varScale="1">
        <p:scale>
          <a:sx n="97" d="100"/>
          <a:sy n="97" d="100"/>
        </p:scale>
        <p:origin x="2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7501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67307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1933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8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14</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E586-8A14-C3E6-1930-93C9AC0148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2682F-1342-6A60-A92B-CF18DEA92A1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D5AFA3F-B50D-9991-C5D0-8A0DD1FDEFB7}"/>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FDDFCA1-A714-BC34-3221-4F36562FB92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4144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E586-8A14-C3E6-1930-93C9AC0148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2682F-1342-6A60-A92B-CF18DEA92A1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D5AFA3F-B50D-9991-C5D0-8A0DD1FDEFB7}"/>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FDDFCA1-A714-BC34-3221-4F36562FB92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20729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F9BFB-548F-F45E-19EF-0F3FBD13D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F78C7-EA56-5105-4A8E-8A301CDA6A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BA89BFC-3DCB-50F4-3F52-C6A74DDECD01}"/>
              </a:ext>
            </a:extLst>
          </p:cNvPr>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026DC3A-4937-68A5-B99E-01DEADA4E7A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342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411E-413F-B222-0526-89A66C36EC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9232CB-C146-1AFB-3BF6-9D61842DF480}"/>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D537FC42-3FF2-F6CF-90BE-B418BA9785E8}"/>
              </a:ext>
            </a:extLst>
          </p:cNvPr>
          <p:cNvSpPr>
            <a:spLocks noGrp="1"/>
          </p:cNvSpPr>
          <p:nvPr>
            <p:ph type="body" idx="1"/>
          </p:nvPr>
        </p:nvSpPr>
        <p:spPr/>
        <p:txBody>
          <a:bodyPr/>
          <a:lstStyle/>
          <a:p>
            <a:br>
              <a:rPr lang="zh-CN" altLang="en-US" dirty="0"/>
            </a:br>
            <a:r>
              <a:rPr lang="en-US" altLang="zh-CN" dirty="0"/>
              <a:t>W</a:t>
            </a:r>
            <a:r>
              <a:rPr lang="zh-CN" altLang="en-US" dirty="0"/>
              <a:t>其实就是邻居节点和自身的邻接图，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879197FF-E3AD-E888-3A07-D2D85F949709}"/>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1183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72A64-8748-33BC-5246-DBE1E88084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BF6D2C-7A4C-242A-4A13-F9A835022B0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4618C3F3-18F2-B6E7-92D5-A5067D0FB7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b="0" i="0" dirty="0">
                <a:solidFill>
                  <a:srgbClr val="0D0D0D"/>
                </a:solidFill>
                <a:effectLst/>
                <a:latin typeface="Söhne"/>
              </a:rPr>
              <a:t>通过引入稀疏性约束，我们可以限制模型只学习最强的、最有可能是真实因果关系的连接，而忽略那些弱的、可能仅仅是偶然关系的连接。</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52E6447B-778C-9E9B-404E-AABC920F81A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6709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523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2024/7/9</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90481" y="1652837"/>
            <a:ext cx="11392961"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GEOLLM: EXTRACTING GEOSPATIAL KNOWLEDGE FROM LARGE LANGUAGE MODELS</a:t>
            </a:r>
          </a:p>
          <a:p>
            <a:pPr>
              <a:defRPr/>
            </a:pPr>
            <a:endPar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259911" y="3018095"/>
            <a:ext cx="288033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ICLR-2024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汇报人：王睿</a:t>
            </a:r>
          </a:p>
        </p:txBody>
      </p:sp>
      <p:pic>
        <p:nvPicPr>
          <p:cNvPr id="2" name="图片 1">
            <a:extLst>
              <a:ext uri="{FF2B5EF4-FFF2-40B4-BE49-F238E27FC236}">
                <a16:creationId xmlns:a16="http://schemas.microsoft.com/office/drawing/2014/main" id="{728ADDA8-5B59-1CEB-4967-1F3C44880F13}"/>
              </a:ext>
            </a:extLst>
          </p:cNvPr>
          <p:cNvPicPr>
            <a:picLocks noChangeAspect="1"/>
          </p:cNvPicPr>
          <p:nvPr/>
        </p:nvPicPr>
        <p:blipFill>
          <a:blip r:embed="rId4"/>
          <a:stretch>
            <a:fillRect/>
          </a:stretch>
        </p:blipFill>
        <p:spPr>
          <a:xfrm>
            <a:off x="374293" y="5295652"/>
            <a:ext cx="4076700" cy="673100"/>
          </a:xfrm>
          <a:prstGeom prst="rect">
            <a:avLst/>
          </a:prstGeom>
        </p:spPr>
      </p:pic>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B8860EE-836E-19E9-9E5F-0083CC2A15FA}"/>
              </a:ext>
            </a:extLst>
          </p:cNvPr>
          <p:cNvPicPr>
            <a:picLocks noChangeAspect="1"/>
          </p:cNvPicPr>
          <p:nvPr/>
        </p:nvPicPr>
        <p:blipFill>
          <a:blip r:embed="rId4"/>
          <a:stretch>
            <a:fillRect/>
          </a:stretch>
        </p:blipFill>
        <p:spPr>
          <a:xfrm>
            <a:off x="2579205" y="1732914"/>
            <a:ext cx="5867400" cy="3187700"/>
          </a:xfrm>
          <a:prstGeom prst="rect">
            <a:avLst/>
          </a:prstGeom>
        </p:spPr>
      </p:pic>
    </p:spTree>
    <p:extLst>
      <p:ext uri="{BB962C8B-B14F-4D97-AF65-F5344CB8AC3E}">
        <p14:creationId xmlns:p14="http://schemas.microsoft.com/office/powerpoint/2010/main" val="32698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补充</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C1A9CB90-06D8-6649-2110-C67BEE169852}"/>
              </a:ext>
            </a:extLst>
          </p:cNvPr>
          <p:cNvPicPr>
            <a:picLocks noChangeAspect="1"/>
          </p:cNvPicPr>
          <p:nvPr/>
        </p:nvPicPr>
        <p:blipFill>
          <a:blip r:embed="rId4"/>
          <a:stretch>
            <a:fillRect/>
          </a:stretch>
        </p:blipFill>
        <p:spPr>
          <a:xfrm>
            <a:off x="374651" y="1081808"/>
            <a:ext cx="6582740" cy="852021"/>
          </a:xfrm>
          <a:prstGeom prst="rect">
            <a:avLst/>
          </a:prstGeom>
        </p:spPr>
      </p:pic>
      <p:pic>
        <p:nvPicPr>
          <p:cNvPr id="3" name="图片 2">
            <a:extLst>
              <a:ext uri="{FF2B5EF4-FFF2-40B4-BE49-F238E27FC236}">
                <a16:creationId xmlns:a16="http://schemas.microsoft.com/office/drawing/2014/main" id="{C0B1173A-18B2-8B45-F370-CD2CED39EE39}"/>
              </a:ext>
            </a:extLst>
          </p:cNvPr>
          <p:cNvPicPr>
            <a:picLocks noChangeAspect="1"/>
          </p:cNvPicPr>
          <p:nvPr/>
        </p:nvPicPr>
        <p:blipFill>
          <a:blip r:embed="rId5"/>
          <a:stretch>
            <a:fillRect/>
          </a:stretch>
        </p:blipFill>
        <p:spPr>
          <a:xfrm>
            <a:off x="7177087" y="904653"/>
            <a:ext cx="4457700" cy="5473700"/>
          </a:xfrm>
          <a:prstGeom prst="rect">
            <a:avLst/>
          </a:prstGeom>
        </p:spPr>
      </p:pic>
      <p:sp>
        <p:nvSpPr>
          <p:cNvPr id="5" name="文本框 4">
            <a:extLst>
              <a:ext uri="{FF2B5EF4-FFF2-40B4-BE49-F238E27FC236}">
                <a16:creationId xmlns:a16="http://schemas.microsoft.com/office/drawing/2014/main" id="{F8A333B9-A08E-AC04-8BE0-887A750C7258}"/>
              </a:ext>
            </a:extLst>
          </p:cNvPr>
          <p:cNvSpPr txBox="1"/>
          <p:nvPr/>
        </p:nvSpPr>
        <p:spPr>
          <a:xfrm>
            <a:off x="516835" y="2239617"/>
            <a:ext cx="6440556" cy="2308324"/>
          </a:xfrm>
          <a:prstGeom prst="rect">
            <a:avLst/>
          </a:prstGeom>
          <a:noFill/>
        </p:spPr>
        <p:txBody>
          <a:bodyPr wrap="square" rtlCol="0">
            <a:spAutoFit/>
          </a:bodyPr>
          <a:lstStyle/>
          <a:p>
            <a:r>
              <a:rPr kumimoji="1" lang="zh-CN" altLang="en-US" dirty="0"/>
              <a:t>这篇论文探讨了如何去设计一个</a:t>
            </a:r>
            <a:r>
              <a:rPr kumimoji="1" lang="en-US" altLang="zh-CN" dirty="0"/>
              <a:t>prompt</a:t>
            </a:r>
            <a:r>
              <a:rPr kumimoji="1" lang="zh-CN" altLang="en-US" dirty="0"/>
              <a:t>去减轻大语言模型的偏见</a:t>
            </a:r>
            <a:endParaRPr kumimoji="1" lang="en-US" altLang="zh-CN" dirty="0"/>
          </a:p>
          <a:p>
            <a:endParaRPr kumimoji="1" lang="en-US" altLang="zh-CN" dirty="0"/>
          </a:p>
          <a:p>
            <a:r>
              <a:rPr lang="zh-CN" altLang="en-US" b="0" i="0" u="none" strike="noStrike" dirty="0">
                <a:solidFill>
                  <a:srgbClr val="191B1F"/>
                </a:solidFill>
                <a:effectLst/>
                <a:latin typeface="-apple-system"/>
              </a:rPr>
              <a:t>论文采用了一种独特的方法：地理空间预测。这种方法的核心在于评估模型在没有接受特定地理数据训练的情况下，对世界各地区特征的预测能力。</a:t>
            </a:r>
            <a:endParaRPr lang="en-US" altLang="zh-CN" b="0" i="0" u="none" strike="noStrike" dirty="0">
              <a:solidFill>
                <a:srgbClr val="191B1F"/>
              </a:solidFill>
              <a:effectLst/>
              <a:latin typeface="-apple-system"/>
            </a:endParaRPr>
          </a:p>
          <a:p>
            <a:endParaRPr kumimoji="1" lang="en-US" altLang="zh-CN" dirty="0">
              <a:solidFill>
                <a:srgbClr val="191B1F"/>
              </a:solidFill>
              <a:latin typeface="-apple-system"/>
            </a:endParaRPr>
          </a:p>
          <a:p>
            <a:endParaRPr kumimoji="1" lang="en-US" altLang="zh-CN" dirty="0"/>
          </a:p>
        </p:txBody>
      </p:sp>
    </p:spTree>
    <p:extLst>
      <p:ext uri="{BB962C8B-B14F-4D97-AF65-F5344CB8AC3E}">
        <p14:creationId xmlns:p14="http://schemas.microsoft.com/office/powerpoint/2010/main" val="233546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补充</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674E7597-7D7B-C15C-DD95-4A66393C32FC}"/>
              </a:ext>
            </a:extLst>
          </p:cNvPr>
          <p:cNvPicPr>
            <a:picLocks noChangeAspect="1"/>
          </p:cNvPicPr>
          <p:nvPr/>
        </p:nvPicPr>
        <p:blipFill>
          <a:blip r:embed="rId4"/>
          <a:stretch>
            <a:fillRect/>
          </a:stretch>
        </p:blipFill>
        <p:spPr>
          <a:xfrm>
            <a:off x="2679147" y="636733"/>
            <a:ext cx="6833706" cy="4941295"/>
          </a:xfrm>
          <a:prstGeom prst="rect">
            <a:avLst/>
          </a:prstGeom>
        </p:spPr>
      </p:pic>
      <p:sp>
        <p:nvSpPr>
          <p:cNvPr id="9" name="文本框 8">
            <a:extLst>
              <a:ext uri="{FF2B5EF4-FFF2-40B4-BE49-F238E27FC236}">
                <a16:creationId xmlns:a16="http://schemas.microsoft.com/office/drawing/2014/main" id="{430F90F1-8FB6-7E78-B855-A20E8F9B97CC}"/>
              </a:ext>
            </a:extLst>
          </p:cNvPr>
          <p:cNvSpPr txBox="1"/>
          <p:nvPr/>
        </p:nvSpPr>
        <p:spPr>
          <a:xfrm>
            <a:off x="5209262" y="5840115"/>
            <a:ext cx="1800493" cy="369332"/>
          </a:xfrm>
          <a:prstGeom prst="rect">
            <a:avLst/>
          </a:prstGeom>
          <a:noFill/>
        </p:spPr>
        <p:txBody>
          <a:bodyPr wrap="none" rtlCol="0">
            <a:spAutoFit/>
          </a:bodyPr>
          <a:lstStyle/>
          <a:p>
            <a:r>
              <a:rPr kumimoji="1" lang="zh-CN" altLang="en-US" dirty="0"/>
              <a:t>大模型存在偏见</a:t>
            </a:r>
          </a:p>
        </p:txBody>
      </p:sp>
    </p:spTree>
    <p:extLst>
      <p:ext uri="{BB962C8B-B14F-4D97-AF65-F5344CB8AC3E}">
        <p14:creationId xmlns:p14="http://schemas.microsoft.com/office/powerpoint/2010/main" val="64482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E964BE-AFA1-46C4-B8E9-777C94714423}"/>
              </a:ext>
            </a:extLst>
          </p:cNvPr>
          <p:cNvSpPr txBox="1"/>
          <p:nvPr/>
        </p:nvSpPr>
        <p:spPr>
          <a:xfrm>
            <a:off x="1022210" y="1247676"/>
            <a:ext cx="9804286" cy="2031325"/>
          </a:xfrm>
          <a:prstGeom prst="rect">
            <a:avLst/>
          </a:prstGeom>
          <a:noFill/>
        </p:spPr>
        <p:txBody>
          <a:bodyPr wrap="square">
            <a:spAutoFit/>
          </a:bodyPr>
          <a:lstStyle/>
          <a:p>
            <a:r>
              <a:rPr lang="en-US" altLang="zh-CN" dirty="0"/>
              <a:t>1. </a:t>
            </a:r>
            <a:r>
              <a:rPr lang="zh-CN" altLang="en-US" dirty="0"/>
              <a:t> 文章提出</a:t>
            </a:r>
            <a:r>
              <a:rPr lang="en-US" altLang="zh-CN" dirty="0" err="1"/>
              <a:t>GeoLLM</a:t>
            </a:r>
            <a:r>
              <a:rPr lang="zh-CN" altLang="en-US" dirty="0"/>
              <a:t>，一种新颖的方法，通过对</a:t>
            </a:r>
            <a:r>
              <a:rPr lang="en-US" altLang="zh-CN" dirty="0"/>
              <a:t>LLM</a:t>
            </a:r>
            <a:r>
              <a:rPr lang="zh-CN" altLang="en-US" dirty="0"/>
              <a:t>进行微调，利用构建的提示与</a:t>
            </a:r>
            <a:r>
              <a:rPr lang="en-US" altLang="zh-CN" dirty="0"/>
              <a:t>OpenStreetMap</a:t>
            </a:r>
            <a:r>
              <a:rPr lang="zh-CN" altLang="en-US" dirty="0"/>
              <a:t>的辅助地图数据，有效提取</a:t>
            </a:r>
            <a:r>
              <a:rPr lang="en-US" altLang="zh-CN" dirty="0"/>
              <a:t>LLM</a:t>
            </a:r>
            <a:r>
              <a:rPr lang="zh-CN" altLang="en-US" dirty="0"/>
              <a:t>中包含的丰富地理空间知识。</a:t>
            </a:r>
          </a:p>
          <a:p>
            <a:r>
              <a:rPr lang="en-US" altLang="zh-CN" dirty="0"/>
              <a:t>2.</a:t>
            </a:r>
            <a:r>
              <a:rPr lang="zh-CN" altLang="en-US" dirty="0"/>
              <a:t> 通过设计的</a:t>
            </a:r>
            <a:r>
              <a:rPr lang="en-US" altLang="zh-CN" dirty="0"/>
              <a:t>prompt</a:t>
            </a:r>
            <a:r>
              <a:rPr lang="zh-CN" altLang="en-US" dirty="0"/>
              <a:t>，可以精确定位一个位置，并为</a:t>
            </a:r>
            <a:r>
              <a:rPr lang="en-US" altLang="zh-CN" dirty="0"/>
              <a:t>LLM</a:t>
            </a:r>
            <a:r>
              <a:rPr lang="zh-CN" altLang="en-US" dirty="0"/>
              <a:t>提供足够的空间上下文信息，从而使其能够访问并利用其广泛的地理空间知识</a:t>
            </a:r>
          </a:p>
          <a:p>
            <a:r>
              <a:rPr lang="en-US" altLang="zh-CN" dirty="0"/>
              <a:t>3.</a:t>
            </a:r>
            <a:r>
              <a:rPr lang="zh-CN" altLang="en-US" dirty="0"/>
              <a:t> 同时，在</a:t>
            </a:r>
            <a:r>
              <a:rPr lang="en-US" altLang="zh-CN" dirty="0"/>
              <a:t>prompt</a:t>
            </a:r>
            <a:r>
              <a:rPr lang="zh-CN" altLang="en-US" dirty="0"/>
              <a:t>中包括来自附近位置的信息，可以将</a:t>
            </a:r>
            <a:r>
              <a:rPr lang="en-US" altLang="zh-CN" dirty="0"/>
              <a:t>GPT-3.5</a:t>
            </a:r>
            <a:r>
              <a:rPr lang="zh-CN" altLang="en-US" dirty="0"/>
              <a:t>的性能提高</a:t>
            </a:r>
            <a:r>
              <a:rPr lang="en-US" altLang="zh-CN" dirty="0"/>
              <a:t>3.3</a:t>
            </a:r>
            <a:r>
              <a:rPr lang="zh-CN" altLang="en-US" dirty="0"/>
              <a:t>倍，相比仅提供目标位置的坐标</a:t>
            </a:r>
            <a:endParaRPr lang="en-US" altLang="zh-CN" dirty="0"/>
          </a:p>
          <a:p>
            <a:endParaRPr lang="en-US" altLang="zh-CN" dirty="0"/>
          </a:p>
        </p:txBody>
      </p:sp>
      <p:sp>
        <p:nvSpPr>
          <p:cNvPr id="7" name="矩形: 圆角 1">
            <a:extLst>
              <a:ext uri="{FF2B5EF4-FFF2-40B4-BE49-F238E27FC236}">
                <a16:creationId xmlns:a16="http://schemas.microsoft.com/office/drawing/2014/main" id="{6556573D-F17D-A6BC-F76F-9FB3FE76D3B8}"/>
              </a:ext>
            </a:extLst>
          </p:cNvPr>
          <p:cNvSpPr/>
          <p:nvPr/>
        </p:nvSpPr>
        <p:spPr>
          <a:xfrm>
            <a:off x="687567" y="1024300"/>
            <a:ext cx="10394961"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798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590113" y="832446"/>
            <a:ext cx="10668609" cy="923330"/>
          </a:xfrm>
          <a:prstGeom prst="rect">
            <a:avLst/>
          </a:prstGeom>
          <a:noFill/>
        </p:spPr>
        <p:txBody>
          <a:bodyPr wrap="square">
            <a:spAutoFit/>
          </a:bodyPr>
          <a:lstStyle/>
          <a:p>
            <a:r>
              <a:rPr lang="zh-CN" altLang="en-US" b="0" i="0" u="none" strike="noStrike" dirty="0">
                <a:solidFill>
                  <a:srgbClr val="333333"/>
                </a:solidFill>
                <a:effectLst/>
                <a:latin typeface="-apple-system"/>
              </a:rPr>
              <a:t>地理空间预测在各个领域都有广泛的应用</a:t>
            </a:r>
            <a:r>
              <a:rPr lang="zh-CN" altLang="en-US" b="0" i="0" u="none" strike="noStrike" dirty="0">
                <a:solidFill>
                  <a:srgbClr val="1F2328"/>
                </a:solidFill>
                <a:effectLst/>
                <a:latin typeface="-apple-system"/>
              </a:rPr>
              <a:t>，</a:t>
            </a:r>
            <a:r>
              <a:rPr lang="zh-CN" altLang="en-US" b="0" i="0" u="none" strike="noStrike" dirty="0">
                <a:solidFill>
                  <a:srgbClr val="333333"/>
                </a:solidFill>
                <a:effectLst/>
                <a:latin typeface="-apple-system"/>
              </a:rPr>
              <a:t>包括贫困估算，公共卫生，粮食安全，生物多样性保护，环境保护</a:t>
            </a:r>
            <a:r>
              <a:rPr lang="zh-CN" altLang="en-US" b="0" i="0" dirty="0">
                <a:effectLst/>
                <a:latin typeface="-apple-system"/>
              </a:rPr>
              <a:t>。</a:t>
            </a:r>
            <a:r>
              <a:rPr lang="zh-CN" altLang="en-US" b="0" i="0" u="none" strike="noStrike" dirty="0">
                <a:solidFill>
                  <a:srgbClr val="333333"/>
                </a:solidFill>
                <a:effectLst/>
                <a:latin typeface="-apple-system"/>
              </a:rPr>
              <a:t>这些预测中使用的变量包括地理坐标、遥感数据、卫星图像、人类移动数据和手机元数据</a:t>
            </a:r>
          </a:p>
          <a:p>
            <a:endParaRPr lang="en-US" altLang="zh-CN" b="0" i="0" dirty="0">
              <a:effectLst/>
              <a:latin typeface="-apple-system"/>
            </a:endParaRPr>
          </a:p>
        </p:txBody>
      </p:sp>
      <p:sp>
        <p:nvSpPr>
          <p:cNvPr id="8" name="文本框 7">
            <a:extLst>
              <a:ext uri="{FF2B5EF4-FFF2-40B4-BE49-F238E27FC236}">
                <a16:creationId xmlns:a16="http://schemas.microsoft.com/office/drawing/2014/main" id="{4DF72C33-2872-B48C-ED51-1EB1F5623140}"/>
              </a:ext>
            </a:extLst>
          </p:cNvPr>
          <p:cNvSpPr txBox="1"/>
          <p:nvPr/>
        </p:nvSpPr>
        <p:spPr>
          <a:xfrm>
            <a:off x="590113" y="3715781"/>
            <a:ext cx="5505887" cy="1200329"/>
          </a:xfrm>
          <a:prstGeom prst="rect">
            <a:avLst/>
          </a:prstGeom>
          <a:noFill/>
        </p:spPr>
        <p:txBody>
          <a:bodyPr wrap="square">
            <a:spAutoFit/>
          </a:bodyPr>
          <a:lstStyle/>
          <a:p>
            <a:pPr algn="l"/>
            <a:r>
              <a:rPr lang="zh-CN" altLang="en-US" b="0" i="0" dirty="0">
                <a:solidFill>
                  <a:srgbClr val="6B6B6B"/>
                </a:solidFill>
                <a:effectLst/>
                <a:latin typeface="fell"/>
              </a:rPr>
              <a:t>考虑到</a:t>
            </a:r>
            <a:r>
              <a:rPr lang="en" altLang="zh-CN" b="0" i="0" u="none" strike="noStrike" dirty="0">
                <a:solidFill>
                  <a:srgbClr val="333333"/>
                </a:solidFill>
                <a:effectLst/>
                <a:latin typeface="-apple-system"/>
              </a:rPr>
              <a:t>LLM</a:t>
            </a:r>
            <a:r>
              <a:rPr lang="zh-CN" altLang="en-US" b="0" i="0" u="none" strike="noStrike" dirty="0">
                <a:solidFill>
                  <a:srgbClr val="333333"/>
                </a:solidFill>
                <a:effectLst/>
                <a:latin typeface="-apple-system"/>
              </a:rPr>
              <a:t>压缩了其训练语料库中包含的知识，其中包括来自互联网的大量数据，其中包含大量地理知识。</a:t>
            </a:r>
            <a:endParaRPr lang="en-US" altLang="zh-CN" b="0" i="0" u="none" strike="noStrike" dirty="0">
              <a:solidFill>
                <a:srgbClr val="333333"/>
              </a:solidFill>
              <a:effectLst/>
              <a:latin typeface="-apple-system"/>
            </a:endParaRPr>
          </a:p>
          <a:p>
            <a:pPr algn="l"/>
            <a:r>
              <a:rPr lang="zh-CN" altLang="en-US" b="0" i="0" dirty="0">
                <a:solidFill>
                  <a:srgbClr val="0D0D0D"/>
                </a:solidFill>
                <a:effectLst/>
                <a:latin typeface="Söhne"/>
              </a:rPr>
              <a:t>如上图所示，</a:t>
            </a:r>
            <a:r>
              <a:rPr lang="zh-CN" altLang="en-US" b="0" i="0" u="none" strike="noStrike" dirty="0">
                <a:solidFill>
                  <a:srgbClr val="333333"/>
                </a:solidFill>
                <a:effectLst/>
                <a:latin typeface="-apple-system"/>
              </a:rPr>
              <a:t>仅通过查询</a:t>
            </a:r>
            <a:r>
              <a:rPr lang="en" altLang="zh-CN" b="0" i="0" u="none" strike="noStrike" dirty="0">
                <a:solidFill>
                  <a:srgbClr val="333333"/>
                </a:solidFill>
                <a:effectLst/>
                <a:latin typeface="-apple-system"/>
              </a:rPr>
              <a:t>LLM</a:t>
            </a:r>
            <a:r>
              <a:rPr lang="zh-CN" altLang="en-US" b="0" i="0" u="none" strike="noStrike" dirty="0">
                <a:solidFill>
                  <a:srgbClr val="333333"/>
                </a:solidFill>
                <a:effectLst/>
                <a:latin typeface="-apple-system"/>
              </a:rPr>
              <a:t>来描述一个地址，就可以揭示出</a:t>
            </a:r>
            <a:r>
              <a:rPr lang="en" altLang="zh-CN" b="0" i="0" u="none" strike="noStrike" dirty="0">
                <a:solidFill>
                  <a:srgbClr val="333333"/>
                </a:solidFill>
                <a:effectLst/>
                <a:latin typeface="-apple-system"/>
              </a:rPr>
              <a:t>LLM</a:t>
            </a:r>
            <a:r>
              <a:rPr lang="zh-CN" altLang="en-US" b="0" i="0" u="none" strike="noStrike" dirty="0">
                <a:solidFill>
                  <a:srgbClr val="333333"/>
                </a:solidFill>
                <a:effectLst/>
                <a:latin typeface="-apple-system"/>
              </a:rPr>
              <a:t>中包含的大量地理空间知识。</a:t>
            </a:r>
          </a:p>
        </p:txBody>
      </p:sp>
      <p:sp>
        <p:nvSpPr>
          <p:cNvPr id="12" name="矩形: 圆角 1">
            <a:extLst>
              <a:ext uri="{FF2B5EF4-FFF2-40B4-BE49-F238E27FC236}">
                <a16:creationId xmlns:a16="http://schemas.microsoft.com/office/drawing/2014/main" id="{E4BA72F3-8FC6-54DB-E723-6C56B1103E9B}"/>
              </a:ext>
            </a:extLst>
          </p:cNvPr>
          <p:cNvSpPr/>
          <p:nvPr/>
        </p:nvSpPr>
        <p:spPr>
          <a:xfrm>
            <a:off x="467361" y="5445986"/>
            <a:ext cx="11155406" cy="97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BD5D576C-3FD2-8125-19BD-83A5B6E99C03}"/>
              </a:ext>
            </a:extLst>
          </p:cNvPr>
          <p:cNvSpPr/>
          <p:nvPr/>
        </p:nvSpPr>
        <p:spPr>
          <a:xfrm>
            <a:off x="590114" y="700610"/>
            <a:ext cx="11032654" cy="88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127973B-8F73-DD2C-FA32-1725C9B2AEA4}"/>
              </a:ext>
            </a:extLst>
          </p:cNvPr>
          <p:cNvSpPr txBox="1"/>
          <p:nvPr/>
        </p:nvSpPr>
        <p:spPr>
          <a:xfrm>
            <a:off x="618536" y="1857784"/>
            <a:ext cx="5841000" cy="1200329"/>
          </a:xfrm>
          <a:prstGeom prst="rect">
            <a:avLst/>
          </a:prstGeom>
          <a:noFill/>
        </p:spPr>
        <p:txBody>
          <a:bodyPr wrap="square">
            <a:spAutoFit/>
          </a:bodyPr>
          <a:lstStyle/>
          <a:p>
            <a:r>
              <a:rPr lang="zh-CN" altLang="en-US" dirty="0">
                <a:latin typeface="fell"/>
              </a:rPr>
              <a:t>在地理空间预测使用深度学习的挑战：</a:t>
            </a:r>
            <a:endParaRPr lang="en-US" altLang="zh-CN" dirty="0">
              <a:solidFill>
                <a:srgbClr val="FF0000"/>
              </a:solidFill>
              <a:latin typeface="fell"/>
            </a:endParaRPr>
          </a:p>
          <a:p>
            <a:r>
              <a:rPr lang="zh-CN" altLang="en-US" dirty="0">
                <a:solidFill>
                  <a:schemeClr val="accent1"/>
                </a:solidFill>
                <a:latin typeface="fell"/>
              </a:rPr>
              <a:t>高质量协变量的难以获取：</a:t>
            </a:r>
            <a:endParaRPr lang="en-US" altLang="zh-CN" dirty="0">
              <a:solidFill>
                <a:schemeClr val="accent1"/>
              </a:solidFill>
              <a:latin typeface="fell"/>
            </a:endParaRPr>
          </a:p>
          <a:p>
            <a:r>
              <a:rPr lang="zh-CN" altLang="en-US" b="0" i="0" u="none" strike="noStrike" dirty="0">
                <a:solidFill>
                  <a:srgbClr val="333333"/>
                </a:solidFill>
                <a:effectLst/>
                <a:latin typeface="-apple-system"/>
              </a:rPr>
              <a:t>尽管获取高质量协变量至关重要，但由于空间时间覆盖范围有限、成本高昂和获取障碍，这可能会面临挑战</a:t>
            </a:r>
          </a:p>
        </p:txBody>
      </p:sp>
      <p:sp>
        <p:nvSpPr>
          <p:cNvPr id="5" name="文本框 4">
            <a:extLst>
              <a:ext uri="{FF2B5EF4-FFF2-40B4-BE49-F238E27FC236}">
                <a16:creationId xmlns:a16="http://schemas.microsoft.com/office/drawing/2014/main" id="{8E5E4F7C-632A-6DEA-DB46-583C9E10E480}"/>
              </a:ext>
            </a:extLst>
          </p:cNvPr>
          <p:cNvSpPr txBox="1"/>
          <p:nvPr/>
        </p:nvSpPr>
        <p:spPr>
          <a:xfrm>
            <a:off x="741648" y="5586562"/>
            <a:ext cx="10236203" cy="646331"/>
          </a:xfrm>
          <a:prstGeom prst="rect">
            <a:avLst/>
          </a:prstGeom>
          <a:noFill/>
        </p:spPr>
        <p:txBody>
          <a:bodyPr wrap="square">
            <a:spAutoFit/>
          </a:bodyPr>
          <a:lstStyle/>
          <a:p>
            <a:r>
              <a:rPr lang="zh-CN" altLang="en-US" b="0" i="0" u="none" strike="noStrike" dirty="0">
                <a:solidFill>
                  <a:srgbClr val="333333"/>
                </a:solidFill>
                <a:effectLst/>
                <a:latin typeface="-apple-system"/>
              </a:rPr>
              <a:t>因此本文旨在寻求理解</a:t>
            </a:r>
            <a:r>
              <a:rPr lang="en" altLang="zh-CN" b="0" i="0" u="none" strike="noStrike" dirty="0">
                <a:solidFill>
                  <a:srgbClr val="333333"/>
                </a:solidFill>
                <a:effectLst/>
                <a:latin typeface="-apple-system"/>
              </a:rPr>
              <a:t>LLM</a:t>
            </a:r>
            <a:r>
              <a:rPr lang="zh-CN" altLang="en-US" b="0" i="0" u="none" strike="noStrike" dirty="0">
                <a:solidFill>
                  <a:srgbClr val="333333"/>
                </a:solidFill>
                <a:effectLst/>
                <a:latin typeface="-apple-system"/>
              </a:rPr>
              <a:t>是否拥有地理空间知识，并探索提取此类知识的方法，以提供一套新的地理空间协变量，从而增强各种地理空间</a:t>
            </a:r>
            <a:r>
              <a:rPr lang="en" altLang="zh-CN" b="0" i="0" u="none" strike="noStrike" dirty="0">
                <a:solidFill>
                  <a:srgbClr val="333333"/>
                </a:solidFill>
                <a:effectLst/>
                <a:latin typeface="-apple-system"/>
              </a:rPr>
              <a:t>ML</a:t>
            </a:r>
            <a:r>
              <a:rPr lang="zh-CN" altLang="en-US" b="0" i="0" u="none" strike="noStrike" dirty="0">
                <a:solidFill>
                  <a:srgbClr val="333333"/>
                </a:solidFill>
                <a:effectLst/>
                <a:latin typeface="-apple-system"/>
              </a:rPr>
              <a:t>任务</a:t>
            </a:r>
            <a:endParaRPr lang="zh-CN" altLang="en-US" dirty="0"/>
          </a:p>
        </p:txBody>
      </p:sp>
      <p:pic>
        <p:nvPicPr>
          <p:cNvPr id="2" name="图片 1">
            <a:extLst>
              <a:ext uri="{FF2B5EF4-FFF2-40B4-BE49-F238E27FC236}">
                <a16:creationId xmlns:a16="http://schemas.microsoft.com/office/drawing/2014/main" id="{2B2A56A8-819E-4F12-39FF-78B30A15FE0A}"/>
              </a:ext>
            </a:extLst>
          </p:cNvPr>
          <p:cNvPicPr>
            <a:picLocks noChangeAspect="1"/>
          </p:cNvPicPr>
          <p:nvPr/>
        </p:nvPicPr>
        <p:blipFill>
          <a:blip r:embed="rId4"/>
          <a:stretch>
            <a:fillRect/>
          </a:stretch>
        </p:blipFill>
        <p:spPr>
          <a:xfrm>
            <a:off x="6309554" y="1688547"/>
            <a:ext cx="2528964" cy="3591862"/>
          </a:xfrm>
          <a:prstGeom prst="rect">
            <a:avLst/>
          </a:prstGeom>
        </p:spPr>
      </p:pic>
      <p:sp>
        <p:nvSpPr>
          <p:cNvPr id="7" name="文本框 6">
            <a:extLst>
              <a:ext uri="{FF2B5EF4-FFF2-40B4-BE49-F238E27FC236}">
                <a16:creationId xmlns:a16="http://schemas.microsoft.com/office/drawing/2014/main" id="{45DCFA38-E12A-3A7B-5B17-3E690B24B62C}"/>
              </a:ext>
            </a:extLst>
          </p:cNvPr>
          <p:cNvSpPr txBox="1"/>
          <p:nvPr/>
        </p:nvSpPr>
        <p:spPr>
          <a:xfrm>
            <a:off x="8838518" y="1790884"/>
            <a:ext cx="2420204" cy="3370153"/>
          </a:xfrm>
          <a:prstGeom prst="rect">
            <a:avLst/>
          </a:prstGeom>
          <a:noFill/>
        </p:spPr>
        <p:txBody>
          <a:bodyPr wrap="square" rtlCol="0">
            <a:spAutoFit/>
          </a:bodyPr>
          <a:lstStyle/>
          <a:p>
            <a:pPr algn="l"/>
            <a:r>
              <a:rPr kumimoji="1" lang="zh-CN" altLang="en-US" sz="1100" dirty="0"/>
              <a:t>询问</a:t>
            </a:r>
            <a:r>
              <a:rPr kumimoji="1" lang="en-US" altLang="zh-CN" sz="1100" dirty="0"/>
              <a:t>chatgpt3.5:</a:t>
            </a:r>
            <a:r>
              <a:rPr lang="zh-CN" altLang="en-US" sz="1100" b="0" i="0" dirty="0">
                <a:effectLst/>
                <a:latin typeface="-apple-system"/>
              </a:rPr>
              <a:t>在一个详细的段落中描述地址“纽约曼哈顿第六大道”。       </a:t>
            </a:r>
            <a:endParaRPr lang="en-US" altLang="zh-CN" sz="1100" b="0" i="0" dirty="0">
              <a:effectLst/>
              <a:latin typeface="-apple-system"/>
            </a:endParaRPr>
          </a:p>
          <a:p>
            <a:pPr algn="l"/>
            <a:endParaRPr lang="en-US" altLang="zh-CN" sz="1100" b="0" i="0" dirty="0">
              <a:effectLst/>
              <a:latin typeface="-apple-system"/>
            </a:endParaRPr>
          </a:p>
          <a:p>
            <a:pPr algn="l"/>
            <a:r>
              <a:rPr kumimoji="1" lang="zh-CN" altLang="en-US" sz="1000" dirty="0"/>
              <a:t>回答：</a:t>
            </a:r>
            <a:r>
              <a:rPr lang="zh-CN" altLang="en-US" sz="1000" b="0" i="0" dirty="0">
                <a:effectLst/>
                <a:latin typeface="-apple-system"/>
              </a:rPr>
              <a:t>纽约曼哈顿的第六大道是一条繁忙的大道，穿过这个标志性的行政区的中心。它从曼哈顿的南端延伸，在那里它吻着郁郁葱葱的华盛顿广场公园的边缘，向北蜿蜒而行，穿过格林威治村、切尔西和中城等不同的社区。这条大道是一首活跃的交响乐，人流、车辆和能量源源不断。摩天大楼耸立在头顶，投射出长长的阴影，为经常沐浴在大道上的灿烂阳光提供了短暂的喘息之机。人行道上挤满了匆忙的通勤者，街头小贩兜售着他们的商品，远处的车流嗡嗡声与偶尔响起的出租车喇叭声交织在一起。第六大道两旁的店面是一幅生机勃勃的商业挂毯，从舒适的咖啡店和古怪的精品店到公司办公室和知名餐馆。这是一个每一步都能感受到纽约市精髓的地方，它有着源源不断的活力和多样化的文化。</a:t>
            </a:r>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3DF2D-93BC-B9C0-F841-06D42D187337}"/>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9F7A61A0-7035-1D46-0C55-11EDE1C91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E34E1FC-AE1E-67ED-6B48-083531860D2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D920748-8C91-1DC5-E0D3-BA64123061D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4322928-F77C-82FA-F308-CD909B2E3BFE}"/>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3183900-6220-30BA-7FA0-BA59A8FFA47C}"/>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31" name="斜纹 30">
            <a:extLst>
              <a:ext uri="{FF2B5EF4-FFF2-40B4-BE49-F238E27FC236}">
                <a16:creationId xmlns:a16="http://schemas.microsoft.com/office/drawing/2014/main" id="{0AA83589-0F72-662F-6B61-0EFA1E777F2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6F0C0410-B672-17E1-A6D5-F848553AED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23BC7A4-5860-5167-CDD8-13AEE0784BAB}"/>
              </a:ext>
            </a:extLst>
          </p:cNvPr>
          <p:cNvSpPr txBox="1"/>
          <p:nvPr/>
        </p:nvSpPr>
        <p:spPr>
          <a:xfrm>
            <a:off x="491038" y="968607"/>
            <a:ext cx="3365550" cy="369332"/>
          </a:xfrm>
          <a:prstGeom prst="rect">
            <a:avLst/>
          </a:prstGeom>
          <a:noFill/>
        </p:spPr>
        <p:txBody>
          <a:bodyPr wrap="square">
            <a:spAutoFit/>
          </a:bodyPr>
          <a:lstStyle/>
          <a:p>
            <a:r>
              <a:rPr lang="es-ES" altLang="zh-CN" dirty="0">
                <a:solidFill>
                  <a:schemeClr val="accent1"/>
                </a:solidFill>
                <a:latin typeface="fell"/>
              </a:rPr>
              <a:t>NLP</a:t>
            </a:r>
            <a:r>
              <a:rPr lang="zh-CN" altLang="es-ES" dirty="0">
                <a:solidFill>
                  <a:schemeClr val="accent1"/>
                </a:solidFill>
                <a:latin typeface="fell"/>
              </a:rPr>
              <a:t>在</a:t>
            </a:r>
            <a:r>
              <a:rPr lang="zh-CN" altLang="en-US" dirty="0">
                <a:solidFill>
                  <a:schemeClr val="accent1"/>
                </a:solidFill>
                <a:latin typeface="fell"/>
              </a:rPr>
              <a:t>地理领域的应用</a:t>
            </a:r>
          </a:p>
        </p:txBody>
      </p:sp>
      <p:sp>
        <p:nvSpPr>
          <p:cNvPr id="13" name="矩形: 圆角 1">
            <a:extLst>
              <a:ext uri="{FF2B5EF4-FFF2-40B4-BE49-F238E27FC236}">
                <a16:creationId xmlns:a16="http://schemas.microsoft.com/office/drawing/2014/main" id="{94D9D68A-8AF6-DD72-2EE4-DAB9FBE7E0AC}"/>
              </a:ext>
            </a:extLst>
          </p:cNvPr>
          <p:cNvSpPr/>
          <p:nvPr/>
        </p:nvSpPr>
        <p:spPr>
          <a:xfrm>
            <a:off x="618536" y="1893188"/>
            <a:ext cx="5000386" cy="202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9106F9F-E09A-8A96-C907-A76636CA4FE0}"/>
              </a:ext>
            </a:extLst>
          </p:cNvPr>
          <p:cNvSpPr txBox="1"/>
          <p:nvPr/>
        </p:nvSpPr>
        <p:spPr>
          <a:xfrm>
            <a:off x="713501" y="2023838"/>
            <a:ext cx="4812656" cy="1754326"/>
          </a:xfrm>
          <a:prstGeom prst="rect">
            <a:avLst/>
          </a:prstGeom>
          <a:noFill/>
        </p:spPr>
        <p:txBody>
          <a:bodyPr wrap="square">
            <a:spAutoFit/>
          </a:bodyPr>
          <a:lstStyle/>
          <a:p>
            <a:pPr algn="l"/>
            <a:r>
              <a:rPr lang="zh-CN" altLang="en-US" b="0" i="0" dirty="0">
                <a:effectLst/>
                <a:latin typeface="-apple-system"/>
              </a:rPr>
              <a:t>自然语言处理</a:t>
            </a:r>
            <a:r>
              <a:rPr lang="en-US" altLang="zh-CN" b="0" i="0" dirty="0">
                <a:effectLst/>
                <a:latin typeface="-apple-system"/>
              </a:rPr>
              <a:t>(</a:t>
            </a:r>
            <a:r>
              <a:rPr lang="en" altLang="zh-CN" b="0" i="0" dirty="0">
                <a:effectLst/>
                <a:latin typeface="-apple-system"/>
              </a:rPr>
              <a:t>NLP)</a:t>
            </a:r>
            <a:r>
              <a:rPr lang="zh-CN" altLang="en-US" b="0" i="0" dirty="0">
                <a:effectLst/>
                <a:latin typeface="-apple-system"/>
              </a:rPr>
              <a:t>已经被用于许多具有不同数据源的地理空间任务。</a:t>
            </a:r>
            <a:endParaRPr lang="en-US" altLang="zh-CN" b="0" i="0" dirty="0">
              <a:effectLst/>
              <a:latin typeface="-apple-system"/>
            </a:endParaRPr>
          </a:p>
          <a:p>
            <a:pPr algn="l"/>
            <a:r>
              <a:rPr lang="en-US" altLang="zh-CN" dirty="0">
                <a:latin typeface="-apple-system"/>
              </a:rPr>
              <a:t>+</a:t>
            </a:r>
            <a:r>
              <a:rPr lang="zh-CN" altLang="en-US" dirty="0">
                <a:latin typeface="-apple-system"/>
              </a:rPr>
              <a:t> </a:t>
            </a:r>
            <a:r>
              <a:rPr lang="zh-CN" altLang="en-US" b="0" i="0" dirty="0">
                <a:effectLst/>
                <a:latin typeface="-apple-system"/>
              </a:rPr>
              <a:t>利用新闻文章提取城市间的语义关系。</a:t>
            </a:r>
            <a:endParaRPr lang="en-US" altLang="zh-CN" b="0" i="0" dirty="0">
              <a:effectLst/>
              <a:latin typeface="-apple-system"/>
            </a:endParaRPr>
          </a:p>
          <a:p>
            <a:pPr algn="l"/>
            <a:r>
              <a:rPr lang="en-US" altLang="zh-CN" dirty="0">
                <a:latin typeface="-apple-system"/>
              </a:rPr>
              <a:t>+</a:t>
            </a:r>
            <a:r>
              <a:rPr lang="zh-CN" altLang="en-US" dirty="0">
                <a:latin typeface="-apple-system"/>
              </a:rPr>
              <a:t> </a:t>
            </a:r>
            <a:r>
              <a:rPr lang="zh-CN" altLang="en-US" b="0" i="0" dirty="0">
                <a:effectLst/>
                <a:latin typeface="-apple-system"/>
              </a:rPr>
              <a:t>利用维基百科预测贫困状况。</a:t>
            </a:r>
            <a:endParaRPr lang="en-US" altLang="zh-CN" b="0" i="0" dirty="0">
              <a:effectLst/>
              <a:latin typeface="-apple-system"/>
            </a:endParaRPr>
          </a:p>
          <a:p>
            <a:pPr algn="l"/>
            <a:r>
              <a:rPr lang="en-US" altLang="zh-CN" b="0" i="0" dirty="0">
                <a:effectLst/>
                <a:latin typeface="-apple-system"/>
              </a:rPr>
              <a:t>+</a:t>
            </a:r>
            <a:r>
              <a:rPr lang="zh-CN" altLang="en-US" b="0" i="0" dirty="0">
                <a:effectLst/>
                <a:latin typeface="-apple-system"/>
              </a:rPr>
              <a:t> 使用</a:t>
            </a:r>
            <a:r>
              <a:rPr lang="en" altLang="zh-CN" b="0" i="0" dirty="0">
                <a:effectLst/>
                <a:latin typeface="-apple-system"/>
              </a:rPr>
              <a:t>OpenStreetMap</a:t>
            </a:r>
            <a:r>
              <a:rPr lang="zh-CN" altLang="en-US" b="0" i="0" dirty="0">
                <a:effectLst/>
                <a:latin typeface="-apple-system"/>
              </a:rPr>
              <a:t>数据评估交通状况。</a:t>
            </a:r>
            <a:endParaRPr lang="en-US" altLang="zh-CN" b="0" i="0" dirty="0">
              <a:effectLst/>
              <a:latin typeface="-apple-system"/>
            </a:endParaRPr>
          </a:p>
          <a:p>
            <a:pPr algn="l"/>
            <a:r>
              <a:rPr lang="en-US" altLang="zh-CN" b="0" i="0" dirty="0">
                <a:effectLst/>
                <a:latin typeface="-apple-system"/>
              </a:rPr>
              <a:t>+</a:t>
            </a:r>
            <a:r>
              <a:rPr lang="zh-CN" altLang="en-US" b="0" i="0" dirty="0">
                <a:effectLst/>
                <a:latin typeface="-apple-system"/>
              </a:rPr>
              <a:t> 利用推特预测疾病状况。</a:t>
            </a:r>
            <a:endParaRPr lang="zh-CN" altLang="en-US" dirty="0">
              <a:solidFill>
                <a:srgbClr val="1F2328"/>
              </a:solidFill>
              <a:latin typeface="-apple-system"/>
            </a:endParaRPr>
          </a:p>
        </p:txBody>
      </p:sp>
      <p:sp>
        <p:nvSpPr>
          <p:cNvPr id="7" name="文本框 6">
            <a:extLst>
              <a:ext uri="{FF2B5EF4-FFF2-40B4-BE49-F238E27FC236}">
                <a16:creationId xmlns:a16="http://schemas.microsoft.com/office/drawing/2014/main" id="{B1365915-7E89-10BF-CA46-72D024594980}"/>
              </a:ext>
            </a:extLst>
          </p:cNvPr>
          <p:cNvSpPr txBox="1"/>
          <p:nvPr/>
        </p:nvSpPr>
        <p:spPr>
          <a:xfrm>
            <a:off x="726482" y="1517153"/>
            <a:ext cx="1107996" cy="369332"/>
          </a:xfrm>
          <a:prstGeom prst="rect">
            <a:avLst/>
          </a:prstGeom>
          <a:noFill/>
        </p:spPr>
        <p:txBody>
          <a:bodyPr wrap="none" rtlCol="0">
            <a:spAutoFit/>
          </a:bodyPr>
          <a:lstStyle/>
          <a:p>
            <a:r>
              <a:rPr kumimoji="1" lang="zh-CN" altLang="en-US" dirty="0"/>
              <a:t>传统领域</a:t>
            </a:r>
          </a:p>
        </p:txBody>
      </p:sp>
    </p:spTree>
    <p:extLst>
      <p:ext uri="{BB962C8B-B14F-4D97-AF65-F5344CB8AC3E}">
        <p14:creationId xmlns:p14="http://schemas.microsoft.com/office/powerpoint/2010/main" val="17947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3DF2D-93BC-B9C0-F841-06D42D187337}"/>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9F7A61A0-7035-1D46-0C55-11EDE1C91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E34E1FC-AE1E-67ED-6B48-083531860D2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D920748-8C91-1DC5-E0D3-BA64123061D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4322928-F77C-82FA-F308-CD909B2E3BFE}"/>
              </a:ext>
            </a:extLst>
          </p:cNvPr>
          <p:cNvSpPr/>
          <p:nvPr/>
        </p:nvSpPr>
        <p:spPr>
          <a:xfrm>
            <a:off x="6995615" y="6783354"/>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3183900-6220-30BA-7FA0-BA59A8FFA47C}"/>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31" name="斜纹 30">
            <a:extLst>
              <a:ext uri="{FF2B5EF4-FFF2-40B4-BE49-F238E27FC236}">
                <a16:creationId xmlns:a16="http://schemas.microsoft.com/office/drawing/2014/main" id="{0AA83589-0F72-662F-6B61-0EFA1E777F2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6F0C0410-B672-17E1-A6D5-F848553AED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23BC7A4-5860-5167-CDD8-13AEE0784BAB}"/>
              </a:ext>
            </a:extLst>
          </p:cNvPr>
          <p:cNvSpPr txBox="1"/>
          <p:nvPr/>
        </p:nvSpPr>
        <p:spPr>
          <a:xfrm>
            <a:off x="491038" y="968607"/>
            <a:ext cx="3365550" cy="369332"/>
          </a:xfrm>
          <a:prstGeom prst="rect">
            <a:avLst/>
          </a:prstGeom>
          <a:noFill/>
        </p:spPr>
        <p:txBody>
          <a:bodyPr wrap="square">
            <a:spAutoFit/>
          </a:bodyPr>
          <a:lstStyle/>
          <a:p>
            <a:r>
              <a:rPr lang="es-ES" altLang="zh-CN" dirty="0">
                <a:solidFill>
                  <a:schemeClr val="accent1"/>
                </a:solidFill>
                <a:latin typeface="fell"/>
              </a:rPr>
              <a:t>NLP</a:t>
            </a:r>
            <a:r>
              <a:rPr lang="zh-CN" altLang="es-ES" dirty="0">
                <a:solidFill>
                  <a:schemeClr val="accent1"/>
                </a:solidFill>
                <a:latin typeface="fell"/>
              </a:rPr>
              <a:t>在</a:t>
            </a:r>
            <a:r>
              <a:rPr lang="zh-CN" altLang="en-US" dirty="0">
                <a:solidFill>
                  <a:schemeClr val="accent1"/>
                </a:solidFill>
                <a:latin typeface="fell"/>
              </a:rPr>
              <a:t>地理领域的应用</a:t>
            </a:r>
          </a:p>
        </p:txBody>
      </p:sp>
      <p:sp>
        <p:nvSpPr>
          <p:cNvPr id="19" name="矩形: 圆角 1">
            <a:extLst>
              <a:ext uri="{FF2B5EF4-FFF2-40B4-BE49-F238E27FC236}">
                <a16:creationId xmlns:a16="http://schemas.microsoft.com/office/drawing/2014/main" id="{B238329A-2790-7273-5DF3-9ED4480E9BFA}"/>
              </a:ext>
            </a:extLst>
          </p:cNvPr>
          <p:cNvSpPr/>
          <p:nvPr/>
        </p:nvSpPr>
        <p:spPr>
          <a:xfrm>
            <a:off x="491038" y="1893188"/>
            <a:ext cx="7050481" cy="40639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75905B3-F931-DB46-E53B-7B62B55D807A}"/>
              </a:ext>
            </a:extLst>
          </p:cNvPr>
          <p:cNvSpPr txBox="1"/>
          <p:nvPr/>
        </p:nvSpPr>
        <p:spPr>
          <a:xfrm>
            <a:off x="592124" y="2066503"/>
            <a:ext cx="6848305" cy="1200329"/>
          </a:xfrm>
          <a:prstGeom prst="rect">
            <a:avLst/>
          </a:prstGeom>
          <a:noFill/>
        </p:spPr>
        <p:txBody>
          <a:bodyPr wrap="square" rtlCol="0">
            <a:spAutoFit/>
          </a:bodyPr>
          <a:lstStyle/>
          <a:p>
            <a:pPr algn="l"/>
            <a:r>
              <a:rPr lang="en" altLang="zh-CN" b="0" i="0" dirty="0" err="1">
                <a:effectLst/>
                <a:latin typeface="-apple-system"/>
              </a:rPr>
              <a:t>GeoGPT</a:t>
            </a:r>
            <a:r>
              <a:rPr lang="en" altLang="zh-CN" b="0" i="0" dirty="0">
                <a:effectLst/>
                <a:latin typeface="-apple-system"/>
              </a:rPr>
              <a:t>(Zhang et al.2023)</a:t>
            </a:r>
            <a:r>
              <a:rPr lang="zh-CN" altLang="en-US" b="0" i="0" dirty="0">
                <a:effectLst/>
                <a:latin typeface="-apple-system"/>
              </a:rPr>
              <a:t>是一个基于</a:t>
            </a:r>
            <a:r>
              <a:rPr lang="en" altLang="zh-CN" b="0" i="0" dirty="0">
                <a:effectLst/>
                <a:latin typeface="-apple-system"/>
              </a:rPr>
              <a:t>GPT-3.5</a:t>
            </a:r>
            <a:r>
              <a:rPr lang="zh-CN" altLang="en-US" b="0" i="0" dirty="0">
                <a:effectLst/>
                <a:latin typeface="-apple-system"/>
              </a:rPr>
              <a:t>的自主人工智能工具，它可以在只需自然语言的指导下以自主的方式进行地理空间数据的收集、处理和分析。然而，这两项工作主要依赖于预先训练的</a:t>
            </a:r>
            <a:r>
              <a:rPr lang="zh-CN" altLang="en" b="0" i="0" dirty="0">
                <a:effectLst/>
                <a:latin typeface="-apple-system"/>
              </a:rPr>
              <a:t>大模型，</a:t>
            </a:r>
            <a:r>
              <a:rPr lang="zh-CN" altLang="en-US" b="0" i="0" dirty="0">
                <a:effectLst/>
                <a:latin typeface="-apple-system"/>
              </a:rPr>
              <a:t>而没有探索针对特定地质基础模型微调</a:t>
            </a:r>
            <a:r>
              <a:rPr lang="en" altLang="zh-CN" b="0" i="0" dirty="0">
                <a:effectLst/>
                <a:latin typeface="-apple-system"/>
              </a:rPr>
              <a:t>LLMS</a:t>
            </a:r>
            <a:r>
              <a:rPr lang="zh-CN" altLang="en-US" b="0" i="0" dirty="0">
                <a:effectLst/>
                <a:latin typeface="-apple-system"/>
              </a:rPr>
              <a:t>的可能性。</a:t>
            </a:r>
            <a:endParaRPr lang="en-US" altLang="zh-CN" b="0" i="0" dirty="0">
              <a:effectLst/>
              <a:latin typeface="-apple-system"/>
            </a:endParaRPr>
          </a:p>
        </p:txBody>
      </p:sp>
      <p:sp>
        <p:nvSpPr>
          <p:cNvPr id="10" name="文本框 9">
            <a:extLst>
              <a:ext uri="{FF2B5EF4-FFF2-40B4-BE49-F238E27FC236}">
                <a16:creationId xmlns:a16="http://schemas.microsoft.com/office/drawing/2014/main" id="{259C8A20-E0AE-1363-9195-9B5FC0FE113C}"/>
              </a:ext>
            </a:extLst>
          </p:cNvPr>
          <p:cNvSpPr txBox="1"/>
          <p:nvPr/>
        </p:nvSpPr>
        <p:spPr>
          <a:xfrm>
            <a:off x="592125" y="3778164"/>
            <a:ext cx="6848305" cy="1754326"/>
          </a:xfrm>
          <a:prstGeom prst="rect">
            <a:avLst/>
          </a:prstGeom>
          <a:noFill/>
        </p:spPr>
        <p:txBody>
          <a:bodyPr wrap="square" rtlCol="0">
            <a:spAutoFit/>
          </a:bodyPr>
          <a:lstStyle/>
          <a:p>
            <a:pPr algn="l"/>
            <a:r>
              <a:rPr lang="en-US" altLang="zh-CN" b="0" i="0" dirty="0">
                <a:effectLst/>
                <a:latin typeface="-apple-system"/>
              </a:rPr>
              <a:t>《</a:t>
            </a:r>
            <a:r>
              <a:rPr lang="en" altLang="zh-CN" b="0" i="0" dirty="0">
                <a:effectLst/>
                <a:latin typeface="-apple-system"/>
              </a:rPr>
              <a:t>Learning a foundation language model for</a:t>
            </a:r>
            <a:r>
              <a:rPr lang="zh-CN" altLang="en-US" b="0" i="0" dirty="0">
                <a:effectLst/>
                <a:latin typeface="-apple-system"/>
              </a:rPr>
              <a:t> </a:t>
            </a:r>
            <a:r>
              <a:rPr lang="en" altLang="zh-CN" b="0" i="0" dirty="0">
                <a:effectLst/>
                <a:latin typeface="-apple-system"/>
              </a:rPr>
              <a:t>geoscience knowledge understanding and utilization</a:t>
            </a:r>
            <a:r>
              <a:rPr lang="en-US" altLang="zh-CN" b="0" i="0" dirty="0">
                <a:effectLst/>
                <a:latin typeface="-apple-system"/>
              </a:rPr>
              <a:t>》</a:t>
            </a:r>
            <a:r>
              <a:rPr lang="zh-CN" altLang="en-US" b="0" i="0" dirty="0">
                <a:effectLst/>
                <a:latin typeface="-apple-system"/>
              </a:rPr>
              <a:t>通过对地学文本语料库进行微调，开发了地学领域的</a:t>
            </a:r>
            <a:r>
              <a:rPr lang="en" altLang="zh-CN" b="0" i="0" dirty="0">
                <a:effectLst/>
                <a:latin typeface="-apple-system"/>
              </a:rPr>
              <a:t>LLM</a:t>
            </a:r>
            <a:r>
              <a:rPr lang="zh-CN" altLang="en" b="0" i="0" dirty="0">
                <a:effectLst/>
                <a:latin typeface="-apple-system"/>
              </a:rPr>
              <a:t>，</a:t>
            </a:r>
            <a:r>
              <a:rPr lang="zh-CN" altLang="en-US" b="0" i="0" dirty="0">
                <a:effectLst/>
                <a:latin typeface="-apple-system"/>
              </a:rPr>
              <a:t>即所谓的</a:t>
            </a:r>
            <a:r>
              <a:rPr lang="en" altLang="zh-CN" b="0" i="0" dirty="0">
                <a:effectLst/>
                <a:latin typeface="-apple-system"/>
              </a:rPr>
              <a:t>K2</a:t>
            </a:r>
            <a:r>
              <a:rPr lang="zh-CN" altLang="en" b="0" i="0" dirty="0">
                <a:effectLst/>
                <a:latin typeface="-apple-system"/>
              </a:rPr>
              <a:t>，</a:t>
            </a:r>
            <a:r>
              <a:rPr lang="zh-CN" altLang="en-US" b="0" i="0" dirty="0">
                <a:effectLst/>
                <a:latin typeface="-apple-system"/>
              </a:rPr>
              <a:t>该语料库在地学领域的各种自然语言处理任务中表现出了显著的性能。然而，</a:t>
            </a:r>
            <a:r>
              <a:rPr lang="en" altLang="zh-CN" b="0" i="0" dirty="0">
                <a:effectLst/>
                <a:latin typeface="-apple-system"/>
              </a:rPr>
              <a:t>K2</a:t>
            </a:r>
            <a:r>
              <a:rPr lang="zh-CN" altLang="en-US" b="0" i="0" dirty="0">
                <a:effectLst/>
                <a:latin typeface="-apple-system"/>
              </a:rPr>
              <a:t>地学语言基础模型仍然局限于常见的自然语言处理任务，如问答、摘要、文本分类等。</a:t>
            </a:r>
            <a:endParaRPr kumimoji="1" lang="zh-CN" altLang="en-US" dirty="0"/>
          </a:p>
        </p:txBody>
      </p:sp>
      <p:sp>
        <p:nvSpPr>
          <p:cNvPr id="12" name="文本框 11">
            <a:extLst>
              <a:ext uri="{FF2B5EF4-FFF2-40B4-BE49-F238E27FC236}">
                <a16:creationId xmlns:a16="http://schemas.microsoft.com/office/drawing/2014/main" id="{C9FDAD1D-9009-4695-CF58-1C96CEEE3FC6}"/>
              </a:ext>
            </a:extLst>
          </p:cNvPr>
          <p:cNvSpPr txBox="1"/>
          <p:nvPr/>
        </p:nvSpPr>
        <p:spPr>
          <a:xfrm>
            <a:off x="693214" y="1523856"/>
            <a:ext cx="1338828" cy="369332"/>
          </a:xfrm>
          <a:prstGeom prst="rect">
            <a:avLst/>
          </a:prstGeom>
          <a:noFill/>
        </p:spPr>
        <p:txBody>
          <a:bodyPr wrap="none" rtlCol="0">
            <a:spAutoFit/>
          </a:bodyPr>
          <a:lstStyle/>
          <a:p>
            <a:r>
              <a:rPr kumimoji="1" lang="zh-CN" altLang="en-US" dirty="0"/>
              <a:t>大模型领域</a:t>
            </a:r>
          </a:p>
        </p:txBody>
      </p:sp>
    </p:spTree>
    <p:extLst>
      <p:ext uri="{BB962C8B-B14F-4D97-AF65-F5344CB8AC3E}">
        <p14:creationId xmlns:p14="http://schemas.microsoft.com/office/powerpoint/2010/main" val="199483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BA11-57E0-2B0A-197C-16BD4DC21850}"/>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4056B15-2E7B-A77A-A3B0-470338043C4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24A2DD9-DFE1-3561-0350-687BDB0AE69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249CAEA-87A1-8589-5DF2-FCA686498F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EA424BCE-DB6B-DFDD-FCC9-12F30C62CA7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54C67C3-1079-D0BE-3579-F5F9022FEC8F}"/>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B8D3FFD-5AC3-611F-50B2-8371F8E14E7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09D01677-4D9B-9ADB-F964-A318D86A30C4}"/>
              </a:ext>
            </a:extLst>
          </p:cNvPr>
          <p:cNvSpPr txBox="1"/>
          <p:nvPr/>
        </p:nvSpPr>
        <p:spPr>
          <a:xfrm>
            <a:off x="895075" y="156847"/>
            <a:ext cx="8500716"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OpenStreetMap</a:t>
            </a:r>
            <a:r>
              <a:rPr lang="zh-CN" altLang="e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llm</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进行</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fine-tuning</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FBE54A88-3D15-3BD3-D184-6F35ECF30F53}"/>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9EEC0D-9E7B-5B57-89F5-4346D6EAA8F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1F90C9D-0D94-1545-56A1-434816CFB280}"/>
              </a:ext>
            </a:extLst>
          </p:cNvPr>
          <p:cNvSpPr txBox="1"/>
          <p:nvPr/>
        </p:nvSpPr>
        <p:spPr>
          <a:xfrm>
            <a:off x="391213" y="1192695"/>
            <a:ext cx="6287884" cy="4247317"/>
          </a:xfrm>
          <a:prstGeom prst="rect">
            <a:avLst/>
          </a:prstGeom>
          <a:noFill/>
        </p:spPr>
        <p:txBody>
          <a:bodyPr wrap="square" rtlCol="0">
            <a:spAutoFit/>
          </a:bodyPr>
          <a:lstStyle/>
          <a:p>
            <a:r>
              <a:rPr kumimoji="1" lang="zh-CN" altLang="en-US" dirty="0"/>
              <a:t>开放街道图（</a:t>
            </a:r>
            <a:r>
              <a:rPr kumimoji="1" lang="en" altLang="zh-CN" dirty="0"/>
              <a:t>OpenStreetMap</a:t>
            </a:r>
            <a:r>
              <a:rPr kumimoji="1" lang="zh-CN" altLang="en" dirty="0"/>
              <a:t>，</a:t>
            </a:r>
            <a:r>
              <a:rPr kumimoji="1" lang="zh-CN" altLang="en-US" dirty="0"/>
              <a:t>简称</a:t>
            </a:r>
            <a:r>
              <a:rPr kumimoji="1" lang="en" altLang="zh-CN" dirty="0"/>
              <a:t>OSM</a:t>
            </a:r>
            <a:r>
              <a:rPr kumimoji="1" lang="zh-CN" altLang="en" dirty="0"/>
              <a:t>）</a:t>
            </a:r>
            <a:r>
              <a:rPr kumimoji="1" lang="zh-CN" altLang="en-US" dirty="0"/>
              <a:t>包括空间数据以及属性数据。</a:t>
            </a:r>
          </a:p>
          <a:p>
            <a:r>
              <a:rPr kumimoji="1" lang="zh-CN" altLang="en-US" dirty="0"/>
              <a:t>空间数据主要包括三种：点（</a:t>
            </a:r>
            <a:r>
              <a:rPr kumimoji="1" lang="en" altLang="zh-CN" dirty="0"/>
              <a:t>Nodes</a:t>
            </a:r>
            <a:r>
              <a:rPr kumimoji="1" lang="zh-CN" altLang="en" dirty="0"/>
              <a:t>）、</a:t>
            </a:r>
            <a:r>
              <a:rPr kumimoji="1" lang="zh-CN" altLang="en-US" dirty="0"/>
              <a:t>路（</a:t>
            </a:r>
            <a:r>
              <a:rPr kumimoji="1" lang="en" altLang="zh-CN" dirty="0"/>
              <a:t>Ways</a:t>
            </a:r>
            <a:r>
              <a:rPr kumimoji="1" lang="zh-CN" altLang="en" dirty="0"/>
              <a:t>）</a:t>
            </a:r>
            <a:r>
              <a:rPr kumimoji="1" lang="zh-CN" altLang="en-US" dirty="0"/>
              <a:t>和关系（</a:t>
            </a:r>
            <a:r>
              <a:rPr kumimoji="1" lang="en" altLang="zh-CN" dirty="0"/>
              <a:t>Relations</a:t>
            </a:r>
            <a:r>
              <a:rPr kumimoji="1" lang="zh-CN" altLang="en" dirty="0"/>
              <a:t>），</a:t>
            </a:r>
            <a:r>
              <a:rPr kumimoji="1" lang="zh-CN" altLang="en-US" dirty="0"/>
              <a:t>这三种原始构成了整个地图画面。</a:t>
            </a:r>
            <a:r>
              <a:rPr kumimoji="1" lang="en" altLang="zh-CN" dirty="0"/>
              <a:t>Nodes</a:t>
            </a:r>
            <a:r>
              <a:rPr kumimoji="1" lang="zh-CN" altLang="en-US" dirty="0"/>
              <a:t>定义了空间中点的位置；</a:t>
            </a:r>
            <a:r>
              <a:rPr kumimoji="1" lang="en" altLang="zh-CN" dirty="0"/>
              <a:t>Ways</a:t>
            </a:r>
            <a:r>
              <a:rPr kumimoji="1" lang="zh-CN" altLang="en-US" dirty="0"/>
              <a:t>定义了线或区域；</a:t>
            </a:r>
            <a:r>
              <a:rPr kumimoji="1" lang="en" altLang="zh-CN" dirty="0"/>
              <a:t>Relations</a:t>
            </a:r>
            <a:r>
              <a:rPr kumimoji="1" lang="zh-CN" altLang="en" dirty="0"/>
              <a:t>（</a:t>
            </a:r>
            <a:r>
              <a:rPr kumimoji="1" lang="zh-CN" altLang="en-US" dirty="0"/>
              <a:t>可选的）定义了元素间的关系。</a:t>
            </a:r>
          </a:p>
          <a:p>
            <a:endParaRPr kumimoji="1" lang="en-US" altLang="zh-CN" dirty="0"/>
          </a:p>
          <a:p>
            <a:endParaRPr kumimoji="1" lang="zh-CN" altLang="en-US" dirty="0"/>
          </a:p>
          <a:p>
            <a:r>
              <a:rPr kumimoji="1" lang="zh-CN" altLang="en-US" dirty="0"/>
              <a:t>开放街道图（</a:t>
            </a:r>
            <a:r>
              <a:rPr kumimoji="1" lang="en" altLang="zh-CN" dirty="0"/>
              <a:t>OpenStreetMap</a:t>
            </a:r>
            <a:r>
              <a:rPr kumimoji="1" lang="zh-CN" altLang="en" dirty="0"/>
              <a:t>，</a:t>
            </a:r>
            <a:r>
              <a:rPr kumimoji="1" lang="zh-CN" altLang="en-US" dirty="0"/>
              <a:t>简称</a:t>
            </a:r>
            <a:r>
              <a:rPr kumimoji="1" lang="en" altLang="zh-CN" dirty="0"/>
              <a:t>OSM</a:t>
            </a:r>
            <a:r>
              <a:rPr kumimoji="1" lang="zh-CN" altLang="en" dirty="0"/>
              <a:t>）</a:t>
            </a:r>
            <a:r>
              <a:rPr kumimoji="1" lang="zh-CN" altLang="en-US" dirty="0"/>
              <a:t>包括空间数据以及属性数据。其中，属性数据</a:t>
            </a:r>
            <a:r>
              <a:rPr kumimoji="1" lang="en" altLang="zh-CN" dirty="0"/>
              <a:t>Tags</a:t>
            </a:r>
            <a:r>
              <a:rPr kumimoji="1" lang="zh-CN" altLang="en-US" dirty="0"/>
              <a:t>用于描述矢量数据基元。</a:t>
            </a:r>
          </a:p>
          <a:p>
            <a:endParaRPr kumimoji="1" lang="en-US" altLang="zh-CN" dirty="0"/>
          </a:p>
          <a:p>
            <a:endParaRPr kumimoji="1" lang="zh-CN" altLang="en-US" dirty="0"/>
          </a:p>
          <a:p>
            <a:r>
              <a:rPr kumimoji="1" lang="en" altLang="zh-CN" dirty="0"/>
              <a:t>OSM</a:t>
            </a:r>
            <a:r>
              <a:rPr kumimoji="1" lang="zh-CN" altLang="en-US" dirty="0"/>
              <a:t>使用的资料格式是地形数据结构，使用拓扑类型的数据结构，当中由四个核心的元素（也称为原始资料）。</a:t>
            </a:r>
            <a:endParaRPr kumimoji="1" lang="en-US" altLang="zh-CN" dirty="0"/>
          </a:p>
          <a:p>
            <a:endParaRPr kumimoji="1" lang="zh-CN" altLang="en-US" dirty="0"/>
          </a:p>
        </p:txBody>
      </p:sp>
      <p:pic>
        <p:nvPicPr>
          <p:cNvPr id="13" name="图片 12">
            <a:extLst>
              <a:ext uri="{FF2B5EF4-FFF2-40B4-BE49-F238E27FC236}">
                <a16:creationId xmlns:a16="http://schemas.microsoft.com/office/drawing/2014/main" id="{2995D9FA-886E-FC9B-B811-232C54223F60}"/>
              </a:ext>
            </a:extLst>
          </p:cNvPr>
          <p:cNvPicPr>
            <a:picLocks noChangeAspect="1"/>
          </p:cNvPicPr>
          <p:nvPr/>
        </p:nvPicPr>
        <p:blipFill>
          <a:blip r:embed="rId4"/>
          <a:stretch>
            <a:fillRect/>
          </a:stretch>
        </p:blipFill>
        <p:spPr>
          <a:xfrm>
            <a:off x="6795663" y="1192695"/>
            <a:ext cx="4827104" cy="1800444"/>
          </a:xfrm>
          <a:prstGeom prst="rect">
            <a:avLst/>
          </a:prstGeom>
        </p:spPr>
      </p:pic>
    </p:spTree>
    <p:extLst>
      <p:ext uri="{BB962C8B-B14F-4D97-AF65-F5344CB8AC3E}">
        <p14:creationId xmlns:p14="http://schemas.microsoft.com/office/powerpoint/2010/main" val="145147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E39F2-B4E9-A355-3E8D-7031F74B9BB6}"/>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356CA478-8E78-519D-F112-16A1EEA3F0B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9F4698F-78D6-C6D8-0233-2071DC583C7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E9119EFA-8D40-5F9C-CA71-8DF50215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DF4E29B5-FED1-3331-42FB-5301637FF1E5}"/>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057AB41D-B14F-C24B-CCB4-2745A7737342}"/>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5ABB3DF3-CE6E-AA49-A5A7-5B69A6B59875}"/>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FF6101A-B98E-C889-809D-29F6B536A995}"/>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带地图数据的提示</a:t>
            </a:r>
          </a:p>
        </p:txBody>
      </p:sp>
      <p:sp>
        <p:nvSpPr>
          <p:cNvPr id="31" name="斜纹 30">
            <a:extLst>
              <a:ext uri="{FF2B5EF4-FFF2-40B4-BE49-F238E27FC236}">
                <a16:creationId xmlns:a16="http://schemas.microsoft.com/office/drawing/2014/main" id="{F712AD1C-1308-EEE1-AAE4-229F5B9FA946}"/>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DC1B80FB-511D-58F8-9E79-545B0CB1E8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D770F3B-DF40-24EB-5773-94D765709A0D}"/>
              </a:ext>
            </a:extLst>
          </p:cNvPr>
          <p:cNvPicPr>
            <a:picLocks noChangeAspect="1"/>
          </p:cNvPicPr>
          <p:nvPr/>
        </p:nvPicPr>
        <p:blipFill>
          <a:blip r:embed="rId4"/>
          <a:stretch>
            <a:fillRect/>
          </a:stretch>
        </p:blipFill>
        <p:spPr>
          <a:xfrm>
            <a:off x="7156174" y="1022615"/>
            <a:ext cx="3591025" cy="4357311"/>
          </a:xfrm>
          <a:prstGeom prst="rect">
            <a:avLst/>
          </a:prstGeom>
        </p:spPr>
      </p:pic>
      <p:sp>
        <p:nvSpPr>
          <p:cNvPr id="5" name="文本框 4">
            <a:extLst>
              <a:ext uri="{FF2B5EF4-FFF2-40B4-BE49-F238E27FC236}">
                <a16:creationId xmlns:a16="http://schemas.microsoft.com/office/drawing/2014/main" id="{790020A5-88CB-0058-97CD-4AC4054C0028}"/>
              </a:ext>
            </a:extLst>
          </p:cNvPr>
          <p:cNvSpPr txBox="1"/>
          <p:nvPr/>
        </p:nvSpPr>
        <p:spPr>
          <a:xfrm>
            <a:off x="821635" y="1351722"/>
            <a:ext cx="5939446" cy="646331"/>
          </a:xfrm>
          <a:prstGeom prst="rect">
            <a:avLst/>
          </a:prstGeom>
          <a:noFill/>
        </p:spPr>
        <p:txBody>
          <a:bodyPr wrap="none" rtlCol="0">
            <a:spAutoFit/>
          </a:bodyPr>
          <a:lstStyle/>
          <a:p>
            <a:r>
              <a:rPr kumimoji="1" lang="zh-CN" altLang="en-US" dirty="0"/>
              <a:t>首先</a:t>
            </a:r>
            <a:r>
              <a:rPr kumimoji="1" lang="en-US" altLang="zh-CN" dirty="0"/>
              <a:t>basic</a:t>
            </a:r>
            <a:r>
              <a:rPr kumimoji="1" lang="zh-CN" altLang="en-US" dirty="0"/>
              <a:t> </a:t>
            </a:r>
            <a:r>
              <a:rPr kumimoji="1" lang="en-US" altLang="zh-CN" dirty="0"/>
              <a:t>prompt</a:t>
            </a:r>
            <a:r>
              <a:rPr kumimoji="1" lang="zh-CN" altLang="en-US" dirty="0"/>
              <a:t> 中包含</a:t>
            </a:r>
            <a:r>
              <a:rPr lang="zh-CN" altLang="en-US" b="0" i="0" u="none" strike="noStrike" dirty="0">
                <a:solidFill>
                  <a:srgbClr val="333333"/>
                </a:solidFill>
                <a:effectLst/>
                <a:latin typeface="-apple-system"/>
              </a:rPr>
              <a:t>需要指定位置和预测任务</a:t>
            </a:r>
            <a:r>
              <a:rPr kumimoji="1" lang="zh-CN" altLang="en-US" b="0" i="0" u="none" strike="noStrike" dirty="0">
                <a:solidFill>
                  <a:srgbClr val="333333"/>
                </a:solidFill>
                <a:effectLst/>
                <a:latin typeface="-apple-system"/>
              </a:rPr>
              <a:t>而这样</a:t>
            </a:r>
            <a:endParaRPr kumimoji="1" lang="en-US" altLang="zh-CN" b="0" i="0" u="none" strike="noStrike" dirty="0">
              <a:solidFill>
                <a:srgbClr val="333333"/>
              </a:solidFill>
              <a:effectLst/>
              <a:latin typeface="-apple-system"/>
            </a:endParaRPr>
          </a:p>
          <a:p>
            <a:r>
              <a:rPr kumimoji="1" lang="zh-CN" altLang="en-US" dirty="0">
                <a:solidFill>
                  <a:srgbClr val="333333"/>
                </a:solidFill>
                <a:latin typeface="-apple-system"/>
              </a:rPr>
              <a:t>的结果比较差</a:t>
            </a:r>
            <a:endParaRPr kumimoji="1" lang="en-US" altLang="zh-CN" dirty="0">
              <a:solidFill>
                <a:srgbClr val="333333"/>
              </a:solidFill>
              <a:latin typeface="-apple-system"/>
            </a:endParaRPr>
          </a:p>
        </p:txBody>
      </p:sp>
      <p:sp>
        <p:nvSpPr>
          <p:cNvPr id="8" name="文本框 7">
            <a:extLst>
              <a:ext uri="{FF2B5EF4-FFF2-40B4-BE49-F238E27FC236}">
                <a16:creationId xmlns:a16="http://schemas.microsoft.com/office/drawing/2014/main" id="{27CB9ACE-93FF-5219-3DC8-BF4DB5159B17}"/>
              </a:ext>
            </a:extLst>
          </p:cNvPr>
          <p:cNvSpPr txBox="1"/>
          <p:nvPr/>
        </p:nvSpPr>
        <p:spPr>
          <a:xfrm>
            <a:off x="821635" y="2356743"/>
            <a:ext cx="5886548" cy="646331"/>
          </a:xfrm>
          <a:prstGeom prst="rect">
            <a:avLst/>
          </a:prstGeom>
          <a:noFill/>
        </p:spPr>
        <p:txBody>
          <a:bodyPr wrap="none" rtlCol="0">
            <a:spAutoFit/>
          </a:bodyPr>
          <a:lstStyle/>
          <a:p>
            <a:r>
              <a:rPr kumimoji="1" lang="zh-CN" altLang="en-US" dirty="0">
                <a:latin typeface="+mn-ea"/>
              </a:rPr>
              <a:t>然后添加了</a:t>
            </a:r>
            <a:r>
              <a:rPr lang="zh-CN" altLang="en-US" i="0" u="none" strike="noStrike" dirty="0">
                <a:effectLst/>
                <a:latin typeface="+mn-ea"/>
              </a:rPr>
              <a:t>带地图数据的提示结果离真实值接近了很多</a:t>
            </a:r>
          </a:p>
          <a:p>
            <a:endParaRPr kumimoji="1" lang="en-US" altLang="zh-CN" dirty="0">
              <a:solidFill>
                <a:srgbClr val="333333"/>
              </a:solidFill>
              <a:latin typeface="-apple-system"/>
            </a:endParaRPr>
          </a:p>
        </p:txBody>
      </p:sp>
      <p:sp>
        <p:nvSpPr>
          <p:cNvPr id="9" name="文本框 8">
            <a:extLst>
              <a:ext uri="{FF2B5EF4-FFF2-40B4-BE49-F238E27FC236}">
                <a16:creationId xmlns:a16="http://schemas.microsoft.com/office/drawing/2014/main" id="{13071DCA-C289-5AD1-592D-D1C503BF06B4}"/>
              </a:ext>
            </a:extLst>
          </p:cNvPr>
          <p:cNvSpPr txBox="1"/>
          <p:nvPr/>
        </p:nvSpPr>
        <p:spPr>
          <a:xfrm>
            <a:off x="821635" y="3014474"/>
            <a:ext cx="5221357" cy="3139321"/>
          </a:xfrm>
          <a:prstGeom prst="rect">
            <a:avLst/>
          </a:prstGeom>
          <a:noFill/>
        </p:spPr>
        <p:txBody>
          <a:bodyPr wrap="square" rtlCol="0">
            <a:spAutoFit/>
          </a:bodyPr>
          <a:lstStyle/>
          <a:p>
            <a:r>
              <a:rPr kumimoji="1" lang="zh-CN" altLang="en-US" dirty="0"/>
              <a:t>为了构建一个这样的带数据提示的</a:t>
            </a:r>
            <a:r>
              <a:rPr kumimoji="1" lang="en-US" altLang="zh-CN" dirty="0"/>
              <a:t>prompt</a:t>
            </a:r>
            <a:r>
              <a:rPr kumimoji="1" lang="zh-CN" altLang="en-US" dirty="0"/>
              <a:t>，需要用到俩个工具：</a:t>
            </a:r>
            <a:endParaRPr kumimoji="1" lang="en-US" altLang="zh-CN" dirty="0"/>
          </a:p>
          <a:p>
            <a:r>
              <a:rPr lang="zh-CN" altLang="en-US" b="0" i="0" u="none" strike="noStrike" dirty="0">
                <a:solidFill>
                  <a:srgbClr val="333333"/>
                </a:solidFill>
                <a:effectLst/>
                <a:latin typeface="-apple-system"/>
              </a:rPr>
              <a:t>使用</a:t>
            </a:r>
            <a:r>
              <a:rPr lang="en" altLang="zh-CN" b="0" i="0" u="none" strike="noStrike" dirty="0" err="1">
                <a:solidFill>
                  <a:srgbClr val="333333"/>
                </a:solidFill>
                <a:effectLst/>
                <a:latin typeface="-apple-system"/>
              </a:rPr>
              <a:t>Nominatim</a:t>
            </a:r>
            <a:r>
              <a:rPr lang="zh-CN" altLang="en-US" b="0" i="0" u="none" strike="noStrike" dirty="0">
                <a:solidFill>
                  <a:srgbClr val="333333"/>
                </a:solidFill>
                <a:effectLst/>
                <a:latin typeface="-apple-system"/>
              </a:rPr>
              <a:t>进行反向地理编码生成地址</a:t>
            </a:r>
            <a:endParaRPr lang="en-US" altLang="zh-CN" b="0" i="0" u="none" strike="noStrike" dirty="0">
              <a:solidFill>
                <a:srgbClr val="333333"/>
              </a:solidFill>
              <a:effectLst/>
              <a:latin typeface="-apple-system"/>
            </a:endParaRPr>
          </a:p>
          <a:p>
            <a:r>
              <a:rPr lang="zh-CN" altLang="en-US" dirty="0">
                <a:solidFill>
                  <a:srgbClr val="333333"/>
                </a:solidFill>
                <a:latin typeface="-apple-system"/>
              </a:rPr>
              <a:t>获得</a:t>
            </a:r>
            <a:r>
              <a:rPr lang="zh-CN" altLang="en-US" b="0" i="0" u="none" strike="noStrike" dirty="0">
                <a:solidFill>
                  <a:srgbClr val="333333"/>
                </a:solidFill>
                <a:effectLst/>
                <a:latin typeface="-apple-system"/>
              </a:rPr>
              <a:t>详细的反向地理编码描述，包括从邻域级别到国家本身的地点名称</a:t>
            </a:r>
            <a:endParaRPr lang="en-US" altLang="zh-CN" b="0" i="0" u="none" strike="noStrike" dirty="0">
              <a:solidFill>
                <a:srgbClr val="333333"/>
              </a:solidFill>
              <a:effectLst/>
              <a:latin typeface="-apple-system"/>
            </a:endParaRPr>
          </a:p>
          <a:p>
            <a:r>
              <a:rPr lang="zh-CN" altLang="en-US" dirty="0">
                <a:solidFill>
                  <a:srgbClr val="333333"/>
                </a:solidFill>
                <a:latin typeface="-apple-system"/>
              </a:rPr>
              <a:t>使用</a:t>
            </a:r>
            <a:r>
              <a:rPr lang="en" altLang="zh-CN" b="0" i="0" u="none" strike="noStrike" dirty="0">
                <a:solidFill>
                  <a:srgbClr val="333333"/>
                </a:solidFill>
                <a:effectLst/>
                <a:latin typeface="-apple-system"/>
              </a:rPr>
              <a:t>Overpass API</a:t>
            </a:r>
            <a:r>
              <a:rPr lang="zh-CN" altLang="en-US" b="0" i="0" u="none" strike="noStrike" dirty="0">
                <a:solidFill>
                  <a:srgbClr val="333333"/>
                </a:solidFill>
                <a:effectLst/>
                <a:latin typeface="-apple-system"/>
              </a:rPr>
              <a:t>获取附近地点的名称和位置</a:t>
            </a:r>
            <a:endParaRPr lang="en-US" altLang="zh-CN" b="0" i="0" u="none" strike="noStrike" dirty="0">
              <a:solidFill>
                <a:srgbClr val="333333"/>
              </a:solidFill>
              <a:effectLst/>
              <a:latin typeface="-apple-system"/>
            </a:endParaRPr>
          </a:p>
          <a:p>
            <a:r>
              <a:rPr lang="zh-CN" altLang="en-US" dirty="0">
                <a:solidFill>
                  <a:srgbClr val="333333"/>
                </a:solidFill>
                <a:latin typeface="-apple-system"/>
              </a:rPr>
              <a:t>获得</a:t>
            </a:r>
            <a:r>
              <a:rPr lang="zh-CN" altLang="en-US" b="0" i="0" u="none" strike="noStrike" dirty="0">
                <a:solidFill>
                  <a:srgbClr val="333333"/>
                </a:solidFill>
                <a:effectLst/>
                <a:latin typeface="-apple-system"/>
              </a:rPr>
              <a:t>在</a:t>
            </a:r>
            <a:r>
              <a:rPr lang="en-US" altLang="zh-CN" b="0" i="0" u="none" strike="noStrike" dirty="0">
                <a:solidFill>
                  <a:srgbClr val="333333"/>
                </a:solidFill>
                <a:effectLst/>
                <a:latin typeface="-apple-system"/>
              </a:rPr>
              <a:t>100</a:t>
            </a:r>
            <a:r>
              <a:rPr lang="zh-CN" altLang="en-US" b="0" i="0" u="none" strike="noStrike" dirty="0">
                <a:solidFill>
                  <a:srgbClr val="333333"/>
                </a:solidFill>
                <a:effectLst/>
                <a:latin typeface="-apple-system"/>
              </a:rPr>
              <a:t>公里半径内最近的</a:t>
            </a:r>
            <a:r>
              <a:rPr lang="en-US" altLang="zh-CN" b="0" i="0" u="none" strike="noStrike" dirty="0">
                <a:solidFill>
                  <a:srgbClr val="333333"/>
                </a:solidFill>
                <a:effectLst/>
                <a:latin typeface="-apple-system"/>
              </a:rPr>
              <a:t>10</a:t>
            </a:r>
            <a:r>
              <a:rPr lang="zh-CN" altLang="en-US" b="0" i="0" u="none" strike="noStrike" dirty="0">
                <a:solidFill>
                  <a:srgbClr val="333333"/>
                </a:solidFill>
                <a:effectLst/>
                <a:latin typeface="-apple-system"/>
              </a:rPr>
              <a:t>个位置及其各自的名称、距离和方向列表</a:t>
            </a:r>
          </a:p>
          <a:p>
            <a:endParaRPr lang="en-US" altLang="zh-CN" dirty="0">
              <a:solidFill>
                <a:srgbClr val="333333"/>
              </a:solidFill>
              <a:latin typeface="-apple-system"/>
            </a:endParaRPr>
          </a:p>
          <a:p>
            <a:endParaRPr lang="zh-CN" altLang="en-US" b="0" i="0" u="none" strike="noStrike" dirty="0">
              <a:solidFill>
                <a:srgbClr val="333333"/>
              </a:solidFill>
              <a:effectLst/>
              <a:latin typeface="-apple-system"/>
            </a:endParaRPr>
          </a:p>
          <a:p>
            <a:endParaRPr kumimoji="1" lang="zh-CN" altLang="en-US" dirty="0"/>
          </a:p>
        </p:txBody>
      </p:sp>
    </p:spTree>
    <p:extLst>
      <p:ext uri="{BB962C8B-B14F-4D97-AF65-F5344CB8AC3E}">
        <p14:creationId xmlns:p14="http://schemas.microsoft.com/office/powerpoint/2010/main" val="266320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BEB89-FC76-8092-3E43-3A67CC52DD25}"/>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3B2F200B-78B4-AF4C-D6F1-FCE52DBEF84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79C76639-BBBD-6A82-697B-8408433CBFF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AA3CCC30-E00A-A6C3-464E-C2ED03883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38EC1D6-7E79-3F61-BCDA-3A6F6A627F4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C1BC8991-5068-391E-2093-92194780E6A0}"/>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4FE8046A-1D4E-F24A-B115-FE8D081DC002}"/>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E0858200-0AFC-156D-98CC-2ADC554241F0}"/>
              </a:ext>
            </a:extLst>
          </p:cNvPr>
          <p:cNvSpPr txBox="1"/>
          <p:nvPr/>
        </p:nvSpPr>
        <p:spPr>
          <a:xfrm>
            <a:off x="895075" y="156847"/>
            <a:ext cx="6155082"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在不同的语言模型上应用这个框架</a:t>
            </a:r>
          </a:p>
        </p:txBody>
      </p:sp>
      <p:sp>
        <p:nvSpPr>
          <p:cNvPr id="31" name="斜纹 30">
            <a:extLst>
              <a:ext uri="{FF2B5EF4-FFF2-40B4-BE49-F238E27FC236}">
                <a16:creationId xmlns:a16="http://schemas.microsoft.com/office/drawing/2014/main" id="{E68FA7E4-2A4D-0254-49C6-BE55DC45D9F2}"/>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0069B471-A555-8B5E-C3F6-D43616CD25AC}"/>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89EF1BA-83FE-CD09-6897-645C211CCCE1}"/>
              </a:ext>
            </a:extLst>
          </p:cNvPr>
          <p:cNvSpPr txBox="1"/>
          <p:nvPr/>
        </p:nvSpPr>
        <p:spPr>
          <a:xfrm>
            <a:off x="835440" y="1360511"/>
            <a:ext cx="6274352" cy="3416320"/>
          </a:xfrm>
          <a:prstGeom prst="rect">
            <a:avLst/>
          </a:prstGeom>
          <a:noFill/>
        </p:spPr>
        <p:txBody>
          <a:bodyPr wrap="square" rtlCol="0">
            <a:spAutoFit/>
          </a:bodyPr>
          <a:lstStyle/>
          <a:p>
            <a:r>
              <a:rPr lang="en" altLang="zh-CN" i="0" u="none" strike="noStrike" dirty="0" err="1">
                <a:solidFill>
                  <a:srgbClr val="333333"/>
                </a:solidFill>
                <a:effectLst/>
                <a:latin typeface="-apple-system"/>
              </a:rPr>
              <a:t>RoBERTa</a:t>
            </a:r>
            <a:r>
              <a:rPr lang="zh-CN" altLang="en-US" i="0" u="none" strike="noStrike" dirty="0">
                <a:solidFill>
                  <a:srgbClr val="333333"/>
                </a:solidFill>
                <a:effectLst/>
                <a:latin typeface="-apple-system"/>
              </a:rPr>
              <a:t>：对模型进行了微调，其所有参数均可训练。</a:t>
            </a:r>
          </a:p>
          <a:p>
            <a:endParaRPr lang="en-US" altLang="zh-CN" i="0" u="none" strike="noStrike" dirty="0">
              <a:solidFill>
                <a:srgbClr val="333333"/>
              </a:solidFill>
              <a:effectLst/>
              <a:latin typeface="-apple-system"/>
            </a:endParaRPr>
          </a:p>
          <a:p>
            <a:endParaRPr lang="en-US" altLang="zh-CN" i="0" u="none" strike="noStrike" dirty="0">
              <a:solidFill>
                <a:srgbClr val="333333"/>
              </a:solidFill>
              <a:effectLst/>
              <a:latin typeface="-apple-system"/>
            </a:endParaRPr>
          </a:p>
          <a:p>
            <a:r>
              <a:rPr lang="en" altLang="zh-CN" i="0" u="none" strike="noStrike" dirty="0">
                <a:solidFill>
                  <a:srgbClr val="333333"/>
                </a:solidFill>
                <a:effectLst/>
                <a:latin typeface="-apple-system"/>
              </a:rPr>
              <a:t>Llama 2 7B</a:t>
            </a:r>
            <a:r>
              <a:rPr lang="zh-CN" altLang="en-US" i="0" u="none" strike="noStrike" dirty="0">
                <a:solidFill>
                  <a:srgbClr val="333333"/>
                </a:solidFill>
                <a:effectLst/>
                <a:latin typeface="-apple-system"/>
              </a:rPr>
              <a:t>：</a:t>
            </a:r>
            <a:r>
              <a:rPr lang="zh-CN" altLang="en-US" i="0" u="none" strike="noStrike" dirty="0">
                <a:effectLst/>
                <a:latin typeface="+mn-ea"/>
              </a:rPr>
              <a:t>将</a:t>
            </a:r>
            <a:r>
              <a:rPr lang="en" altLang="zh-CN" i="0" u="none" strike="noStrike" dirty="0">
                <a:effectLst/>
                <a:latin typeface="+mn-ea"/>
              </a:rPr>
              <a:t>prompt</a:t>
            </a:r>
            <a:r>
              <a:rPr lang="zh-CN" altLang="en-US" i="0" u="none" strike="noStrike" dirty="0">
                <a:effectLst/>
                <a:latin typeface="+mn-ea"/>
              </a:rPr>
              <a:t>和对应的</a:t>
            </a:r>
            <a:r>
              <a:rPr lang="en" altLang="zh-CN" i="0" u="none" strike="noStrike" dirty="0">
                <a:effectLst/>
                <a:latin typeface="+mn-ea"/>
              </a:rPr>
              <a:t>ground-truth</a:t>
            </a:r>
            <a:r>
              <a:rPr lang="zh-CN" altLang="en-US" i="0" u="none" strike="noStrike" dirty="0">
                <a:effectLst/>
                <a:latin typeface="+mn-ea"/>
              </a:rPr>
              <a:t>标签作为一个整体，使用自回归的方式进行微调</a:t>
            </a:r>
          </a:p>
          <a:p>
            <a:endParaRPr lang="en-US" altLang="zh-CN" i="0" u="none" strike="noStrike" dirty="0">
              <a:solidFill>
                <a:srgbClr val="333333"/>
              </a:solidFill>
              <a:effectLst/>
              <a:latin typeface="-apple-system"/>
            </a:endParaRPr>
          </a:p>
          <a:p>
            <a:endParaRPr lang="en-US" altLang="zh-CN" i="0" u="none" strike="noStrike" dirty="0">
              <a:solidFill>
                <a:srgbClr val="333333"/>
              </a:solidFill>
              <a:effectLst/>
              <a:latin typeface="-apple-system"/>
            </a:endParaRPr>
          </a:p>
          <a:p>
            <a:endParaRPr lang="en-US" altLang="zh-CN" dirty="0">
              <a:solidFill>
                <a:srgbClr val="333333"/>
              </a:solidFill>
              <a:latin typeface="-apple-system"/>
            </a:endParaRPr>
          </a:p>
          <a:p>
            <a:r>
              <a:rPr lang="en" altLang="zh-CN" i="0" u="none" strike="noStrike" dirty="0">
                <a:solidFill>
                  <a:srgbClr val="333333"/>
                </a:solidFill>
                <a:effectLst/>
                <a:latin typeface="-apple-system"/>
              </a:rPr>
              <a:t>GPT-2</a:t>
            </a:r>
            <a:r>
              <a:rPr lang="zh-CN" altLang="en-US" i="0" u="none" strike="noStrike" dirty="0">
                <a:solidFill>
                  <a:srgbClr val="333333"/>
                </a:solidFill>
                <a:effectLst/>
                <a:latin typeface="-apple-system"/>
              </a:rPr>
              <a:t>：</a:t>
            </a:r>
            <a:r>
              <a:rPr lang="zh-CN" altLang="en-US" b="0" i="0" u="none" strike="noStrike" dirty="0">
                <a:solidFill>
                  <a:srgbClr val="333333"/>
                </a:solidFill>
                <a:effectLst/>
                <a:latin typeface="-apple-system"/>
              </a:rPr>
              <a:t>使用与</a:t>
            </a:r>
            <a:r>
              <a:rPr lang="en" altLang="zh-CN" b="0" i="0" u="none" strike="noStrike" dirty="0">
                <a:solidFill>
                  <a:srgbClr val="333333"/>
                </a:solidFill>
                <a:effectLst/>
                <a:latin typeface="-apple-system"/>
              </a:rPr>
              <a:t>Llama 2</a:t>
            </a:r>
            <a:r>
              <a:rPr lang="zh-CN" altLang="en-US" b="0" i="0" u="none" strike="noStrike" dirty="0">
                <a:solidFill>
                  <a:srgbClr val="333333"/>
                </a:solidFill>
                <a:effectLst/>
                <a:latin typeface="-apple-system"/>
              </a:rPr>
              <a:t>相同的微调和推理过程</a:t>
            </a:r>
            <a:endParaRPr lang="en-US" altLang="zh-CN" i="0" u="none" strike="noStrike" dirty="0">
              <a:solidFill>
                <a:srgbClr val="333333"/>
              </a:solidFill>
              <a:effectLst/>
              <a:latin typeface="-apple-system"/>
            </a:endParaRPr>
          </a:p>
          <a:p>
            <a:endParaRPr lang="en-US" altLang="zh-CN" dirty="0">
              <a:solidFill>
                <a:srgbClr val="333333"/>
              </a:solidFill>
              <a:latin typeface="-apple-system"/>
            </a:endParaRPr>
          </a:p>
          <a:p>
            <a:endParaRPr lang="en-US" altLang="zh-CN" dirty="0">
              <a:solidFill>
                <a:srgbClr val="333333"/>
              </a:solidFill>
              <a:latin typeface="-apple-system"/>
            </a:endParaRPr>
          </a:p>
          <a:p>
            <a:r>
              <a:rPr lang="en" altLang="zh-CN" i="0" u="none" strike="noStrike" dirty="0">
                <a:solidFill>
                  <a:srgbClr val="333333"/>
                </a:solidFill>
                <a:effectLst/>
                <a:latin typeface="-apple-system"/>
              </a:rPr>
              <a:t>GPT-3.5</a:t>
            </a:r>
            <a:r>
              <a:rPr lang="zh-CN" altLang="en-US" i="0" u="none" strike="noStrike" dirty="0">
                <a:solidFill>
                  <a:srgbClr val="333333"/>
                </a:solidFill>
                <a:effectLst/>
                <a:latin typeface="-apple-system"/>
              </a:rPr>
              <a:t>：</a:t>
            </a:r>
            <a:r>
              <a:rPr lang="zh-CN" altLang="en-US" b="0" i="0" u="none" strike="noStrike" dirty="0">
                <a:solidFill>
                  <a:srgbClr val="333333"/>
                </a:solidFill>
                <a:effectLst/>
                <a:latin typeface="-apple-system"/>
              </a:rPr>
              <a:t>通过</a:t>
            </a:r>
            <a:r>
              <a:rPr lang="en" altLang="zh-CN" b="0" i="0" u="none" strike="noStrike" dirty="0" err="1">
                <a:solidFill>
                  <a:srgbClr val="333333"/>
                </a:solidFill>
                <a:effectLst/>
                <a:latin typeface="-apple-system"/>
              </a:rPr>
              <a:t>OpenAI</a:t>
            </a:r>
            <a:r>
              <a:rPr lang="zh-CN" altLang="en-US" b="0" i="0" u="none" strike="noStrike" dirty="0">
                <a:solidFill>
                  <a:srgbClr val="333333"/>
                </a:solidFill>
                <a:effectLst/>
                <a:latin typeface="-apple-system"/>
              </a:rPr>
              <a:t>的微调</a:t>
            </a:r>
            <a:r>
              <a:rPr lang="en" altLang="zh-CN" b="0" i="0" u="none" strike="noStrike" dirty="0">
                <a:solidFill>
                  <a:srgbClr val="333333"/>
                </a:solidFill>
                <a:effectLst/>
                <a:latin typeface="-apple-system"/>
              </a:rPr>
              <a:t>API</a:t>
            </a:r>
            <a:r>
              <a:rPr lang="zh-CN" altLang="en-US" b="0" i="0" u="none" strike="noStrike" dirty="0">
                <a:solidFill>
                  <a:srgbClr val="333333"/>
                </a:solidFill>
                <a:effectLst/>
                <a:latin typeface="-apple-system"/>
              </a:rPr>
              <a:t>对</a:t>
            </a:r>
            <a:r>
              <a:rPr lang="en" altLang="zh-CN" b="0" i="0" u="none" strike="noStrike" dirty="0">
                <a:solidFill>
                  <a:srgbClr val="333333"/>
                </a:solidFill>
                <a:effectLst/>
                <a:latin typeface="-apple-system"/>
              </a:rPr>
              <a:t>GPT-3.5</a:t>
            </a:r>
            <a:r>
              <a:rPr lang="zh-CN" altLang="en-US" b="0" i="0" u="none" strike="noStrike" dirty="0">
                <a:solidFill>
                  <a:srgbClr val="333333"/>
                </a:solidFill>
                <a:effectLst/>
                <a:latin typeface="-apple-system"/>
              </a:rPr>
              <a:t>进行微调</a:t>
            </a:r>
          </a:p>
        </p:txBody>
      </p:sp>
    </p:spTree>
    <p:extLst>
      <p:ext uri="{BB962C8B-B14F-4D97-AF65-F5344CB8AC3E}">
        <p14:creationId xmlns:p14="http://schemas.microsoft.com/office/powerpoint/2010/main" val="124761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1">
            <a:extLst>
              <a:ext uri="{FF2B5EF4-FFF2-40B4-BE49-F238E27FC236}">
                <a16:creationId xmlns:a16="http://schemas.microsoft.com/office/drawing/2014/main" id="{AF73F58D-5564-0EFC-86E0-9F07870FB4AE}"/>
              </a:ext>
            </a:extLst>
          </p:cNvPr>
          <p:cNvSpPr/>
          <p:nvPr/>
        </p:nvSpPr>
        <p:spPr>
          <a:xfrm>
            <a:off x="658043" y="735900"/>
            <a:ext cx="10703006" cy="20713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028A51-39A3-5BE5-CFF2-A8105FB032C5}"/>
              </a:ext>
            </a:extLst>
          </p:cNvPr>
          <p:cNvSpPr txBox="1"/>
          <p:nvPr/>
        </p:nvSpPr>
        <p:spPr>
          <a:xfrm>
            <a:off x="852968" y="864656"/>
            <a:ext cx="10486064" cy="1815882"/>
          </a:xfrm>
          <a:prstGeom prst="rect">
            <a:avLst/>
          </a:prstGeom>
          <a:noFill/>
        </p:spPr>
        <p:txBody>
          <a:bodyPr wrap="square">
            <a:spAutoFit/>
          </a:bodyPr>
          <a:lstStyle/>
          <a:p>
            <a:r>
              <a:rPr lang="zh-CN" altLang="en-US" sz="1600" b="0" i="0" dirty="0">
                <a:solidFill>
                  <a:srgbClr val="000000"/>
                </a:solidFill>
                <a:effectLst/>
                <a:latin typeface="+mn-ea"/>
              </a:rPr>
              <a:t>数据来源：</a:t>
            </a:r>
            <a:r>
              <a:rPr lang="en" altLang="zh-CN" sz="1600" b="0" i="0" dirty="0">
                <a:effectLst/>
                <a:latin typeface="+mn-ea"/>
              </a:rPr>
              <a:t> </a:t>
            </a:r>
          </a:p>
          <a:p>
            <a:r>
              <a:rPr lang="en" altLang="zh-CN" sz="1600" b="1" i="0" dirty="0" err="1">
                <a:effectLst/>
                <a:latin typeface="+mn-ea"/>
              </a:rPr>
              <a:t>WorldPop</a:t>
            </a:r>
            <a:r>
              <a:rPr lang="zh-CN" altLang="en-US" sz="1600" b="1" i="0" dirty="0">
                <a:effectLst/>
                <a:latin typeface="+mn-ea"/>
              </a:rPr>
              <a:t>：</a:t>
            </a:r>
            <a:r>
              <a:rPr lang="en" altLang="zh-CN" sz="1600" i="0" dirty="0" err="1">
                <a:effectLst/>
                <a:latin typeface="+mn-ea"/>
              </a:rPr>
              <a:t>WorldPop</a:t>
            </a:r>
            <a:r>
              <a:rPr lang="zh-CN" altLang="en-US" sz="1600" b="0" i="0" dirty="0">
                <a:effectLst/>
                <a:latin typeface="+mn-ea"/>
              </a:rPr>
              <a:t>是一个研究小组，专注于为健康和发展应用提供空间人口数据，包括解决可持续发展目标。本文使用他们覆盖全球的人口统计数据集来执行人口密度任务。</a:t>
            </a:r>
            <a:endParaRPr lang="en-US" altLang="zh-CN" sz="1600" b="0" i="0" dirty="0">
              <a:effectLst/>
              <a:latin typeface="+mn-ea"/>
            </a:endParaRPr>
          </a:p>
          <a:p>
            <a:r>
              <a:rPr lang="en-US" altLang="zh-CN" sz="1600" b="1" i="0" dirty="0">
                <a:effectLst/>
                <a:latin typeface="+mn-ea"/>
              </a:rPr>
              <a:t>DHS</a:t>
            </a:r>
            <a:r>
              <a:rPr lang="zh-CN" altLang="en-US" sz="1600" i="0" dirty="0">
                <a:effectLst/>
                <a:latin typeface="+mn-ea"/>
              </a:rPr>
              <a:t>：国土安全部可持续发展计划人口与健康调查</a:t>
            </a:r>
            <a:r>
              <a:rPr lang="en-US" altLang="zh-CN" sz="1600" i="0" dirty="0">
                <a:effectLst/>
                <a:latin typeface="+mn-ea"/>
              </a:rPr>
              <a:t>(</a:t>
            </a:r>
            <a:r>
              <a:rPr lang="en" altLang="zh-CN" sz="1600" i="0" dirty="0">
                <a:effectLst/>
                <a:latin typeface="+mn-ea"/>
              </a:rPr>
              <a:t>DHS)</a:t>
            </a:r>
            <a:r>
              <a:rPr lang="zh-CN" altLang="en-US" sz="1600" i="0" dirty="0">
                <a:effectLst/>
                <a:latin typeface="+mn-ea"/>
              </a:rPr>
              <a:t>计划的调查数据得出的任务。这些调查构成了</a:t>
            </a:r>
            <a:r>
              <a:rPr lang="en-US" altLang="zh-CN" sz="1600" i="0" dirty="0">
                <a:effectLst/>
                <a:latin typeface="+mn-ea"/>
              </a:rPr>
              <a:t>48</a:t>
            </a:r>
            <a:r>
              <a:rPr lang="zh-CN" altLang="en-US" sz="1600" i="0" dirty="0">
                <a:effectLst/>
                <a:latin typeface="+mn-ea"/>
              </a:rPr>
              <a:t>个国家具有代表性的家庭层面的资产、住房条件和教育水平等数据。</a:t>
            </a:r>
            <a:endParaRPr lang="en-US" altLang="zh-CN" sz="1600" i="0" dirty="0">
              <a:effectLst/>
              <a:latin typeface="+mn-ea"/>
            </a:endParaRPr>
          </a:p>
          <a:p>
            <a:r>
              <a:rPr lang="en-US" altLang="zh-CN" sz="1600" b="1" i="0" dirty="0">
                <a:effectLst/>
                <a:latin typeface="+mn-ea"/>
              </a:rPr>
              <a:t>USCB</a:t>
            </a:r>
            <a:r>
              <a:rPr lang="en-US" altLang="zh-CN" sz="1600" b="0" i="0" dirty="0">
                <a:effectLst/>
                <a:latin typeface="+mn-ea"/>
              </a:rPr>
              <a:t>:</a:t>
            </a:r>
            <a:r>
              <a:rPr lang="zh-CN" altLang="en-US" sz="1600" b="0" i="0" dirty="0">
                <a:effectLst/>
                <a:latin typeface="+mn-ea"/>
              </a:rPr>
              <a:t>美国人口普查局</a:t>
            </a:r>
            <a:r>
              <a:rPr lang="en-US" altLang="zh-CN" sz="1600" b="0" i="0" dirty="0">
                <a:effectLst/>
                <a:latin typeface="+mn-ea"/>
              </a:rPr>
              <a:t>(</a:t>
            </a:r>
            <a:r>
              <a:rPr lang="en" altLang="zh-CN" sz="1600" b="0" i="0" dirty="0">
                <a:effectLst/>
                <a:latin typeface="+mn-ea"/>
              </a:rPr>
              <a:t>USCB)</a:t>
            </a:r>
            <a:r>
              <a:rPr lang="zh-CN" altLang="en-US" sz="1600" b="0" i="0" dirty="0">
                <a:effectLst/>
                <a:latin typeface="+mn-ea"/>
              </a:rPr>
              <a:t>负责编制有关美国人民和经济的数据。</a:t>
            </a:r>
            <a:endParaRPr lang="en-US" altLang="zh-CN" sz="1600" b="0" i="0" dirty="0">
              <a:effectLst/>
              <a:latin typeface="+mn-ea"/>
            </a:endParaRPr>
          </a:p>
          <a:p>
            <a:r>
              <a:rPr lang="en-US" altLang="zh-CN" sz="1600" b="1" dirty="0">
                <a:solidFill>
                  <a:srgbClr val="000000"/>
                </a:solidFill>
                <a:latin typeface="+mn-ea"/>
              </a:rPr>
              <a:t>Zillow</a:t>
            </a:r>
            <a:r>
              <a:rPr lang="en-US" altLang="zh-CN" sz="1600" dirty="0">
                <a:solidFill>
                  <a:srgbClr val="000000"/>
                </a:solidFill>
                <a:latin typeface="+mn-ea"/>
              </a:rPr>
              <a:t>:</a:t>
            </a:r>
            <a:r>
              <a:rPr lang="en" altLang="zh-CN" sz="1600" b="0" i="0" dirty="0">
                <a:effectLst/>
                <a:latin typeface="+mn-ea"/>
              </a:rPr>
              <a:t> Zillow</a:t>
            </a:r>
            <a:r>
              <a:rPr lang="zh-CN" altLang="en-US" sz="1600" b="0" i="0" dirty="0">
                <a:effectLst/>
                <a:latin typeface="+mn-ea"/>
              </a:rPr>
              <a:t>提供</a:t>
            </a:r>
            <a:r>
              <a:rPr lang="en" altLang="zh-CN" sz="1600" b="0" i="0" dirty="0">
                <a:effectLst/>
                <a:latin typeface="+mn-ea"/>
              </a:rPr>
              <a:t>Zillow</a:t>
            </a:r>
            <a:r>
              <a:rPr lang="zh-CN" altLang="en-US" sz="1600" b="0" i="0" dirty="0">
                <a:effectLst/>
                <a:latin typeface="+mn-ea"/>
              </a:rPr>
              <a:t>房屋价值指数</a:t>
            </a:r>
            <a:r>
              <a:rPr lang="en-US" altLang="zh-CN" sz="1600" b="0" i="0" dirty="0">
                <a:effectLst/>
                <a:latin typeface="+mn-ea"/>
              </a:rPr>
              <a:t>(</a:t>
            </a:r>
            <a:r>
              <a:rPr lang="en" altLang="zh-CN" sz="1600" b="0" i="0" dirty="0">
                <a:effectLst/>
                <a:latin typeface="+mn-ea"/>
              </a:rPr>
              <a:t>ZHVI)</a:t>
            </a:r>
            <a:r>
              <a:rPr lang="zh-CN" altLang="en" sz="1600" b="0" i="0" dirty="0">
                <a:effectLst/>
                <a:latin typeface="+mn-ea"/>
              </a:rPr>
              <a:t>：</a:t>
            </a:r>
            <a:r>
              <a:rPr lang="zh-CN" altLang="en-US" sz="1600" b="0" i="0" dirty="0">
                <a:effectLst/>
                <a:latin typeface="+mn-ea"/>
              </a:rPr>
              <a:t>衡量特定地区和房屋类型的典型房屋价值和市场变化</a:t>
            </a:r>
            <a:endParaRPr lang="en-US" altLang="zh-CN" sz="1600" b="0" i="0" dirty="0">
              <a:solidFill>
                <a:srgbClr val="000000"/>
              </a:solidFill>
              <a:effectLst/>
              <a:latin typeface="+mn-ea"/>
            </a:endParaRPr>
          </a:p>
        </p:txBody>
      </p:sp>
      <p:pic>
        <p:nvPicPr>
          <p:cNvPr id="2" name="图片 1">
            <a:extLst>
              <a:ext uri="{FF2B5EF4-FFF2-40B4-BE49-F238E27FC236}">
                <a16:creationId xmlns:a16="http://schemas.microsoft.com/office/drawing/2014/main" id="{F3D92151-1317-FE2E-1E9A-61399BC32315}"/>
              </a:ext>
            </a:extLst>
          </p:cNvPr>
          <p:cNvPicPr>
            <a:picLocks noChangeAspect="1"/>
          </p:cNvPicPr>
          <p:nvPr/>
        </p:nvPicPr>
        <p:blipFill>
          <a:blip r:embed="rId4"/>
          <a:stretch>
            <a:fillRect/>
          </a:stretch>
        </p:blipFill>
        <p:spPr>
          <a:xfrm>
            <a:off x="2659121" y="2935975"/>
            <a:ext cx="6382844" cy="3345542"/>
          </a:xfrm>
          <a:prstGeom prst="rect">
            <a:avLst/>
          </a:prstGeom>
        </p:spPr>
      </p:pic>
    </p:spTree>
    <p:extLst>
      <p:ext uri="{BB962C8B-B14F-4D97-AF65-F5344CB8AC3E}">
        <p14:creationId xmlns:p14="http://schemas.microsoft.com/office/powerpoint/2010/main" val="253822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CBB7C25B-CE5B-2C18-EC96-7163CF657EA2}"/>
              </a:ext>
            </a:extLst>
          </p:cNvPr>
          <p:cNvPicPr>
            <a:picLocks noChangeAspect="1"/>
          </p:cNvPicPr>
          <p:nvPr/>
        </p:nvPicPr>
        <p:blipFill>
          <a:blip r:embed="rId4"/>
          <a:stretch>
            <a:fillRect/>
          </a:stretch>
        </p:blipFill>
        <p:spPr>
          <a:xfrm>
            <a:off x="4100956" y="135406"/>
            <a:ext cx="3990087" cy="4166120"/>
          </a:xfrm>
          <a:prstGeom prst="rect">
            <a:avLst/>
          </a:prstGeom>
        </p:spPr>
      </p:pic>
      <p:pic>
        <p:nvPicPr>
          <p:cNvPr id="7" name="图片 6">
            <a:extLst>
              <a:ext uri="{FF2B5EF4-FFF2-40B4-BE49-F238E27FC236}">
                <a16:creationId xmlns:a16="http://schemas.microsoft.com/office/drawing/2014/main" id="{EDE84AFA-B6BB-4EA5-2F62-007E5887CBE7}"/>
              </a:ext>
            </a:extLst>
          </p:cNvPr>
          <p:cNvPicPr>
            <a:picLocks noChangeAspect="1"/>
          </p:cNvPicPr>
          <p:nvPr/>
        </p:nvPicPr>
        <p:blipFill>
          <a:blip r:embed="rId5"/>
          <a:stretch>
            <a:fillRect/>
          </a:stretch>
        </p:blipFill>
        <p:spPr>
          <a:xfrm>
            <a:off x="4100956" y="4289255"/>
            <a:ext cx="3900209" cy="2378765"/>
          </a:xfrm>
          <a:prstGeom prst="rect">
            <a:avLst/>
          </a:prstGeom>
        </p:spPr>
      </p:pic>
    </p:spTree>
    <p:extLst>
      <p:ext uri="{BB962C8B-B14F-4D97-AF65-F5344CB8AC3E}">
        <p14:creationId xmlns:p14="http://schemas.microsoft.com/office/powerpoint/2010/main" val="4793827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12767</TotalTime>
  <Words>1388</Words>
  <Application>Microsoft Macintosh PowerPoint</Application>
  <PresentationFormat>宽屏</PresentationFormat>
  <Paragraphs>107</Paragraphs>
  <Slides>14</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-apple-system</vt:lpstr>
      <vt:lpstr>等线</vt:lpstr>
      <vt:lpstr>等线 Light</vt:lpstr>
      <vt:lpstr>微软雅黑</vt:lpstr>
      <vt:lpstr>fell</vt:lpstr>
      <vt:lpstr>Söhne</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睿 王</cp:lastModifiedBy>
  <cp:revision>179</cp:revision>
  <dcterms:created xsi:type="dcterms:W3CDTF">2023-09-18T07:48:24Z</dcterms:created>
  <dcterms:modified xsi:type="dcterms:W3CDTF">2024-07-10T02:06:00Z</dcterms:modified>
</cp:coreProperties>
</file>