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3543" r:id="rId4"/>
    <p:sldId id="3615" r:id="rId6"/>
    <p:sldId id="3673" r:id="rId7"/>
    <p:sldId id="3702" r:id="rId8"/>
    <p:sldId id="3618" r:id="rId9"/>
    <p:sldId id="3624" r:id="rId10"/>
    <p:sldId id="3721" r:id="rId11"/>
    <p:sldId id="3722" r:id="rId12"/>
    <p:sldId id="3723" r:id="rId13"/>
    <p:sldId id="3642" r:id="rId14"/>
    <p:sldId id="3703" r:id="rId15"/>
    <p:sldId id="3724" r:id="rId16"/>
    <p:sldId id="3726" r:id="rId17"/>
    <p:sldId id="3727" r:id="rId18"/>
    <p:sldId id="3678" r:id="rId19"/>
    <p:sldId id="3728" r:id="rId20"/>
    <p:sldId id="3742" r:id="rId21"/>
    <p:sldId id="3741" r:id="rId22"/>
    <p:sldId id="3627" r:id="rId23"/>
    <p:sldId id="3679" r:id="rId24"/>
    <p:sldId id="3743" r:id="rId25"/>
    <p:sldId id="3609" r:id="rId26"/>
    <p:sldId id="3645" r:id="rId27"/>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299"/>
    <a:srgbClr val="072EF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56" autoAdjust="0"/>
    <p:restoredTop sz="86978"/>
  </p:normalViewPr>
  <p:slideViewPr>
    <p:cSldViewPr snapToGrid="0">
      <p:cViewPr varScale="1">
        <p:scale>
          <a:sx n="104" d="100"/>
          <a:sy n="104" d="100"/>
        </p:scale>
        <p:origin x="648" y="20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1" Type="http://schemas.openxmlformats.org/officeDocument/2006/relationships/tags" Target="tags/tag78.xml"/><Relationship Id="rId30" Type="http://schemas.openxmlformats.org/officeDocument/2006/relationships/tableStyles" Target="tableStyles.xml"/><Relationship Id="rId3" Type="http://schemas.openxmlformats.org/officeDocument/2006/relationships/slideMaster" Target="slideMasters/slideMaster2.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C4E-2C54-4268-ADB4-DAF232CBCB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FDBB5-9AD0-4915-9874-41713F87426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effectLst/>
                <a:latin typeface="-apple-system"/>
              </a:rPr>
              <a:t>作者用一个分类器Φ来对训练图G进行预测，它可以将图的因果部分和混淆部分的表示进行相加，得到一个“隐式干预图”的预测zG′。这个预测zG′应该与真实类别yG一致，而不受混淆部分的影响。</a:t>
            </a:r>
            <a:r>
              <a:rPr>
                <a:sym typeface="+mn-ea"/>
              </a:rPr>
              <a:t>对每个训练图G，遍历所有可能的冗余部分的分层</a:t>
            </a:r>
            <a:r>
              <a:rPr lang="en-US">
                <a:sym typeface="+mn-ea"/>
              </a:rPr>
              <a:t>T</a:t>
            </a:r>
            <a:r>
              <a:rPr>
                <a:sym typeface="+mn-ea"/>
              </a:rPr>
              <a:t>，计算每个分层对应的“隐式干预图”的预测。用交叉熵损失函数Lcaus衡量这些预测与真实标签yG的差异，并求和平均。</a:t>
            </a:r>
            <a:endParaRPr>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fld>
            <a:endParaRPr lang="zh-CN" altLang="en-US"/>
          </a:p>
        </p:txBody>
      </p:sp>
    </p:spTree>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16D6EF06-2174-4056-AE19-36684AA5D27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EF06-2174-4056-AE19-36684AA5D27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67732-9016-40D7-958B-C0E2D950DBD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tags" Target="../tags/tag1.xml"/><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18.xml"/><Relationship Id="rId7" Type="http://schemas.openxmlformats.org/officeDocument/2006/relationships/image" Target="../media/image11.png"/><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image" Target="../media/image5.wmf"/><Relationship Id="rId3" Type="http://schemas.openxmlformats.org/officeDocument/2006/relationships/oleObject" Target="../embeddings/oleObject4.bin"/><Relationship Id="rId2" Type="http://schemas.openxmlformats.org/officeDocument/2006/relationships/image" Target="../media/image2.png"/><Relationship Id="rId10" Type="http://schemas.openxmlformats.org/officeDocument/2006/relationships/notesSlide" Target="../notesSlides/notesSlide10.xml"/><Relationship Id="rId1" Type="http://schemas.openxmlformats.org/officeDocument/2006/relationships/tags" Target="../tags/tag33.xml"/></Relationships>
</file>

<file path=ppt/slides/_rels/slide11.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18.xml"/><Relationship Id="rId7" Type="http://schemas.openxmlformats.org/officeDocument/2006/relationships/tags" Target="../tags/tag38.x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2.png"/><Relationship Id="rId3" Type="http://schemas.openxmlformats.org/officeDocument/2006/relationships/tags" Target="../tags/tag37.xml"/><Relationship Id="rId2" Type="http://schemas.openxmlformats.org/officeDocument/2006/relationships/image" Target="../media/image11.png"/><Relationship Id="rId10" Type="http://schemas.openxmlformats.org/officeDocument/2006/relationships/notesSlide" Target="../notesSlides/notesSlide11.xml"/><Relationship Id="rId1" Type="http://schemas.openxmlformats.org/officeDocument/2006/relationships/tags" Target="../tags/tag36.xml"/></Relationships>
</file>

<file path=ppt/slides/_rels/slide12.xml.rels><?xml version="1.0" encoding="UTF-8" standalone="yes"?>
<Relationships xmlns="http://schemas.openxmlformats.org/package/2006/relationships"><Relationship Id="rId9" Type="http://schemas.openxmlformats.org/officeDocument/2006/relationships/vmlDrawing" Target="../drawings/vmlDrawing6.vml"/><Relationship Id="rId8" Type="http://schemas.openxmlformats.org/officeDocument/2006/relationships/slideLayout" Target="../slideLayouts/slideLayout18.xml"/><Relationship Id="rId7" Type="http://schemas.openxmlformats.org/officeDocument/2006/relationships/image" Target="../media/image12.png"/><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image" Target="../media/image5.wmf"/><Relationship Id="rId2" Type="http://schemas.openxmlformats.org/officeDocument/2006/relationships/oleObject" Target="../embeddings/oleObject6.bin"/><Relationship Id="rId10" Type="http://schemas.openxmlformats.org/officeDocument/2006/relationships/notesSlide" Target="../notesSlides/notesSlide1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image" Target="../media/image13.png"/><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image" Target="../media/image5.wmf"/><Relationship Id="rId2" Type="http://schemas.openxmlformats.org/officeDocument/2006/relationships/oleObject" Target="../embeddings/oleObject7.bin"/><Relationship Id="rId12" Type="http://schemas.openxmlformats.org/officeDocument/2006/relationships/notesSlide" Target="../notesSlides/notesSlide13.xml"/><Relationship Id="rId11" Type="http://schemas.openxmlformats.org/officeDocument/2006/relationships/vmlDrawing" Target="../drawings/vmlDrawing7.vml"/><Relationship Id="rId10" Type="http://schemas.openxmlformats.org/officeDocument/2006/relationships/slideLayout" Target="../slideLayouts/slideLayout18.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image" Target="../media/image5.wmf"/><Relationship Id="rId5" Type="http://schemas.openxmlformats.org/officeDocument/2006/relationships/oleObject" Target="../embeddings/oleObject8.bin"/><Relationship Id="rId4" Type="http://schemas.openxmlformats.org/officeDocument/2006/relationships/image" Target="../media/image2.png"/><Relationship Id="rId3" Type="http://schemas.openxmlformats.org/officeDocument/2006/relationships/image" Target="../media/image14.png"/><Relationship Id="rId2" Type="http://schemas.openxmlformats.org/officeDocument/2006/relationships/tags" Target="../tags/tag48.xml"/><Relationship Id="rId14" Type="http://schemas.openxmlformats.org/officeDocument/2006/relationships/notesSlide" Target="../notesSlides/notesSlide14.xml"/><Relationship Id="rId13" Type="http://schemas.openxmlformats.org/officeDocument/2006/relationships/vmlDrawing" Target="../drawings/vmlDrawing8.vml"/><Relationship Id="rId12" Type="http://schemas.openxmlformats.org/officeDocument/2006/relationships/slideLayout" Target="../slideLayouts/slideLayout18.xml"/><Relationship Id="rId11" Type="http://schemas.openxmlformats.org/officeDocument/2006/relationships/tags" Target="../tags/tag52.xml"/><Relationship Id="rId10" Type="http://schemas.openxmlformats.org/officeDocument/2006/relationships/image" Target="../media/image15.png"/><Relationship Id="rId1" Type="http://schemas.openxmlformats.org/officeDocument/2006/relationships/tags" Target="../tags/tag47.xml"/></Relationships>
</file>

<file path=ppt/slides/_rels/slide15.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image" Target="../media/image5.wmf"/><Relationship Id="rId4" Type="http://schemas.openxmlformats.org/officeDocument/2006/relationships/oleObject" Target="../embeddings/oleObject9.bin"/><Relationship Id="rId3" Type="http://schemas.openxmlformats.org/officeDocument/2006/relationships/image" Target="../media/image2.png"/><Relationship Id="rId2" Type="http://schemas.openxmlformats.org/officeDocument/2006/relationships/image" Target="../media/image16.png"/><Relationship Id="rId13" Type="http://schemas.openxmlformats.org/officeDocument/2006/relationships/notesSlide" Target="../notesSlides/notesSlide15.xml"/><Relationship Id="rId12" Type="http://schemas.openxmlformats.org/officeDocument/2006/relationships/vmlDrawing" Target="../drawings/vmlDrawing9.vml"/><Relationship Id="rId11" Type="http://schemas.openxmlformats.org/officeDocument/2006/relationships/slideLayout" Target="../slideLayouts/slideLayout18.xml"/><Relationship Id="rId10" Type="http://schemas.openxmlformats.org/officeDocument/2006/relationships/tags" Target="../tags/tag57.xml"/><Relationship Id="rId1" Type="http://schemas.openxmlformats.org/officeDocument/2006/relationships/tags" Target="../tags/tag53.xml"/></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10.bin"/><Relationship Id="rId8" Type="http://schemas.openxmlformats.org/officeDocument/2006/relationships/image" Target="../media/image2.png"/><Relationship Id="rId7" Type="http://schemas.openxmlformats.org/officeDocument/2006/relationships/image" Target="../media/image20.png"/><Relationship Id="rId6" Type="http://schemas.openxmlformats.org/officeDocument/2006/relationships/tags" Target="../tags/tag61.xml"/><Relationship Id="rId5" Type="http://schemas.openxmlformats.org/officeDocument/2006/relationships/image" Target="../media/image19.png"/><Relationship Id="rId4" Type="http://schemas.openxmlformats.org/officeDocument/2006/relationships/tags" Target="../tags/tag60.xml"/><Relationship Id="rId3" Type="http://schemas.openxmlformats.org/officeDocument/2006/relationships/image" Target="../media/image18.png"/><Relationship Id="rId2" Type="http://schemas.openxmlformats.org/officeDocument/2006/relationships/tags" Target="../tags/tag59.xml"/><Relationship Id="rId14" Type="http://schemas.openxmlformats.org/officeDocument/2006/relationships/notesSlide" Target="../notesSlides/notesSlide16.xml"/><Relationship Id="rId13" Type="http://schemas.openxmlformats.org/officeDocument/2006/relationships/vmlDrawing" Target="../drawings/vmlDrawing10.vml"/><Relationship Id="rId12" Type="http://schemas.openxmlformats.org/officeDocument/2006/relationships/slideLayout" Target="../slideLayouts/slideLayout18.xml"/><Relationship Id="rId11" Type="http://schemas.openxmlformats.org/officeDocument/2006/relationships/tags" Target="../tags/tag62.xml"/><Relationship Id="rId10" Type="http://schemas.openxmlformats.org/officeDocument/2006/relationships/image" Target="../media/image5.wmf"/><Relationship Id="rId1" Type="http://schemas.openxmlformats.org/officeDocument/2006/relationships/tags" Target="../tags/tag58.xml"/></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2.png"/><Relationship Id="rId7" Type="http://schemas.openxmlformats.org/officeDocument/2006/relationships/image" Target="../media/image20.png"/><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image" Target="../media/image22.png"/><Relationship Id="rId3" Type="http://schemas.openxmlformats.org/officeDocument/2006/relationships/tags" Target="../tags/tag64.xml"/><Relationship Id="rId2" Type="http://schemas.openxmlformats.org/officeDocument/2006/relationships/image" Target="../media/image21.png"/><Relationship Id="rId16" Type="http://schemas.openxmlformats.org/officeDocument/2006/relationships/notesSlide" Target="../notesSlides/notesSlide17.xml"/><Relationship Id="rId15" Type="http://schemas.openxmlformats.org/officeDocument/2006/relationships/vmlDrawing" Target="../drawings/vmlDrawing11.vml"/><Relationship Id="rId14" Type="http://schemas.openxmlformats.org/officeDocument/2006/relationships/slideLayout" Target="../slideLayouts/slideLayout18.xml"/><Relationship Id="rId13" Type="http://schemas.openxmlformats.org/officeDocument/2006/relationships/image" Target="../media/image23.png"/><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image" Target="../media/image5.wmf"/><Relationship Id="rId1" Type="http://schemas.openxmlformats.org/officeDocument/2006/relationships/tags" Target="../tags/tag63.xml"/></Relationships>
</file>

<file path=ppt/slides/_rels/slide18.xml.rels><?xml version="1.0" encoding="UTF-8" standalone="yes"?>
<Relationships xmlns="http://schemas.openxmlformats.org/package/2006/relationships"><Relationship Id="rId9" Type="http://schemas.openxmlformats.org/officeDocument/2006/relationships/image" Target="../media/image24.png"/><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image" Target="../media/image5.wmf"/><Relationship Id="rId5" Type="http://schemas.openxmlformats.org/officeDocument/2006/relationships/oleObject" Target="../embeddings/oleObject12.bin"/><Relationship Id="rId4" Type="http://schemas.openxmlformats.org/officeDocument/2006/relationships/image" Target="../media/image2.png"/><Relationship Id="rId3" Type="http://schemas.openxmlformats.org/officeDocument/2006/relationships/image" Target="../media/image20.png"/><Relationship Id="rId2" Type="http://schemas.openxmlformats.org/officeDocument/2006/relationships/tags" Target="../tags/tag70.xml"/><Relationship Id="rId15" Type="http://schemas.openxmlformats.org/officeDocument/2006/relationships/notesSlide" Target="../notesSlides/notesSlide18.xml"/><Relationship Id="rId14" Type="http://schemas.openxmlformats.org/officeDocument/2006/relationships/vmlDrawing" Target="../drawings/vmlDrawing12.vml"/><Relationship Id="rId13" Type="http://schemas.openxmlformats.org/officeDocument/2006/relationships/slideLayout" Target="../slideLayouts/slideLayout18.xml"/><Relationship Id="rId12" Type="http://schemas.openxmlformats.org/officeDocument/2006/relationships/image" Target="../media/image25.png"/><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tags" Target="../tags/tag69.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8.xml"/><Relationship Id="rId3" Type="http://schemas.openxmlformats.org/officeDocument/2006/relationships/image" Target="../media/image26.png"/><Relationship Id="rId2" Type="http://schemas.openxmlformats.org/officeDocument/2006/relationships/tags" Target="../tags/tag75.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8.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8.xml"/><Relationship Id="rId3" Type="http://schemas.openxmlformats.org/officeDocument/2006/relationships/image" Target="../media/image27.png"/><Relationship Id="rId2" Type="http://schemas.openxmlformats.org/officeDocument/2006/relationships/tags" Target="../tags/tag76.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8.xml"/><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tags" Target="../tags/tag7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file:////var/folders/6w/0ftrt2wj1sx03zt3_zycm4_c0000gn/T/com.microsoft.Powerpoint/converted_emf.emf" TargetMode="Externa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8.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8.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8.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image" Target="../media/image2.png"/><Relationship Id="rId2" Type="http://schemas.openxmlformats.org/officeDocument/2006/relationships/tags" Target="../tags/tag10.xml"/><Relationship Id="rId1" Type="http://schemas.openxmlformats.org/officeDocument/2006/relationships/tags" Target="../tags/tag9.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8.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6.png"/><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image" Target="../media/image5.wmf"/><Relationship Id="rId3" Type="http://schemas.openxmlformats.org/officeDocument/2006/relationships/oleObject" Target="../embeddings/oleObject1.bin"/><Relationship Id="rId2" Type="http://schemas.openxmlformats.org/officeDocument/2006/relationships/image" Target="../media/image2.png"/><Relationship Id="rId11" Type="http://schemas.openxmlformats.org/officeDocument/2006/relationships/notesSlide" Target="../notesSlides/notesSlide7.xml"/><Relationship Id="rId10" Type="http://schemas.openxmlformats.org/officeDocument/2006/relationships/vmlDrawing" Target="../drawings/vmlDrawing1.v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23.xml"/><Relationship Id="rId7" Type="http://schemas.openxmlformats.org/officeDocument/2006/relationships/image" Target="../media/image7.png"/><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image" Target="../media/image5.wmf"/><Relationship Id="rId2" Type="http://schemas.openxmlformats.org/officeDocument/2006/relationships/oleObject" Target="../embeddings/oleObject2.bin"/><Relationship Id="rId15" Type="http://schemas.openxmlformats.org/officeDocument/2006/relationships/notesSlide" Target="../notesSlides/notesSlide8.xml"/><Relationship Id="rId14" Type="http://schemas.openxmlformats.org/officeDocument/2006/relationships/vmlDrawing" Target="../drawings/vmlDrawing2.vml"/><Relationship Id="rId13" Type="http://schemas.openxmlformats.org/officeDocument/2006/relationships/slideLayout" Target="../slideLayouts/slideLayout18.xml"/><Relationship Id="rId12" Type="http://schemas.openxmlformats.org/officeDocument/2006/relationships/tags" Target="../tags/tag25.xml"/><Relationship Id="rId11" Type="http://schemas.openxmlformats.org/officeDocument/2006/relationships/image" Target="../media/image9.png"/><Relationship Id="rId10" Type="http://schemas.openxmlformats.org/officeDocument/2006/relationships/tags" Target="../tags/tag2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image" Target="../media/image5.wmf"/><Relationship Id="rId2" Type="http://schemas.openxmlformats.org/officeDocument/2006/relationships/oleObject" Target="../embeddings/oleObject3.bin"/><Relationship Id="rId14" Type="http://schemas.openxmlformats.org/officeDocument/2006/relationships/notesSlide" Target="../notesSlides/notesSlide9.xml"/><Relationship Id="rId13" Type="http://schemas.openxmlformats.org/officeDocument/2006/relationships/vmlDrawing" Target="../drawings/vmlDrawing3.vml"/><Relationship Id="rId12" Type="http://schemas.openxmlformats.org/officeDocument/2006/relationships/slideLayout" Target="../slideLayouts/slideLayout18.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mj-ea"/>
                <a:ea typeface="+mj-ea"/>
              </a:rPr>
              <a:t>                 </a:t>
            </a:r>
            <a:r>
              <a:rPr lang="en-GB" altLang="zh-CN" sz="3200" b="1" dirty="0">
                <a:latin typeface="+mj-ea"/>
                <a:ea typeface="+mj-ea"/>
              </a:rPr>
              <a:t>    </a:t>
            </a:r>
            <a:r>
              <a:rPr lang="en-US" altLang="en-GB" sz="3200" b="1" dirty="0">
                <a:latin typeface="+mj-ea"/>
                <a:ea typeface="+mj-ea"/>
              </a:rPr>
              <a:t>		</a:t>
            </a:r>
            <a:r>
              <a:rPr lang="en-GB" altLang="zh-CN" sz="2800" b="1" dirty="0">
                <a:latin typeface="+mj-ea"/>
                <a:ea typeface="+mj-ea"/>
              </a:rPr>
              <a:t>Causal Attention for Interpretable and Generalizable</a:t>
            </a:r>
            <a:r>
              <a:rPr lang="en-US" altLang="en-GB" sz="2800" b="1" dirty="0">
                <a:latin typeface="+mj-ea"/>
                <a:ea typeface="+mj-ea"/>
              </a:rPr>
              <a:t> 				</a:t>
            </a:r>
            <a:r>
              <a:rPr lang="en-GB" altLang="zh-CN" sz="2800" b="1" dirty="0">
                <a:latin typeface="+mj-ea"/>
                <a:ea typeface="+mj-ea"/>
              </a:rPr>
              <a:t>Graph</a:t>
            </a:r>
            <a:r>
              <a:rPr lang="en-US" altLang="en-GB" sz="2800" b="1" dirty="0">
                <a:latin typeface="+mj-ea"/>
                <a:ea typeface="+mj-ea"/>
              </a:rPr>
              <a:t> </a:t>
            </a:r>
            <a:r>
              <a:rPr lang="en-GB" altLang="zh-CN" sz="2800" b="1" dirty="0">
                <a:latin typeface="+mj-ea"/>
                <a:ea typeface="+mj-ea"/>
              </a:rPr>
              <a:t>Classification</a:t>
            </a:r>
            <a:endParaRPr lang="en-GB" altLang="zh-CN" sz="2800" b="1" dirty="0">
              <a:latin typeface="+mj-ea"/>
              <a:ea typeface="+mj-ea"/>
            </a:endParaRPr>
          </a:p>
          <a:p>
            <a:pPr algn="r"/>
            <a:r>
              <a:rPr lang="en-US" altLang="zh-CN" sz="1600" b="1" dirty="0">
                <a:latin typeface="微软雅黑" panose="020B0503020204020204" pitchFamily="34" charset="-122"/>
                <a:ea typeface="微软雅黑" panose="020B0503020204020204" pitchFamily="34" charset="-122"/>
              </a:rPr>
              <a:t>-- 2022 KDD  </a:t>
            </a:r>
            <a:endParaRPr lang="en-US" altLang="zh-CN" sz="1600" b="1" dirty="0">
              <a:latin typeface="微软雅黑" panose="020B0503020204020204" pitchFamily="34" charset="-122"/>
              <a:ea typeface="微软雅黑" panose="020B0503020204020204" pitchFamily="34" charset="-122"/>
            </a:endParaRPr>
          </a:p>
          <a:p>
            <a:pPr algn="r"/>
            <a:endParaRPr lang="zh-CN" altLang="en-US" sz="1600" b="1" dirty="0">
              <a:latin typeface="微软雅黑" panose="020B0503020204020204" pitchFamily="34" charset="-122"/>
              <a:ea typeface="微软雅黑" panose="020B0503020204020204" pitchFamily="34" charset="-122"/>
            </a:endParaRPr>
          </a:p>
        </p:txBody>
      </p:sp>
      <p:sp>
        <p:nvSpPr>
          <p:cNvPr id="21" name="文本框 20"/>
          <p:cNvSpPr txBox="1"/>
          <p:nvPr/>
        </p:nvSpPr>
        <p:spPr>
          <a:xfrm>
            <a:off x="9019602" y="4570768"/>
            <a:ext cx="2146722" cy="922020"/>
          </a:xfrm>
          <a:prstGeom prst="rect">
            <a:avLst/>
          </a:prstGeom>
          <a:noFill/>
        </p:spPr>
        <p:txBody>
          <a:bodyPr wrap="square" rtlCol="0">
            <a:spAutoFit/>
          </a:bodyPr>
          <a:lstStyle/>
          <a:p>
            <a:r>
              <a:rPr lang="zh-CN" altLang="en-US" b="1" dirty="0">
                <a:solidFill>
                  <a:srgbClr val="453D3A"/>
                </a:solidFill>
              </a:rPr>
              <a:t>汇报人：孙天翔</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2023.09. 20</a:t>
            </a:r>
            <a:endParaRPr lang="en-US" altLang="zh-CN" b="1" dirty="0">
              <a:solidFill>
                <a:srgbClr val="453D3A"/>
              </a:solidFill>
            </a:endParaRPr>
          </a:p>
        </p:txBody>
      </p:sp>
      <p:pic>
        <p:nvPicPr>
          <p:cNvPr id="25" name="图片 24" descr="2015916225123342.jpg"/>
          <p:cNvPicPr>
            <a:picLocks noChangeAspect="1"/>
          </p:cNvPicPr>
          <p:nvPr/>
        </p:nvPicPr>
        <p:blipFill>
          <a:blip r:embed="rId2" cstate="print"/>
          <a:stretch>
            <a:fillRect/>
          </a:stretch>
        </p:blipFill>
        <p:spPr>
          <a:xfrm>
            <a:off x="255900" y="2061967"/>
            <a:ext cx="2466589" cy="2004366"/>
          </a:xfrm>
          <a:prstGeom prst="rect">
            <a:avLst/>
          </a:prstGeom>
        </p:spPr>
      </p:pic>
      <p:pic>
        <p:nvPicPr>
          <p:cNvPr id="26" name="图片 25"/>
          <p:cNvPicPr>
            <a:picLocks noChangeAspect="1"/>
          </p:cNvPicPr>
          <p:nvPr/>
        </p:nvPicPr>
        <p:blipFill>
          <a:blip r:link="rId3"/>
          <a:stretch>
            <a:fillRect/>
          </a:stretch>
        </p:blipFill>
        <p:spPr>
          <a:xfrm>
            <a:off x="1222195" y="701483"/>
            <a:ext cx="63500" cy="76200"/>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929005" y="4442460"/>
            <a:ext cx="7539355" cy="17513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custDataLst>
              <p:tags r:id="rId1"/>
            </p:custDataLst>
          </p:nvPr>
        </p:nvSpPr>
        <p:spPr>
          <a:xfrm>
            <a:off x="6626225" y="2364740"/>
            <a:ext cx="4458335" cy="3405505"/>
          </a:xfrm>
          <a:prstGeom prst="roundRect">
            <a:avLst/>
          </a:prstGeom>
          <a:pattFill prst="pct25">
            <a:fgClr>
              <a:schemeClr val="accent1"/>
            </a:fgClr>
            <a:bgClr>
              <a:schemeClr val="bg1"/>
            </a:bgClr>
          </a:pattFill>
          <a:ln>
            <a:no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en-GB" sz="2600" b="1" dirty="0">
                <a:solidFill>
                  <a:sysClr val="windowText" lastClr="000000"/>
                </a:solidFill>
                <a:latin typeface="Arial" panose="020B0604020202020204"/>
                <a:ea typeface="微软雅黑" panose="020B0503020204020204" pitchFamily="34" charset="-122"/>
              </a:rPr>
              <a:t> PRELIMINARIES</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10" name="对象 9">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3" imgW="114300" imgH="215900" progId="Equation.KSEE3">
                  <p:embed/>
                </p:oleObj>
              </mc:Choice>
              <mc:Fallback>
                <p:oleObj name="" r:id="rId3" imgW="114300" imgH="215900" progId="Equation.KSEE3">
                  <p:embed/>
                  <p:pic>
                    <p:nvPicPr>
                      <p:cNvPr id="0" name="图片 1024"/>
                      <p:cNvPicPr/>
                      <p:nvPr/>
                    </p:nvPicPr>
                    <p:blipFill>
                      <a:blip r:embed="rId4"/>
                      <a:stretch>
                        <a:fillRect/>
                      </a:stretch>
                    </p:blipFill>
                    <p:spPr>
                      <a:xfrm>
                        <a:off x="6038850" y="3321050"/>
                        <a:ext cx="114300" cy="215900"/>
                      </a:xfrm>
                      <a:prstGeom prst="rect">
                        <a:avLst/>
                      </a:prstGeom>
                    </p:spPr>
                  </p:pic>
                </p:oleObj>
              </mc:Fallback>
            </mc:AlternateContent>
          </a:graphicData>
        </a:graphic>
      </p:graphicFrame>
      <p:sp>
        <p:nvSpPr>
          <p:cNvPr id="3" name="文本框 2"/>
          <p:cNvSpPr txBox="1"/>
          <p:nvPr/>
        </p:nvSpPr>
        <p:spPr>
          <a:xfrm>
            <a:off x="6626225" y="1370965"/>
            <a:ext cx="4457700" cy="4554220"/>
          </a:xfrm>
          <a:prstGeom prst="rect">
            <a:avLst/>
          </a:prstGeom>
          <a:noFill/>
        </p:spPr>
        <p:txBody>
          <a:bodyPr wrap="square" rtlCol="0" anchor="t">
            <a:spAutoFit/>
          </a:bodyPr>
          <a:p>
            <a:endParaRPr dirty="0"/>
          </a:p>
          <a:p>
            <a:r>
              <a:rPr dirty="0"/>
              <a:t>构建了一个结构化因果模型（</a:t>
            </a:r>
            <a:r>
              <a:rPr lang="zh-CN" altLang="en-US" dirty="0">
                <a:solidFill>
                  <a:srgbClr val="1A6299"/>
                </a:solidFill>
                <a:latin typeface="-apple-system"/>
              </a:rPr>
              <a:t>SCM</a:t>
            </a:r>
            <a:r>
              <a:rPr dirty="0"/>
              <a:t>），用来分析图神经网络（</a:t>
            </a:r>
            <a:r>
              <a:rPr lang="zh-CN" altLang="en-US" dirty="0">
                <a:solidFill>
                  <a:srgbClr val="1A6299"/>
                </a:solidFill>
                <a:latin typeface="-apple-system"/>
              </a:rPr>
              <a:t>GNN</a:t>
            </a:r>
            <a:r>
              <a:rPr dirty="0"/>
              <a:t>）的建模过程</a:t>
            </a:r>
            <a:r>
              <a:rPr lang="zh-CN" dirty="0"/>
              <a:t>。</a:t>
            </a:r>
            <a:endParaRPr dirty="0"/>
          </a:p>
          <a:p>
            <a:endParaRPr lang="zh-CN" sz="2000" dirty="0"/>
          </a:p>
          <a:p>
            <a:r>
              <a:rPr lang="zh-CN" altLang="en-US" sz="1800" dirty="0">
                <a:solidFill>
                  <a:srgbClr val="1A6299"/>
                </a:solidFill>
                <a:latin typeface="-apple-system"/>
              </a:rPr>
              <a:t>C←G→S</a:t>
            </a:r>
            <a:r>
              <a:rPr sz="2000" dirty="0"/>
              <a:t>。由于C和S在图数据G中自然共存，因此这个因果效应是成立的。</a:t>
            </a:r>
            <a:endParaRPr sz="2000" dirty="0"/>
          </a:p>
          <a:p>
            <a:endParaRPr lang="zh-CN" altLang="en-US" sz="1800" dirty="0">
              <a:solidFill>
                <a:srgbClr val="1A6299"/>
              </a:solidFill>
              <a:latin typeface="-apple-system"/>
            </a:endParaRPr>
          </a:p>
          <a:p>
            <a:r>
              <a:rPr lang="zh-CN" altLang="en-US" sz="1800" dirty="0">
                <a:solidFill>
                  <a:srgbClr val="1A6299"/>
                </a:solidFill>
                <a:latin typeface="-apple-system"/>
              </a:rPr>
              <a:t>C→R←S</a:t>
            </a:r>
            <a:r>
              <a:rPr sz="2000" dirty="0"/>
              <a:t>。为了生成R，传统的学习策略将捷径特征S和因果特征C作为输入作为判别信息。</a:t>
            </a:r>
            <a:endParaRPr sz="2000" dirty="0"/>
          </a:p>
          <a:p>
            <a:endParaRPr lang="zh-CN" altLang="en-US" sz="1800" dirty="0">
              <a:solidFill>
                <a:srgbClr val="1A6299"/>
              </a:solidFill>
              <a:latin typeface="-apple-system"/>
            </a:endParaRPr>
          </a:p>
          <a:p>
            <a:r>
              <a:rPr lang="zh-CN" altLang="en-US" sz="1800" dirty="0">
                <a:solidFill>
                  <a:srgbClr val="1A6299"/>
                </a:solidFill>
                <a:latin typeface="-apple-system"/>
              </a:rPr>
              <a:t>R→Y</a:t>
            </a:r>
            <a:r>
              <a:rPr sz="2000" dirty="0"/>
              <a:t>。图表示学习的最终目标是预测输入图属性。分类器将根据图表示R进行预测Y。</a:t>
            </a:r>
            <a:endParaRPr sz="2000" dirty="0"/>
          </a:p>
          <a:p>
            <a:endParaRPr sz="2000" dirty="0"/>
          </a:p>
        </p:txBody>
      </p:sp>
      <p:sp>
        <p:nvSpPr>
          <p:cNvPr id="21" name="文本框 20"/>
          <p:cNvSpPr txBox="1"/>
          <p:nvPr>
            <p:custDataLst>
              <p:tags r:id="rId5"/>
            </p:custDataLst>
          </p:nvPr>
        </p:nvSpPr>
        <p:spPr>
          <a:xfrm>
            <a:off x="1215390" y="1313180"/>
            <a:ext cx="5315585" cy="398780"/>
          </a:xfrm>
          <a:prstGeom prst="rect">
            <a:avLst/>
          </a:prstGeom>
          <a:noFill/>
        </p:spPr>
        <p:txBody>
          <a:bodyPr wrap="square" rtlCol="0">
            <a:spAutoFit/>
          </a:bodyPr>
          <a:p>
            <a:pPr marL="57150" lvl="2" indent="-342900" defTabSz="0">
              <a:spcBef>
                <a:spcPct val="20000"/>
              </a:spcBef>
              <a:buClr>
                <a:schemeClr val="accent6">
                  <a:lumMod val="75000"/>
                </a:schemeClr>
              </a:buClr>
              <a:buSzPct val="110000"/>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从因果的角度建模GNN表示学习过程</a:t>
            </a:r>
            <a:endParaRPr lang="zh-CN" altLang="en-US" sz="2000" dirty="0">
              <a:latin typeface="宋体" panose="02010600030101010101" pitchFamily="2" charset="-122"/>
              <a:ea typeface="宋体" panose="02010600030101010101" pitchFamily="2" charset="-122"/>
            </a:endParaRPr>
          </a:p>
        </p:txBody>
      </p:sp>
      <p:pic>
        <p:nvPicPr>
          <p:cNvPr id="2" name="图片 1"/>
          <p:cNvPicPr>
            <a:picLocks noChangeAspect="1"/>
          </p:cNvPicPr>
          <p:nvPr>
            <p:custDataLst>
              <p:tags r:id="rId6"/>
            </p:custDataLst>
          </p:nvPr>
        </p:nvPicPr>
        <p:blipFill>
          <a:blip r:embed="rId7"/>
          <a:stretch>
            <a:fillRect/>
          </a:stretch>
        </p:blipFill>
        <p:spPr>
          <a:xfrm>
            <a:off x="1073150" y="2101850"/>
            <a:ext cx="5600700" cy="2654300"/>
          </a:xfrm>
          <a:prstGeom prst="rect">
            <a:avLst/>
          </a:prstGeom>
        </p:spPr>
      </p:pic>
      <p:sp>
        <p:nvSpPr>
          <p:cNvPr id="6" name="文本框 5"/>
          <p:cNvSpPr txBox="1"/>
          <p:nvPr/>
        </p:nvSpPr>
        <p:spPr>
          <a:xfrm>
            <a:off x="4449445" y="2505710"/>
            <a:ext cx="1703705" cy="1795145"/>
          </a:xfrm>
          <a:prstGeom prst="rect">
            <a:avLst/>
          </a:prstGeom>
          <a:solidFill>
            <a:schemeClr val="bg1"/>
          </a:solidFill>
        </p:spPr>
        <p:txBody>
          <a:bodyPr wrap="square" rtlCol="0" anchor="t">
            <a:noAutofit/>
          </a:bodyPr>
          <a:p>
            <a:r>
              <a:rPr lang="en-US" altLang="zh-CN"/>
              <a:t>G</a:t>
            </a:r>
            <a:r>
              <a:rPr lang="zh-CN" altLang="en-US"/>
              <a:t>：图数据</a:t>
            </a:r>
            <a:endParaRPr lang="zh-CN" altLang="en-US"/>
          </a:p>
          <a:p>
            <a:r>
              <a:rPr lang="en-US" altLang="zh-CN"/>
              <a:t>C</a:t>
            </a:r>
            <a:r>
              <a:rPr lang="zh-CN" altLang="en-US"/>
              <a:t>：因果特征</a:t>
            </a:r>
            <a:endParaRPr lang="zh-CN" altLang="en-US"/>
          </a:p>
          <a:p>
            <a:r>
              <a:rPr lang="en-US" altLang="zh-CN"/>
              <a:t>S</a:t>
            </a:r>
            <a:r>
              <a:rPr lang="zh-CN" altLang="en-US"/>
              <a:t>：捷径特征</a:t>
            </a:r>
            <a:endParaRPr lang="zh-CN" altLang="en-US"/>
          </a:p>
          <a:p>
            <a:r>
              <a:rPr lang="en-US" altLang="zh-CN"/>
              <a:t>R</a:t>
            </a:r>
            <a:r>
              <a:rPr lang="zh-CN" altLang="en-US"/>
              <a:t>：图表示</a:t>
            </a:r>
            <a:endParaRPr lang="zh-CN" altLang="en-US"/>
          </a:p>
          <a:p>
            <a:r>
              <a:rPr lang="en-US" altLang="zh-CN"/>
              <a:t>Y</a:t>
            </a:r>
            <a:r>
              <a:rPr lang="zh-CN" altLang="en-US"/>
              <a:t>：预测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1073150" y="2101850"/>
            <a:ext cx="5600700" cy="2654300"/>
          </a:xfrm>
          <a:prstGeom prst="rect">
            <a:avLst/>
          </a:prstGeom>
        </p:spPr>
      </p:pic>
      <p:sp>
        <p:nvSpPr>
          <p:cNvPr id="4" name="圆角矩形 3"/>
          <p:cNvSpPr/>
          <p:nvPr>
            <p:custDataLst>
              <p:tags r:id="rId3"/>
            </p:custDataLst>
          </p:nvPr>
        </p:nvSpPr>
        <p:spPr>
          <a:xfrm>
            <a:off x="6577330" y="1808480"/>
            <a:ext cx="4667885" cy="3413125"/>
          </a:xfrm>
          <a:prstGeom prst="roundRect">
            <a:avLst/>
          </a:prstGeom>
          <a:pattFill prst="pct25">
            <a:fgClr>
              <a:schemeClr val="accent1"/>
            </a:fgClr>
            <a:bgClr>
              <a:schemeClr val="bg1"/>
            </a:bgClr>
          </a:pattFill>
          <a:ln>
            <a:no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en-GB" sz="2600" b="1" dirty="0">
                <a:solidFill>
                  <a:sysClr val="windowText" lastClr="000000"/>
                </a:solidFill>
                <a:latin typeface="Arial" panose="020B0604020202020204"/>
                <a:ea typeface="微软雅黑" panose="020B0503020204020204" pitchFamily="34" charset="-122"/>
              </a:rPr>
              <a:t> PRELIMINARIES</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10" name="对象 9">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5" imgW="114300" imgH="215900" progId="Equation.KSEE3">
                  <p:embed/>
                </p:oleObj>
              </mc:Choice>
              <mc:Fallback>
                <p:oleObj name="" r:id="rId5" imgW="114300" imgH="215900" progId="Equation.KSEE3">
                  <p:embed/>
                  <p:pic>
                    <p:nvPicPr>
                      <p:cNvPr id="0" name="图片 1024"/>
                      <p:cNvPicPr/>
                      <p:nvPr/>
                    </p:nvPicPr>
                    <p:blipFill>
                      <a:blip r:embed="rId6"/>
                      <a:stretch>
                        <a:fillRect/>
                      </a:stretch>
                    </p:blipFill>
                    <p:spPr>
                      <a:xfrm>
                        <a:off x="6038850" y="3321050"/>
                        <a:ext cx="114300" cy="215900"/>
                      </a:xfrm>
                      <a:prstGeom prst="rect">
                        <a:avLst/>
                      </a:prstGeom>
                    </p:spPr>
                  </p:pic>
                </p:oleObj>
              </mc:Fallback>
            </mc:AlternateContent>
          </a:graphicData>
        </a:graphic>
      </p:graphicFrame>
      <p:sp>
        <p:nvSpPr>
          <p:cNvPr id="3" name="文本框 2"/>
          <p:cNvSpPr txBox="1"/>
          <p:nvPr/>
        </p:nvSpPr>
        <p:spPr>
          <a:xfrm>
            <a:off x="6626225" y="2101850"/>
            <a:ext cx="4421505" cy="2861310"/>
          </a:xfrm>
          <a:prstGeom prst="rect">
            <a:avLst/>
          </a:prstGeom>
          <a:noFill/>
        </p:spPr>
        <p:txBody>
          <a:bodyPr wrap="square" rtlCol="0" anchor="t">
            <a:spAutoFit/>
          </a:bodyPr>
          <a:p>
            <a:r>
              <a:rPr dirty="0"/>
              <a:t>识别出C和Y之间的后门路径，即</a:t>
            </a:r>
            <a:r>
              <a:rPr lang="zh-CN" altLang="en-US" dirty="0">
                <a:solidFill>
                  <a:srgbClr val="1A6299"/>
                </a:solidFill>
                <a:latin typeface="-apple-system"/>
              </a:rPr>
              <a:t>C←G→S→R→Y</a:t>
            </a:r>
            <a:r>
              <a:rPr dirty="0"/>
              <a:t>，</a:t>
            </a:r>
            <a:endParaRPr dirty="0"/>
          </a:p>
          <a:p>
            <a:endParaRPr dirty="0"/>
          </a:p>
          <a:p>
            <a:r>
              <a:rPr dirty="0"/>
              <a:t>其中捷径特征S在C和Y之间起到混杂作用。即使C与Y没有直接连接，后门路径也会导致C与Y建立虚假相关性</a:t>
            </a:r>
            <a:r>
              <a:rPr lang="zh-CN" dirty="0"/>
              <a:t>。</a:t>
            </a:r>
            <a:endParaRPr lang="zh-CN" dirty="0"/>
          </a:p>
          <a:p>
            <a:endParaRPr lang="zh-CN" dirty="0"/>
          </a:p>
          <a:p>
            <a:r>
              <a:rPr dirty="0">
                <a:solidFill>
                  <a:srgbClr val="1A6299"/>
                </a:solidFill>
              </a:rPr>
              <a:t>切断后门路径并使</a:t>
            </a:r>
            <a:r>
              <a:rPr lang="zh-CN" altLang="en-US" dirty="0">
                <a:solidFill>
                  <a:srgbClr val="1A6299"/>
                </a:solidFill>
                <a:latin typeface="-apple-system"/>
              </a:rPr>
              <a:t>GNN</a:t>
            </a:r>
            <a:r>
              <a:rPr dirty="0">
                <a:solidFill>
                  <a:srgbClr val="1A6299"/>
                </a:solidFill>
              </a:rPr>
              <a:t>利用因果特征十分重要。</a:t>
            </a:r>
            <a:endParaRPr dirty="0">
              <a:solidFill>
                <a:srgbClr val="1A6299"/>
              </a:solidFill>
            </a:endParaRPr>
          </a:p>
          <a:p>
            <a:endParaRPr lang="zh-CN" dirty="0">
              <a:solidFill>
                <a:srgbClr val="1A6299"/>
              </a:solidFill>
            </a:endParaRPr>
          </a:p>
        </p:txBody>
      </p:sp>
      <p:sp>
        <p:nvSpPr>
          <p:cNvPr id="21" name="文本框 20"/>
          <p:cNvSpPr txBox="1"/>
          <p:nvPr>
            <p:custDataLst>
              <p:tags r:id="rId7"/>
            </p:custDataLst>
          </p:nvPr>
        </p:nvSpPr>
        <p:spPr>
          <a:xfrm>
            <a:off x="1215390" y="1313180"/>
            <a:ext cx="5315585" cy="398780"/>
          </a:xfrm>
          <a:prstGeom prst="rect">
            <a:avLst/>
          </a:prstGeom>
          <a:noFill/>
        </p:spPr>
        <p:txBody>
          <a:bodyPr wrap="square" rtlCol="0">
            <a:spAutoFit/>
          </a:bodyPr>
          <a:p>
            <a:pPr marL="57150" lvl="2" indent="-342900" defTabSz="0">
              <a:spcBef>
                <a:spcPct val="20000"/>
              </a:spcBef>
              <a:buClr>
                <a:schemeClr val="accent6">
                  <a:lumMod val="75000"/>
                </a:schemeClr>
              </a:buClr>
              <a:buSzPct val="110000"/>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从因果的角度建模GNN表示学习过程</a:t>
            </a:r>
            <a:endParaRPr lang="zh-CN" altLang="en-US" sz="2000" dirty="0">
              <a:latin typeface="宋体" panose="02010600030101010101" pitchFamily="2" charset="-122"/>
              <a:ea typeface="宋体" panose="02010600030101010101" pitchFamily="2" charset="-122"/>
            </a:endParaRPr>
          </a:p>
        </p:txBody>
      </p:sp>
      <p:sp>
        <p:nvSpPr>
          <p:cNvPr id="6" name="文本框 5"/>
          <p:cNvSpPr txBox="1"/>
          <p:nvPr/>
        </p:nvSpPr>
        <p:spPr>
          <a:xfrm>
            <a:off x="4449445" y="2505710"/>
            <a:ext cx="1703705" cy="1795145"/>
          </a:xfrm>
          <a:prstGeom prst="rect">
            <a:avLst/>
          </a:prstGeom>
          <a:solidFill>
            <a:schemeClr val="bg1"/>
          </a:solidFill>
        </p:spPr>
        <p:txBody>
          <a:bodyPr wrap="square" rtlCol="0" anchor="t">
            <a:noAutofit/>
          </a:bodyPr>
          <a:p>
            <a:r>
              <a:rPr lang="en-US" altLang="zh-CN"/>
              <a:t>G</a:t>
            </a:r>
            <a:r>
              <a:rPr lang="zh-CN" altLang="en-US"/>
              <a:t>：图数据</a:t>
            </a:r>
            <a:endParaRPr lang="zh-CN" altLang="en-US"/>
          </a:p>
          <a:p>
            <a:r>
              <a:rPr lang="en-US" altLang="zh-CN"/>
              <a:t>C</a:t>
            </a:r>
            <a:r>
              <a:rPr lang="zh-CN" altLang="en-US"/>
              <a:t>：因果特征</a:t>
            </a:r>
            <a:endParaRPr lang="zh-CN" altLang="en-US"/>
          </a:p>
          <a:p>
            <a:r>
              <a:rPr lang="en-US" altLang="zh-CN"/>
              <a:t>S</a:t>
            </a:r>
            <a:r>
              <a:rPr lang="zh-CN" altLang="en-US"/>
              <a:t>：捷径特征</a:t>
            </a:r>
            <a:endParaRPr lang="zh-CN" altLang="en-US"/>
          </a:p>
          <a:p>
            <a:r>
              <a:rPr lang="en-US" altLang="zh-CN"/>
              <a:t>R</a:t>
            </a:r>
            <a:r>
              <a:rPr lang="zh-CN" altLang="en-US"/>
              <a:t>：图表示</a:t>
            </a:r>
            <a:endParaRPr lang="zh-CN" altLang="en-US"/>
          </a:p>
          <a:p>
            <a:r>
              <a:rPr lang="en-US" altLang="zh-CN"/>
              <a:t>Y</a:t>
            </a:r>
            <a:r>
              <a:rPr lang="zh-CN" altLang="en-US"/>
              <a:t>：预测</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en-GB" sz="2600" b="1" dirty="0">
                <a:solidFill>
                  <a:sysClr val="windowText" lastClr="000000"/>
                </a:solidFill>
                <a:latin typeface="Arial" panose="020B0604020202020204"/>
                <a:ea typeface="微软雅黑" panose="020B0503020204020204" pitchFamily="34" charset="-122"/>
              </a:rPr>
              <a:t> PRELIMINARIES</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1A6299"/>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10" name="对象 9">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sp>
        <p:nvSpPr>
          <p:cNvPr id="21" name="文本框 20"/>
          <p:cNvSpPr txBox="1"/>
          <p:nvPr>
            <p:custDataLst>
              <p:tags r:id="rId4"/>
            </p:custDataLst>
          </p:nvPr>
        </p:nvSpPr>
        <p:spPr>
          <a:xfrm>
            <a:off x="1215390" y="1313180"/>
            <a:ext cx="5315585" cy="398780"/>
          </a:xfrm>
          <a:prstGeom prst="rect">
            <a:avLst/>
          </a:prstGeom>
          <a:noFill/>
        </p:spPr>
        <p:txBody>
          <a:bodyPr wrap="square" rtlCol="0">
            <a:spAutoFit/>
          </a:bodyPr>
          <a:p>
            <a:pPr marL="57150" lvl="2" indent="-342900" defTabSz="0">
              <a:spcBef>
                <a:spcPct val="20000"/>
              </a:spcBef>
              <a:buClr>
                <a:schemeClr val="accent6">
                  <a:lumMod val="75000"/>
                </a:schemeClr>
              </a:buClr>
              <a:buSzPct val="110000"/>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因果理论中的后门调整法</a:t>
            </a:r>
            <a:endParaRPr lang="zh-CN" altLang="en-US" sz="2000" dirty="0">
              <a:latin typeface="宋体" panose="02010600030101010101" pitchFamily="2" charset="-122"/>
              <a:ea typeface="宋体" panose="02010600030101010101" pitchFamily="2" charset="-122"/>
            </a:endParaRPr>
          </a:p>
        </p:txBody>
      </p:sp>
      <p:sp>
        <p:nvSpPr>
          <p:cNvPr id="24" name="文本框 23"/>
          <p:cNvSpPr txBox="1"/>
          <p:nvPr>
            <p:custDataLst>
              <p:tags r:id="rId5"/>
            </p:custDataLst>
          </p:nvPr>
        </p:nvSpPr>
        <p:spPr>
          <a:xfrm>
            <a:off x="1400810" y="1711960"/>
            <a:ext cx="4876800" cy="398780"/>
          </a:xfrm>
          <a:prstGeom prst="rect">
            <a:avLst/>
          </a:prstGeom>
          <a:noFill/>
        </p:spPr>
        <p:txBody>
          <a:bodyPr wrap="square" rtlCol="0">
            <a:spAutoFit/>
          </a:bodyPr>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b="0" i="0" dirty="0">
                <a:effectLst/>
                <a:latin typeface="宋体" panose="02010600030101010101" pitchFamily="2" charset="-122"/>
                <a:ea typeface="宋体" panose="02010600030101010101" pitchFamily="2" charset="-122"/>
              </a:rPr>
              <a:t>后门准则</a:t>
            </a:r>
            <a:endParaRPr lang="zh-CN" altLang="en-US" sz="2000" b="0" i="0" dirty="0">
              <a:effectLst/>
              <a:latin typeface="宋体" panose="02010600030101010101" pitchFamily="2" charset="-122"/>
              <a:ea typeface="宋体" panose="02010600030101010101" pitchFamily="2" charset="-122"/>
            </a:endParaRPr>
          </a:p>
        </p:txBody>
      </p:sp>
      <p:sp>
        <p:nvSpPr>
          <p:cNvPr id="9" name="文本框 8"/>
          <p:cNvSpPr txBox="1"/>
          <p:nvPr/>
        </p:nvSpPr>
        <p:spPr>
          <a:xfrm>
            <a:off x="1527175" y="2113915"/>
            <a:ext cx="9126855" cy="1753235"/>
          </a:xfrm>
          <a:prstGeom prst="rect">
            <a:avLst/>
          </a:prstGeom>
          <a:solidFill>
            <a:srgbClr val="1A6299"/>
          </a:solidFill>
        </p:spPr>
        <p:txBody>
          <a:bodyPr wrap="square" rtlCol="0" anchor="t">
            <a:spAutoFit/>
          </a:bodyPr>
          <a:p>
            <a:r>
              <a:rPr dirty="0">
                <a:solidFill>
                  <a:schemeClr val="bg1"/>
                </a:solidFill>
              </a:rPr>
              <a:t>给定结构因果模型，如果存在一个变量集合Z满足以下条件:</a:t>
            </a:r>
            <a:endParaRPr dirty="0">
              <a:solidFill>
                <a:schemeClr val="bg1"/>
              </a:solidFill>
            </a:endParaRPr>
          </a:p>
          <a:p>
            <a:pPr marL="285750" indent="-285750">
              <a:buFont typeface="Arial" panose="020B0604020202020204" pitchFamily="34" charset="0"/>
              <a:buChar char="•"/>
            </a:pPr>
            <a:r>
              <a:rPr dirty="0">
                <a:solidFill>
                  <a:schemeClr val="bg1"/>
                </a:solidFill>
              </a:rPr>
              <a:t>Z阻断了所有从X到Y的后门路径，即没有从X到Y的有向路径经过Z</a:t>
            </a:r>
            <a:endParaRPr dirty="0">
              <a:solidFill>
                <a:schemeClr val="bg1"/>
              </a:solidFill>
            </a:endParaRPr>
          </a:p>
          <a:p>
            <a:pPr marL="285750" indent="-285750">
              <a:buFont typeface="Arial" panose="020B0604020202020204" pitchFamily="34" charset="0"/>
              <a:buChar char="•"/>
            </a:pPr>
            <a:r>
              <a:rPr dirty="0">
                <a:solidFill>
                  <a:schemeClr val="bg1"/>
                </a:solidFill>
              </a:rPr>
              <a:t>Z不是X或Y的后代</a:t>
            </a:r>
            <a:endParaRPr dirty="0">
              <a:solidFill>
                <a:schemeClr val="bg1"/>
              </a:solidFill>
            </a:endParaRPr>
          </a:p>
          <a:p>
            <a:pPr marL="285750" indent="-285750">
              <a:buFont typeface="Arial" panose="020B0604020202020204" pitchFamily="34" charset="0"/>
              <a:buChar char="•"/>
            </a:pPr>
            <a:r>
              <a:rPr dirty="0">
                <a:solidFill>
                  <a:schemeClr val="bg1"/>
                </a:solidFill>
              </a:rPr>
              <a:t>Z不与X或Y之间的有向路径上的任何节点有共同的后代</a:t>
            </a:r>
            <a:endParaRPr dirty="0">
              <a:solidFill>
                <a:schemeClr val="bg1"/>
              </a:solidFill>
            </a:endParaRPr>
          </a:p>
          <a:p>
            <a:endParaRPr dirty="0">
              <a:solidFill>
                <a:schemeClr val="bg1"/>
              </a:solidFill>
            </a:endParaRPr>
          </a:p>
          <a:p>
            <a:r>
              <a:rPr dirty="0">
                <a:solidFill>
                  <a:schemeClr val="bg1"/>
                </a:solidFill>
              </a:rPr>
              <a:t>可以通过以下公式来估计X对Y的因果效应:</a:t>
            </a:r>
            <a:endParaRPr dirty="0">
              <a:solidFill>
                <a:schemeClr val="bg1"/>
              </a:solidFill>
            </a:endParaRPr>
          </a:p>
        </p:txBody>
      </p:sp>
      <p:pic>
        <p:nvPicPr>
          <p:cNvPr id="2" name="图片 1"/>
          <p:cNvPicPr>
            <a:picLocks noChangeAspect="1"/>
          </p:cNvPicPr>
          <p:nvPr>
            <p:custDataLst>
              <p:tags r:id="rId6"/>
            </p:custDataLst>
          </p:nvPr>
        </p:nvPicPr>
        <p:blipFill>
          <a:blip r:embed="rId7"/>
          <a:stretch>
            <a:fillRect/>
          </a:stretch>
        </p:blipFill>
        <p:spPr>
          <a:xfrm>
            <a:off x="1704340" y="4013200"/>
            <a:ext cx="3740150" cy="654050"/>
          </a:xfrm>
          <a:prstGeom prst="rect">
            <a:avLst/>
          </a:prstGeom>
        </p:spPr>
      </p:pic>
      <p:sp>
        <p:nvSpPr>
          <p:cNvPr id="5" name="文本框 4"/>
          <p:cNvSpPr txBox="1"/>
          <p:nvPr/>
        </p:nvSpPr>
        <p:spPr>
          <a:xfrm>
            <a:off x="1400810" y="4807585"/>
            <a:ext cx="9391650" cy="1198880"/>
          </a:xfrm>
          <a:prstGeom prst="rect">
            <a:avLst/>
          </a:prstGeom>
          <a:noFill/>
        </p:spPr>
        <p:txBody>
          <a:bodyPr wrap="square" rtlCol="0" anchor="t">
            <a:spAutoFit/>
          </a:bodyPr>
          <a:p>
            <a:r>
              <a:rPr dirty="0"/>
              <a:t>其中，P(Y</a:t>
            </a:r>
            <a:r>
              <a:rPr lang="en-US" dirty="0"/>
              <a:t>|</a:t>
            </a:r>
            <a:r>
              <a:rPr dirty="0"/>
              <a:t>do(X))表示在干预X的情况下Y的概率分布，P(YIXz)表示在观测到X和Z的情况下Y的条件概率分布，P(z)表示Z的边缘概率分布。</a:t>
            </a:r>
            <a:endParaRPr dirty="0"/>
          </a:p>
          <a:p>
            <a:endParaRPr dirty="0"/>
          </a:p>
          <a:p>
            <a:r>
              <a:rPr dirty="0"/>
              <a:t>在给定Z的每个可能取值时，计算X和Y的联合概率分布，并对Z求和。</a:t>
            </a:r>
            <a:endParaRPr dirty="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en-GB" sz="2600" b="1" dirty="0">
                <a:solidFill>
                  <a:sysClr val="windowText" lastClr="000000"/>
                </a:solidFill>
                <a:latin typeface="Arial" panose="020B0604020202020204"/>
                <a:ea typeface="微软雅黑" panose="020B0503020204020204" pitchFamily="34" charset="-122"/>
              </a:rPr>
              <a:t> PRELIMINARIES</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1A6299"/>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10" name="对象 9">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sp>
        <p:nvSpPr>
          <p:cNvPr id="21" name="文本框 20"/>
          <p:cNvSpPr txBox="1"/>
          <p:nvPr>
            <p:custDataLst>
              <p:tags r:id="rId4"/>
            </p:custDataLst>
          </p:nvPr>
        </p:nvSpPr>
        <p:spPr>
          <a:xfrm>
            <a:off x="1215390" y="1313180"/>
            <a:ext cx="5315585" cy="398780"/>
          </a:xfrm>
          <a:prstGeom prst="rect">
            <a:avLst/>
          </a:prstGeom>
          <a:noFill/>
        </p:spPr>
        <p:txBody>
          <a:bodyPr wrap="square" rtlCol="0">
            <a:spAutoFit/>
          </a:bodyPr>
          <a:p>
            <a:pPr marL="57150" lvl="2" indent="-342900" defTabSz="0">
              <a:spcBef>
                <a:spcPct val="20000"/>
              </a:spcBef>
              <a:buClr>
                <a:schemeClr val="accent6">
                  <a:lumMod val="75000"/>
                </a:schemeClr>
              </a:buClr>
              <a:buSzPct val="110000"/>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因果理论中的后门调整法</a:t>
            </a:r>
            <a:endParaRPr lang="zh-CN" altLang="en-US" sz="2000" dirty="0">
              <a:latin typeface="宋体" panose="02010600030101010101" pitchFamily="2" charset="-122"/>
              <a:ea typeface="宋体" panose="02010600030101010101" pitchFamily="2" charset="-122"/>
            </a:endParaRPr>
          </a:p>
        </p:txBody>
      </p:sp>
      <p:sp>
        <p:nvSpPr>
          <p:cNvPr id="24" name="文本框 23"/>
          <p:cNvSpPr txBox="1"/>
          <p:nvPr>
            <p:custDataLst>
              <p:tags r:id="rId5"/>
            </p:custDataLst>
          </p:nvPr>
        </p:nvSpPr>
        <p:spPr>
          <a:xfrm>
            <a:off x="1400810" y="1711960"/>
            <a:ext cx="4876800" cy="398780"/>
          </a:xfrm>
          <a:prstGeom prst="rect">
            <a:avLst/>
          </a:prstGeom>
          <a:noFill/>
        </p:spPr>
        <p:txBody>
          <a:bodyPr wrap="square" rtlCol="0">
            <a:spAutoFit/>
          </a:bodyPr>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b="0" i="0" dirty="0">
                <a:effectLst/>
                <a:latin typeface="宋体" panose="02010600030101010101" pitchFamily="2" charset="-122"/>
                <a:ea typeface="宋体" panose="02010600030101010101" pitchFamily="2" charset="-122"/>
              </a:rPr>
              <a:t>后门准则</a:t>
            </a:r>
            <a:endParaRPr lang="zh-CN" altLang="en-US" sz="2000" b="0" i="0" dirty="0">
              <a:effectLst/>
              <a:latin typeface="宋体" panose="02010600030101010101" pitchFamily="2" charset="-122"/>
              <a:ea typeface="宋体" panose="02010600030101010101" pitchFamily="2" charset="-122"/>
            </a:endParaRPr>
          </a:p>
        </p:txBody>
      </p:sp>
      <p:sp>
        <p:nvSpPr>
          <p:cNvPr id="9" name="文本框 8"/>
          <p:cNvSpPr txBox="1"/>
          <p:nvPr/>
        </p:nvSpPr>
        <p:spPr>
          <a:xfrm>
            <a:off x="1527175" y="2113915"/>
            <a:ext cx="9349105" cy="1308100"/>
          </a:xfrm>
          <a:prstGeom prst="rect">
            <a:avLst/>
          </a:prstGeom>
          <a:solidFill>
            <a:srgbClr val="1A6299"/>
          </a:solidFill>
        </p:spPr>
        <p:txBody>
          <a:bodyPr wrap="square" rtlCol="0" anchor="t">
            <a:noAutofit/>
          </a:bodyPr>
          <a:p>
            <a:r>
              <a:rPr dirty="0">
                <a:solidFill>
                  <a:schemeClr val="bg1"/>
                </a:solidFill>
              </a:rPr>
              <a:t>使</a:t>
            </a:r>
            <a:r>
              <a:rPr lang="zh-CN" altLang="en-US" sz="2000" dirty="0">
                <a:solidFill>
                  <a:schemeClr val="bg1"/>
                </a:solidFill>
                <a:latin typeface="-apple-system"/>
              </a:rPr>
              <a:t>GNN</a:t>
            </a:r>
            <a:r>
              <a:rPr dirty="0">
                <a:solidFill>
                  <a:schemeClr val="bg1"/>
                </a:solidFill>
              </a:rPr>
              <a:t>免受混杂因子</a:t>
            </a:r>
            <a:r>
              <a:rPr lang="zh-CN" altLang="en-US" sz="2000" dirty="0">
                <a:solidFill>
                  <a:schemeClr val="bg1"/>
                </a:solidFill>
                <a:latin typeface="-apple-system"/>
              </a:rPr>
              <a:t>S</a:t>
            </a:r>
            <a:r>
              <a:rPr dirty="0">
                <a:solidFill>
                  <a:schemeClr val="bg1"/>
                </a:solidFill>
              </a:rPr>
              <a:t>的影响是</a:t>
            </a:r>
            <a:r>
              <a:rPr lang="zh-CN" altLang="en-US" sz="2000" dirty="0">
                <a:solidFill>
                  <a:schemeClr val="bg1"/>
                </a:solidFill>
                <a:latin typeface="-apple-system"/>
              </a:rPr>
              <a:t>GNN</a:t>
            </a:r>
            <a:r>
              <a:rPr dirty="0">
                <a:solidFill>
                  <a:schemeClr val="bg1"/>
                </a:solidFill>
              </a:rPr>
              <a:t>基于因果特征做出决策的关键。应该通过消除后门路径来实现图表示学习</a:t>
            </a:r>
            <a:r>
              <a:rPr lang="zh-CN" dirty="0">
                <a:solidFill>
                  <a:schemeClr val="bg1"/>
                </a:solidFill>
              </a:rPr>
              <a:t>。</a:t>
            </a:r>
            <a:endParaRPr lang="zh-CN" dirty="0">
              <a:solidFill>
                <a:schemeClr val="bg1"/>
              </a:solidFill>
            </a:endParaRPr>
          </a:p>
          <a:p>
            <a:endParaRPr lang="zh-CN" dirty="0">
              <a:solidFill>
                <a:schemeClr val="bg1"/>
              </a:solidFill>
            </a:endParaRPr>
          </a:p>
          <a:p>
            <a:r>
              <a:rPr dirty="0">
                <a:solidFill>
                  <a:schemeClr val="bg1"/>
                </a:solidFill>
                <a:sym typeface="+mn-ea"/>
              </a:rPr>
              <a:t>可以通过估计</a:t>
            </a:r>
            <a:r>
              <a:rPr lang="zh-CN" altLang="en-US" dirty="0">
                <a:solidFill>
                  <a:schemeClr val="bg1"/>
                </a:solidFill>
                <a:latin typeface="-apple-system"/>
                <a:sym typeface="+mn-ea"/>
              </a:rPr>
              <a:t>P(Y|do(C)) </a:t>
            </a:r>
            <a:r>
              <a:rPr dirty="0">
                <a:solidFill>
                  <a:schemeClr val="bg1"/>
                </a:solidFill>
                <a:sym typeface="+mn-ea"/>
              </a:rPr>
              <a:t> 来利用变量C上的算子do来移除后门路径。</a:t>
            </a:r>
            <a:endParaRPr dirty="0">
              <a:solidFill>
                <a:schemeClr val="bg1"/>
              </a:solidFill>
            </a:endParaRPr>
          </a:p>
          <a:p>
            <a:endParaRPr lang="zh-CN" dirty="0">
              <a:solidFill>
                <a:schemeClr val="bg1"/>
              </a:solidFill>
            </a:endParaRPr>
          </a:p>
        </p:txBody>
      </p:sp>
      <p:pic>
        <p:nvPicPr>
          <p:cNvPr id="7" name="图片 6"/>
          <p:cNvPicPr>
            <a:picLocks noChangeAspect="1"/>
          </p:cNvPicPr>
          <p:nvPr>
            <p:custDataLst>
              <p:tags r:id="rId6"/>
            </p:custDataLst>
          </p:nvPr>
        </p:nvPicPr>
        <p:blipFill>
          <a:blip r:embed="rId7"/>
          <a:stretch>
            <a:fillRect/>
          </a:stretch>
        </p:blipFill>
        <p:spPr>
          <a:xfrm>
            <a:off x="1645285" y="3489325"/>
            <a:ext cx="2800350" cy="406400"/>
          </a:xfrm>
          <a:prstGeom prst="rect">
            <a:avLst/>
          </a:prstGeom>
        </p:spPr>
      </p:pic>
      <p:sp>
        <p:nvSpPr>
          <p:cNvPr id="8" name="文本框 7"/>
          <p:cNvSpPr txBox="1"/>
          <p:nvPr/>
        </p:nvSpPr>
        <p:spPr>
          <a:xfrm>
            <a:off x="1564005" y="3787140"/>
            <a:ext cx="9416415" cy="398780"/>
          </a:xfrm>
          <a:prstGeom prst="rect">
            <a:avLst/>
          </a:prstGeom>
          <a:noFill/>
        </p:spPr>
        <p:txBody>
          <a:bodyPr wrap="square" rtlCol="0" anchor="t">
            <a:spAutoFit/>
          </a:bodyPr>
          <a:p>
            <a:r>
              <a:rPr lang="zh-CN" altLang="en-US" sz="2000" dirty="0">
                <a:solidFill>
                  <a:srgbClr val="1A6299"/>
                </a:solidFill>
                <a:latin typeface="-apple-system"/>
              </a:rPr>
              <a:t>P(Y|C,s)</a:t>
            </a:r>
            <a:r>
              <a:rPr dirty="0"/>
              <a:t>表示给定因果特征C和混杂因子s的条件概率；</a:t>
            </a:r>
            <a:r>
              <a:rPr lang="zh-CN" altLang="en-US" sz="2000" dirty="0">
                <a:solidFill>
                  <a:srgbClr val="1A6299"/>
                </a:solidFill>
                <a:latin typeface="-apple-system"/>
              </a:rPr>
              <a:t>P(s)</a:t>
            </a:r>
            <a:r>
              <a:rPr dirty="0"/>
              <a:t>是混杂因素的先验概率。</a:t>
            </a:r>
            <a:endParaRPr dirty="0"/>
          </a:p>
        </p:txBody>
      </p:sp>
      <p:sp>
        <p:nvSpPr>
          <p:cNvPr id="11" name="文本框 10"/>
          <p:cNvSpPr txBox="1"/>
          <p:nvPr>
            <p:custDataLst>
              <p:tags r:id="rId8"/>
            </p:custDataLst>
          </p:nvPr>
        </p:nvSpPr>
        <p:spPr>
          <a:xfrm>
            <a:off x="1400810" y="4281805"/>
            <a:ext cx="4876800" cy="398780"/>
          </a:xfrm>
          <a:prstGeom prst="rect">
            <a:avLst/>
          </a:prstGeom>
          <a:noFill/>
        </p:spPr>
        <p:txBody>
          <a:bodyPr wrap="square" rtlCol="0">
            <a:spAutoFit/>
          </a:bodyPr>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b="0" i="0" dirty="0">
                <a:effectLst/>
                <a:latin typeface="宋体" panose="02010600030101010101" pitchFamily="2" charset="-122"/>
                <a:ea typeface="宋体" panose="02010600030101010101" pitchFamily="2" charset="-122"/>
              </a:rPr>
              <a:t>两个挑战</a:t>
            </a:r>
            <a:endParaRPr lang="zh-CN" altLang="en-US" sz="2000" b="0" i="0" dirty="0">
              <a:effectLst/>
              <a:latin typeface="宋体" panose="02010600030101010101" pitchFamily="2" charset="-122"/>
              <a:ea typeface="宋体" panose="02010600030101010101" pitchFamily="2" charset="-122"/>
            </a:endParaRPr>
          </a:p>
        </p:txBody>
      </p:sp>
      <p:sp>
        <p:nvSpPr>
          <p:cNvPr id="12" name="文本框 11"/>
          <p:cNvSpPr txBox="1"/>
          <p:nvPr/>
        </p:nvSpPr>
        <p:spPr>
          <a:xfrm>
            <a:off x="1564005" y="4906010"/>
            <a:ext cx="6096000" cy="922020"/>
          </a:xfrm>
          <a:prstGeom prst="rect">
            <a:avLst/>
          </a:prstGeom>
          <a:noFill/>
        </p:spPr>
        <p:txBody>
          <a:bodyPr wrap="square" rtlCol="0" anchor="t">
            <a:spAutoFit/>
          </a:bodyPr>
          <a:p>
            <a:pPr marL="285750" indent="-285750">
              <a:buFont typeface="Wingdings" panose="05000000000000000000" charset="0"/>
              <a:buChar char="l"/>
            </a:pPr>
            <a:r>
              <a:rPr dirty="0"/>
              <a:t>混杂因子通常是不可观察且难以获得的。</a:t>
            </a:r>
            <a:endParaRPr dirty="0"/>
          </a:p>
          <a:p>
            <a:pPr marL="285750" indent="-285750">
              <a:buFont typeface="Wingdings" panose="05000000000000000000" charset="0"/>
              <a:buChar char="l"/>
            </a:pPr>
            <a:endParaRPr dirty="0"/>
          </a:p>
          <a:p>
            <a:pPr marL="285750" indent="-285750">
              <a:buFont typeface="Wingdings" panose="05000000000000000000" charset="0"/>
              <a:buChar char="l"/>
            </a:pPr>
            <a:r>
              <a:rPr dirty="0"/>
              <a:t>由于图数据的</a:t>
            </a:r>
            <a:r>
              <a:rPr lang="zh-CN" dirty="0"/>
              <a:t>结构</a:t>
            </a:r>
            <a:r>
              <a:rPr dirty="0"/>
              <a:t>性，直接操纵数据很困难。</a:t>
            </a:r>
            <a:endParaRPr dirty="0"/>
          </a:p>
        </p:txBody>
      </p:sp>
      <p:sp>
        <p:nvSpPr>
          <p:cNvPr id="13" name="圆角矩形 12"/>
          <p:cNvSpPr/>
          <p:nvPr>
            <p:custDataLst>
              <p:tags r:id="rId9"/>
            </p:custDataLst>
          </p:nvPr>
        </p:nvSpPr>
        <p:spPr>
          <a:xfrm>
            <a:off x="1463675" y="4718685"/>
            <a:ext cx="9311640" cy="1162050"/>
          </a:xfrm>
          <a:prstGeom prst="roundRect">
            <a:avLst/>
          </a:prstGeom>
          <a:noFill/>
          <a:ln>
            <a:solidFill>
              <a:srgbClr val="1A6299"/>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custDataLst>
              <p:tags r:id="rId1"/>
            </p:custDataLst>
          </p:nvPr>
        </p:nvSpPr>
        <p:spPr>
          <a:xfrm>
            <a:off x="8433435" y="3009265"/>
            <a:ext cx="2438400" cy="1325245"/>
          </a:xfrm>
          <a:prstGeom prst="roundRect">
            <a:avLst/>
          </a:prstGeom>
          <a:pattFill prst="pct25">
            <a:fgClr>
              <a:schemeClr val="accent1"/>
            </a:fgClr>
            <a:bgClr>
              <a:schemeClr val="bg1"/>
            </a:bgClr>
          </a:pattFill>
          <a:ln>
            <a:no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5" name="图片 4"/>
          <p:cNvPicPr>
            <a:picLocks noChangeAspect="1"/>
          </p:cNvPicPr>
          <p:nvPr>
            <p:custDataLst>
              <p:tags r:id="rId2"/>
            </p:custDataLst>
          </p:nvPr>
        </p:nvPicPr>
        <p:blipFill>
          <a:blip r:embed="rId3"/>
          <a:stretch>
            <a:fillRect/>
          </a:stretch>
        </p:blipFill>
        <p:spPr>
          <a:xfrm>
            <a:off x="1554480" y="4778375"/>
            <a:ext cx="3277870" cy="652145"/>
          </a:xfrm>
          <a:prstGeom prst="rect">
            <a:avLst/>
          </a:prstGeom>
        </p:spPr>
      </p:pic>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en-GB" sz="2600" b="1" dirty="0">
                <a:solidFill>
                  <a:sysClr val="windowText" lastClr="000000"/>
                </a:solidFill>
                <a:latin typeface="Arial" panose="020B0604020202020204"/>
                <a:ea typeface="微软雅黑" panose="020B0503020204020204" pitchFamily="34" charset="-122"/>
              </a:rPr>
              <a:t> PRELIMINARIES</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10" name="对象 9">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5" imgW="114300" imgH="215900" progId="Equation.KSEE3">
                  <p:embed/>
                </p:oleObj>
              </mc:Choice>
              <mc:Fallback>
                <p:oleObj name="" r:id="rId5" imgW="114300" imgH="215900" progId="Equation.KSEE3">
                  <p:embed/>
                  <p:pic>
                    <p:nvPicPr>
                      <p:cNvPr id="0" name="图片 1024"/>
                      <p:cNvPicPr/>
                      <p:nvPr/>
                    </p:nvPicPr>
                    <p:blipFill>
                      <a:blip r:embed="rId6"/>
                      <a:stretch>
                        <a:fillRect/>
                      </a:stretch>
                    </p:blipFill>
                    <p:spPr>
                      <a:xfrm>
                        <a:off x="6038850" y="3321050"/>
                        <a:ext cx="114300" cy="215900"/>
                      </a:xfrm>
                      <a:prstGeom prst="rect">
                        <a:avLst/>
                      </a:prstGeom>
                    </p:spPr>
                  </p:pic>
                </p:oleObj>
              </mc:Fallback>
            </mc:AlternateContent>
          </a:graphicData>
        </a:graphic>
      </p:graphicFrame>
      <p:sp>
        <p:nvSpPr>
          <p:cNvPr id="21" name="文本框 20"/>
          <p:cNvSpPr txBox="1"/>
          <p:nvPr>
            <p:custDataLst>
              <p:tags r:id="rId7"/>
            </p:custDataLst>
          </p:nvPr>
        </p:nvSpPr>
        <p:spPr>
          <a:xfrm>
            <a:off x="1215390" y="1313180"/>
            <a:ext cx="5315585" cy="398780"/>
          </a:xfrm>
          <a:prstGeom prst="rect">
            <a:avLst/>
          </a:prstGeom>
          <a:noFill/>
        </p:spPr>
        <p:txBody>
          <a:bodyPr wrap="square" rtlCol="0">
            <a:spAutoFit/>
          </a:bodyPr>
          <a:p>
            <a:pPr marL="57150" lvl="2" indent="-342900" defTabSz="0">
              <a:spcBef>
                <a:spcPct val="20000"/>
              </a:spcBef>
              <a:buClr>
                <a:schemeClr val="accent6">
                  <a:lumMod val="75000"/>
                </a:schemeClr>
              </a:buClr>
              <a:buSzPct val="110000"/>
              <a:buFont typeface="Wingdings" panose="05000000000000000000" pitchFamily="2" charset="2"/>
              <a:buChar char="n"/>
            </a:pPr>
            <a:r>
              <a:rPr lang="en-US" altLang="zh-CN" sz="2000" dirty="0">
                <a:latin typeface="宋体" panose="02010600030101010101" pitchFamily="2" charset="-122"/>
                <a:ea typeface="宋体" panose="02010600030101010101" pitchFamily="2" charset="-122"/>
              </a:rPr>
              <a:t>GNN</a:t>
            </a:r>
            <a:r>
              <a:rPr lang="zh-CN" altLang="en-US" sz="2000" dirty="0">
                <a:latin typeface="宋体" panose="02010600030101010101" pitchFamily="2" charset="-122"/>
                <a:ea typeface="宋体" panose="02010600030101010101" pitchFamily="2" charset="-122"/>
              </a:rPr>
              <a:t>中的注意力机制</a:t>
            </a:r>
            <a:endParaRPr lang="zh-CN" altLang="en-US" sz="2000" dirty="0">
              <a:latin typeface="宋体" panose="02010600030101010101" pitchFamily="2" charset="-122"/>
              <a:ea typeface="宋体" panose="02010600030101010101" pitchFamily="2" charset="-122"/>
            </a:endParaRPr>
          </a:p>
        </p:txBody>
      </p:sp>
      <p:sp>
        <p:nvSpPr>
          <p:cNvPr id="24" name="文本框 23"/>
          <p:cNvSpPr txBox="1"/>
          <p:nvPr>
            <p:custDataLst>
              <p:tags r:id="rId8"/>
            </p:custDataLst>
          </p:nvPr>
        </p:nvSpPr>
        <p:spPr>
          <a:xfrm>
            <a:off x="1400810" y="1711960"/>
            <a:ext cx="4876800" cy="398780"/>
          </a:xfrm>
          <a:prstGeom prst="rect">
            <a:avLst/>
          </a:prstGeom>
          <a:noFill/>
        </p:spPr>
        <p:txBody>
          <a:bodyPr wrap="square" rtlCol="0">
            <a:spAutoFit/>
          </a:bodyPr>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b="0" i="0" dirty="0">
                <a:effectLst/>
                <a:latin typeface="宋体" panose="02010600030101010101" pitchFamily="2" charset="-122"/>
                <a:ea typeface="宋体" panose="02010600030101010101" pitchFamily="2" charset="-122"/>
              </a:rPr>
              <a:t>边级注意力</a:t>
            </a:r>
            <a:endParaRPr lang="zh-CN" altLang="en-US" sz="2000" b="0" i="0" dirty="0">
              <a:effectLst/>
              <a:latin typeface="宋体" panose="02010600030101010101" pitchFamily="2" charset="-122"/>
              <a:ea typeface="宋体" panose="02010600030101010101" pitchFamily="2" charset="-122"/>
            </a:endParaRPr>
          </a:p>
        </p:txBody>
      </p:sp>
      <p:sp>
        <p:nvSpPr>
          <p:cNvPr id="9" name="文本框 8"/>
          <p:cNvSpPr txBox="1"/>
          <p:nvPr/>
        </p:nvSpPr>
        <p:spPr>
          <a:xfrm>
            <a:off x="1527175" y="2113915"/>
            <a:ext cx="9511665" cy="368300"/>
          </a:xfrm>
          <a:prstGeom prst="rect">
            <a:avLst/>
          </a:prstGeom>
          <a:noFill/>
        </p:spPr>
        <p:txBody>
          <a:bodyPr wrap="square" rtlCol="0" anchor="t">
            <a:spAutoFit/>
          </a:bodyPr>
          <a:p>
            <a:r>
              <a:rPr dirty="0"/>
              <a:t>图中连接不同节点的边的注意力。使用权重信息传递和聚合来更新每个节点的表示</a:t>
            </a:r>
            <a:endParaRPr dirty="0"/>
          </a:p>
        </p:txBody>
      </p:sp>
      <p:sp>
        <p:nvSpPr>
          <p:cNvPr id="4" name="文本框 3"/>
          <p:cNvSpPr txBox="1"/>
          <p:nvPr/>
        </p:nvSpPr>
        <p:spPr>
          <a:xfrm>
            <a:off x="1527175" y="3136265"/>
            <a:ext cx="9114790" cy="1476375"/>
          </a:xfrm>
          <a:prstGeom prst="rect">
            <a:avLst/>
          </a:prstGeom>
          <a:noFill/>
        </p:spPr>
        <p:txBody>
          <a:bodyPr wrap="square" rtlCol="0" anchor="t">
            <a:spAutoFit/>
          </a:bodyPr>
          <a:p>
            <a:r>
              <a:t>H’为更新后的节点</a:t>
            </a:r>
          </a:p>
          <a:p>
            <a:r>
              <a:t>GConv为GNN网络层函数</a:t>
            </a:r>
          </a:p>
          <a:p>
            <a:r>
              <a:t>A为邻接矩阵</a:t>
            </a:r>
          </a:p>
          <a:p>
            <a:r>
              <a:t>Ma为边级别的注意力矩阵，由可训练的参数和节点表示导出</a:t>
            </a:r>
            <a:endParaRPr lang="zh-CN" altLang="en-US" dirty="0"/>
          </a:p>
          <a:p>
            <a:endParaRPr lang="zh-CN" altLang="en-US" dirty="0">
              <a:solidFill>
                <a:srgbClr val="1A6299"/>
              </a:solidFill>
            </a:endParaRPr>
          </a:p>
        </p:txBody>
      </p:sp>
      <p:pic>
        <p:nvPicPr>
          <p:cNvPr id="2" name="图片 1"/>
          <p:cNvPicPr>
            <a:picLocks noChangeAspect="1"/>
          </p:cNvPicPr>
          <p:nvPr>
            <p:custDataLst>
              <p:tags r:id="rId9"/>
            </p:custDataLst>
          </p:nvPr>
        </p:nvPicPr>
        <p:blipFill>
          <a:blip r:embed="rId10"/>
          <a:stretch>
            <a:fillRect/>
          </a:stretch>
        </p:blipFill>
        <p:spPr>
          <a:xfrm>
            <a:off x="1667510" y="2505075"/>
            <a:ext cx="3386455" cy="608330"/>
          </a:xfrm>
          <a:prstGeom prst="rect">
            <a:avLst/>
          </a:prstGeom>
        </p:spPr>
      </p:pic>
      <p:sp>
        <p:nvSpPr>
          <p:cNvPr id="6" name="文本框 5"/>
          <p:cNvSpPr txBox="1"/>
          <p:nvPr/>
        </p:nvSpPr>
        <p:spPr>
          <a:xfrm>
            <a:off x="1527175" y="5363845"/>
            <a:ext cx="9168765" cy="645160"/>
          </a:xfrm>
          <a:prstGeom prst="rect">
            <a:avLst/>
          </a:prstGeom>
          <a:noFill/>
        </p:spPr>
        <p:txBody>
          <a:bodyPr wrap="square" rtlCol="0" anchor="t">
            <a:spAutoFit/>
          </a:bodyPr>
          <a:p>
            <a:r>
              <a:t>进行池化操作。使用</a:t>
            </a:r>
            <a:r>
              <a:rPr>
                <a:solidFill>
                  <a:srgbClr val="1A6299"/>
                </a:solidFill>
              </a:rPr>
              <a:t>读出函数</a:t>
            </a:r>
            <a:r>
              <a:t>从整个图中提取出一个代表性的向量 ，使用分类器，将这个图的代表性向量映射为一个概率分布G用于分类任务</a:t>
            </a:r>
            <a:endParaRPr lang="zh-CN" altLang="en-US" dirty="0"/>
          </a:p>
        </p:txBody>
      </p:sp>
      <p:sp>
        <p:nvSpPr>
          <p:cNvPr id="3" name="文本框 2"/>
          <p:cNvSpPr txBox="1"/>
          <p:nvPr/>
        </p:nvSpPr>
        <p:spPr>
          <a:xfrm>
            <a:off x="8433435" y="3232150"/>
            <a:ext cx="2493010" cy="922020"/>
          </a:xfrm>
          <a:prstGeom prst="rect">
            <a:avLst/>
          </a:prstGeom>
          <a:noFill/>
        </p:spPr>
        <p:txBody>
          <a:bodyPr wrap="square" rtlCol="0" anchor="t">
            <a:spAutoFit/>
          </a:bodyPr>
          <a:p>
            <a:r>
              <a:rPr>
                <a:solidFill>
                  <a:srgbClr val="1A6299"/>
                </a:solidFill>
                <a:sym typeface="+mn-ea"/>
              </a:rPr>
              <a:t>readout函数</a:t>
            </a:r>
            <a:r>
              <a:rPr>
                <a:sym typeface="+mn-ea"/>
              </a:rPr>
              <a:t>是一种将节点表示聚合成图表示的函数</a:t>
            </a:r>
            <a:endParaRPr lang="zh-CN" altLang="en-US">
              <a:sym typeface="+mn-ea"/>
            </a:endParaRPr>
          </a:p>
        </p:txBody>
      </p:sp>
      <p:sp>
        <p:nvSpPr>
          <p:cNvPr id="13" name="圆角矩形 12"/>
          <p:cNvSpPr/>
          <p:nvPr>
            <p:custDataLst>
              <p:tags r:id="rId11"/>
            </p:custDataLst>
          </p:nvPr>
        </p:nvSpPr>
        <p:spPr>
          <a:xfrm>
            <a:off x="1527175" y="3158490"/>
            <a:ext cx="6177280" cy="1175385"/>
          </a:xfrm>
          <a:prstGeom prst="roundRect">
            <a:avLst/>
          </a:prstGeom>
          <a:noFill/>
          <a:ln>
            <a:solidFill>
              <a:srgbClr val="1A6299"/>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1527175" y="4387850"/>
            <a:ext cx="6844030" cy="645160"/>
          </a:xfrm>
          <a:prstGeom prst="rect">
            <a:avLst/>
          </a:prstGeom>
          <a:noFill/>
        </p:spPr>
        <p:txBody>
          <a:bodyPr wrap="square" rtlCol="0" anchor="t">
            <a:spAutoFit/>
          </a:bodyPr>
          <a:p>
            <a:r>
              <a:rPr lang="zh-CN" altLang="en-US" dirty="0">
                <a:solidFill>
                  <a:srgbClr val="1A6299"/>
                </a:solidFill>
                <a:sym typeface="+mn-ea"/>
              </a:rPr>
              <a:t>为每条边分配一个权重，决定哪些边在信息传递中更为重要</a:t>
            </a:r>
            <a:endParaRPr lang="zh-CN" altLang="en-US" dirty="0">
              <a:solidFill>
                <a:srgbClr val="1A6299"/>
              </a:solidFill>
            </a:endParaRPr>
          </a:p>
          <a:p>
            <a:r>
              <a:rPr lang="zh-CN" altLang="en-US" dirty="0">
                <a:solidFill>
                  <a:srgbClr val="1A6299"/>
                </a:solidFill>
                <a:sym typeface="+mn-ea"/>
              </a:rPr>
              <a:t>节点级同理</a:t>
            </a:r>
            <a:endParaRPr lang="zh-CN" altLang="en-US" dirty="0">
              <a:solidFill>
                <a:srgbClr val="1A6299"/>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2571750" y="3321050"/>
            <a:ext cx="4254500" cy="381000"/>
          </a:xfrm>
          <a:prstGeom prst="rect">
            <a:avLst/>
          </a:prstGeom>
        </p:spPr>
      </p:pic>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en-GB" sz="2600" b="1" dirty="0">
                <a:solidFill>
                  <a:sysClr val="windowText" lastClr="000000"/>
                </a:solidFill>
                <a:latin typeface="Arial" panose="020B0604020202020204"/>
                <a:ea typeface="微软雅黑" panose="020B0503020204020204" pitchFamily="34" charset="-122"/>
              </a:rPr>
              <a:t>METHODOLOGY</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10" name="对象 9">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4" imgW="114300" imgH="215900" progId="Equation.KSEE3">
                  <p:embed/>
                </p:oleObj>
              </mc:Choice>
              <mc:Fallback>
                <p:oleObj name="" r:id="rId4" imgW="114300" imgH="215900" progId="Equation.KSEE3">
                  <p:embed/>
                  <p:pic>
                    <p:nvPicPr>
                      <p:cNvPr id="0" name="图片 1024"/>
                      <p:cNvPicPr/>
                      <p:nvPr/>
                    </p:nvPicPr>
                    <p:blipFill>
                      <a:blip r:embed="rId5"/>
                      <a:stretch>
                        <a:fillRect/>
                      </a:stretch>
                    </p:blipFill>
                    <p:spPr>
                      <a:xfrm>
                        <a:off x="6038850" y="3321050"/>
                        <a:ext cx="114300" cy="215900"/>
                      </a:xfrm>
                      <a:prstGeom prst="rect">
                        <a:avLst/>
                      </a:prstGeom>
                    </p:spPr>
                  </p:pic>
                </p:oleObj>
              </mc:Fallback>
            </mc:AlternateContent>
          </a:graphicData>
        </a:graphic>
      </p:graphicFrame>
      <p:sp>
        <p:nvSpPr>
          <p:cNvPr id="3" name="文本框 2"/>
          <p:cNvSpPr txBox="1"/>
          <p:nvPr/>
        </p:nvSpPr>
        <p:spPr>
          <a:xfrm>
            <a:off x="1404620" y="2383155"/>
            <a:ext cx="9734550" cy="3075940"/>
          </a:xfrm>
          <a:prstGeom prst="rect">
            <a:avLst/>
          </a:prstGeom>
          <a:noFill/>
        </p:spPr>
        <p:txBody>
          <a:bodyPr wrap="square" rtlCol="0" anchor="t">
            <a:noAutofit/>
          </a:bodyPr>
          <a:p>
            <a:r>
              <a:rPr sz="2000"/>
              <a:t>将图G={A,X}结构和节点特征上的掩码表示为Ma和Mx,掩码∈(0,1),代表了相应的结构或特征的重要性。 定义互补掩码为</a:t>
            </a:r>
            <a:endParaRPr sz="2000"/>
          </a:p>
          <a:p>
            <a:endParaRPr lang="zh-CN" sz="2000"/>
          </a:p>
          <a:p>
            <a:r>
              <a:rPr sz="2000"/>
              <a:t>将图分成</a:t>
            </a:r>
            <a:r>
              <a:rPr lang="en-US" sz="2000"/>
              <a:t>                                                                            </a:t>
            </a:r>
            <a:endParaRPr lang="en-US" sz="2000"/>
          </a:p>
          <a:p>
            <a:endParaRPr lang="en-US" sz="2000">
              <a:solidFill>
                <a:srgbClr val="1A6299"/>
              </a:solidFill>
              <a:sym typeface="+mn-ea"/>
            </a:endParaRPr>
          </a:p>
          <a:p>
            <a:r>
              <a:rPr sz="2000">
                <a:solidFill>
                  <a:srgbClr val="1A6299"/>
                </a:solidFill>
                <a:sym typeface="+mn-ea"/>
              </a:rPr>
              <a:t>如何区别重要和冗余呢?</a:t>
            </a:r>
            <a:r>
              <a:rPr sz="2000"/>
              <a:t>从完整图中学习这些掩码</a:t>
            </a:r>
            <a:r>
              <a:rPr lang="zh-CN" sz="2000"/>
              <a:t>。</a:t>
            </a:r>
            <a:endParaRPr sz="2000"/>
          </a:p>
          <a:p>
            <a:r>
              <a:rPr sz="2000"/>
              <a:t> </a:t>
            </a:r>
            <a:endParaRPr sz="2000"/>
          </a:p>
          <a:p>
            <a:endParaRPr sz="2000"/>
          </a:p>
        </p:txBody>
      </p:sp>
      <p:sp>
        <p:nvSpPr>
          <p:cNvPr id="21" name="文本框 20"/>
          <p:cNvSpPr txBox="1"/>
          <p:nvPr>
            <p:custDataLst>
              <p:tags r:id="rId6"/>
            </p:custDataLst>
          </p:nvPr>
        </p:nvSpPr>
        <p:spPr>
          <a:xfrm>
            <a:off x="1276350" y="1388110"/>
            <a:ext cx="4583430" cy="368300"/>
          </a:xfrm>
          <a:prstGeom prst="rect">
            <a:avLst/>
          </a:prstGeom>
          <a:noFill/>
        </p:spPr>
        <p:txBody>
          <a:bodyPr wrap="square" rtlCol="0">
            <a:spAutoFit/>
          </a:bodyPr>
          <a:p>
            <a:pPr marL="57150" lvl="2" indent="-342900" defTabSz="0">
              <a:spcBef>
                <a:spcPct val="20000"/>
              </a:spcBef>
              <a:buClr>
                <a:schemeClr val="accent6">
                  <a:lumMod val="75000"/>
                </a:schemeClr>
              </a:buClr>
              <a:buSzPct val="110000"/>
              <a:buFont typeface="Wingdings" panose="05000000000000000000" pitchFamily="2" charset="2"/>
              <a:buChar char="n"/>
            </a:pPr>
            <a:r>
              <a:rPr lang="zh-CN" sz="1800" dirty="0">
                <a:solidFill>
                  <a:srgbClr val="1A6299"/>
                </a:solidFill>
                <a:latin typeface="-apple-system"/>
              </a:rPr>
              <a:t>因果和冗余注意力图</a:t>
            </a:r>
            <a:endParaRPr lang="zh-CN" sz="1800" b="0" i="0" dirty="0">
              <a:solidFill>
                <a:srgbClr val="1A6299"/>
              </a:solidFill>
              <a:latin typeface="-apple-system"/>
            </a:endParaRPr>
          </a:p>
        </p:txBody>
      </p:sp>
      <p:sp>
        <p:nvSpPr>
          <p:cNvPr id="24" name="文本框 23"/>
          <p:cNvSpPr txBox="1"/>
          <p:nvPr>
            <p:custDataLst>
              <p:tags r:id="rId7"/>
            </p:custDataLst>
          </p:nvPr>
        </p:nvSpPr>
        <p:spPr>
          <a:xfrm>
            <a:off x="1587500" y="1756410"/>
            <a:ext cx="4876800" cy="398780"/>
          </a:xfrm>
          <a:prstGeom prst="rect">
            <a:avLst/>
          </a:prstGeom>
          <a:noFill/>
        </p:spPr>
        <p:txBody>
          <a:bodyPr wrap="square" rtlCol="0">
            <a:spAutoFit/>
          </a:bodyPr>
          <a:p>
            <a:pPr marL="0" lvl="2" indent="-285750" defTabSz="0">
              <a:spcBef>
                <a:spcPct val="20000"/>
              </a:spcBef>
              <a:buClr>
                <a:schemeClr val="accent6">
                  <a:lumMod val="75000"/>
                </a:schemeClr>
              </a:buClr>
              <a:buSzPct val="110000"/>
              <a:buFont typeface="Wingdings" panose="05000000000000000000" pitchFamily="2" charset="2"/>
              <a:buChar char="v"/>
            </a:pPr>
            <a:r>
              <a:rPr lang="en-US" altLang="zh-CN" sz="2000" b="0" i="0" dirty="0">
                <a:effectLst/>
                <a:latin typeface="宋体" panose="02010600030101010101" pitchFamily="2" charset="-122"/>
                <a:ea typeface="宋体" panose="02010600030101010101" pitchFamily="2" charset="-122"/>
              </a:rPr>
              <a:t> </a:t>
            </a:r>
            <a:r>
              <a:rPr lang="zh-CN" altLang="en-US" sz="2000" b="0" i="0" dirty="0">
                <a:effectLst/>
                <a:latin typeface="宋体" panose="02010600030101010101" pitchFamily="2" charset="-122"/>
                <a:ea typeface="宋体" panose="02010600030101010101" pitchFamily="2" charset="-122"/>
              </a:rPr>
              <a:t>思路</a:t>
            </a:r>
            <a:endParaRPr lang="zh-CN" altLang="en-US" sz="2000" b="0" i="0" dirty="0">
              <a:effectLst/>
              <a:latin typeface="宋体" panose="02010600030101010101" pitchFamily="2" charset="-122"/>
              <a:ea typeface="宋体" panose="02010600030101010101" pitchFamily="2" charset="-122"/>
            </a:endParaRPr>
          </a:p>
        </p:txBody>
      </p:sp>
      <p:pic>
        <p:nvPicPr>
          <p:cNvPr id="2" name="图片 1"/>
          <p:cNvPicPr>
            <a:picLocks noChangeAspect="1"/>
          </p:cNvPicPr>
          <p:nvPr>
            <p:custDataLst>
              <p:tags r:id="rId8"/>
            </p:custDataLst>
          </p:nvPr>
        </p:nvPicPr>
        <p:blipFill>
          <a:blip r:embed="rId9"/>
          <a:stretch>
            <a:fillRect/>
          </a:stretch>
        </p:blipFill>
        <p:spPr>
          <a:xfrm>
            <a:off x="5086350" y="2777490"/>
            <a:ext cx="1009650" cy="266700"/>
          </a:xfrm>
          <a:prstGeom prst="rect">
            <a:avLst/>
          </a:prstGeom>
        </p:spPr>
      </p:pic>
      <p:sp>
        <p:nvSpPr>
          <p:cNvPr id="4" name="文本框 3"/>
          <p:cNvSpPr txBox="1"/>
          <p:nvPr>
            <p:custDataLst>
              <p:tags r:id="rId10"/>
            </p:custDataLst>
          </p:nvPr>
        </p:nvSpPr>
        <p:spPr>
          <a:xfrm>
            <a:off x="1404620" y="4686300"/>
            <a:ext cx="9626600" cy="748030"/>
          </a:xfrm>
          <a:prstGeom prst="rect">
            <a:avLst/>
          </a:prstGeom>
          <a:noFill/>
        </p:spPr>
        <p:txBody>
          <a:bodyPr wrap="square" rtlCol="0" anchor="t">
            <a:noAutofit/>
          </a:bodyPr>
          <a:p>
            <a:r>
              <a:rPr sz="2000"/>
              <a:t>传统的GNN注意力基本依赖于输入图和标签之间的统计关联</a:t>
            </a:r>
            <a:r>
              <a:rPr lang="zh-CN" sz="2000"/>
              <a:t>，</a:t>
            </a:r>
            <a:r>
              <a:rPr sz="2000"/>
              <a:t>不可避免地</a:t>
            </a:r>
            <a:r>
              <a:rPr sz="2000">
                <a:solidFill>
                  <a:srgbClr val="1A6299"/>
                </a:solidFill>
              </a:rPr>
              <a:t>捕获非因果的快捷特征</a:t>
            </a:r>
            <a:r>
              <a:rPr sz="2000"/>
              <a:t>来进行预测。同时为了</a:t>
            </a:r>
            <a:r>
              <a:rPr sz="2000">
                <a:solidFill>
                  <a:srgbClr val="1A6299"/>
                </a:solidFill>
              </a:rPr>
              <a:t>实现后门调整</a:t>
            </a:r>
            <a:r>
              <a:rPr sz="2000"/>
              <a:t>，提出了因果注意力学习框架</a:t>
            </a:r>
            <a:r>
              <a:rPr lang="zh-CN" sz="2000"/>
              <a:t>。</a:t>
            </a:r>
            <a:endParaRPr sz="2000"/>
          </a:p>
          <a:p>
            <a:r>
              <a:rPr lang="en-US" sz="2000"/>
              <a:t>                                                                           </a:t>
            </a:r>
            <a:endParaRPr sz="2000"/>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084570" y="1837690"/>
            <a:ext cx="5434330" cy="2056130"/>
          </a:xfrm>
          <a:prstGeom prst="rect">
            <a:avLst/>
          </a:prstGeom>
          <a:noFill/>
        </p:spPr>
        <p:txBody>
          <a:bodyPr wrap="square" rtlCol="0" anchor="t">
            <a:noAutofit/>
          </a:bodyPr>
          <a:p>
            <a:r>
              <a:t>为了进行</a:t>
            </a:r>
            <a:r>
              <a:rPr>
                <a:solidFill>
                  <a:srgbClr val="1A6299"/>
                </a:solidFill>
              </a:rPr>
              <a:t>因果干预</a:t>
            </a:r>
            <a:r>
              <a:t>，首先分离出因果特征和捷径特征</a:t>
            </a:r>
            <a:r>
              <a:rPr lang="zh-CN" altLang="en-US"/>
              <a:t>。</a:t>
            </a:r>
            <a:endParaRPr lang="zh-CN" altLang="en-US"/>
          </a:p>
          <a:p>
            <a:r>
              <a:rPr sz="1800">
                <a:sym typeface="+mn-ea"/>
              </a:rPr>
              <a:t>使用</a:t>
            </a:r>
            <a:r>
              <a:rPr lang="zh-CN" altLang="en-US" sz="2000" dirty="0">
                <a:solidFill>
                  <a:srgbClr val="1A6299"/>
                </a:solidFill>
                <a:latin typeface="-apple-system"/>
                <a:sym typeface="+mn-ea"/>
              </a:rPr>
              <a:t>GNN</a:t>
            </a:r>
            <a:r>
              <a:rPr sz="1800">
                <a:sym typeface="+mn-ea"/>
              </a:rPr>
              <a:t>编码器节点表示为</a:t>
            </a:r>
            <a:r>
              <a:rPr lang="en-US" sz="2000">
                <a:sym typeface="+mn-ea"/>
              </a:rPr>
              <a:t> </a:t>
            </a:r>
            <a:endParaRPr lang="en-US" sz="2000">
              <a:sym typeface="+mn-ea"/>
            </a:endParaRPr>
          </a:p>
          <a:p>
            <a:endParaRPr sz="1800"/>
          </a:p>
          <a:p>
            <a:endParaRPr sz="1800"/>
          </a:p>
          <a:p>
            <a:r>
              <a:rPr sz="1800"/>
              <a:t>使用两个</a:t>
            </a:r>
            <a:r>
              <a:rPr lang="zh-CN" altLang="en-US" sz="2000" dirty="0">
                <a:solidFill>
                  <a:srgbClr val="1A6299"/>
                </a:solidFill>
                <a:latin typeface="-apple-system"/>
              </a:rPr>
              <a:t>MLP</a:t>
            </a:r>
            <a:r>
              <a:rPr sz="1800"/>
              <a:t>从节点层面和边层面估计</a:t>
            </a:r>
            <a:r>
              <a:rPr sz="1800">
                <a:solidFill>
                  <a:srgbClr val="1A6299"/>
                </a:solidFill>
              </a:rPr>
              <a:t>注意力分数</a:t>
            </a:r>
            <a:endParaRPr sz="1800">
              <a:solidFill>
                <a:srgbClr val="1A6299"/>
              </a:solidFill>
            </a:endParaRPr>
          </a:p>
          <a:p>
            <a:r>
              <a:rPr sz="2000">
                <a:sym typeface="+mn-ea"/>
              </a:rPr>
              <a:t>（因果分数和冗余分数）</a:t>
            </a:r>
            <a:r>
              <a:rPr lang="en-US" sz="2000">
                <a:solidFill>
                  <a:srgbClr val="1A6299"/>
                </a:solidFill>
              </a:rPr>
              <a:t>                                                                  </a:t>
            </a:r>
            <a:r>
              <a:rPr lang="en-US" sz="2000"/>
              <a:t>   </a:t>
            </a:r>
            <a:endParaRPr sz="2000"/>
          </a:p>
        </p:txBody>
      </p:sp>
      <p:pic>
        <p:nvPicPr>
          <p:cNvPr id="6" name="图片 5"/>
          <p:cNvPicPr>
            <a:picLocks noChangeAspect="1"/>
          </p:cNvPicPr>
          <p:nvPr>
            <p:custDataLst>
              <p:tags r:id="rId2"/>
            </p:custDataLst>
          </p:nvPr>
        </p:nvPicPr>
        <p:blipFill>
          <a:blip r:embed="rId3"/>
          <a:stretch>
            <a:fillRect/>
          </a:stretch>
        </p:blipFill>
        <p:spPr>
          <a:xfrm>
            <a:off x="6285230" y="4054475"/>
            <a:ext cx="2628900" cy="673100"/>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6441440" y="2825115"/>
            <a:ext cx="1250950" cy="378460"/>
          </a:xfrm>
          <a:prstGeom prst="rect">
            <a:avLst/>
          </a:prstGeom>
        </p:spPr>
      </p:pic>
      <p:pic>
        <p:nvPicPr>
          <p:cNvPr id="4" name="图片 3"/>
          <p:cNvPicPr>
            <a:picLocks noChangeAspect="1"/>
          </p:cNvPicPr>
          <p:nvPr>
            <p:custDataLst>
              <p:tags r:id="rId6"/>
            </p:custDataLst>
          </p:nvPr>
        </p:nvPicPr>
        <p:blipFill>
          <a:blip r:embed="rId7"/>
          <a:stretch>
            <a:fillRect/>
          </a:stretch>
        </p:blipFill>
        <p:spPr>
          <a:xfrm>
            <a:off x="1123315" y="1442085"/>
            <a:ext cx="4675505" cy="4567555"/>
          </a:xfrm>
          <a:prstGeom prst="rect">
            <a:avLst/>
          </a:prstGeom>
        </p:spPr>
      </p:pic>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en-GB" sz="2600" b="1" dirty="0">
                <a:solidFill>
                  <a:sysClr val="windowText" lastClr="000000"/>
                </a:solidFill>
                <a:latin typeface="Arial" panose="020B0604020202020204"/>
                <a:ea typeface="微软雅黑" panose="020B0503020204020204" pitchFamily="34" charset="-122"/>
              </a:rPr>
              <a:t>Framework</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06</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10" name="对象 9">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9" imgW="114300" imgH="215900" progId="Equation.KSEE3">
                  <p:embed/>
                </p:oleObj>
              </mc:Choice>
              <mc:Fallback>
                <p:oleObj name="" r:id="rId9" imgW="114300" imgH="215900" progId="Equation.KSEE3">
                  <p:embed/>
                  <p:pic>
                    <p:nvPicPr>
                      <p:cNvPr id="0" name="图片 1024"/>
                      <p:cNvPicPr/>
                      <p:nvPr/>
                    </p:nvPicPr>
                    <p:blipFill>
                      <a:blip r:embed="rId10"/>
                      <a:stretch>
                        <a:fillRect/>
                      </a:stretch>
                    </p:blipFill>
                    <p:spPr>
                      <a:xfrm>
                        <a:off x="6038850" y="3321050"/>
                        <a:ext cx="114300" cy="215900"/>
                      </a:xfrm>
                      <a:prstGeom prst="rect">
                        <a:avLst/>
                      </a:prstGeom>
                    </p:spPr>
                  </p:pic>
                </p:oleObj>
              </mc:Fallback>
            </mc:AlternateContent>
          </a:graphicData>
        </a:graphic>
      </p:graphicFrame>
      <p:sp>
        <p:nvSpPr>
          <p:cNvPr id="21" name="文本框 20"/>
          <p:cNvSpPr txBox="1"/>
          <p:nvPr>
            <p:custDataLst>
              <p:tags r:id="rId11"/>
            </p:custDataLst>
          </p:nvPr>
        </p:nvSpPr>
        <p:spPr>
          <a:xfrm>
            <a:off x="6038850" y="1433830"/>
            <a:ext cx="4583430" cy="368300"/>
          </a:xfrm>
          <a:prstGeom prst="rect">
            <a:avLst/>
          </a:prstGeom>
          <a:noFill/>
        </p:spPr>
        <p:txBody>
          <a:bodyPr wrap="square" rtlCol="0">
            <a:spAutoFit/>
          </a:bodyPr>
          <a:p>
            <a:pPr marL="57150" lvl="2" indent="-342900" defTabSz="0">
              <a:spcBef>
                <a:spcPct val="20000"/>
              </a:spcBef>
              <a:buClr>
                <a:schemeClr val="accent6">
                  <a:lumMod val="75000"/>
                </a:schemeClr>
              </a:buClr>
              <a:buSzPct val="110000"/>
              <a:buFont typeface="Wingdings" panose="05000000000000000000" pitchFamily="2" charset="2"/>
              <a:buChar char="n"/>
            </a:pPr>
            <a:r>
              <a:rPr lang="zh-CN" sz="1800" dirty="0">
                <a:solidFill>
                  <a:srgbClr val="1A6299"/>
                </a:solidFill>
                <a:latin typeface="-apple-system"/>
              </a:rPr>
              <a:t>掩码估计</a:t>
            </a:r>
            <a:endParaRPr lang="zh-CN" sz="1800" b="0" i="0" dirty="0">
              <a:solidFill>
                <a:srgbClr val="1A6299"/>
              </a:solidFill>
              <a:latin typeface="-apple-system"/>
            </a:endParaRPr>
          </a:p>
        </p:txBody>
      </p:sp>
      <p:sp>
        <p:nvSpPr>
          <p:cNvPr id="7" name="文本框 6"/>
          <p:cNvSpPr txBox="1"/>
          <p:nvPr/>
        </p:nvSpPr>
        <p:spPr>
          <a:xfrm>
            <a:off x="6153150" y="4793615"/>
            <a:ext cx="5064125" cy="645160"/>
          </a:xfrm>
          <a:prstGeom prst="rect">
            <a:avLst/>
          </a:prstGeom>
          <a:noFill/>
        </p:spPr>
        <p:txBody>
          <a:bodyPr wrap="square" rtlCol="0">
            <a:spAutoFit/>
          </a:bodyPr>
          <a:p>
            <a:r>
              <a:t>基于注意力分数</a:t>
            </a:r>
            <a:r>
              <a:rPr>
                <a:solidFill>
                  <a:srgbClr val="072EFA"/>
                </a:solidFill>
              </a:rPr>
              <a:t>构造掩码</a:t>
            </a:r>
            <a:r>
              <a:rPr lang="zh-CN"/>
              <a:t>，</a:t>
            </a:r>
            <a:r>
              <a:t>将原始图分解为因果注意力图和冗余注意力图</a:t>
            </a: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2"/>
          <a:stretch>
            <a:fillRect/>
          </a:stretch>
        </p:blipFill>
        <p:spPr>
          <a:xfrm>
            <a:off x="7363460" y="4326255"/>
            <a:ext cx="2400300" cy="596900"/>
          </a:xfrm>
          <a:prstGeom prst="rect">
            <a:avLst/>
          </a:prstGeom>
        </p:spPr>
      </p:pic>
      <p:pic>
        <p:nvPicPr>
          <p:cNvPr id="11" name="图片 10"/>
          <p:cNvPicPr>
            <a:picLocks noChangeAspect="1"/>
          </p:cNvPicPr>
          <p:nvPr>
            <p:custDataLst>
              <p:tags r:id="rId3"/>
            </p:custDataLst>
          </p:nvPr>
        </p:nvPicPr>
        <p:blipFill>
          <a:blip r:embed="rId4"/>
          <a:stretch>
            <a:fillRect/>
          </a:stretch>
        </p:blipFill>
        <p:spPr>
          <a:xfrm>
            <a:off x="7363460" y="5506085"/>
            <a:ext cx="2590800" cy="692150"/>
          </a:xfrm>
          <a:prstGeom prst="rect">
            <a:avLst/>
          </a:prstGeom>
        </p:spPr>
      </p:pic>
      <p:sp>
        <p:nvSpPr>
          <p:cNvPr id="2" name="文本框 1"/>
          <p:cNvSpPr txBox="1"/>
          <p:nvPr>
            <p:custDataLst>
              <p:tags r:id="rId5"/>
            </p:custDataLst>
          </p:nvPr>
        </p:nvSpPr>
        <p:spPr>
          <a:xfrm>
            <a:off x="6084570" y="1837690"/>
            <a:ext cx="5201285" cy="2056130"/>
          </a:xfrm>
          <a:prstGeom prst="rect">
            <a:avLst/>
          </a:prstGeom>
          <a:noFill/>
        </p:spPr>
        <p:txBody>
          <a:bodyPr wrap="square" rtlCol="0" anchor="t">
            <a:noAutofit/>
          </a:bodyPr>
          <a:p>
            <a:r>
              <a:t>需要根据因果注意力和冗余注意力图来从输入图中</a:t>
            </a:r>
            <a:r>
              <a:rPr>
                <a:solidFill>
                  <a:srgbClr val="1A6299"/>
                </a:solidFill>
              </a:rPr>
              <a:t>捕获因果和捷径特征</a:t>
            </a:r>
            <a:endParaRPr>
              <a:solidFill>
                <a:srgbClr val="1A6299"/>
              </a:solidFill>
            </a:endParaRPr>
          </a:p>
          <a:p>
            <a:r>
              <a:rPr sz="1800"/>
              <a:t>用两个</a:t>
            </a:r>
            <a:r>
              <a:rPr lang="zh-CN" altLang="en-US" sz="2000" dirty="0">
                <a:solidFill>
                  <a:srgbClr val="1A6299"/>
                </a:solidFill>
                <a:latin typeface="-apple-system"/>
              </a:rPr>
              <a:t>GNN</a:t>
            </a:r>
            <a:r>
              <a:rPr sz="1800"/>
              <a:t>层来获得图的表示，并通过读出函数和分类器进行预测：</a:t>
            </a:r>
            <a:r>
              <a:rPr lang="en-US" sz="2000">
                <a:solidFill>
                  <a:srgbClr val="1A6299"/>
                </a:solidFill>
              </a:rPr>
              <a:t>                                                          </a:t>
            </a:r>
            <a:r>
              <a:rPr lang="en-US" sz="2000"/>
              <a:t>   </a:t>
            </a:r>
            <a:endParaRPr sz="2000"/>
          </a:p>
        </p:txBody>
      </p:sp>
      <p:pic>
        <p:nvPicPr>
          <p:cNvPr id="4" name="图片 3"/>
          <p:cNvPicPr>
            <a:picLocks noChangeAspect="1"/>
          </p:cNvPicPr>
          <p:nvPr>
            <p:custDataLst>
              <p:tags r:id="rId6"/>
            </p:custDataLst>
          </p:nvPr>
        </p:nvPicPr>
        <p:blipFill>
          <a:blip r:embed="rId7"/>
          <a:stretch>
            <a:fillRect/>
          </a:stretch>
        </p:blipFill>
        <p:spPr>
          <a:xfrm>
            <a:off x="1123315" y="1442085"/>
            <a:ext cx="4675505" cy="4567555"/>
          </a:xfrm>
          <a:prstGeom prst="rect">
            <a:avLst/>
          </a:prstGeom>
        </p:spPr>
      </p:pic>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en-GB" sz="2600" b="1" dirty="0">
                <a:solidFill>
                  <a:sysClr val="windowText" lastClr="000000"/>
                </a:solidFill>
                <a:latin typeface="Arial" panose="020B0604020202020204"/>
                <a:ea typeface="微软雅黑" panose="020B0503020204020204" pitchFamily="34" charset="-122"/>
              </a:rPr>
              <a:t>Framework</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06</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10" name="对象 9">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9" imgW="114300" imgH="215900" progId="Equation.KSEE3">
                  <p:embed/>
                </p:oleObj>
              </mc:Choice>
              <mc:Fallback>
                <p:oleObj name="" r:id="rId9" imgW="114300" imgH="215900" progId="Equation.KSEE3">
                  <p:embed/>
                  <p:pic>
                    <p:nvPicPr>
                      <p:cNvPr id="0" name="图片 1024"/>
                      <p:cNvPicPr/>
                      <p:nvPr/>
                    </p:nvPicPr>
                    <p:blipFill>
                      <a:blip r:embed="rId10"/>
                      <a:stretch>
                        <a:fillRect/>
                      </a:stretch>
                    </p:blipFill>
                    <p:spPr>
                      <a:xfrm>
                        <a:off x="6038850" y="3321050"/>
                        <a:ext cx="114300" cy="215900"/>
                      </a:xfrm>
                      <a:prstGeom prst="rect">
                        <a:avLst/>
                      </a:prstGeom>
                    </p:spPr>
                  </p:pic>
                </p:oleObj>
              </mc:Fallback>
            </mc:AlternateContent>
          </a:graphicData>
        </a:graphic>
      </p:graphicFrame>
      <p:sp>
        <p:nvSpPr>
          <p:cNvPr id="21" name="文本框 20"/>
          <p:cNvSpPr txBox="1"/>
          <p:nvPr>
            <p:custDataLst>
              <p:tags r:id="rId11"/>
            </p:custDataLst>
          </p:nvPr>
        </p:nvSpPr>
        <p:spPr>
          <a:xfrm>
            <a:off x="6038850" y="1433830"/>
            <a:ext cx="4583430" cy="368300"/>
          </a:xfrm>
          <a:prstGeom prst="rect">
            <a:avLst/>
          </a:prstGeom>
          <a:noFill/>
        </p:spPr>
        <p:txBody>
          <a:bodyPr wrap="square" rtlCol="0">
            <a:spAutoFit/>
          </a:bodyPr>
          <a:p>
            <a:pPr marL="57150" lvl="2" indent="-342900" defTabSz="0">
              <a:spcBef>
                <a:spcPct val="20000"/>
              </a:spcBef>
              <a:buClr>
                <a:schemeClr val="accent6">
                  <a:lumMod val="75000"/>
                </a:schemeClr>
              </a:buClr>
              <a:buSzPct val="110000"/>
              <a:buFont typeface="Wingdings" panose="05000000000000000000" pitchFamily="2" charset="2"/>
              <a:buChar char="n"/>
            </a:pPr>
            <a:r>
              <a:rPr lang="zh-CN" sz="1800" dirty="0">
                <a:solidFill>
                  <a:srgbClr val="1A6299"/>
                </a:solidFill>
                <a:latin typeface="-apple-system"/>
              </a:rPr>
              <a:t>解耦</a:t>
            </a:r>
            <a:endParaRPr lang="zh-CN" sz="1800" b="0" i="0" dirty="0">
              <a:solidFill>
                <a:srgbClr val="1A6299"/>
              </a:solidFill>
              <a:latin typeface="-apple-system"/>
            </a:endParaRPr>
          </a:p>
        </p:txBody>
      </p:sp>
      <p:sp>
        <p:nvSpPr>
          <p:cNvPr id="7" name="文本框 6"/>
          <p:cNvSpPr txBox="1"/>
          <p:nvPr/>
        </p:nvSpPr>
        <p:spPr>
          <a:xfrm>
            <a:off x="6118225" y="3872865"/>
            <a:ext cx="5167630" cy="645160"/>
          </a:xfrm>
          <a:prstGeom prst="rect">
            <a:avLst/>
          </a:prstGeom>
          <a:noFill/>
        </p:spPr>
        <p:txBody>
          <a:bodyPr wrap="square" rtlCol="0">
            <a:spAutoFit/>
          </a:bodyPr>
          <a:p>
            <a:r>
              <a:t>因果注意力图旨在估计因果特征，预测</a:t>
            </a:r>
            <a:r>
              <a:t>结果和分真实标签通过：</a:t>
            </a:r>
          </a:p>
        </p:txBody>
      </p:sp>
      <p:pic>
        <p:nvPicPr>
          <p:cNvPr id="3" name="图片 2"/>
          <p:cNvPicPr>
            <a:picLocks noChangeAspect="1"/>
          </p:cNvPicPr>
          <p:nvPr>
            <p:custDataLst>
              <p:tags r:id="rId12"/>
            </p:custDataLst>
          </p:nvPr>
        </p:nvPicPr>
        <p:blipFill>
          <a:blip r:embed="rId13"/>
          <a:stretch>
            <a:fillRect/>
          </a:stretch>
        </p:blipFill>
        <p:spPr>
          <a:xfrm>
            <a:off x="6554470" y="3108960"/>
            <a:ext cx="4210050" cy="609600"/>
          </a:xfrm>
          <a:prstGeom prst="rect">
            <a:avLst/>
          </a:prstGeom>
        </p:spPr>
      </p:pic>
      <p:sp>
        <p:nvSpPr>
          <p:cNvPr id="8" name="文本框 7"/>
          <p:cNvSpPr txBox="1"/>
          <p:nvPr/>
        </p:nvSpPr>
        <p:spPr>
          <a:xfrm>
            <a:off x="6118225" y="4923155"/>
            <a:ext cx="4955540" cy="645160"/>
          </a:xfrm>
          <a:prstGeom prst="rect">
            <a:avLst/>
          </a:prstGeom>
          <a:noFill/>
        </p:spPr>
        <p:txBody>
          <a:bodyPr wrap="square" rtlCol="0" anchor="t">
            <a:spAutoFit/>
          </a:bodyPr>
          <a:p>
            <a:pPr algn="l">
              <a:buClrTx/>
              <a:buSzTx/>
              <a:buFontTx/>
            </a:pPr>
            <a:r>
              <a:t>冗余注意力图旨在让模型忽略掉捷径特征。将其预测结果</a:t>
            </a:r>
            <a:r>
              <a:rPr lang="zh-CN"/>
              <a:t>与</a:t>
            </a:r>
            <a:r>
              <a:t>均匀</a:t>
            </a:r>
            <a:r>
              <a:rPr lang="zh-CN"/>
              <a:t>分布：</a:t>
            </a:r>
            <a:endParaRPr lang="zh-CN"/>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6084570" y="1837690"/>
            <a:ext cx="5201285" cy="2056130"/>
          </a:xfrm>
          <a:prstGeom prst="rect">
            <a:avLst/>
          </a:prstGeom>
          <a:noFill/>
        </p:spPr>
        <p:txBody>
          <a:bodyPr wrap="square" rtlCol="0" anchor="t">
            <a:noAutofit/>
          </a:bodyPr>
          <a:p>
            <a:r>
              <a:rPr sz="1800"/>
              <a:t>通过后门调整将</a:t>
            </a:r>
            <a:r>
              <a:t>混杂因子分层并将目标因果特征与冗余特征的每个分层组合以构成</a:t>
            </a:r>
            <a:r>
              <a:rPr>
                <a:solidFill>
                  <a:srgbClr val="072EFA"/>
                </a:solidFill>
              </a:rPr>
              <a:t>“干预图”</a:t>
            </a:r>
            <a:r>
              <a:rPr sz="1800">
                <a:solidFill>
                  <a:srgbClr val="072EFA"/>
                </a:solidFill>
              </a:rPr>
              <a:t> </a:t>
            </a:r>
            <a:endParaRPr sz="1800">
              <a:solidFill>
                <a:srgbClr val="072EFA"/>
              </a:solidFill>
            </a:endParaRPr>
          </a:p>
          <a:p>
            <a:endParaRPr sz="1800">
              <a:solidFill>
                <a:srgbClr val="072EFA"/>
              </a:solidFill>
            </a:endParaRPr>
          </a:p>
          <a:p>
            <a:r>
              <a:rPr>
                <a:sym typeface="+mn-ea"/>
              </a:rPr>
              <a:t>将图的因果部分和</a:t>
            </a:r>
            <a:r>
              <a:rPr b="0" i="0"/>
              <a:t>冗余部</a:t>
            </a:r>
            <a:r>
              <a:rPr>
                <a:sym typeface="+mn-ea"/>
              </a:rPr>
              <a:t>分的表示进行相加，得到一个“隐式干预图”的预测zG′。</a:t>
            </a:r>
            <a:endParaRPr lang="en-US" altLang="zh-CN" b="0" i="0" dirty="0">
              <a:effectLst/>
              <a:latin typeface="-apple-system"/>
            </a:endParaRPr>
          </a:p>
          <a:p>
            <a:r>
              <a:rPr sz="1800"/>
              <a:t>                                                         </a:t>
            </a:r>
            <a:endParaRPr sz="2000"/>
          </a:p>
        </p:txBody>
      </p:sp>
      <p:pic>
        <p:nvPicPr>
          <p:cNvPr id="4" name="图片 3"/>
          <p:cNvPicPr>
            <a:picLocks noChangeAspect="1"/>
          </p:cNvPicPr>
          <p:nvPr>
            <p:custDataLst>
              <p:tags r:id="rId2"/>
            </p:custDataLst>
          </p:nvPr>
        </p:nvPicPr>
        <p:blipFill>
          <a:blip r:embed="rId3"/>
          <a:stretch>
            <a:fillRect/>
          </a:stretch>
        </p:blipFill>
        <p:spPr>
          <a:xfrm>
            <a:off x="1123315" y="1442085"/>
            <a:ext cx="4675505" cy="4567555"/>
          </a:xfrm>
          <a:prstGeom prst="rect">
            <a:avLst/>
          </a:prstGeom>
        </p:spPr>
      </p:pic>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en-GB" sz="2600" b="1" dirty="0">
                <a:solidFill>
                  <a:sysClr val="windowText" lastClr="000000"/>
                </a:solidFill>
                <a:latin typeface="Arial" panose="020B0604020202020204"/>
                <a:ea typeface="微软雅黑" panose="020B0503020204020204" pitchFamily="34" charset="-122"/>
              </a:rPr>
              <a:t>Framework</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06</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10" name="对象 9">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5" imgW="114300" imgH="215900" progId="Equation.KSEE3">
                  <p:embed/>
                </p:oleObj>
              </mc:Choice>
              <mc:Fallback>
                <p:oleObj name="" r:id="rId5" imgW="114300" imgH="215900" progId="Equation.KSEE3">
                  <p:embed/>
                  <p:pic>
                    <p:nvPicPr>
                      <p:cNvPr id="0" name="图片 1024"/>
                      <p:cNvPicPr/>
                      <p:nvPr/>
                    </p:nvPicPr>
                    <p:blipFill>
                      <a:blip r:embed="rId6"/>
                      <a:stretch>
                        <a:fillRect/>
                      </a:stretch>
                    </p:blipFill>
                    <p:spPr>
                      <a:xfrm>
                        <a:off x="6038850" y="3321050"/>
                        <a:ext cx="114300" cy="215900"/>
                      </a:xfrm>
                      <a:prstGeom prst="rect">
                        <a:avLst/>
                      </a:prstGeom>
                    </p:spPr>
                  </p:pic>
                </p:oleObj>
              </mc:Fallback>
            </mc:AlternateContent>
          </a:graphicData>
        </a:graphic>
      </p:graphicFrame>
      <p:sp>
        <p:nvSpPr>
          <p:cNvPr id="21" name="文本框 20"/>
          <p:cNvSpPr txBox="1"/>
          <p:nvPr>
            <p:custDataLst>
              <p:tags r:id="rId7"/>
            </p:custDataLst>
          </p:nvPr>
        </p:nvSpPr>
        <p:spPr>
          <a:xfrm>
            <a:off x="6038850" y="1433830"/>
            <a:ext cx="4583430" cy="368300"/>
          </a:xfrm>
          <a:prstGeom prst="rect">
            <a:avLst/>
          </a:prstGeom>
          <a:noFill/>
        </p:spPr>
        <p:txBody>
          <a:bodyPr wrap="square" rtlCol="0">
            <a:spAutoFit/>
          </a:bodyPr>
          <a:p>
            <a:pPr marL="57150" lvl="2" indent="-342900" defTabSz="0">
              <a:spcBef>
                <a:spcPct val="20000"/>
              </a:spcBef>
              <a:buClr>
                <a:schemeClr val="accent6">
                  <a:lumMod val="75000"/>
                </a:schemeClr>
              </a:buClr>
              <a:buSzPct val="110000"/>
              <a:buFont typeface="Wingdings" panose="05000000000000000000" pitchFamily="2" charset="2"/>
              <a:buChar char="n"/>
            </a:pPr>
            <a:r>
              <a:rPr lang="zh-CN" sz="1800" dirty="0">
                <a:solidFill>
                  <a:srgbClr val="1A6299"/>
                </a:solidFill>
                <a:latin typeface="-apple-system"/>
              </a:rPr>
              <a:t>因果干预</a:t>
            </a:r>
            <a:endParaRPr lang="zh-CN" sz="1800" b="0" i="0" dirty="0">
              <a:solidFill>
                <a:srgbClr val="1A6299"/>
              </a:solidFill>
              <a:latin typeface="-apple-system"/>
            </a:endParaRPr>
          </a:p>
        </p:txBody>
      </p:sp>
      <p:sp>
        <p:nvSpPr>
          <p:cNvPr id="8" name="文本框 7"/>
          <p:cNvSpPr txBox="1"/>
          <p:nvPr/>
        </p:nvSpPr>
        <p:spPr>
          <a:xfrm>
            <a:off x="6084570" y="3893820"/>
            <a:ext cx="4829175" cy="922020"/>
          </a:xfrm>
          <a:prstGeom prst="rect">
            <a:avLst/>
          </a:prstGeom>
          <a:noFill/>
        </p:spPr>
        <p:txBody>
          <a:bodyPr wrap="square" rtlCol="0" anchor="t">
            <a:spAutoFit/>
          </a:bodyPr>
          <a:p>
            <a:pPr algn="l">
              <a:buClrTx/>
              <a:buSzTx/>
              <a:buFontTx/>
            </a:pPr>
            <a:r>
              <a:t>对每个训练图G，遍历所有可能的冗余部分的分层</a:t>
            </a:r>
            <a:r>
              <a:rPr lang="en-US"/>
              <a:t>T</a:t>
            </a:r>
            <a:r>
              <a:t>，计算每个分层对应的“隐式干预图”的预测。</a:t>
            </a:r>
          </a:p>
        </p:txBody>
      </p:sp>
      <p:pic>
        <p:nvPicPr>
          <p:cNvPr id="12" name="图片 11"/>
          <p:cNvPicPr>
            <a:picLocks noChangeAspect="1"/>
          </p:cNvPicPr>
          <p:nvPr>
            <p:custDataLst>
              <p:tags r:id="rId8"/>
            </p:custDataLst>
          </p:nvPr>
        </p:nvPicPr>
        <p:blipFill>
          <a:blip r:embed="rId9"/>
          <a:srcRect l="19677" t="4157" r="24869" b="69036"/>
          <a:stretch>
            <a:fillRect/>
          </a:stretch>
        </p:blipFill>
        <p:spPr>
          <a:xfrm>
            <a:off x="7653020" y="3364865"/>
            <a:ext cx="1743075" cy="282575"/>
          </a:xfrm>
          <a:prstGeom prst="rect">
            <a:avLst/>
          </a:prstGeom>
        </p:spPr>
      </p:pic>
      <p:pic>
        <p:nvPicPr>
          <p:cNvPr id="14" name="图片 13"/>
          <p:cNvPicPr>
            <a:picLocks noChangeAspect="1"/>
          </p:cNvPicPr>
          <p:nvPr>
            <p:custDataLst>
              <p:tags r:id="rId10"/>
            </p:custDataLst>
          </p:nvPr>
        </p:nvPicPr>
        <p:blipFill>
          <a:blip r:embed="rId9"/>
          <a:srcRect t="39398"/>
          <a:stretch>
            <a:fillRect/>
          </a:stretch>
        </p:blipFill>
        <p:spPr>
          <a:xfrm>
            <a:off x="6849745" y="4835525"/>
            <a:ext cx="3143250" cy="638810"/>
          </a:xfrm>
          <a:prstGeom prst="rect">
            <a:avLst/>
          </a:prstGeom>
        </p:spPr>
      </p:pic>
      <p:pic>
        <p:nvPicPr>
          <p:cNvPr id="15" name="图片 14"/>
          <p:cNvPicPr>
            <a:picLocks noChangeAspect="1"/>
          </p:cNvPicPr>
          <p:nvPr>
            <p:custDataLst>
              <p:tags r:id="rId11"/>
            </p:custDataLst>
          </p:nvPr>
        </p:nvPicPr>
        <p:blipFill>
          <a:blip r:embed="rId12"/>
          <a:stretch>
            <a:fillRect/>
          </a:stretch>
        </p:blipFill>
        <p:spPr>
          <a:xfrm>
            <a:off x="6863715" y="5492750"/>
            <a:ext cx="2628900" cy="463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Experiments</a:t>
            </a:r>
            <a:endParaRPr lang="en-GB"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文本框 20"/>
          <p:cNvSpPr txBox="1"/>
          <p:nvPr/>
        </p:nvSpPr>
        <p:spPr>
          <a:xfrm>
            <a:off x="1215390" y="1426845"/>
            <a:ext cx="4338955" cy="398780"/>
          </a:xfrm>
          <a:prstGeom prst="rect">
            <a:avLst/>
          </a:prstGeom>
          <a:noFill/>
        </p:spPr>
        <p:txBody>
          <a:bodyPr wrap="square" rtlCol="0">
            <a:spAutoFit/>
          </a:bodyPr>
          <a:lstStyle/>
          <a:p>
            <a:pPr marL="57150" lvl="2" indent="-342900" defTabSz="0">
              <a:spcBef>
                <a:spcPct val="20000"/>
              </a:spcBef>
              <a:buClr>
                <a:schemeClr val="accent6">
                  <a:lumMod val="75000"/>
                </a:schemeClr>
              </a:buClr>
              <a:buSzPct val="110000"/>
              <a:buFont typeface="Wingdings" panose="05000000000000000000" pitchFamily="2" charset="2"/>
              <a:buChar char="n"/>
            </a:pPr>
            <a:r>
              <a:rPr sz="2000" dirty="0">
                <a:effectLst/>
                <a:latin typeface="-apple-system"/>
                <a:sym typeface="+mn-ea"/>
              </a:rPr>
              <a:t>在合成数据集SYN</a:t>
            </a:r>
            <a:endParaRPr sz="2000" dirty="0">
              <a:effectLst/>
              <a:latin typeface="-apple-system"/>
              <a:sym typeface="+mn-ea"/>
            </a:endParaRPr>
          </a:p>
        </p:txBody>
      </p:sp>
      <p:sp>
        <p:nvSpPr>
          <p:cNvPr id="62" name="文本框 61"/>
          <p:cNvSpPr txBox="1"/>
          <p:nvPr/>
        </p:nvSpPr>
        <p:spPr>
          <a:xfrm>
            <a:off x="8475345" y="2015490"/>
            <a:ext cx="2477770" cy="1012825"/>
          </a:xfrm>
          <a:prstGeom prst="rect">
            <a:avLst/>
          </a:prstGeom>
          <a:noFill/>
        </p:spPr>
        <p:txBody>
          <a:bodyPr wrap="square">
            <a:noAutofit/>
          </a:bodyPr>
          <a:lstStyle/>
          <a:p>
            <a:r>
              <a:rPr lang="zh-CN" altLang="en-US" b="0" i="0" dirty="0">
                <a:effectLst/>
                <a:latin typeface="-apple-system"/>
              </a:rPr>
              <a:t>（1）不考虑因果关系、仅仅提取判别特征会导致很差的OOD泛化性。</a:t>
            </a:r>
            <a:endParaRPr lang="zh-CN" altLang="en-US" b="0" i="0" dirty="0">
              <a:effectLst/>
              <a:latin typeface="-apple-system"/>
            </a:endParaRPr>
          </a:p>
          <a:p>
            <a:endParaRPr lang="zh-CN" altLang="en-US" b="0" i="0" dirty="0">
              <a:effectLst/>
              <a:latin typeface="-apple-system"/>
            </a:endParaRPr>
          </a:p>
          <a:p>
            <a:endParaRPr lang="zh-CN" altLang="en-US" b="0" i="0" dirty="0">
              <a:effectLst/>
              <a:latin typeface="-apple-system"/>
            </a:endParaRPr>
          </a:p>
          <a:p>
            <a:r>
              <a:rPr lang="zh-CN" altLang="en-US" b="0" i="0" dirty="0">
                <a:effectLst/>
                <a:latin typeface="-apple-system"/>
              </a:rPr>
              <a:t>（2）具有很好ID性能的GNN往往会有更差的OOD性能。</a:t>
            </a:r>
            <a:endParaRPr lang="zh-CN" altLang="en-US" b="0" i="0" dirty="0">
              <a:effectLst/>
              <a:latin typeface="-apple-system"/>
            </a:endParaRPr>
          </a:p>
          <a:p>
            <a:endParaRPr lang="zh-CN" altLang="en-US" b="0" i="0" dirty="0">
              <a:effectLst/>
              <a:latin typeface="-apple-system"/>
            </a:endParaRPr>
          </a:p>
          <a:p>
            <a:endParaRPr lang="zh-CN" altLang="en-US" b="0" i="0" dirty="0">
              <a:effectLst/>
              <a:latin typeface="-apple-system"/>
            </a:endParaRPr>
          </a:p>
          <a:p>
            <a:endParaRPr lang="zh-CN" altLang="en-US" b="0" i="0" dirty="0">
              <a:effectLst/>
              <a:latin typeface="-apple-system"/>
            </a:endParaRPr>
          </a:p>
          <a:p>
            <a:endParaRPr lang="zh-CN" altLang="en-US" b="0" i="0" dirty="0">
              <a:effectLst/>
              <a:latin typeface="-apple-system"/>
            </a:endParaRPr>
          </a:p>
          <a:p>
            <a:endParaRPr lang="zh-CN" altLang="en-US" b="0" i="0" dirty="0">
              <a:effectLst/>
              <a:latin typeface="-apple-system"/>
            </a:endParaRPr>
          </a:p>
          <a:p>
            <a:endParaRPr lang="zh-CN" altLang="en-US" b="0" i="0" dirty="0">
              <a:effectLst/>
              <a:latin typeface="-apple-system"/>
            </a:endParaRPr>
          </a:p>
          <a:p>
            <a:endParaRPr lang="zh-CN" altLang="en-US" b="0" i="0" dirty="0">
              <a:effectLst/>
              <a:latin typeface="-apple-system"/>
            </a:endParaRPr>
          </a:p>
        </p:txBody>
      </p:sp>
      <p:pic>
        <p:nvPicPr>
          <p:cNvPr id="2" name="图片 1"/>
          <p:cNvPicPr>
            <a:picLocks noChangeAspect="1"/>
          </p:cNvPicPr>
          <p:nvPr>
            <p:custDataLst>
              <p:tags r:id="rId2"/>
            </p:custDataLst>
          </p:nvPr>
        </p:nvPicPr>
        <p:blipFill>
          <a:blip r:embed="rId3"/>
          <a:stretch>
            <a:fillRect/>
          </a:stretch>
        </p:blipFill>
        <p:spPr>
          <a:xfrm>
            <a:off x="929005" y="2016760"/>
            <a:ext cx="7225665" cy="3086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Introduction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4" name="文本框 23"/>
          <p:cNvSpPr txBox="1"/>
          <p:nvPr/>
        </p:nvSpPr>
        <p:spPr>
          <a:xfrm>
            <a:off x="1361440" y="1318895"/>
            <a:ext cx="4876800" cy="398780"/>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b="0" i="0" dirty="0">
                <a:effectLst/>
                <a:latin typeface="宋体" panose="02010600030101010101" pitchFamily="2" charset="-122"/>
                <a:ea typeface="宋体" panose="02010600030101010101" pitchFamily="2" charset="-122"/>
              </a:rPr>
              <a:t>背景</a:t>
            </a:r>
            <a:endParaRPr lang="zh-CN" altLang="en-US" sz="2000" b="0" i="0" dirty="0">
              <a:effectLst/>
              <a:latin typeface="宋体" panose="02010600030101010101" pitchFamily="2" charset="-122"/>
              <a:ea typeface="宋体" panose="02010600030101010101" pitchFamily="2" charset="-122"/>
            </a:endParaRPr>
          </a:p>
        </p:txBody>
      </p:sp>
      <p:sp>
        <p:nvSpPr>
          <p:cNvPr id="4" name="文本框 3"/>
          <p:cNvSpPr txBox="1"/>
          <p:nvPr/>
        </p:nvSpPr>
        <p:spPr>
          <a:xfrm>
            <a:off x="1463040" y="2092960"/>
            <a:ext cx="5217160" cy="2425065"/>
          </a:xfrm>
          <a:prstGeom prst="rect">
            <a:avLst/>
          </a:prstGeom>
          <a:noFill/>
        </p:spPr>
        <p:txBody>
          <a:bodyPr wrap="square" rtlCol="0" anchor="t">
            <a:spAutoFit/>
          </a:bodyPr>
          <a:p>
            <a:pPr>
              <a:lnSpc>
                <a:spcPts val="2600"/>
              </a:lnSpc>
            </a:pPr>
            <a:r>
              <a:rPr sz="2000" dirty="0">
                <a:latin typeface="宋体" panose="02010600030101010101" pitchFamily="2" charset="-122"/>
                <a:ea typeface="宋体" panose="02010600030101010101" pitchFamily="2" charset="-122"/>
                <a:sym typeface="+mn-ea"/>
              </a:rPr>
              <a:t>在图分类任务中，学习提取输入图数据的关键子图，同时过滤掉无关的子图</a:t>
            </a:r>
            <a:r>
              <a:rPr lang="zh-CN" sz="2000" dirty="0">
                <a:latin typeface="宋体" panose="02010600030101010101" pitchFamily="2" charset="-122"/>
                <a:ea typeface="宋体" panose="02010600030101010101" pitchFamily="2" charset="-122"/>
                <a:sym typeface="+mn-ea"/>
              </a:rPr>
              <a:t>很重要。</a:t>
            </a:r>
            <a:endParaRPr lang="zh-CN" sz="2000" dirty="0">
              <a:latin typeface="宋体" panose="02010600030101010101" pitchFamily="2" charset="-122"/>
              <a:ea typeface="宋体" panose="02010600030101010101" pitchFamily="2" charset="-122"/>
              <a:sym typeface="+mn-ea"/>
            </a:endParaRPr>
          </a:p>
          <a:p>
            <a:pPr>
              <a:lnSpc>
                <a:spcPts val="2600"/>
              </a:lnSpc>
            </a:pPr>
            <a:endParaRPr lang="zh-CN" sz="2000" dirty="0">
              <a:solidFill>
                <a:srgbClr val="1A6299"/>
              </a:solidFill>
              <a:latin typeface="宋体" panose="02010600030101010101" pitchFamily="2" charset="-122"/>
              <a:ea typeface="宋体" panose="02010600030101010101" pitchFamily="2" charset="-122"/>
              <a:sym typeface="+mn-ea"/>
            </a:endParaRPr>
          </a:p>
          <a:p>
            <a:pPr>
              <a:lnSpc>
                <a:spcPts val="2600"/>
              </a:lnSpc>
            </a:pPr>
            <a:r>
              <a:rPr sz="2000" dirty="0">
                <a:latin typeface="宋体" panose="02010600030101010101" pitchFamily="2" charset="-122"/>
                <a:ea typeface="宋体" panose="02010600030101010101" pitchFamily="2" charset="-122"/>
                <a:sym typeface="+mn-ea"/>
              </a:rPr>
              <a:t>为了学习图中的关键部分</a:t>
            </a:r>
            <a:r>
              <a:rPr lang="zh-CN" sz="2000" dirty="0">
                <a:latin typeface="宋体" panose="02010600030101010101" pitchFamily="2" charset="-122"/>
                <a:ea typeface="宋体" panose="02010600030101010101" pitchFamily="2" charset="-122"/>
                <a:sym typeface="+mn-ea"/>
              </a:rPr>
              <a:t>，</a:t>
            </a:r>
            <a:r>
              <a:rPr sz="2000" dirty="0">
                <a:latin typeface="宋体" panose="02010600030101010101" pitchFamily="2" charset="-122"/>
                <a:ea typeface="宋体" panose="02010600030101010101" pitchFamily="2" charset="-122"/>
                <a:sym typeface="+mn-ea"/>
              </a:rPr>
              <a:t>目前大多数G</a:t>
            </a:r>
            <a:r>
              <a:rPr lang="zh-CN" altLang="en-US" sz="2000" dirty="0">
                <a:latin typeface="-apple-system"/>
                <a:sym typeface="+mn-ea"/>
              </a:rPr>
              <a:t>NN</a:t>
            </a:r>
            <a:r>
              <a:rPr sz="2000" dirty="0">
                <a:latin typeface="宋体" panose="02010600030101010101" pitchFamily="2" charset="-122"/>
                <a:ea typeface="宋体" panose="02010600030101010101" pitchFamily="2" charset="-122"/>
                <a:sym typeface="+mn-ea"/>
              </a:rPr>
              <a:t>遵循</a:t>
            </a:r>
            <a:r>
              <a:rPr lang="zh-CN" altLang="en-US" sz="2000" dirty="0">
                <a:solidFill>
                  <a:srgbClr val="1A6299"/>
                </a:solidFill>
                <a:latin typeface="-apple-system"/>
                <a:sym typeface="+mn-ea"/>
              </a:rPr>
              <a:t>learning to attend</a:t>
            </a:r>
            <a:r>
              <a:rPr sz="2000" dirty="0">
                <a:latin typeface="宋体" panose="02010600030101010101" pitchFamily="2" charset="-122"/>
                <a:ea typeface="宋体" panose="02010600030101010101" pitchFamily="2" charset="-122"/>
                <a:sym typeface="+mn-ea"/>
              </a:rPr>
              <a:t>模式</a:t>
            </a:r>
            <a:r>
              <a:rPr lang="zh-CN" sz="2000" dirty="0">
                <a:latin typeface="宋体" panose="02010600030101010101" pitchFamily="2" charset="-122"/>
                <a:ea typeface="宋体" panose="02010600030101010101" pitchFamily="2" charset="-122"/>
                <a:sym typeface="+mn-ea"/>
              </a:rPr>
              <a:t>：</a:t>
            </a:r>
            <a:endParaRPr lang="zh-CN" sz="2000" dirty="0">
              <a:latin typeface="宋体" panose="02010600030101010101" pitchFamily="2" charset="-122"/>
              <a:ea typeface="宋体" panose="02010600030101010101" pitchFamily="2" charset="-122"/>
              <a:sym typeface="+mn-ea"/>
            </a:endParaRPr>
          </a:p>
          <a:p>
            <a:pPr>
              <a:lnSpc>
                <a:spcPts val="2600"/>
              </a:lnSpc>
            </a:pPr>
            <a:r>
              <a:rPr lang="zh-CN" sz="2000" dirty="0">
                <a:solidFill>
                  <a:srgbClr val="1A6299"/>
                </a:solidFill>
                <a:latin typeface="宋体" panose="02010600030101010101" pitchFamily="2" charset="-122"/>
                <a:ea typeface="宋体" panose="02010600030101010101" pitchFamily="2" charset="-122"/>
                <a:sym typeface="+mn-ea"/>
              </a:rPr>
              <a:t>最大化注意力子图和真实标签之间的信息来找到最大化预测性能的注意力图。</a:t>
            </a:r>
            <a:endParaRPr lang="en-US" altLang="zh-CN" sz="2000" dirty="0">
              <a:solidFill>
                <a:srgbClr val="1A6299"/>
              </a:solidFill>
              <a:latin typeface="宋体" panose="02010600030101010101" pitchFamily="2" charset="-122"/>
              <a:ea typeface="宋体" panose="02010600030101010101" pitchFamily="2" charset="-122"/>
              <a:sym typeface="+mn-ea"/>
            </a:endParaRPr>
          </a:p>
        </p:txBody>
      </p:sp>
      <p:sp>
        <p:nvSpPr>
          <p:cNvPr id="8" name="文本框 7"/>
          <p:cNvSpPr txBox="1"/>
          <p:nvPr>
            <p:custDataLst>
              <p:tags r:id="rId2"/>
            </p:custDataLst>
          </p:nvPr>
        </p:nvSpPr>
        <p:spPr>
          <a:xfrm>
            <a:off x="6951980" y="1490980"/>
            <a:ext cx="3889375" cy="4348480"/>
          </a:xfrm>
          <a:prstGeom prst="rect">
            <a:avLst/>
          </a:prstGeom>
          <a:solidFill>
            <a:srgbClr val="1A6299"/>
          </a:solidFill>
          <a:ln w="12700" cap="rnd" cmpd="sng">
            <a:solidFill>
              <a:schemeClr val="accent1">
                <a:shade val="50000"/>
              </a:schemeClr>
            </a:solidFill>
            <a:prstDash val="solid"/>
          </a:ln>
        </p:spPr>
        <p:txBody>
          <a:bodyPr wrap="square" rtlCol="0">
            <a:noAutofit/>
          </a:bodyPr>
          <a:p>
            <a:pPr>
              <a:lnSpc>
                <a:spcPts val="2600"/>
              </a:lnSpc>
            </a:pPr>
            <a:r>
              <a:rPr sz="2000" b="1" dirty="0">
                <a:solidFill>
                  <a:schemeClr val="bg1"/>
                </a:solidFill>
                <a:latin typeface="宋体" panose="02010600030101010101" pitchFamily="2" charset="-122"/>
                <a:ea typeface="宋体" panose="02010600030101010101" pitchFamily="2" charset="-122"/>
                <a:sym typeface="+mn-ea"/>
              </a:rPr>
              <a:t>基于图注意力</a:t>
            </a:r>
            <a:r>
              <a:rPr lang="zh-CN" sz="2000" b="1" dirty="0">
                <a:solidFill>
                  <a:schemeClr val="bg1"/>
                </a:solidFill>
                <a:latin typeface="宋体" panose="02010600030101010101" pitchFamily="2" charset="-122"/>
                <a:ea typeface="宋体" panose="02010600030101010101" pitchFamily="2" charset="-122"/>
                <a:sym typeface="+mn-ea"/>
              </a:rPr>
              <a:t>：</a:t>
            </a:r>
            <a:r>
              <a:rPr sz="2000" dirty="0">
                <a:solidFill>
                  <a:schemeClr val="bg1"/>
                </a:solidFill>
                <a:latin typeface="宋体" panose="02010600030101010101" pitchFamily="2" charset="-122"/>
                <a:ea typeface="宋体" panose="02010600030101010101" pitchFamily="2" charset="-122"/>
                <a:sym typeface="+mn-ea"/>
              </a:rPr>
              <a:t>利用基于节点或边的注意力模块来定位注意力图</a:t>
            </a:r>
            <a:r>
              <a:rPr lang="zh-CN" sz="2000" dirty="0">
                <a:solidFill>
                  <a:schemeClr val="bg1"/>
                </a:solidFill>
                <a:latin typeface="宋体" panose="02010600030101010101" pitchFamily="2" charset="-122"/>
                <a:ea typeface="宋体" panose="02010600030101010101" pitchFamily="2" charset="-122"/>
                <a:sym typeface="+mn-ea"/>
              </a:rPr>
              <a:t>，</a:t>
            </a:r>
            <a:r>
              <a:rPr sz="2000" dirty="0">
                <a:solidFill>
                  <a:schemeClr val="bg1"/>
                </a:solidFill>
                <a:latin typeface="宋体" panose="02010600030101010101" pitchFamily="2" charset="-122"/>
                <a:ea typeface="宋体" panose="02010600030101010101" pitchFamily="2" charset="-122"/>
                <a:sym typeface="+mn-ea"/>
              </a:rPr>
              <a:t>可以识别每个边和节点对最终表示和预测的重要性。</a:t>
            </a:r>
            <a:endParaRPr sz="2000" dirty="0">
              <a:solidFill>
                <a:schemeClr val="bg1"/>
              </a:solidFill>
              <a:latin typeface="宋体" panose="02010600030101010101" pitchFamily="2" charset="-122"/>
              <a:ea typeface="宋体" panose="02010600030101010101" pitchFamily="2" charset="-122"/>
              <a:sym typeface="+mn-ea"/>
            </a:endParaRPr>
          </a:p>
          <a:p>
            <a:pPr>
              <a:lnSpc>
                <a:spcPts val="2600"/>
              </a:lnSpc>
            </a:pPr>
            <a:endParaRPr lang="zh-CN" altLang="en-US" sz="2000" dirty="0">
              <a:solidFill>
                <a:schemeClr val="bg1"/>
              </a:solidFill>
              <a:latin typeface="宋体" panose="02010600030101010101" pitchFamily="2" charset="-122"/>
              <a:ea typeface="宋体" panose="02010600030101010101" pitchFamily="2" charset="-122"/>
              <a:sym typeface="+mn-ea"/>
            </a:endParaRPr>
          </a:p>
          <a:p>
            <a:pPr>
              <a:lnSpc>
                <a:spcPts val="2600"/>
              </a:lnSpc>
            </a:pPr>
            <a:r>
              <a:rPr sz="2000" b="1" dirty="0">
                <a:solidFill>
                  <a:schemeClr val="bg1"/>
                </a:solidFill>
                <a:latin typeface="宋体" panose="02010600030101010101" pitchFamily="2" charset="-122"/>
                <a:ea typeface="宋体" panose="02010600030101010101" pitchFamily="2" charset="-122"/>
                <a:sym typeface="+mn-ea"/>
              </a:rPr>
              <a:t>基于图池化</a:t>
            </a:r>
            <a:r>
              <a:rPr lang="zh-CN" sz="2000" b="1" dirty="0">
                <a:solidFill>
                  <a:schemeClr val="bg1"/>
                </a:solidFill>
                <a:latin typeface="宋体" panose="02010600030101010101" pitchFamily="2" charset="-122"/>
                <a:ea typeface="宋体" panose="02010600030101010101" pitchFamily="2" charset="-122"/>
                <a:sym typeface="+mn-ea"/>
              </a:rPr>
              <a:t>：</a:t>
            </a:r>
            <a:r>
              <a:rPr sz="2000" dirty="0">
                <a:solidFill>
                  <a:schemeClr val="bg1"/>
                </a:solidFill>
                <a:latin typeface="宋体" panose="02010600030101010101" pitchFamily="2" charset="-122"/>
                <a:ea typeface="宋体" panose="02010600030101010101" pitchFamily="2" charset="-122"/>
                <a:sym typeface="+mn-ea"/>
              </a:rPr>
              <a:t>采用硬掩码来选择节点或边的子集作为注意力图，来进行消息传</a:t>
            </a:r>
            <a:r>
              <a:rPr lang="zh-CN" sz="2000" dirty="0">
                <a:solidFill>
                  <a:schemeClr val="bg1"/>
                </a:solidFill>
                <a:latin typeface="宋体" panose="02010600030101010101" pitchFamily="2" charset="-122"/>
                <a:ea typeface="宋体" panose="02010600030101010101" pitchFamily="2" charset="-122"/>
                <a:sym typeface="+mn-ea"/>
              </a:rPr>
              <a:t>。</a:t>
            </a:r>
            <a:endParaRPr lang="zh-CN" altLang="en-US" sz="2000" dirty="0">
              <a:solidFill>
                <a:schemeClr val="bg1"/>
              </a:solidFill>
              <a:latin typeface="宋体" panose="02010600030101010101" pitchFamily="2" charset="-122"/>
              <a:ea typeface="宋体" panose="02010600030101010101" pitchFamily="2" charset="-122"/>
              <a:sym typeface="+mn-ea"/>
            </a:endParaRPr>
          </a:p>
          <a:p>
            <a:pPr>
              <a:lnSpc>
                <a:spcPts val="2600"/>
              </a:lnSpc>
            </a:pPr>
            <a:r>
              <a:rPr lang="zh-CN" sz="1800" dirty="0">
                <a:latin typeface="宋体" panose="02010600030101010101" pitchFamily="2" charset="-122"/>
                <a:ea typeface="宋体" panose="02010600030101010101" pitchFamily="2" charset="-122"/>
              </a:rPr>
              <a:t>。</a:t>
            </a:r>
            <a:endParaRPr lang="zh-CN" sz="1800" dirty="0">
              <a:latin typeface="宋体" panose="02010600030101010101" pitchFamily="2" charset="-122"/>
              <a:ea typeface="宋体" panose="02010600030101010101" pitchFamily="2" charset="-122"/>
            </a:endParaRPr>
          </a:p>
        </p:txBody>
      </p:sp>
      <p:sp>
        <p:nvSpPr>
          <p:cNvPr id="60" name="圆角矩形 12"/>
          <p:cNvSpPr>
            <a:spLocks noChangeArrowheads="1"/>
          </p:cNvSpPr>
          <p:nvPr>
            <p:custDataLst>
              <p:tags r:id="rId3"/>
            </p:custDataLst>
          </p:nvPr>
        </p:nvSpPr>
        <p:spPr bwMode="auto">
          <a:xfrm>
            <a:off x="660400" y="1223893"/>
            <a:ext cx="10734431" cy="4961603"/>
          </a:xfrm>
          <a:prstGeom prst="roundRect">
            <a:avLst>
              <a:gd name="adj" fmla="val 16667"/>
            </a:avLst>
          </a:prstGeom>
          <a:noFill/>
          <a:ln w="28575">
            <a:solidFill>
              <a:srgbClr val="1A6299"/>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Experiments</a:t>
            </a:r>
            <a:endParaRPr lang="en-GB"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文本框 20"/>
          <p:cNvSpPr txBox="1"/>
          <p:nvPr/>
        </p:nvSpPr>
        <p:spPr>
          <a:xfrm>
            <a:off x="1215390" y="1426845"/>
            <a:ext cx="4338955" cy="768350"/>
          </a:xfrm>
          <a:prstGeom prst="rect">
            <a:avLst/>
          </a:prstGeom>
          <a:noFill/>
        </p:spPr>
        <p:txBody>
          <a:bodyPr wrap="square" rtlCol="0">
            <a:spAutoFit/>
          </a:bodyPr>
          <a:lstStyle/>
          <a:p>
            <a:pPr marL="57150" lvl="2" indent="-342900" defTabSz="0">
              <a:spcBef>
                <a:spcPct val="20000"/>
              </a:spcBef>
              <a:buClr>
                <a:schemeClr val="accent6">
                  <a:lumMod val="75000"/>
                </a:schemeClr>
              </a:buClr>
              <a:buSzPct val="110000"/>
              <a:buFont typeface="Wingdings" panose="05000000000000000000" pitchFamily="2" charset="2"/>
              <a:buChar char="n"/>
            </a:pPr>
            <a:r>
              <a:rPr lang="zh-CN" sz="2000" dirty="0">
                <a:effectLst/>
                <a:latin typeface="-apple-system"/>
                <a:sym typeface="+mn-ea"/>
              </a:rPr>
              <a:t>真实数据集上</a:t>
            </a:r>
            <a:endParaRPr sz="2000" dirty="0">
              <a:effectLst/>
              <a:latin typeface="-apple-system"/>
              <a:sym typeface="+mn-ea"/>
            </a:endParaRPr>
          </a:p>
          <a:p>
            <a:pPr marL="57150" lvl="2" indent="-342900" defTabSz="0">
              <a:spcBef>
                <a:spcPct val="20000"/>
              </a:spcBef>
              <a:buClr>
                <a:schemeClr val="accent6">
                  <a:lumMod val="75000"/>
                </a:schemeClr>
              </a:buClr>
              <a:buSzPct val="110000"/>
              <a:buFont typeface="Wingdings" panose="05000000000000000000" pitchFamily="2" charset="2"/>
              <a:buChar char="n"/>
            </a:pPr>
            <a:endParaRPr lang="zh-CN" altLang="en-US" sz="2000" b="0" i="0" dirty="0">
              <a:effectLst/>
              <a:latin typeface="宋体" panose="02010600030101010101" pitchFamily="2" charset="-122"/>
              <a:ea typeface="宋体" panose="02010600030101010101" pitchFamily="2" charset="-122"/>
            </a:endParaRPr>
          </a:p>
        </p:txBody>
      </p:sp>
      <p:sp>
        <p:nvSpPr>
          <p:cNvPr id="62" name="文本框 61"/>
          <p:cNvSpPr txBox="1"/>
          <p:nvPr/>
        </p:nvSpPr>
        <p:spPr>
          <a:xfrm>
            <a:off x="7987665" y="2015490"/>
            <a:ext cx="3083560" cy="1012825"/>
          </a:xfrm>
          <a:prstGeom prst="rect">
            <a:avLst/>
          </a:prstGeom>
          <a:noFill/>
        </p:spPr>
        <p:txBody>
          <a:bodyPr wrap="square">
            <a:noAutofit/>
          </a:bodyPr>
          <a:lstStyle/>
          <a:p>
            <a:r>
              <a:rPr lang="zh-CN" altLang="en-US" b="0" i="0" dirty="0">
                <a:effectLst/>
                <a:latin typeface="-apple-system"/>
              </a:rPr>
              <a:t>OOD问题在现实世界的数据中很普遍。</a:t>
            </a:r>
            <a:endParaRPr lang="zh-CN" altLang="en-US" b="0" i="0" dirty="0">
              <a:effectLst/>
              <a:latin typeface="-apple-system"/>
            </a:endParaRPr>
          </a:p>
          <a:p>
            <a:endParaRPr lang="zh-CN" altLang="en-US" b="0" i="0" dirty="0">
              <a:effectLst/>
              <a:latin typeface="-apple-system"/>
            </a:endParaRPr>
          </a:p>
          <a:p>
            <a:r>
              <a:rPr lang="zh-CN" altLang="en-US" b="0" i="0" dirty="0">
                <a:effectLst/>
                <a:latin typeface="-apple-system"/>
              </a:rPr>
              <a:t>基于注意力和基于池的方法与GNN相当，并且在大多数情况下它们都优于基于图核的方法。</a:t>
            </a:r>
            <a:endParaRPr lang="zh-CN" altLang="en-US" b="0" i="0" dirty="0">
              <a:effectLst/>
              <a:latin typeface="-apple-system"/>
            </a:endParaRPr>
          </a:p>
          <a:p>
            <a:endParaRPr lang="zh-CN" altLang="en-US" b="0" i="0" dirty="0">
              <a:effectLst/>
              <a:latin typeface="-apple-system"/>
            </a:endParaRPr>
          </a:p>
          <a:p>
            <a:r>
              <a:rPr lang="zh-CN" altLang="en-US" b="0" i="0" dirty="0">
                <a:effectLst/>
                <a:latin typeface="-apple-system"/>
              </a:rPr>
              <a:t>当 CAL应用于不同的GNN模型时，它始终会产生进一步的性能提升。</a:t>
            </a:r>
            <a:endParaRPr lang="zh-CN" altLang="en-US" b="0" i="0" dirty="0">
              <a:effectLst/>
              <a:latin typeface="-apple-system"/>
            </a:endParaRPr>
          </a:p>
          <a:p>
            <a:endParaRPr lang="zh-CN" altLang="en-US" b="0" i="0" dirty="0">
              <a:effectLst/>
              <a:latin typeface="-apple-system"/>
            </a:endParaRPr>
          </a:p>
          <a:p>
            <a:endParaRPr lang="zh-CN" altLang="en-US" b="0" i="0" dirty="0">
              <a:effectLst/>
              <a:latin typeface="-apple-system"/>
            </a:endParaRPr>
          </a:p>
          <a:p>
            <a:endParaRPr lang="zh-CN" altLang="en-US" b="0" i="0" dirty="0">
              <a:effectLst/>
              <a:latin typeface="-apple-system"/>
            </a:endParaRPr>
          </a:p>
          <a:p>
            <a:endParaRPr lang="zh-CN" altLang="en-US" b="0" i="0" dirty="0">
              <a:effectLst/>
              <a:latin typeface="-apple-system"/>
            </a:endParaRPr>
          </a:p>
        </p:txBody>
      </p:sp>
      <p:pic>
        <p:nvPicPr>
          <p:cNvPr id="2" name="图片 1"/>
          <p:cNvPicPr>
            <a:picLocks noChangeAspect="1"/>
          </p:cNvPicPr>
          <p:nvPr>
            <p:custDataLst>
              <p:tags r:id="rId2"/>
            </p:custDataLst>
          </p:nvPr>
        </p:nvPicPr>
        <p:blipFill>
          <a:blip r:embed="rId3"/>
          <a:stretch>
            <a:fillRect/>
          </a:stretch>
        </p:blipFill>
        <p:spPr>
          <a:xfrm>
            <a:off x="851535" y="2096770"/>
            <a:ext cx="7232015" cy="2934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1056640" y="2015490"/>
            <a:ext cx="6239510" cy="3968750"/>
          </a:xfrm>
          <a:prstGeom prst="rect">
            <a:avLst/>
          </a:prstGeom>
        </p:spPr>
      </p:pic>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GB" altLang="zh-CN" sz="2600" b="1" dirty="0">
                <a:solidFill>
                  <a:sysClr val="windowText" lastClr="000000"/>
                </a:solidFill>
                <a:latin typeface="Arial" panose="020B0604020202020204"/>
                <a:ea typeface="微软雅黑" panose="020B0503020204020204" pitchFamily="34" charset="-122"/>
              </a:rPr>
              <a:t>Experiments</a:t>
            </a:r>
            <a:endParaRPr lang="en-GB" altLang="zh-CN"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文本框 20"/>
          <p:cNvSpPr txBox="1"/>
          <p:nvPr/>
        </p:nvSpPr>
        <p:spPr>
          <a:xfrm>
            <a:off x="1215390" y="1426845"/>
            <a:ext cx="4338955" cy="768350"/>
          </a:xfrm>
          <a:prstGeom prst="rect">
            <a:avLst/>
          </a:prstGeom>
          <a:noFill/>
        </p:spPr>
        <p:txBody>
          <a:bodyPr wrap="square" rtlCol="0">
            <a:spAutoFit/>
          </a:bodyPr>
          <a:lstStyle/>
          <a:p>
            <a:pPr marL="57150" lvl="2" indent="-342900" defTabSz="0">
              <a:spcBef>
                <a:spcPct val="20000"/>
              </a:spcBef>
              <a:buClr>
                <a:schemeClr val="accent6">
                  <a:lumMod val="75000"/>
                </a:schemeClr>
              </a:buClr>
              <a:buSzPct val="110000"/>
              <a:buFont typeface="Wingdings" panose="05000000000000000000" pitchFamily="2" charset="2"/>
              <a:buChar char="n"/>
            </a:pPr>
            <a:r>
              <a:rPr lang="zh-CN" sz="2000" dirty="0">
                <a:effectLst/>
                <a:latin typeface="-apple-system"/>
                <a:sym typeface="+mn-ea"/>
              </a:rPr>
              <a:t>因果特征可视化</a:t>
            </a:r>
            <a:endParaRPr sz="2000" dirty="0">
              <a:effectLst/>
              <a:latin typeface="-apple-system"/>
              <a:sym typeface="+mn-ea"/>
            </a:endParaRPr>
          </a:p>
          <a:p>
            <a:pPr marL="57150" lvl="2" indent="-342900" defTabSz="0">
              <a:spcBef>
                <a:spcPct val="20000"/>
              </a:spcBef>
              <a:buClr>
                <a:schemeClr val="accent6">
                  <a:lumMod val="75000"/>
                </a:schemeClr>
              </a:buClr>
              <a:buSzPct val="110000"/>
              <a:buFont typeface="Wingdings" panose="05000000000000000000" pitchFamily="2" charset="2"/>
              <a:buChar char="n"/>
            </a:pPr>
            <a:endParaRPr lang="zh-CN" altLang="en-US" sz="2000" b="0" i="0" dirty="0">
              <a:effectLst/>
              <a:latin typeface="宋体" panose="02010600030101010101" pitchFamily="2" charset="-122"/>
              <a:ea typeface="宋体" panose="02010600030101010101" pitchFamily="2" charset="-122"/>
            </a:endParaRPr>
          </a:p>
        </p:txBody>
      </p:sp>
      <p:sp>
        <p:nvSpPr>
          <p:cNvPr id="62" name="文本框 61"/>
          <p:cNvSpPr txBox="1"/>
          <p:nvPr/>
        </p:nvSpPr>
        <p:spPr>
          <a:xfrm>
            <a:off x="7168515" y="3028315"/>
            <a:ext cx="3902710" cy="1012825"/>
          </a:xfrm>
          <a:prstGeom prst="rect">
            <a:avLst/>
          </a:prstGeom>
          <a:noFill/>
        </p:spPr>
        <p:txBody>
          <a:bodyPr wrap="square">
            <a:noAutofit/>
          </a:bodyPr>
          <a:lstStyle/>
          <a:p>
            <a:r>
              <a:rPr lang="zh-CN" altLang="en-US" b="0" i="0" dirty="0">
                <a:effectLst/>
                <a:latin typeface="-apple-system"/>
              </a:rPr>
              <a:t>颜色越深的节点和线段越粗的边表明越高的注意力分数。</a:t>
            </a:r>
            <a:endParaRPr lang="zh-CN" altLang="en-US" b="0" i="0" dirty="0">
              <a:effectLst/>
              <a:latin typeface="-apple-system"/>
            </a:endParaRPr>
          </a:p>
          <a:p>
            <a:endParaRPr lang="zh-CN" altLang="en-US" b="0" i="0" dirty="0">
              <a:effectLst/>
              <a:latin typeface="-apple-system"/>
            </a:endParaRPr>
          </a:p>
          <a:p>
            <a:r>
              <a:rPr lang="zh-CN" altLang="en-US" b="0" i="0" dirty="0">
                <a:effectLst/>
                <a:latin typeface="-apple-system"/>
              </a:rPr>
              <a:t>大多数高注意分数都集中在数据集的重要特征上，展示了CAL可以通过捕捉数据的因果特征，并具有很好的可解释性。</a:t>
            </a:r>
            <a:endParaRPr lang="zh-CN" altLang="en-US" b="0" i="0" dirty="0">
              <a:effectLst/>
              <a:latin typeface="-apple-system"/>
            </a:endParaRPr>
          </a:p>
          <a:p>
            <a:endParaRPr lang="zh-CN" altLang="en-US" b="0" i="0" dirty="0">
              <a:effectLst/>
              <a:latin typeface="-apple-system"/>
            </a:endParaRPr>
          </a:p>
          <a:p>
            <a:endParaRPr lang="zh-CN" altLang="en-US" b="0" i="0" dirty="0">
              <a:effectLst/>
              <a:latin typeface="-apple-system"/>
            </a:endParaRPr>
          </a:p>
          <a:p>
            <a:endParaRPr lang="zh-CN" altLang="en-US" b="0" i="0" dirty="0">
              <a:effectLst/>
              <a:latin typeface="-apple-system"/>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8" y="-100014"/>
            <a:ext cx="821058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2600" b="1">
                <a:solidFill>
                  <a:sysClr val="windowText" lastClr="000000"/>
                </a:solidFill>
                <a:latin typeface="Arial" panose="020B0604020202020204"/>
                <a:ea typeface="微软雅黑" panose="020B0503020204020204" pitchFamily="34" charset="-122"/>
              </a:rPr>
              <a:t>Conclusion</a:t>
            </a:r>
            <a:endParaRPr 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6561" y="17637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08</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1" y="1223893"/>
            <a:ext cx="11162686"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文本框 6"/>
          <p:cNvSpPr txBox="1"/>
          <p:nvPr/>
        </p:nvSpPr>
        <p:spPr>
          <a:xfrm>
            <a:off x="932180" y="1843405"/>
            <a:ext cx="10327640" cy="2576195"/>
          </a:xfrm>
          <a:prstGeom prst="rect">
            <a:avLst/>
          </a:prstGeom>
          <a:noFill/>
        </p:spPr>
        <p:txBody>
          <a:bodyPr wrap="none" rtlCol="0">
            <a:noAutofit/>
          </a:bodyPr>
          <a:lstStyle/>
          <a:p>
            <a:pPr algn="l"/>
            <a:endParaRPr lang="zh-CN" b="0" i="0" dirty="0">
              <a:effectLst/>
              <a:latin typeface="-apple-system"/>
            </a:endParaRPr>
          </a:p>
          <a:p>
            <a:pPr algn="l"/>
            <a:r>
              <a:rPr lang="zh-CN" b="0" i="0" dirty="0">
                <a:effectLst/>
                <a:latin typeface="-apple-system"/>
              </a:rPr>
              <a:t>对因果理论有了一定的学习，同时因果理论中还有干预和反事实层级，干预中还有很多其他的方法</a:t>
            </a:r>
            <a:endParaRPr lang="zh-CN" b="0" i="0" dirty="0">
              <a:effectLst/>
              <a:latin typeface="-apple-system"/>
            </a:endParaRPr>
          </a:p>
          <a:p>
            <a:pPr algn="l"/>
            <a:r>
              <a:rPr lang="zh-CN" b="0" i="0" dirty="0">
                <a:effectLst/>
                <a:latin typeface="-apple-system"/>
              </a:rPr>
              <a:t>去除混杂因子。</a:t>
            </a:r>
            <a:endParaRPr lang="zh-CN" altLang="en-US" b="0" i="0" dirty="0">
              <a:effectLst/>
              <a:latin typeface="-apple-system"/>
            </a:endParaRPr>
          </a:p>
          <a:p>
            <a:pPr algn="l"/>
            <a:endParaRPr lang="zh-CN" altLang="en-US" b="0" i="0" dirty="0">
              <a:effectLst/>
              <a:latin typeface="-apple-system"/>
            </a:endParaRPr>
          </a:p>
          <a:p>
            <a:pPr algn="l"/>
            <a:r>
              <a:rPr lang="zh-CN" dirty="0">
                <a:effectLst/>
                <a:latin typeface="-apple-system"/>
                <a:sym typeface="+mn-ea"/>
              </a:rPr>
              <a:t>时间序列异常检测的方法分为预测与重构或者相结合。</a:t>
            </a:r>
            <a:endParaRPr lang="zh-CN" b="0" i="0" dirty="0">
              <a:effectLst/>
              <a:latin typeface="-apple-system"/>
            </a:endParaRPr>
          </a:p>
          <a:p>
            <a:pPr algn="l"/>
            <a:endParaRPr lang="zh-CN" b="0" i="0" dirty="0">
              <a:effectLst/>
              <a:latin typeface="-apple-system"/>
            </a:endParaRPr>
          </a:p>
          <a:p>
            <a:pPr algn="l"/>
            <a:r>
              <a:rPr lang="zh-CN" b="0" i="0" dirty="0">
                <a:effectLst/>
                <a:latin typeface="-apple-system"/>
              </a:rPr>
              <a:t>看看是否可以引入到异常检测进行结合</a:t>
            </a:r>
            <a:endParaRPr lang="zh-CN" b="0" i="0" dirty="0">
              <a:effectLst/>
              <a:latin typeface="-apple-system"/>
            </a:endParaRPr>
          </a:p>
          <a:p>
            <a:pPr algn="l"/>
            <a:endParaRPr lang="zh-CN" altLang="en-US" b="0" i="0" dirty="0">
              <a:effectLst/>
              <a:latin typeface="-apple-system"/>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zh-CN" altLang="en-US" sz="3600" b="1" dirty="0">
                <a:solidFill>
                  <a:schemeClr val="bg1"/>
                </a:solidFill>
              </a:rPr>
              <a:t>谢谢您的聆听</a:t>
            </a:r>
            <a:r>
              <a:rPr lang="zh-CN" sz="3600" b="1" dirty="0">
                <a:solidFill>
                  <a:schemeClr val="bg1"/>
                </a:solidFill>
              </a:rPr>
              <a:t>！</a:t>
            </a:r>
            <a:endParaRPr lang="zh-CN" sz="3600" b="1" dirty="0">
              <a:solidFill>
                <a:schemeClr val="bg1"/>
              </a:solidFill>
            </a:endParaRPr>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1"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2"/>
          <a:stretch>
            <a:fillRect/>
          </a:stretch>
        </p:blipFill>
        <p:spPr>
          <a:xfrm>
            <a:off x="1270000" y="1270000"/>
            <a:ext cx="63500" cy="76200"/>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Introduction</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4" name="文本框 23"/>
          <p:cNvSpPr txBox="1"/>
          <p:nvPr/>
        </p:nvSpPr>
        <p:spPr>
          <a:xfrm>
            <a:off x="1361440" y="1318895"/>
            <a:ext cx="1507490" cy="398780"/>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b="0" i="0" dirty="0">
                <a:effectLst/>
                <a:latin typeface="宋体" panose="02010600030101010101" pitchFamily="2" charset="-122"/>
                <a:ea typeface="宋体" panose="02010600030101010101" pitchFamily="2" charset="-122"/>
              </a:rPr>
              <a:t>背景</a:t>
            </a:r>
            <a:endParaRPr lang="zh-CN" altLang="en-US" sz="2000" b="0" i="0" dirty="0">
              <a:effectLst/>
              <a:latin typeface="宋体" panose="02010600030101010101" pitchFamily="2" charset="-122"/>
              <a:ea typeface="宋体" panose="02010600030101010101" pitchFamily="2" charset="-122"/>
            </a:endParaRPr>
          </a:p>
        </p:txBody>
      </p:sp>
      <p:sp>
        <p:nvSpPr>
          <p:cNvPr id="4" name="文本框 3"/>
          <p:cNvSpPr txBox="1"/>
          <p:nvPr/>
        </p:nvSpPr>
        <p:spPr>
          <a:xfrm>
            <a:off x="1448435" y="1897380"/>
            <a:ext cx="5010785" cy="3759200"/>
          </a:xfrm>
          <a:prstGeom prst="rect">
            <a:avLst/>
          </a:prstGeom>
          <a:noFill/>
        </p:spPr>
        <p:txBody>
          <a:bodyPr wrap="square" rtlCol="0" anchor="t">
            <a:spAutoFit/>
          </a:bodyPr>
          <a:p>
            <a:pPr algn="l">
              <a:lnSpc>
                <a:spcPts val="2600"/>
              </a:lnSpc>
            </a:pPr>
            <a:r>
              <a:rPr lang="zh-CN" sz="2000" dirty="0">
                <a:latin typeface="宋体" panose="02010600030101010101" pitchFamily="2" charset="-122"/>
                <a:ea typeface="宋体" panose="02010600030101010101" pitchFamily="2" charset="-122"/>
                <a:sym typeface="+mn-ea"/>
              </a:rPr>
              <a:t>这些方法很容易利用</a:t>
            </a:r>
            <a:r>
              <a:rPr lang="zh-CN" sz="2000" dirty="0">
                <a:solidFill>
                  <a:srgbClr val="1A6299"/>
                </a:solidFill>
                <a:latin typeface="宋体" panose="02010600030101010101" pitchFamily="2" charset="-122"/>
                <a:ea typeface="宋体" panose="02010600030101010101" pitchFamily="2" charset="-122"/>
                <a:sym typeface="+mn-ea"/>
              </a:rPr>
              <a:t>捷径特征</a:t>
            </a:r>
            <a:r>
              <a:rPr lang="zh-CN" sz="2000" dirty="0">
                <a:latin typeface="宋体" panose="02010600030101010101" pitchFamily="2" charset="-122"/>
                <a:ea typeface="宋体" panose="02010600030101010101" pitchFamily="2" charset="-122"/>
                <a:sym typeface="+mn-ea"/>
              </a:rPr>
              <a:t>来做出分类决策，而忽略了因果相关性。</a:t>
            </a:r>
            <a:endParaRPr lang="zh-CN" sz="2000" dirty="0">
              <a:latin typeface="宋体" panose="02010600030101010101" pitchFamily="2" charset="-122"/>
              <a:ea typeface="宋体" panose="02010600030101010101" pitchFamily="2" charset="-122"/>
              <a:sym typeface="+mn-ea"/>
            </a:endParaRPr>
          </a:p>
          <a:p>
            <a:pPr algn="l">
              <a:lnSpc>
                <a:spcPts val="2600"/>
              </a:lnSpc>
            </a:pPr>
            <a:endParaRPr lang="zh-CN" sz="2000" dirty="0">
              <a:latin typeface="宋体" panose="02010600030101010101" pitchFamily="2" charset="-122"/>
              <a:ea typeface="宋体" panose="02010600030101010101" pitchFamily="2" charset="-122"/>
              <a:sym typeface="+mn-ea"/>
            </a:endParaRPr>
          </a:p>
          <a:p>
            <a:pPr algn="l">
              <a:lnSpc>
                <a:spcPts val="2600"/>
              </a:lnSpc>
            </a:pPr>
            <a:r>
              <a:rPr lang="zh-CN" sz="2000" dirty="0">
                <a:latin typeface="宋体" panose="02010600030101010101" pitchFamily="2" charset="-122"/>
                <a:ea typeface="宋体" panose="02010600030101010101" pitchFamily="2" charset="-122"/>
                <a:sym typeface="+mn-ea"/>
              </a:rPr>
              <a:t>这些捷径特征在</a:t>
            </a:r>
            <a:r>
              <a:rPr lang="zh-CN" altLang="en-US" sz="2000" dirty="0">
                <a:solidFill>
                  <a:srgbClr val="1A6299"/>
                </a:solidFill>
                <a:latin typeface="-apple-system"/>
                <a:sym typeface="+mn-ea"/>
              </a:rPr>
              <a:t>ID</a:t>
            </a:r>
            <a:r>
              <a:rPr lang="zh-CN" sz="2000" dirty="0">
                <a:latin typeface="宋体" panose="02010600030101010101" pitchFamily="2" charset="-122"/>
                <a:ea typeface="宋体" panose="02010600030101010101" pitchFamily="2" charset="-122"/>
                <a:sym typeface="+mn-ea"/>
              </a:rPr>
              <a:t>中有助于提高预测性能，但在</a:t>
            </a:r>
            <a:r>
              <a:rPr lang="zh-CN" altLang="en-US" sz="2000" dirty="0">
                <a:solidFill>
                  <a:srgbClr val="1A6299"/>
                </a:solidFill>
                <a:latin typeface="-apple-system"/>
                <a:sym typeface="+mn-ea"/>
              </a:rPr>
              <a:t>OOD</a:t>
            </a:r>
            <a:r>
              <a:rPr lang="zh-CN" sz="2000" dirty="0">
                <a:latin typeface="宋体" panose="02010600030101010101" pitchFamily="2" charset="-122"/>
                <a:ea typeface="宋体" panose="02010600030101010101" pitchFamily="2" charset="-122"/>
                <a:sym typeface="+mn-ea"/>
              </a:rPr>
              <a:t>数据中可能会导致模型泛化能力下降。</a:t>
            </a:r>
            <a:endParaRPr lang="zh-CN" sz="2000" dirty="0">
              <a:latin typeface="宋体" panose="02010600030101010101" pitchFamily="2" charset="-122"/>
              <a:ea typeface="宋体" panose="02010600030101010101" pitchFamily="2" charset="-122"/>
              <a:sym typeface="+mn-ea"/>
            </a:endParaRPr>
          </a:p>
          <a:p>
            <a:pPr algn="l">
              <a:lnSpc>
                <a:spcPts val="2600"/>
              </a:lnSpc>
            </a:pPr>
            <a:endParaRPr lang="zh-CN" altLang="en-US" sz="2000" dirty="0">
              <a:solidFill>
                <a:srgbClr val="1A6299"/>
              </a:solidFill>
              <a:latin typeface="宋体" panose="02010600030101010101" pitchFamily="2" charset="-122"/>
              <a:ea typeface="宋体" panose="02010600030101010101" pitchFamily="2" charset="-122"/>
              <a:sym typeface="+mn-ea"/>
            </a:endParaRPr>
          </a:p>
          <a:p>
            <a:pPr algn="l">
              <a:lnSpc>
                <a:spcPts val="2600"/>
              </a:lnSpc>
            </a:pPr>
            <a:r>
              <a:rPr lang="zh-CN" sz="2000" dirty="0">
                <a:latin typeface="宋体" panose="02010600030101010101" pitchFamily="2" charset="-122"/>
                <a:ea typeface="宋体" panose="02010600030101010101" pitchFamily="2" charset="-122"/>
                <a:sym typeface="+mn-ea"/>
              </a:rPr>
              <a:t>为了解决上述问题，提出了</a:t>
            </a:r>
            <a:r>
              <a:rPr lang="zh-CN" sz="2000" dirty="0">
                <a:solidFill>
                  <a:srgbClr val="1A6299"/>
                </a:solidFill>
                <a:latin typeface="宋体" panose="02010600030101010101" pitchFamily="2" charset="-122"/>
                <a:ea typeface="宋体" panose="02010600030101010101" pitchFamily="2" charset="-122"/>
                <a:sym typeface="+mn-ea"/>
              </a:rPr>
              <a:t>因果注意力学习机制</a:t>
            </a:r>
            <a:r>
              <a:rPr lang="en-US" altLang="zh-CN" sz="2000" dirty="0">
                <a:latin typeface="宋体" panose="02010600030101010101" pitchFamily="2" charset="-122"/>
                <a:ea typeface="宋体" panose="02010600030101010101" pitchFamily="2" charset="-122"/>
                <a:sym typeface="+mn-ea"/>
              </a:rPr>
              <a:t>(</a:t>
            </a:r>
            <a:r>
              <a:rPr lang="zh-CN" altLang="en-US" sz="2000" dirty="0">
                <a:solidFill>
                  <a:srgbClr val="1A6299"/>
                </a:solidFill>
                <a:latin typeface="-apple-system"/>
                <a:sym typeface="+mn-ea"/>
              </a:rPr>
              <a:t>CAL</a:t>
            </a:r>
            <a:r>
              <a:rPr lang="en-US" altLang="zh-CN" sz="2000" dirty="0">
                <a:latin typeface="宋体" panose="02010600030101010101" pitchFamily="2" charset="-122"/>
                <a:ea typeface="宋体" panose="02010600030101010101" pitchFamily="2" charset="-122"/>
                <a:sym typeface="+mn-ea"/>
              </a:rPr>
              <a:t>)</a:t>
            </a:r>
            <a:r>
              <a:rPr lang="zh-CN" sz="2000" dirty="0">
                <a:latin typeface="宋体" panose="02010600030101010101" pitchFamily="2" charset="-122"/>
                <a:ea typeface="宋体" panose="02010600030101010101" pitchFamily="2" charset="-122"/>
                <a:sym typeface="+mn-ea"/>
              </a:rPr>
              <a:t>。</a:t>
            </a:r>
            <a:endParaRPr lang="zh-CN" sz="2000" dirty="0">
              <a:latin typeface="宋体" panose="02010600030101010101" pitchFamily="2" charset="-122"/>
              <a:ea typeface="宋体" panose="02010600030101010101" pitchFamily="2" charset="-122"/>
              <a:sym typeface="+mn-ea"/>
            </a:endParaRPr>
          </a:p>
          <a:p>
            <a:pPr algn="l">
              <a:lnSpc>
                <a:spcPts val="2600"/>
              </a:lnSpc>
            </a:pPr>
            <a:endParaRPr lang="zh-CN" sz="2000" b="1" dirty="0">
              <a:solidFill>
                <a:srgbClr val="1A6299"/>
              </a:solidFill>
              <a:latin typeface="宋体" panose="02010600030101010101" pitchFamily="2" charset="-122"/>
              <a:ea typeface="宋体" panose="02010600030101010101" pitchFamily="2" charset="-122"/>
              <a:sym typeface="+mn-ea"/>
            </a:endParaRPr>
          </a:p>
          <a:p>
            <a:pPr algn="l">
              <a:lnSpc>
                <a:spcPts val="2600"/>
              </a:lnSpc>
            </a:pPr>
            <a:endParaRPr lang="zh-CN" sz="2000" dirty="0">
              <a:solidFill>
                <a:srgbClr val="1A6299"/>
              </a:solidFill>
              <a:latin typeface="宋体" panose="02010600030101010101" pitchFamily="2" charset="-122"/>
              <a:ea typeface="宋体" panose="02010600030101010101" pitchFamily="2" charset="-122"/>
              <a:sym typeface="+mn-ea"/>
            </a:endParaRPr>
          </a:p>
        </p:txBody>
      </p:sp>
      <p:sp>
        <p:nvSpPr>
          <p:cNvPr id="3" name="文本框 2"/>
          <p:cNvSpPr txBox="1"/>
          <p:nvPr>
            <p:custDataLst>
              <p:tags r:id="rId2"/>
            </p:custDataLst>
          </p:nvPr>
        </p:nvSpPr>
        <p:spPr>
          <a:xfrm>
            <a:off x="6951980" y="1497965"/>
            <a:ext cx="3889375" cy="4348480"/>
          </a:xfrm>
          <a:prstGeom prst="rect">
            <a:avLst/>
          </a:prstGeom>
          <a:solidFill>
            <a:srgbClr val="1A6299"/>
          </a:solidFill>
          <a:ln w="12700" cap="rnd" cmpd="sng">
            <a:solidFill>
              <a:schemeClr val="accent1">
                <a:shade val="50000"/>
              </a:schemeClr>
            </a:solidFill>
            <a:prstDash val="solid"/>
          </a:ln>
        </p:spPr>
        <p:txBody>
          <a:bodyPr wrap="square" rtlCol="0">
            <a:noAutofit/>
          </a:bodyPr>
          <a:p>
            <a:pPr>
              <a:lnSpc>
                <a:spcPts val="2600"/>
              </a:lnSpc>
            </a:pPr>
            <a:endParaRPr sz="2000" dirty="0">
              <a:solidFill>
                <a:schemeClr val="bg1"/>
              </a:solidFill>
              <a:latin typeface="宋体" panose="02010600030101010101" pitchFamily="2" charset="-122"/>
              <a:ea typeface="宋体" panose="02010600030101010101" pitchFamily="2" charset="-122"/>
            </a:endParaRPr>
          </a:p>
          <a:p>
            <a:pPr>
              <a:lnSpc>
                <a:spcPts val="2600"/>
              </a:lnSpc>
            </a:pPr>
            <a:r>
              <a:rPr lang="zh-CN" sz="2000" b="1" dirty="0">
                <a:solidFill>
                  <a:schemeClr val="bg1"/>
                </a:solidFill>
                <a:latin typeface="宋体" panose="02010600030101010101" pitchFamily="2" charset="-122"/>
                <a:ea typeface="宋体" panose="02010600030101010101" pitchFamily="2" charset="-122"/>
              </a:rPr>
              <a:t>捷径特征</a:t>
            </a:r>
            <a:r>
              <a:rPr lang="zh-CN" sz="2000" dirty="0">
                <a:solidFill>
                  <a:schemeClr val="bg1"/>
                </a:solidFill>
                <a:latin typeface="宋体" panose="02010600030101010101" pitchFamily="2" charset="-122"/>
                <a:ea typeface="宋体" panose="02010600030101010101" pitchFamily="2" charset="-122"/>
              </a:rPr>
              <a:t>：</a:t>
            </a:r>
            <a:r>
              <a:rPr dirty="0">
                <a:solidFill>
                  <a:schemeClr val="bg1"/>
                </a:solidFill>
                <a:latin typeface="宋体" panose="02010600030101010101" pitchFamily="2" charset="-122"/>
                <a:ea typeface="宋体" panose="02010600030101010101" pitchFamily="2" charset="-122"/>
              </a:rPr>
              <a:t>是与因果关系无关或者很弱的特征，由于数据集的偶然性或者采样偏差而</a:t>
            </a:r>
            <a:r>
              <a:rPr lang="zh-CN" dirty="0">
                <a:solidFill>
                  <a:schemeClr val="bg1"/>
                </a:solidFill>
                <a:latin typeface="宋体" panose="02010600030101010101" pitchFamily="2" charset="-122"/>
                <a:ea typeface="宋体" panose="02010600030101010101" pitchFamily="2" charset="-122"/>
              </a:rPr>
              <a:t>产生，会导致模型过拟合训练数据，降低泛化能力和可解释性。</a:t>
            </a:r>
            <a:endParaRPr lang="zh-CN" dirty="0">
              <a:solidFill>
                <a:schemeClr val="bg1"/>
              </a:solidFill>
              <a:latin typeface="宋体" panose="02010600030101010101" pitchFamily="2" charset="-122"/>
              <a:ea typeface="宋体" panose="02010600030101010101" pitchFamily="2" charset="-122"/>
            </a:endParaRPr>
          </a:p>
          <a:p>
            <a:pPr>
              <a:lnSpc>
                <a:spcPts val="2600"/>
              </a:lnSpc>
            </a:pPr>
            <a:endParaRPr sz="1800" dirty="0">
              <a:solidFill>
                <a:schemeClr val="bg1"/>
              </a:solidFill>
              <a:latin typeface="宋体" panose="02010600030101010101" pitchFamily="2" charset="-122"/>
              <a:ea typeface="宋体" panose="02010600030101010101" pitchFamily="2" charset="-122"/>
            </a:endParaRPr>
          </a:p>
          <a:p>
            <a:pPr>
              <a:lnSpc>
                <a:spcPts val="2600"/>
              </a:lnSpc>
            </a:pPr>
            <a:r>
              <a:rPr lang="zh-CN" altLang="en-US" sz="2000" dirty="0">
                <a:solidFill>
                  <a:schemeClr val="bg1"/>
                </a:solidFill>
                <a:latin typeface="-apple-system"/>
              </a:rPr>
              <a:t>in-distribution（ID）和out-of-distribution（OOD）</a:t>
            </a:r>
            <a:r>
              <a:rPr lang="zh-CN" sz="1800" dirty="0">
                <a:solidFill>
                  <a:schemeClr val="bg1"/>
                </a:solidFill>
                <a:latin typeface="宋体" panose="02010600030101010101" pitchFamily="2" charset="-122"/>
                <a:ea typeface="宋体" panose="02010600030101010101" pitchFamily="2" charset="-122"/>
              </a:rPr>
              <a:t>：</a:t>
            </a:r>
            <a:r>
              <a:rPr sz="1800" dirty="0">
                <a:solidFill>
                  <a:schemeClr val="bg1"/>
                </a:solidFill>
                <a:latin typeface="宋体" panose="02010600030101010101" pitchFamily="2" charset="-122"/>
                <a:ea typeface="宋体" panose="02010600030101010101" pitchFamily="2" charset="-122"/>
              </a:rPr>
              <a:t>ID数据是指与训练数据来自同一个分布或相似分布的数据</a:t>
            </a:r>
            <a:r>
              <a:rPr lang="zh-CN" sz="1800" dirty="0">
                <a:solidFill>
                  <a:schemeClr val="bg1"/>
                </a:solidFill>
                <a:latin typeface="宋体" panose="02010600030101010101" pitchFamily="2" charset="-122"/>
                <a:ea typeface="宋体" panose="02010600030101010101" pitchFamily="2" charset="-122"/>
              </a:rPr>
              <a:t>，</a:t>
            </a:r>
            <a:r>
              <a:rPr sz="1800" dirty="0">
                <a:solidFill>
                  <a:schemeClr val="bg1"/>
                </a:solidFill>
                <a:latin typeface="宋体" panose="02010600030101010101" pitchFamily="2" charset="-122"/>
                <a:ea typeface="宋体" panose="02010600030101010101" pitchFamily="2" charset="-122"/>
              </a:rPr>
              <a:t>OOD数据是指与训练数据来自不同或不相似分布的数据</a:t>
            </a:r>
            <a:r>
              <a:rPr lang="zh-CN" sz="1800" dirty="0">
                <a:latin typeface="宋体" panose="02010600030101010101" pitchFamily="2" charset="-122"/>
                <a:ea typeface="宋体" panose="02010600030101010101" pitchFamily="2" charset="-122"/>
              </a:rPr>
              <a:t>。</a:t>
            </a:r>
            <a:endParaRPr lang="zh-CN" sz="1800" dirty="0">
              <a:latin typeface="宋体" panose="02010600030101010101" pitchFamily="2" charset="-122"/>
              <a:ea typeface="宋体" panose="02010600030101010101" pitchFamily="2" charset="-122"/>
            </a:endParaRPr>
          </a:p>
        </p:txBody>
      </p:sp>
      <p:sp>
        <p:nvSpPr>
          <p:cNvPr id="60" name="圆角矩形 12"/>
          <p:cNvSpPr>
            <a:spLocks noChangeArrowheads="1"/>
          </p:cNvSpPr>
          <p:nvPr>
            <p:custDataLst>
              <p:tags r:id="rId3"/>
            </p:custDataLst>
          </p:nvPr>
        </p:nvSpPr>
        <p:spPr bwMode="auto">
          <a:xfrm>
            <a:off x="660400" y="1223893"/>
            <a:ext cx="10734431" cy="4961603"/>
          </a:xfrm>
          <a:prstGeom prst="roundRect">
            <a:avLst>
              <a:gd name="adj" fmla="val 16667"/>
            </a:avLst>
          </a:prstGeom>
          <a:noFill/>
          <a:ln w="28575">
            <a:solidFill>
              <a:srgbClr val="1A6299"/>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091565" y="4299585"/>
            <a:ext cx="9525635" cy="1729105"/>
          </a:xfrm>
          <a:prstGeom prst="roundRect">
            <a:avLst/>
          </a:prstGeom>
          <a:pattFill prst="pct25">
            <a:fgClr>
              <a:schemeClr val="accent1"/>
            </a:fgClr>
            <a:bgClr>
              <a:schemeClr val="bg1"/>
            </a:bgClr>
          </a:pattFill>
          <a:ln>
            <a:no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圆角矩形 1"/>
          <p:cNvSpPr/>
          <p:nvPr/>
        </p:nvSpPr>
        <p:spPr>
          <a:xfrm>
            <a:off x="1091565" y="1588770"/>
            <a:ext cx="9525635" cy="1729105"/>
          </a:xfrm>
          <a:prstGeom prst="roundRect">
            <a:avLst/>
          </a:prstGeom>
          <a:pattFill prst="pct25">
            <a:fgClr>
              <a:srgbClr val="1A6299"/>
            </a:fgClr>
            <a:bgClr>
              <a:schemeClr val="bg1"/>
            </a:bgClr>
          </a:pattFill>
          <a:ln>
            <a:no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928370" y="1687830"/>
            <a:ext cx="9852660" cy="1630045"/>
          </a:xfrm>
          <a:prstGeom prst="rect">
            <a:avLst/>
          </a:prstGeom>
          <a:noFill/>
        </p:spPr>
        <p:txBody>
          <a:bodyPr wrap="square" rtlCol="0" anchor="t">
            <a:spAutoFit/>
          </a:bodyPr>
          <a:p>
            <a:pPr marL="228600" indent="-228600">
              <a:buClrTx/>
              <a:buSzTx/>
              <a:buFontTx/>
              <a:buNone/>
            </a:pPr>
            <a:r>
              <a:rPr sz="2000" dirty="0">
                <a:sym typeface="+mn-ea"/>
              </a:rPr>
              <a:t></a:t>
            </a:r>
            <a:r>
              <a:rPr lang="zh-CN" altLang="en-US" sz="2000" dirty="0">
                <a:solidFill>
                  <a:srgbClr val="1A6299"/>
                </a:solidFill>
                <a:latin typeface="-apple-system"/>
                <a:sym typeface="+mn-ea"/>
              </a:rPr>
              <a:t>GNN</a:t>
            </a:r>
            <a:r>
              <a:rPr lang="zh-CN" altLang="en-US" sz="2000" dirty="0">
                <a:sym typeface="+mn-ea"/>
              </a:rPr>
              <a:t>的注意力模块可以定义在</a:t>
            </a:r>
            <a:r>
              <a:rPr lang="zh-CN" altLang="en-US" sz="2000" dirty="0">
                <a:solidFill>
                  <a:srgbClr val="1A6299"/>
                </a:solidFill>
                <a:sym typeface="+mn-ea"/>
              </a:rPr>
              <a:t>边或节点</a:t>
            </a:r>
            <a:r>
              <a:rPr lang="zh-CN" altLang="en-US" sz="2000" dirty="0">
                <a:sym typeface="+mn-ea"/>
              </a:rPr>
              <a:t>上。</a:t>
            </a:r>
            <a:endParaRPr lang="zh-CN" altLang="en-US" sz="2000" dirty="0">
              <a:sym typeface="+mn-ea"/>
            </a:endParaRPr>
          </a:p>
          <a:p>
            <a:pPr marL="228600" indent="0">
              <a:buClrTx/>
              <a:buSzTx/>
              <a:buFontTx/>
              <a:buNone/>
            </a:pPr>
            <a:r>
              <a:rPr lang="zh-CN" altLang="en-US" sz="2000" dirty="0">
                <a:sym typeface="+mn-ea"/>
              </a:rPr>
              <a:t>然而，注意力机制通常只关注数据和标签之间的统计相关性，而不考虑因果关系。</a:t>
            </a:r>
            <a:endParaRPr lang="zh-CN" altLang="en-US" sz="2000" dirty="0">
              <a:sym typeface="+mn-ea"/>
            </a:endParaRPr>
          </a:p>
          <a:p>
            <a:pPr marL="228600" indent="0">
              <a:buClrTx/>
              <a:buSzTx/>
              <a:buFontTx/>
              <a:buNone/>
            </a:pPr>
            <a:endParaRPr lang="zh-CN" altLang="en-US" sz="2000" dirty="0">
              <a:sym typeface="+mn-ea"/>
            </a:endParaRPr>
          </a:p>
          <a:p>
            <a:pPr marL="228600" indent="0">
              <a:buClrTx/>
              <a:buSzTx/>
              <a:buFontTx/>
              <a:buNone/>
            </a:pPr>
            <a:r>
              <a:rPr lang="zh-CN" altLang="en-US" sz="2000" dirty="0">
                <a:sym typeface="+mn-ea"/>
              </a:rPr>
              <a:t>最近的因果注意力模块都是为</a:t>
            </a:r>
            <a:r>
              <a:rPr lang="zh-CN" altLang="en-US" sz="2000" dirty="0">
                <a:solidFill>
                  <a:srgbClr val="1A6299"/>
                </a:solidFill>
                <a:latin typeface="-apple-system"/>
                <a:sym typeface="+mn-ea"/>
              </a:rPr>
              <a:t>CV</a:t>
            </a:r>
            <a:r>
              <a:rPr lang="zh-CN" altLang="en-US" sz="2000" dirty="0">
                <a:sym typeface="+mn-ea"/>
              </a:rPr>
              <a:t>任务量身定制的，</a:t>
            </a:r>
            <a:r>
              <a:rPr lang="zh-CN" altLang="en-US" sz="2000" dirty="0">
                <a:solidFill>
                  <a:srgbClr val="1A6299"/>
                </a:solidFill>
                <a:sym typeface="+mn-ea"/>
              </a:rPr>
              <a:t>由于图结构数据的不规则性和挑战性不能转移到图学习任务上。</a:t>
            </a:r>
            <a:endParaRPr lang="zh-CN" altLang="en-US" sz="2000" dirty="0">
              <a:solidFill>
                <a:srgbClr val="1A6299"/>
              </a:solidFill>
              <a:sym typeface="+mn-ea"/>
            </a:endParaRPr>
          </a:p>
        </p:txBody>
      </p:sp>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Related work</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1" name="文本框 20"/>
          <p:cNvSpPr txBox="1"/>
          <p:nvPr>
            <p:custDataLst>
              <p:tags r:id="rId2"/>
            </p:custDataLst>
          </p:nvPr>
        </p:nvSpPr>
        <p:spPr>
          <a:xfrm>
            <a:off x="1215390" y="1093470"/>
            <a:ext cx="4733290" cy="398780"/>
          </a:xfrm>
          <a:prstGeom prst="rect">
            <a:avLst/>
          </a:prstGeom>
          <a:noFill/>
        </p:spPr>
        <p:txBody>
          <a:bodyPr wrap="square" rtlCol="0">
            <a:spAutoFit/>
          </a:bodyPr>
          <a:p>
            <a:pPr marL="57150" lvl="2" indent="-342900" defTabSz="0">
              <a:spcBef>
                <a:spcPct val="20000"/>
              </a:spcBef>
              <a:buClr>
                <a:schemeClr val="accent6">
                  <a:lumMod val="75000"/>
                </a:schemeClr>
              </a:buClr>
              <a:buSzPct val="110000"/>
              <a:buFont typeface="Wingdings" panose="05000000000000000000" pitchFamily="2" charset="2"/>
              <a:buChar char="n"/>
            </a:pPr>
            <a:r>
              <a:rPr lang="zh-CN" sz="2000" dirty="0">
                <a:latin typeface="宋体" panose="02010600030101010101" pitchFamily="2" charset="-122"/>
                <a:ea typeface="宋体" panose="02010600030101010101" pitchFamily="2" charset="-122"/>
              </a:rPr>
              <a:t>因果注意力机制</a:t>
            </a:r>
            <a:endParaRPr lang="zh-CN" altLang="en-US" sz="2000" b="0" i="0" dirty="0">
              <a:effectLst/>
              <a:latin typeface="宋体" panose="02010600030101010101" pitchFamily="2" charset="-122"/>
              <a:ea typeface="宋体" panose="02010600030101010101" pitchFamily="2" charset="-122"/>
            </a:endParaRPr>
          </a:p>
        </p:txBody>
      </p:sp>
      <p:sp>
        <p:nvSpPr>
          <p:cNvPr id="3" name="文本框 2"/>
          <p:cNvSpPr txBox="1"/>
          <p:nvPr>
            <p:custDataLst>
              <p:tags r:id="rId3"/>
            </p:custDataLst>
          </p:nvPr>
        </p:nvSpPr>
        <p:spPr>
          <a:xfrm>
            <a:off x="1215390" y="3811905"/>
            <a:ext cx="6925945" cy="398780"/>
          </a:xfrm>
          <a:prstGeom prst="rect">
            <a:avLst/>
          </a:prstGeom>
          <a:noFill/>
        </p:spPr>
        <p:txBody>
          <a:bodyPr wrap="square" rtlCol="0">
            <a:spAutoFit/>
          </a:bodyPr>
          <a:p>
            <a:pPr marL="57150" lvl="2" indent="-342900" defTabSz="0">
              <a:spcBef>
                <a:spcPct val="20000"/>
              </a:spcBef>
              <a:buClr>
                <a:schemeClr val="accent6">
                  <a:lumMod val="75000"/>
                </a:schemeClr>
              </a:buClr>
              <a:buSzPct val="110000"/>
              <a:buFont typeface="Wingdings" panose="05000000000000000000" pitchFamily="2" charset="2"/>
              <a:buChar char="n"/>
            </a:pPr>
            <a:r>
              <a:rPr lang="zh-CN" altLang="en-US" sz="2000" dirty="0">
                <a:solidFill>
                  <a:srgbClr val="1A6299"/>
                </a:solidFill>
                <a:latin typeface="-apple-system"/>
              </a:rPr>
              <a:t>OOD</a:t>
            </a:r>
            <a:r>
              <a:rPr lang="zh-CN" altLang="en-US" sz="2000" dirty="0">
                <a:latin typeface="宋体" panose="02010600030101010101" pitchFamily="2" charset="-122"/>
                <a:ea typeface="宋体" panose="02010600030101010101" pitchFamily="2" charset="-122"/>
              </a:rPr>
              <a:t>泛化</a:t>
            </a:r>
            <a:r>
              <a:rPr lang="zh-CN" altLang="en-US" sz="2000" dirty="0">
                <a:solidFill>
                  <a:srgbClr val="1A6299"/>
                </a:solidFill>
                <a:latin typeface="-apple-system"/>
              </a:rPr>
              <a:t>（Out-of-Distribution Generalization）</a:t>
            </a:r>
            <a:endParaRPr lang="zh-CN" altLang="en-US" sz="2000" dirty="0">
              <a:latin typeface="宋体" panose="02010600030101010101" pitchFamily="2" charset="-122"/>
              <a:ea typeface="宋体" panose="02010600030101010101" pitchFamily="2" charset="-122"/>
            </a:endParaRPr>
          </a:p>
        </p:txBody>
      </p:sp>
      <p:sp>
        <p:nvSpPr>
          <p:cNvPr id="4" name="文本框 3"/>
          <p:cNvSpPr txBox="1"/>
          <p:nvPr>
            <p:custDataLst>
              <p:tags r:id="rId4"/>
            </p:custDataLst>
          </p:nvPr>
        </p:nvSpPr>
        <p:spPr>
          <a:xfrm>
            <a:off x="928370" y="4353560"/>
            <a:ext cx="9319260" cy="1446530"/>
          </a:xfrm>
          <a:prstGeom prst="rect">
            <a:avLst/>
          </a:prstGeom>
          <a:noFill/>
        </p:spPr>
        <p:txBody>
          <a:bodyPr wrap="square" rtlCol="0" anchor="t">
            <a:noAutofit/>
          </a:bodyPr>
          <a:p>
            <a:pPr marL="228600" indent="-228600">
              <a:buClrTx/>
              <a:buSzTx/>
              <a:buFontTx/>
              <a:buNone/>
            </a:pPr>
            <a:r>
              <a:rPr lang="en-US" sz="2000" dirty="0">
                <a:sym typeface="+mn-ea"/>
              </a:rPr>
              <a:t>    </a:t>
            </a:r>
            <a:r>
              <a:rPr sz="2000" dirty="0">
                <a:sym typeface="+mn-ea"/>
              </a:rPr>
              <a:t>模型在训练数据之外的分布上的</a:t>
            </a:r>
            <a:r>
              <a:rPr sz="2000" dirty="0">
                <a:solidFill>
                  <a:srgbClr val="1A6299"/>
                </a:solidFill>
                <a:sym typeface="+mn-ea"/>
              </a:rPr>
              <a:t>泛化能力</a:t>
            </a:r>
            <a:r>
              <a:rPr sz="2000" dirty="0">
                <a:sym typeface="+mn-ea"/>
              </a:rPr>
              <a:t>，如果模型只学习</a:t>
            </a:r>
            <a:r>
              <a:rPr sz="2000" dirty="0">
                <a:solidFill>
                  <a:srgbClr val="1A6299"/>
                </a:solidFill>
                <a:sym typeface="+mn-ea"/>
              </a:rPr>
              <a:t>统计相关性</a:t>
            </a:r>
            <a:r>
              <a:rPr sz="2000" dirty="0">
                <a:sym typeface="+mn-ea"/>
              </a:rPr>
              <a:t>特征，</a:t>
            </a:r>
            <a:r>
              <a:rPr sz="2000" dirty="0">
                <a:solidFill>
                  <a:srgbClr val="1A6299"/>
                </a:solidFill>
                <a:sym typeface="+mn-ea"/>
              </a:rPr>
              <a:t>忽</a:t>
            </a:r>
            <a:endParaRPr sz="2000" dirty="0">
              <a:solidFill>
                <a:srgbClr val="1A6299"/>
              </a:solidFill>
              <a:sym typeface="+mn-ea"/>
            </a:endParaRPr>
          </a:p>
          <a:p>
            <a:pPr marL="228600" indent="0">
              <a:buClrTx/>
              <a:buSzTx/>
              <a:buFontTx/>
              <a:buNone/>
            </a:pPr>
            <a:r>
              <a:rPr sz="2000" dirty="0">
                <a:solidFill>
                  <a:srgbClr val="1A6299"/>
                </a:solidFill>
                <a:sym typeface="+mn-ea"/>
              </a:rPr>
              <a:t>略因果关系</a:t>
            </a:r>
            <a:r>
              <a:rPr lang="zh-CN" sz="2000" dirty="0">
                <a:solidFill>
                  <a:srgbClr val="1A6299"/>
                </a:solidFill>
                <a:sym typeface="+mn-ea"/>
              </a:rPr>
              <a:t>，</a:t>
            </a:r>
            <a:r>
              <a:rPr sz="2000" dirty="0">
                <a:sym typeface="+mn-ea"/>
              </a:rPr>
              <a:t>在</a:t>
            </a:r>
            <a:r>
              <a:rPr lang="zh-CN" altLang="en-US" sz="2000" dirty="0">
                <a:solidFill>
                  <a:srgbClr val="1A6299"/>
                </a:solidFill>
                <a:latin typeface="-apple-system"/>
                <a:sym typeface="+mn-ea"/>
              </a:rPr>
              <a:t>OOD</a:t>
            </a:r>
            <a:r>
              <a:rPr sz="2000" dirty="0">
                <a:sym typeface="+mn-ea"/>
              </a:rPr>
              <a:t>数据上会</a:t>
            </a:r>
            <a:r>
              <a:rPr sz="2000" dirty="0">
                <a:solidFill>
                  <a:srgbClr val="1A6299"/>
                </a:solidFill>
                <a:sym typeface="+mn-ea"/>
              </a:rPr>
              <a:t>表现不佳</a:t>
            </a:r>
            <a:r>
              <a:rPr sz="2000" dirty="0">
                <a:sym typeface="+mn-ea"/>
              </a:rPr>
              <a:t>。</a:t>
            </a:r>
            <a:endParaRPr lang="zh-CN" altLang="en-US" sz="2000" dirty="0">
              <a:solidFill>
                <a:srgbClr val="1A6299"/>
              </a:solidFill>
              <a:latin typeface="-apple-system"/>
              <a:sym typeface="+mn-ea"/>
            </a:endParaRPr>
          </a:p>
          <a:p>
            <a:pPr marL="228600" indent="-228600">
              <a:buClrTx/>
              <a:buSzTx/>
              <a:buFontTx/>
              <a:buNone/>
            </a:pPr>
            <a:endParaRPr sz="2000" dirty="0">
              <a:sym typeface="+mn-ea"/>
            </a:endParaRPr>
          </a:p>
          <a:p>
            <a:pPr marL="228600" indent="0">
              <a:buClrTx/>
              <a:buSzTx/>
              <a:buFontTx/>
              <a:buNone/>
            </a:pPr>
            <a:r>
              <a:rPr sz="2000" dirty="0">
                <a:sym typeface="+mn-ea"/>
              </a:rPr>
              <a:t>而</a:t>
            </a:r>
            <a:r>
              <a:rPr lang="zh-CN" altLang="en-US" sz="2000" dirty="0">
                <a:solidFill>
                  <a:srgbClr val="1A6299"/>
                </a:solidFill>
                <a:latin typeface="-apple-system"/>
                <a:sym typeface="+mn-ea"/>
              </a:rPr>
              <a:t>GNN</a:t>
            </a:r>
            <a:r>
              <a:rPr sz="2000" dirty="0">
                <a:sym typeface="+mn-ea"/>
              </a:rPr>
              <a:t>领域有着巨大的需求但尚未被大量探索。</a:t>
            </a:r>
            <a:endParaRPr sz="2000" dirty="0">
              <a:sym typeface="+mn-ea"/>
            </a:endParaRPr>
          </a:p>
          <a:p>
            <a:pPr marL="228600" indent="-228600">
              <a:buClrTx/>
              <a:buSzTx/>
              <a:buFontTx/>
              <a:buNone/>
            </a:pPr>
            <a:endParaRPr sz="2000" dirty="0">
              <a:sym typeface="+mn-ea"/>
            </a:endParaRPr>
          </a:p>
          <a:p>
            <a:pPr marL="228600" indent="-228600">
              <a:buClrTx/>
              <a:buSzTx/>
              <a:buFontTx/>
              <a:buNone/>
            </a:pPr>
            <a:endParaRPr lang="zh-CN" altLang="en-US" sz="2000" dirty="0">
              <a:solidFill>
                <a:srgbClr val="1A6299"/>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custDataLst>
              <p:tags r:id="rId1"/>
            </p:custDataLst>
          </p:nvPr>
        </p:nvSpPr>
        <p:spPr>
          <a:xfrm>
            <a:off x="1091565" y="3795395"/>
            <a:ext cx="9525635" cy="1758315"/>
          </a:xfrm>
          <a:prstGeom prst="roundRect">
            <a:avLst/>
          </a:prstGeom>
          <a:pattFill prst="pct25">
            <a:fgClr>
              <a:srgbClr val="1A6299"/>
            </a:fgClr>
            <a:bgClr>
              <a:schemeClr val="bg1"/>
            </a:bgClr>
          </a:pattFill>
          <a:ln>
            <a:no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圆角矩形 6"/>
          <p:cNvSpPr/>
          <p:nvPr>
            <p:custDataLst>
              <p:tags r:id="rId2"/>
            </p:custDataLst>
          </p:nvPr>
        </p:nvSpPr>
        <p:spPr>
          <a:xfrm>
            <a:off x="1091565" y="1588770"/>
            <a:ext cx="9525635" cy="1410335"/>
          </a:xfrm>
          <a:prstGeom prst="roundRect">
            <a:avLst/>
          </a:prstGeom>
          <a:pattFill prst="pct25">
            <a:fgClr>
              <a:srgbClr val="1A6299"/>
            </a:fgClr>
            <a:bgClr>
              <a:schemeClr val="bg1"/>
            </a:bgClr>
          </a:pattFill>
          <a:ln>
            <a:no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Related work</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 name="文本框 5"/>
          <p:cNvSpPr txBox="1"/>
          <p:nvPr/>
        </p:nvSpPr>
        <p:spPr>
          <a:xfrm>
            <a:off x="928370" y="1924685"/>
            <a:ext cx="9852660" cy="706755"/>
          </a:xfrm>
          <a:prstGeom prst="rect">
            <a:avLst/>
          </a:prstGeom>
          <a:noFill/>
        </p:spPr>
        <p:txBody>
          <a:bodyPr wrap="square" rtlCol="0" anchor="t">
            <a:spAutoFit/>
          </a:bodyPr>
          <a:p>
            <a:pPr marL="228600" indent="-228600">
              <a:buClrTx/>
              <a:buSzTx/>
              <a:buFontTx/>
              <a:buNone/>
            </a:pPr>
            <a:r>
              <a:rPr sz="2000" dirty="0">
                <a:sym typeface="+mn-ea"/>
              </a:rPr>
              <a:t>可以帮助模型区分数据和标签之间的因果效应和非因果效应，从而提高模型的泛化</a:t>
            </a:r>
            <a:endParaRPr sz="2000" dirty="0">
              <a:sym typeface="+mn-ea"/>
            </a:endParaRPr>
          </a:p>
          <a:p>
            <a:pPr marL="228600" indent="0">
              <a:buClrTx/>
              <a:buSzTx/>
              <a:buFontTx/>
              <a:buNone/>
            </a:pPr>
            <a:r>
              <a:rPr sz="2000" dirty="0">
                <a:sym typeface="+mn-ea"/>
              </a:rPr>
              <a:t>能力和可解释性。</a:t>
            </a:r>
            <a:r>
              <a:rPr lang="zh-CN" sz="2000" dirty="0">
                <a:sym typeface="+mn-ea"/>
              </a:rPr>
              <a:t>在</a:t>
            </a:r>
            <a:r>
              <a:rPr lang="zh-CN" altLang="en-US" sz="2000" dirty="0">
                <a:solidFill>
                  <a:srgbClr val="1A6299"/>
                </a:solidFill>
                <a:latin typeface="-apple-system"/>
                <a:sym typeface="+mn-ea"/>
              </a:rPr>
              <a:t>CV</a:t>
            </a:r>
            <a:r>
              <a:rPr sz="2000" dirty="0">
                <a:sym typeface="+mn-ea"/>
              </a:rPr>
              <a:t>领域</a:t>
            </a:r>
            <a:r>
              <a:rPr lang="zh-CN" sz="2000" dirty="0">
                <a:sym typeface="+mn-ea"/>
              </a:rPr>
              <a:t>广泛应用</a:t>
            </a:r>
            <a:r>
              <a:rPr lang="zh-CN" altLang="en-US" sz="2000" dirty="0">
                <a:sym typeface="+mn-ea"/>
              </a:rPr>
              <a:t>。</a:t>
            </a:r>
            <a:endParaRPr lang="zh-CN" altLang="en-US" sz="2000" dirty="0">
              <a:solidFill>
                <a:srgbClr val="1A6299"/>
              </a:solidFill>
              <a:sym typeface="+mn-ea"/>
            </a:endParaRPr>
          </a:p>
        </p:txBody>
      </p:sp>
      <p:sp>
        <p:nvSpPr>
          <p:cNvPr id="3" name="文本框 2"/>
          <p:cNvSpPr txBox="1"/>
          <p:nvPr>
            <p:custDataLst>
              <p:tags r:id="rId4"/>
            </p:custDataLst>
          </p:nvPr>
        </p:nvSpPr>
        <p:spPr>
          <a:xfrm>
            <a:off x="1215390" y="3162935"/>
            <a:ext cx="4733290" cy="398780"/>
          </a:xfrm>
          <a:prstGeom prst="rect">
            <a:avLst/>
          </a:prstGeom>
          <a:noFill/>
        </p:spPr>
        <p:txBody>
          <a:bodyPr wrap="square" rtlCol="0">
            <a:spAutoFit/>
          </a:bodyPr>
          <a:p>
            <a:pPr marL="57150" lvl="2" indent="-342900" defTabSz="0">
              <a:spcBef>
                <a:spcPct val="20000"/>
              </a:spcBef>
              <a:buClr>
                <a:schemeClr val="accent6">
                  <a:lumMod val="75000"/>
                </a:schemeClr>
              </a:buClr>
              <a:buSzPct val="110000"/>
              <a:buFont typeface="Wingdings" panose="05000000000000000000" pitchFamily="2" charset="2"/>
              <a:buChar char="n"/>
            </a:pPr>
            <a:r>
              <a:rPr lang="zh-CN" sz="2000" dirty="0">
                <a:latin typeface="宋体" panose="02010600030101010101" pitchFamily="2" charset="-122"/>
                <a:ea typeface="宋体" panose="02010600030101010101" pitchFamily="2" charset="-122"/>
              </a:rPr>
              <a:t>因果干预</a:t>
            </a:r>
            <a:endParaRPr lang="zh-CN" altLang="en-US" sz="2000" b="0" i="0" dirty="0">
              <a:effectLst/>
              <a:latin typeface="宋体" panose="02010600030101010101" pitchFamily="2" charset="-122"/>
              <a:ea typeface="宋体" panose="02010600030101010101" pitchFamily="2" charset="-122"/>
            </a:endParaRPr>
          </a:p>
        </p:txBody>
      </p:sp>
      <p:sp>
        <p:nvSpPr>
          <p:cNvPr id="5" name="文本框 4"/>
          <p:cNvSpPr txBox="1"/>
          <p:nvPr/>
        </p:nvSpPr>
        <p:spPr>
          <a:xfrm>
            <a:off x="1215390" y="4029075"/>
            <a:ext cx="9073515" cy="1322070"/>
          </a:xfrm>
          <a:prstGeom prst="rect">
            <a:avLst/>
          </a:prstGeom>
          <a:noFill/>
        </p:spPr>
        <p:txBody>
          <a:bodyPr wrap="square" rtlCol="0" anchor="t">
            <a:spAutoFit/>
          </a:bodyPr>
          <a:p>
            <a:r>
              <a:rPr sz="2000" dirty="0"/>
              <a:t>旨在消除无关特征带来的混杂效应，从而提取图中的</a:t>
            </a:r>
            <a:r>
              <a:rPr sz="2000" dirty="0">
                <a:solidFill>
                  <a:srgbClr val="1A6299"/>
                </a:solidFill>
              </a:rPr>
              <a:t>因果特征</a:t>
            </a:r>
            <a:r>
              <a:rPr sz="2000" dirty="0"/>
              <a:t>。因果特征是指真正反映图数据内在属性和预测结果之间因果关系的特征</a:t>
            </a:r>
            <a:r>
              <a:rPr lang="zh-CN" sz="2000" dirty="0"/>
              <a:t>。</a:t>
            </a:r>
            <a:endParaRPr sz="2000" dirty="0"/>
          </a:p>
          <a:p>
            <a:endParaRPr sz="2000" dirty="0"/>
          </a:p>
          <a:p>
            <a:r>
              <a:rPr sz="2000" dirty="0"/>
              <a:t>因果干预在</a:t>
            </a:r>
            <a:r>
              <a:rPr lang="zh-CN" altLang="en-US" sz="2000" dirty="0">
                <a:solidFill>
                  <a:srgbClr val="1A6299"/>
                </a:solidFill>
                <a:latin typeface="-apple-system"/>
              </a:rPr>
              <a:t>GNN</a:t>
            </a:r>
            <a:r>
              <a:rPr sz="2000" dirty="0"/>
              <a:t>的应用仍然处于初级阶段</a:t>
            </a:r>
            <a:r>
              <a:rPr lang="zh-CN" sz="2000" dirty="0"/>
              <a:t>。</a:t>
            </a:r>
            <a:endParaRPr lang="zh-CN" sz="2000" dirty="0"/>
          </a:p>
        </p:txBody>
      </p:sp>
      <p:sp>
        <p:nvSpPr>
          <p:cNvPr id="10" name="文本框 9"/>
          <p:cNvSpPr txBox="1"/>
          <p:nvPr>
            <p:custDataLst>
              <p:tags r:id="rId5"/>
            </p:custDataLst>
          </p:nvPr>
        </p:nvSpPr>
        <p:spPr>
          <a:xfrm>
            <a:off x="1215390" y="1093470"/>
            <a:ext cx="4733290" cy="398780"/>
          </a:xfrm>
          <a:prstGeom prst="rect">
            <a:avLst/>
          </a:prstGeom>
          <a:noFill/>
        </p:spPr>
        <p:txBody>
          <a:bodyPr wrap="square" rtlCol="0">
            <a:spAutoFit/>
          </a:bodyPr>
          <a:p>
            <a:pPr marL="57150" lvl="2" indent="-342900" defTabSz="0">
              <a:spcBef>
                <a:spcPct val="20000"/>
              </a:spcBef>
              <a:buClr>
                <a:schemeClr val="accent6">
                  <a:lumMod val="75000"/>
                </a:schemeClr>
              </a:buClr>
              <a:buSzPct val="110000"/>
              <a:buFont typeface="Wingdings" panose="05000000000000000000" pitchFamily="2" charset="2"/>
              <a:buChar char="n"/>
            </a:pPr>
            <a:r>
              <a:rPr lang="zh-CN" sz="2000" dirty="0">
                <a:latin typeface="宋体" panose="02010600030101010101" pitchFamily="2" charset="-122"/>
                <a:ea typeface="宋体" panose="02010600030101010101" pitchFamily="2" charset="-122"/>
              </a:rPr>
              <a:t>因果推断</a:t>
            </a:r>
            <a:endParaRPr lang="en-US" altLang="zh-CN" sz="2000" b="0" i="0" dirty="0">
              <a:effectLst/>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zh-CN" sz="2600" b="1" dirty="0">
                <a:solidFill>
                  <a:sysClr val="windowText" lastClr="000000"/>
                </a:solidFill>
                <a:latin typeface="Arial" panose="020B0604020202020204"/>
                <a:ea typeface="微软雅黑" panose="020B0503020204020204" pitchFamily="34" charset="-122"/>
                <a:sym typeface="+mn-ea"/>
              </a:rPr>
              <a:t>Paper work</a:t>
            </a:r>
            <a:endParaRPr lang="zh-CN" altLang="en-US"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grpSp>
        <p:nvGrpSpPr>
          <p:cNvPr id="13" name="组合 12"/>
          <p:cNvGrpSpPr/>
          <p:nvPr/>
        </p:nvGrpSpPr>
        <p:grpSpPr>
          <a:xfrm>
            <a:off x="965200" y="4049395"/>
            <a:ext cx="9978390" cy="1778000"/>
            <a:chOff x="5698470" y="3868418"/>
            <a:chExt cx="5244897" cy="1487242"/>
          </a:xfrm>
        </p:grpSpPr>
        <p:sp>
          <p:nvSpPr>
            <p:cNvPr id="30" name="圆角矩形 23"/>
            <p:cNvSpPr/>
            <p:nvPr/>
          </p:nvSpPr>
          <p:spPr>
            <a:xfrm>
              <a:off x="5698470" y="3868418"/>
              <a:ext cx="5244897" cy="1487242"/>
            </a:xfrm>
            <a:prstGeom prst="roundRect">
              <a:avLst/>
            </a:prstGeom>
            <a:pattFill prst="pct25">
              <a:fgClr>
                <a:schemeClr val="accent1"/>
              </a:fgClr>
              <a:bgClr>
                <a:schemeClr val="bg1"/>
              </a:bgClr>
            </a:pattFill>
            <a:ln w="19050">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600" b="1" dirty="0">
                <a:solidFill>
                  <a:schemeClr val="tx1"/>
                </a:solidFill>
              </a:endParaRPr>
            </a:p>
          </p:txBody>
        </p:sp>
        <p:sp>
          <p:nvSpPr>
            <p:cNvPr id="38" name="文本框 37"/>
            <p:cNvSpPr txBox="1"/>
            <p:nvPr/>
          </p:nvSpPr>
          <p:spPr>
            <a:xfrm>
              <a:off x="5785251" y="3977160"/>
              <a:ext cx="5090361" cy="1286464"/>
            </a:xfrm>
            <a:prstGeom prst="rect">
              <a:avLst/>
            </a:prstGeom>
            <a:noFill/>
          </p:spPr>
          <p:txBody>
            <a:bodyPr wrap="square">
              <a:spAutoFit/>
            </a:bodyPr>
            <a:lstStyle/>
            <a:p>
              <a:r>
                <a:rPr lang="zh-CN" sz="2000" b="1">
                  <a:solidFill>
                    <a:srgbClr val="000000"/>
                  </a:solidFill>
                  <a:ea typeface="宋体" panose="02010600030101010101" pitchFamily="2" charset="-122"/>
                  <a:sym typeface="+mn-ea"/>
                </a:rPr>
                <a:t>贡献：</a:t>
              </a:r>
              <a:endParaRPr lang="en-US" sz="2000">
                <a:solidFill>
                  <a:srgbClr val="000000"/>
                </a:solidFill>
                <a:latin typeface="Courier New" panose="02070309020205020404" charset="0"/>
                <a:ea typeface="宋体" panose="02010600030101010101" pitchFamily="2" charset="-122"/>
                <a:sym typeface="+mn-ea"/>
              </a:endParaRPr>
            </a:p>
            <a:p>
              <a:pPr marL="285750" indent="-285750">
                <a:buFont typeface="Arial" panose="020B0604020202020204" pitchFamily="34" charset="0"/>
                <a:buChar char="•"/>
              </a:pPr>
              <a:r>
                <a:rPr lang="zh-CN" altLang="en-US" dirty="0">
                  <a:sym typeface="+mn-ea"/>
                </a:rPr>
                <a:t>提出了一个新颖的因果注意力学习（</a:t>
              </a:r>
              <a:r>
                <a:rPr lang="en-US" altLang="zh-CN" sz="2000" dirty="0">
                  <a:solidFill>
                    <a:srgbClr val="1A6299"/>
                  </a:solidFill>
                  <a:latin typeface="-apple-system"/>
                  <a:sym typeface="+mn-ea"/>
                </a:rPr>
                <a:t>CAL</a:t>
              </a:r>
              <a:r>
                <a:rPr lang="zh-CN" altLang="en-US" dirty="0">
                  <a:sym typeface="+mn-ea"/>
                </a:rPr>
                <a:t>）策略，用于提高</a:t>
              </a:r>
              <a:r>
                <a:rPr lang="en-US" altLang="zh-CN" sz="2000" dirty="0">
                  <a:solidFill>
                    <a:srgbClr val="1A6299"/>
                  </a:solidFill>
                  <a:latin typeface="-apple-system"/>
                  <a:sym typeface="+mn-ea"/>
                </a:rPr>
                <a:t>GNN</a:t>
              </a:r>
              <a:r>
                <a:rPr lang="zh-CN" altLang="en-US" dirty="0">
                  <a:sym typeface="+mn-ea"/>
                </a:rPr>
                <a:t>在图分类任务上的泛化能力和可解释性</a:t>
              </a:r>
              <a:endParaRPr lang="en-US" altLang="zh-CN" sz="2000" dirty="0">
                <a:solidFill>
                  <a:srgbClr val="1A6299"/>
                </a:solidFill>
                <a:latin typeface="-apple-system"/>
                <a:sym typeface="+mn-ea"/>
              </a:endParaRPr>
            </a:p>
            <a:p>
              <a:pPr marL="285750" indent="-285750">
                <a:buFont typeface="Arial" panose="020B0604020202020204" pitchFamily="34" charset="0"/>
                <a:buChar char="•"/>
              </a:pPr>
              <a:r>
                <a:rPr lang="zh-CN" altLang="en-US" dirty="0">
                  <a:sym typeface="+mn-ea"/>
                </a:rPr>
                <a:t>设计了一种隐式的因果干预方法，用于实现后门调整</a:t>
              </a:r>
              <a:endParaRPr lang="zh-CN" altLang="en-US" dirty="0">
                <a:sym typeface="+mn-ea"/>
              </a:endParaRPr>
            </a:p>
            <a:p>
              <a:pPr marL="342900" indent="-342900">
                <a:buFont typeface="Arial" panose="020B0604020202020204" pitchFamily="34" charset="0"/>
                <a:buChar char="•"/>
              </a:pPr>
              <a:endParaRPr lang="zh-CN" altLang="en-US" sz="1800" dirty="0">
                <a:latin typeface="宋体" panose="02010600030101010101" pitchFamily="2" charset="-122"/>
                <a:ea typeface="宋体" panose="02010600030101010101" pitchFamily="2" charset="-122"/>
                <a:sym typeface="+mn-ea"/>
              </a:endParaRPr>
            </a:p>
          </p:txBody>
        </p:sp>
      </p:grpSp>
      <p:sp>
        <p:nvSpPr>
          <p:cNvPr id="24" name="文本框 23"/>
          <p:cNvSpPr txBox="1"/>
          <p:nvPr>
            <p:custDataLst>
              <p:tags r:id="rId2"/>
            </p:custDataLst>
          </p:nvPr>
        </p:nvSpPr>
        <p:spPr>
          <a:xfrm>
            <a:off x="1067435" y="1059815"/>
            <a:ext cx="9876790" cy="706755"/>
          </a:xfrm>
          <a:prstGeom prst="rect">
            <a:avLst/>
          </a:prstGeom>
          <a:noFill/>
        </p:spPr>
        <p:txBody>
          <a:bodyPr wrap="square" rtlCol="0">
            <a:spAutoFit/>
          </a:bodyPr>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dirty="0">
                <a:latin typeface="宋体" panose="02010600030101010101" pitchFamily="2" charset="-122"/>
                <a:ea typeface="宋体" panose="02010600030101010101" pitchFamily="2" charset="-122"/>
                <a:sym typeface="+mn-ea"/>
              </a:rPr>
              <a:t>提出了一种因果注意力学习</a:t>
            </a:r>
            <a:r>
              <a:rPr lang="zh-CN" altLang="en-US" sz="2000" dirty="0">
                <a:solidFill>
                  <a:srgbClr val="1A6299"/>
                </a:solidFill>
                <a:latin typeface="-apple-system"/>
                <a:sym typeface="+mn-ea"/>
              </a:rPr>
              <a:t>CAL，让</a:t>
            </a:r>
            <a:r>
              <a:rPr lang="en-US" altLang="zh-CN" sz="2000" dirty="0">
                <a:solidFill>
                  <a:srgbClr val="1A6299"/>
                </a:solidFill>
                <a:latin typeface="-apple-system"/>
                <a:sym typeface="+mn-ea"/>
              </a:rPr>
              <a:t>GNN</a:t>
            </a:r>
            <a:r>
              <a:rPr lang="zh-CN" altLang="en-US" sz="2000" dirty="0">
                <a:latin typeface="宋体" panose="02010600030101010101" pitchFamily="2" charset="-122"/>
                <a:ea typeface="宋体" panose="02010600030101010101" pitchFamily="2" charset="-122"/>
                <a:sym typeface="+mn-ea"/>
              </a:rPr>
              <a:t>关注图数据中的因果特征，而过滤掉非因果特征。</a:t>
            </a:r>
            <a:endParaRPr lang="zh-CN" altLang="en-US" sz="2000" b="0" i="0" dirty="0">
              <a:effectLst/>
              <a:latin typeface="宋体" panose="02010600030101010101" pitchFamily="2" charset="-122"/>
              <a:ea typeface="宋体" panose="02010600030101010101" pitchFamily="2" charset="-122"/>
            </a:endParaRPr>
          </a:p>
        </p:txBody>
      </p:sp>
      <p:sp>
        <p:nvSpPr>
          <p:cNvPr id="2" name="文本框 1"/>
          <p:cNvSpPr txBox="1"/>
          <p:nvPr>
            <p:custDataLst>
              <p:tags r:id="rId3"/>
            </p:custDataLst>
          </p:nvPr>
        </p:nvSpPr>
        <p:spPr>
          <a:xfrm>
            <a:off x="1066800" y="1934845"/>
            <a:ext cx="9876790" cy="398780"/>
          </a:xfrm>
          <a:prstGeom prst="rect">
            <a:avLst/>
          </a:prstGeom>
          <a:noFill/>
        </p:spPr>
        <p:txBody>
          <a:bodyPr wrap="square" rtlCol="0">
            <a:spAutoFit/>
          </a:bodyPr>
          <a:p>
            <a:pPr marL="0" lvl="2" indent="-285750" defTabSz="0">
              <a:spcBef>
                <a:spcPct val="20000"/>
              </a:spcBef>
              <a:buClr>
                <a:schemeClr val="accent6">
                  <a:lumMod val="75000"/>
                </a:schemeClr>
              </a:buClr>
              <a:buSzPct val="110000"/>
              <a:buFont typeface="Wingdings" panose="05000000000000000000" pitchFamily="2" charset="2"/>
              <a:buChar char="v"/>
            </a:pPr>
            <a:r>
              <a:rPr sz="2000" dirty="0">
                <a:sym typeface="+mn-ea"/>
              </a:rPr>
              <a:t>使用注意力模块分别组成因果注意图和非因果注意图。</a:t>
            </a:r>
            <a:endParaRPr sz="2000" dirty="0">
              <a:sym typeface="+mn-ea"/>
            </a:endParaRPr>
          </a:p>
        </p:txBody>
      </p:sp>
      <p:sp>
        <p:nvSpPr>
          <p:cNvPr id="3" name="文本框 2"/>
          <p:cNvSpPr txBox="1"/>
          <p:nvPr>
            <p:custDataLst>
              <p:tags r:id="rId4"/>
            </p:custDataLst>
          </p:nvPr>
        </p:nvSpPr>
        <p:spPr>
          <a:xfrm>
            <a:off x="1066800" y="2673350"/>
            <a:ext cx="9876790" cy="706755"/>
          </a:xfrm>
          <a:prstGeom prst="rect">
            <a:avLst/>
          </a:prstGeom>
          <a:noFill/>
        </p:spPr>
        <p:txBody>
          <a:bodyPr wrap="square" rtlCol="0">
            <a:spAutoFit/>
          </a:bodyPr>
          <a:p>
            <a:pPr marL="0" lvl="2" indent="-285750" defTabSz="0">
              <a:spcBef>
                <a:spcPct val="20000"/>
              </a:spcBef>
              <a:buClr>
                <a:schemeClr val="accent6">
                  <a:lumMod val="75000"/>
                </a:schemeClr>
              </a:buClr>
              <a:buSzPct val="110000"/>
              <a:buFont typeface="Wingdings" panose="05000000000000000000" pitchFamily="2" charset="2"/>
              <a:buChar char="v"/>
            </a:pPr>
            <a:r>
              <a:rPr sz="2000" dirty="0">
                <a:sym typeface="+mn-ea"/>
              </a:rPr>
              <a:t>使用因果理论中的后门调整方法来进行因果干预，将每个因果注意图与不同的非因果注意图组合起来。</a:t>
            </a:r>
            <a:endParaRPr sz="2000"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custDataLst>
              <p:tags r:id="rId1"/>
            </p:custDataLst>
          </p:nvPr>
        </p:nvSpPr>
        <p:spPr>
          <a:xfrm>
            <a:off x="1529080" y="1915160"/>
            <a:ext cx="5627370" cy="4032250"/>
          </a:xfrm>
          <a:prstGeom prst="roundRect">
            <a:avLst/>
          </a:prstGeom>
          <a:pattFill prst="pct25">
            <a:fgClr>
              <a:schemeClr val="accent1"/>
            </a:fgClr>
            <a:bgClr>
              <a:schemeClr val="bg1"/>
            </a:bgClr>
          </a:pattFill>
          <a:ln>
            <a:no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en-GB" sz="2600" b="1" dirty="0">
                <a:solidFill>
                  <a:sysClr val="windowText" lastClr="000000"/>
                </a:solidFill>
                <a:latin typeface="Arial" panose="020B0604020202020204"/>
                <a:ea typeface="微软雅黑" panose="020B0503020204020204" pitchFamily="34" charset="-122"/>
              </a:rPr>
              <a:t> PRELIMINARIES</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graphicFrame>
        <p:nvGraphicFramePr>
          <p:cNvPr id="10" name="对象 9">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3" imgW="114300" imgH="215900" progId="Equation.KSEE3">
                  <p:embed/>
                </p:oleObj>
              </mc:Choice>
              <mc:Fallback>
                <p:oleObj name="" r:id="rId3" imgW="114300" imgH="215900" progId="Equation.KSEE3">
                  <p:embed/>
                  <p:pic>
                    <p:nvPicPr>
                      <p:cNvPr id="0" name="图片 1024"/>
                      <p:cNvPicPr/>
                      <p:nvPr/>
                    </p:nvPicPr>
                    <p:blipFill>
                      <a:blip r:embed="rId4"/>
                      <a:stretch>
                        <a:fillRect/>
                      </a:stretch>
                    </p:blipFill>
                    <p:spPr>
                      <a:xfrm>
                        <a:off x="6038850" y="3321050"/>
                        <a:ext cx="114300" cy="215900"/>
                      </a:xfrm>
                      <a:prstGeom prst="rect">
                        <a:avLst/>
                      </a:prstGeom>
                    </p:spPr>
                  </p:pic>
                </p:oleObj>
              </mc:Fallback>
            </mc:AlternateContent>
          </a:graphicData>
        </a:graphic>
      </p:graphicFrame>
      <p:sp>
        <p:nvSpPr>
          <p:cNvPr id="3" name="文本框 2"/>
          <p:cNvSpPr txBox="1"/>
          <p:nvPr/>
        </p:nvSpPr>
        <p:spPr>
          <a:xfrm>
            <a:off x="1661795" y="2174875"/>
            <a:ext cx="5501640" cy="3773805"/>
          </a:xfrm>
          <a:prstGeom prst="rect">
            <a:avLst/>
          </a:prstGeom>
          <a:noFill/>
        </p:spPr>
        <p:txBody>
          <a:bodyPr wrap="square" rtlCol="0" anchor="t">
            <a:noAutofit/>
          </a:bodyPr>
          <a:p>
            <a:r>
              <a:rPr dirty="0"/>
              <a:t>将因果关系分为三个层次。自底到顶分别是：</a:t>
            </a:r>
            <a:r>
              <a:rPr dirty="0">
                <a:solidFill>
                  <a:srgbClr val="1A6299"/>
                </a:solidFill>
              </a:rPr>
              <a:t>关联、干预、反事实推理</a:t>
            </a:r>
            <a:r>
              <a:rPr dirty="0"/>
              <a:t>。</a:t>
            </a:r>
            <a:endParaRPr dirty="0"/>
          </a:p>
          <a:p>
            <a:endParaRPr dirty="0"/>
          </a:p>
          <a:p>
            <a:pPr marL="285750" indent="-285750">
              <a:buFont typeface="Wingdings" panose="05000000000000000000" charset="0"/>
              <a:buChar char="ü"/>
            </a:pPr>
            <a:r>
              <a:rPr dirty="0"/>
              <a:t>关联（</a:t>
            </a:r>
            <a:r>
              <a:rPr lang="zh-CN" altLang="en-US" sz="2000" dirty="0">
                <a:solidFill>
                  <a:srgbClr val="1A6299"/>
                </a:solidFill>
                <a:latin typeface="-apple-system"/>
              </a:rPr>
              <a:t>Association</a:t>
            </a:r>
            <a:r>
              <a:rPr dirty="0"/>
              <a:t>），通过观察到的数据找出变量之间的关联性。这无法得出事件互相影响的方向，只知道两者相关</a:t>
            </a:r>
            <a:r>
              <a:rPr lang="zh-CN" dirty="0"/>
              <a:t>。</a:t>
            </a:r>
            <a:endParaRPr lang="zh-CN" dirty="0"/>
          </a:p>
          <a:p>
            <a:pPr marL="285750" indent="-285750">
              <a:buFont typeface="Wingdings" panose="05000000000000000000" charset="0"/>
              <a:buChar char="ü"/>
            </a:pPr>
            <a:endParaRPr dirty="0"/>
          </a:p>
          <a:p>
            <a:pPr marL="285750" indent="-285750">
              <a:buFont typeface="Wingdings" panose="05000000000000000000" charset="0"/>
              <a:buChar char="ü"/>
            </a:pPr>
            <a:r>
              <a:rPr dirty="0"/>
              <a:t>干预（</a:t>
            </a:r>
            <a:r>
              <a:rPr lang="zh-CN" altLang="en-US" sz="2000" dirty="0">
                <a:solidFill>
                  <a:srgbClr val="1A6299"/>
                </a:solidFill>
                <a:latin typeface="-apple-system"/>
              </a:rPr>
              <a:t>Intervention</a:t>
            </a:r>
            <a:r>
              <a:rPr dirty="0"/>
              <a:t>），当改变事件A时，事件B是否会跟着随之改变。</a:t>
            </a:r>
            <a:endParaRPr dirty="0"/>
          </a:p>
          <a:p>
            <a:pPr marL="285750" indent="-285750">
              <a:buFont typeface="Wingdings" panose="05000000000000000000" charset="0"/>
              <a:buChar char="ü"/>
            </a:pPr>
            <a:endParaRPr dirty="0"/>
          </a:p>
          <a:p>
            <a:pPr marL="285750" indent="-285750">
              <a:buFont typeface="Wingdings" panose="05000000000000000000" charset="0"/>
              <a:buChar char="ü"/>
            </a:pPr>
            <a:r>
              <a:rPr dirty="0"/>
              <a:t>反事实（</a:t>
            </a:r>
            <a:r>
              <a:rPr lang="zh-CN" altLang="en-US" sz="2000" dirty="0">
                <a:solidFill>
                  <a:srgbClr val="1A6299"/>
                </a:solidFill>
                <a:latin typeface="-apple-system"/>
              </a:rPr>
              <a:t>Conterfactuals</a:t>
            </a:r>
            <a:r>
              <a:rPr dirty="0"/>
              <a:t>），如果想让事件B发生某种变化时，我们能否通过改变事件A来实现。</a:t>
            </a:r>
            <a:endParaRPr dirty="0"/>
          </a:p>
        </p:txBody>
      </p:sp>
      <p:sp>
        <p:nvSpPr>
          <p:cNvPr id="21" name="文本框 20"/>
          <p:cNvSpPr txBox="1"/>
          <p:nvPr>
            <p:custDataLst>
              <p:tags r:id="rId5"/>
            </p:custDataLst>
          </p:nvPr>
        </p:nvSpPr>
        <p:spPr>
          <a:xfrm>
            <a:off x="1215390" y="1036955"/>
            <a:ext cx="5315585" cy="398780"/>
          </a:xfrm>
          <a:prstGeom prst="rect">
            <a:avLst/>
          </a:prstGeom>
          <a:noFill/>
        </p:spPr>
        <p:txBody>
          <a:bodyPr wrap="square" rtlCol="0">
            <a:spAutoFit/>
          </a:bodyPr>
          <a:p>
            <a:pPr marL="57150" lvl="2" indent="-342900" defTabSz="0">
              <a:spcBef>
                <a:spcPct val="20000"/>
              </a:spcBef>
              <a:buClr>
                <a:schemeClr val="accent6">
                  <a:lumMod val="75000"/>
                </a:schemeClr>
              </a:buClr>
              <a:buSzPct val="110000"/>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因果理论</a:t>
            </a:r>
            <a:endParaRPr lang="zh-CN" altLang="en-US" sz="2000" dirty="0">
              <a:latin typeface="宋体" panose="02010600030101010101" pitchFamily="2" charset="-122"/>
              <a:ea typeface="宋体" panose="02010600030101010101" pitchFamily="2" charset="-122"/>
            </a:endParaRPr>
          </a:p>
        </p:txBody>
      </p:sp>
      <p:sp>
        <p:nvSpPr>
          <p:cNvPr id="24" name="文本框 23"/>
          <p:cNvSpPr txBox="1"/>
          <p:nvPr>
            <p:custDataLst>
              <p:tags r:id="rId6"/>
            </p:custDataLst>
          </p:nvPr>
        </p:nvSpPr>
        <p:spPr>
          <a:xfrm>
            <a:off x="1605915" y="1529715"/>
            <a:ext cx="4876800" cy="398780"/>
          </a:xfrm>
          <a:prstGeom prst="rect">
            <a:avLst/>
          </a:prstGeom>
          <a:noFill/>
        </p:spPr>
        <p:txBody>
          <a:bodyPr wrap="square" rtlCol="0">
            <a:spAutoFit/>
          </a:bodyPr>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b="0" i="0" dirty="0">
                <a:effectLst/>
                <a:latin typeface="宋体" panose="02010600030101010101" pitchFamily="2" charset="-122"/>
                <a:ea typeface="宋体" panose="02010600030101010101" pitchFamily="2" charset="-122"/>
              </a:rPr>
              <a:t>因果关系之梯</a:t>
            </a:r>
            <a:endParaRPr lang="zh-CN" altLang="en-US" sz="2000" b="0" i="0" dirty="0">
              <a:effectLst/>
              <a:latin typeface="宋体" panose="02010600030101010101" pitchFamily="2" charset="-122"/>
              <a:ea typeface="宋体" panose="02010600030101010101" pitchFamily="2" charset="-122"/>
            </a:endParaRPr>
          </a:p>
        </p:txBody>
      </p:sp>
      <p:pic>
        <p:nvPicPr>
          <p:cNvPr id="100" name="图片 99"/>
          <p:cNvPicPr/>
          <p:nvPr>
            <p:custDataLst>
              <p:tags r:id="rId7"/>
            </p:custDataLst>
          </p:nvPr>
        </p:nvPicPr>
        <p:blipFill>
          <a:blip r:embed="rId8"/>
          <a:stretch>
            <a:fillRect/>
          </a:stretch>
        </p:blipFill>
        <p:spPr>
          <a:xfrm>
            <a:off x="7521575" y="915670"/>
            <a:ext cx="3805555" cy="5078730"/>
          </a:xfrm>
          <a:prstGeom prst="rect">
            <a:avLst/>
          </a:prstGeom>
          <a:noFill/>
          <a:ln w="9525">
            <a:noFill/>
          </a:ln>
        </p:spPr>
      </p:pic>
      <p:sp>
        <p:nvSpPr>
          <p:cNvPr id="2" name="文本框 1"/>
          <p:cNvSpPr txBox="1"/>
          <p:nvPr/>
        </p:nvSpPr>
        <p:spPr>
          <a:xfrm>
            <a:off x="7736840" y="6029325"/>
            <a:ext cx="6096000" cy="398780"/>
          </a:xfrm>
          <a:prstGeom prst="rect">
            <a:avLst/>
          </a:prstGeom>
          <a:noFill/>
        </p:spPr>
        <p:txBody>
          <a:bodyPr wrap="square" rtlCol="0" anchor="t">
            <a:spAutoFit/>
          </a:bodyPr>
          <a:p>
            <a:r>
              <a:rPr lang="zh-CN" dirty="0">
                <a:sym typeface="+mn-ea"/>
              </a:rPr>
              <a:t>参考自</a:t>
            </a:r>
            <a:r>
              <a:rPr lang="zh-CN" altLang="en-US" sz="2000" dirty="0">
                <a:solidFill>
                  <a:srgbClr val="1A6299"/>
                </a:solidFill>
                <a:latin typeface="-apple-system"/>
                <a:sym typeface="+mn-ea"/>
              </a:rPr>
              <a:t>Judea Pearl《why》</a:t>
            </a:r>
            <a:endParaRPr lang="zh-CN" altLang="en-US" sz="2000" dirty="0">
              <a:solidFill>
                <a:srgbClr val="1A6299"/>
              </a:solidFill>
              <a:latin typeface="-apple-system"/>
              <a:sym typeface="+mn-ea"/>
            </a:endParaRPr>
          </a:p>
        </p:txBody>
      </p:sp>
      <p:sp>
        <p:nvSpPr>
          <p:cNvPr id="5" name="矩形 4"/>
          <p:cNvSpPr/>
          <p:nvPr/>
        </p:nvSpPr>
        <p:spPr>
          <a:xfrm>
            <a:off x="10569575" y="5674360"/>
            <a:ext cx="755650" cy="27432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en-GB" sz="2600" b="1" dirty="0">
                <a:solidFill>
                  <a:sysClr val="windowText" lastClr="000000"/>
                </a:solidFill>
                <a:latin typeface="Arial" panose="020B0604020202020204"/>
                <a:ea typeface="微软雅黑" panose="020B0503020204020204" pitchFamily="34" charset="-122"/>
              </a:rPr>
              <a:t> PRELIMINARIES</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graphicFrame>
        <p:nvGraphicFramePr>
          <p:cNvPr id="10" name="对象 9">
            <a:hlinkClick r:id="" action="ppaction://ole?verb="/>
          </p:cNvPr>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3321050"/>
                        <a:ext cx="114300" cy="215900"/>
                      </a:xfrm>
                      <a:prstGeom prst="rect">
                        <a:avLst/>
                      </a:prstGeom>
                    </p:spPr>
                  </p:pic>
                </p:oleObj>
              </mc:Fallback>
            </mc:AlternateContent>
          </a:graphicData>
        </a:graphic>
      </p:graphicFrame>
      <p:sp>
        <p:nvSpPr>
          <p:cNvPr id="3" name="文本框 2"/>
          <p:cNvSpPr txBox="1"/>
          <p:nvPr/>
        </p:nvSpPr>
        <p:spPr>
          <a:xfrm>
            <a:off x="1454785" y="2566670"/>
            <a:ext cx="9867900" cy="1198880"/>
          </a:xfrm>
          <a:prstGeom prst="rect">
            <a:avLst/>
          </a:prstGeom>
          <a:noFill/>
        </p:spPr>
        <p:txBody>
          <a:bodyPr wrap="square" rtlCol="0" anchor="t">
            <a:spAutoFit/>
          </a:bodyPr>
          <a:p>
            <a:pPr indent="457200"/>
            <a:r>
              <a:rPr dirty="0"/>
              <a:t>三种因果推断结构：</a:t>
            </a:r>
            <a:endParaRPr dirty="0"/>
          </a:p>
          <a:p>
            <a:pPr indent="457200"/>
            <a:endParaRPr dirty="0"/>
          </a:p>
          <a:p>
            <a:pPr marL="742950" lvl="1" indent="-285750">
              <a:buFont typeface="Arial" panose="020B0604020202020204" pitchFamily="34" charset="0"/>
              <a:buChar char="•"/>
            </a:pPr>
            <a:r>
              <a:rPr dirty="0"/>
              <a:t>链式结构和叉式结构中的</a:t>
            </a:r>
            <a:r>
              <a:rPr lang="en-US" dirty="0"/>
              <a:t>X</a:t>
            </a:r>
            <a:r>
              <a:rPr dirty="0"/>
              <a:t>和</a:t>
            </a:r>
            <a:r>
              <a:rPr lang="en-US" dirty="0"/>
              <a:t>Z</a:t>
            </a:r>
            <a:r>
              <a:rPr dirty="0"/>
              <a:t>因为</a:t>
            </a:r>
            <a:r>
              <a:rPr lang="en-US" dirty="0"/>
              <a:t>Y</a:t>
            </a:r>
            <a:r>
              <a:rPr dirty="0"/>
              <a:t>相关，如果</a:t>
            </a:r>
            <a:r>
              <a:rPr lang="en-US" dirty="0"/>
              <a:t>Y</a:t>
            </a:r>
            <a:r>
              <a:rPr dirty="0"/>
              <a:t>是确定值，</a:t>
            </a:r>
            <a:r>
              <a:rPr lang="en-US" dirty="0"/>
              <a:t>X</a:t>
            </a:r>
            <a:r>
              <a:rPr dirty="0"/>
              <a:t>、</a:t>
            </a:r>
            <a:r>
              <a:rPr lang="en-US" dirty="0"/>
              <a:t>Z</a:t>
            </a:r>
            <a:r>
              <a:rPr dirty="0"/>
              <a:t>就以</a:t>
            </a:r>
            <a:r>
              <a:rPr lang="en-US" dirty="0"/>
              <a:t>Y</a:t>
            </a:r>
            <a:r>
              <a:rPr dirty="0"/>
              <a:t>为条件独立</a:t>
            </a:r>
            <a:r>
              <a:rPr lang="zh-CN" dirty="0"/>
              <a:t>。</a:t>
            </a:r>
            <a:endParaRPr dirty="0"/>
          </a:p>
          <a:p>
            <a:pPr marL="742950" lvl="1" indent="-285750">
              <a:buFont typeface="Arial" panose="020B0604020202020204" pitchFamily="34" charset="0"/>
              <a:buChar char="•"/>
            </a:pPr>
            <a:r>
              <a:rPr dirty="0"/>
              <a:t>对撞结构恰好相反，</a:t>
            </a:r>
            <a:r>
              <a:rPr lang="en-US" dirty="0"/>
              <a:t>X</a:t>
            </a:r>
            <a:r>
              <a:rPr dirty="0"/>
              <a:t>、</a:t>
            </a:r>
            <a:r>
              <a:rPr lang="en-US" dirty="0"/>
              <a:t>Z</a:t>
            </a:r>
            <a:r>
              <a:rPr dirty="0"/>
              <a:t>独立，当</a:t>
            </a:r>
            <a:r>
              <a:rPr lang="en-US" dirty="0"/>
              <a:t>Y</a:t>
            </a:r>
            <a:r>
              <a:rPr dirty="0"/>
              <a:t>确定后，</a:t>
            </a:r>
            <a:r>
              <a:rPr lang="en-US" dirty="0"/>
              <a:t>X</a:t>
            </a:r>
            <a:r>
              <a:rPr dirty="0"/>
              <a:t>、</a:t>
            </a:r>
            <a:r>
              <a:rPr lang="en-US" dirty="0"/>
              <a:t>Z</a:t>
            </a:r>
            <a:r>
              <a:rPr dirty="0"/>
              <a:t>相关</a:t>
            </a:r>
            <a:r>
              <a:rPr lang="zh-CN" dirty="0"/>
              <a:t>。</a:t>
            </a:r>
            <a:endParaRPr lang="zh-CN" dirty="0"/>
          </a:p>
        </p:txBody>
      </p:sp>
      <p:sp>
        <p:nvSpPr>
          <p:cNvPr id="21" name="文本框 20"/>
          <p:cNvSpPr txBox="1"/>
          <p:nvPr>
            <p:custDataLst>
              <p:tags r:id="rId4"/>
            </p:custDataLst>
          </p:nvPr>
        </p:nvSpPr>
        <p:spPr>
          <a:xfrm>
            <a:off x="1215390" y="1313180"/>
            <a:ext cx="5315585" cy="398780"/>
          </a:xfrm>
          <a:prstGeom prst="rect">
            <a:avLst/>
          </a:prstGeom>
          <a:noFill/>
        </p:spPr>
        <p:txBody>
          <a:bodyPr wrap="square" rtlCol="0">
            <a:spAutoFit/>
          </a:bodyPr>
          <a:p>
            <a:pPr marL="57150" lvl="2" indent="-342900" defTabSz="0">
              <a:spcBef>
                <a:spcPct val="20000"/>
              </a:spcBef>
              <a:buClr>
                <a:schemeClr val="accent6">
                  <a:lumMod val="75000"/>
                </a:schemeClr>
              </a:buClr>
              <a:buSzPct val="110000"/>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因果理论</a:t>
            </a:r>
            <a:endParaRPr lang="zh-CN" altLang="en-US" sz="2000" dirty="0">
              <a:latin typeface="宋体" panose="02010600030101010101" pitchFamily="2" charset="-122"/>
              <a:ea typeface="宋体" panose="02010600030101010101" pitchFamily="2" charset="-122"/>
            </a:endParaRPr>
          </a:p>
        </p:txBody>
      </p:sp>
      <p:sp>
        <p:nvSpPr>
          <p:cNvPr id="24" name="文本框 23"/>
          <p:cNvSpPr txBox="1"/>
          <p:nvPr>
            <p:custDataLst>
              <p:tags r:id="rId5"/>
            </p:custDataLst>
          </p:nvPr>
        </p:nvSpPr>
        <p:spPr>
          <a:xfrm>
            <a:off x="1400810" y="1864995"/>
            <a:ext cx="4876800" cy="398780"/>
          </a:xfrm>
          <a:prstGeom prst="rect">
            <a:avLst/>
          </a:prstGeom>
          <a:noFill/>
        </p:spPr>
        <p:txBody>
          <a:bodyPr wrap="square" rtlCol="0">
            <a:spAutoFit/>
          </a:bodyPr>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b="0" i="0" dirty="0">
                <a:effectLst/>
                <a:latin typeface="宋体" panose="02010600030101010101" pitchFamily="2" charset="-122"/>
                <a:ea typeface="宋体" panose="02010600030101010101" pitchFamily="2" charset="-122"/>
              </a:rPr>
              <a:t>结构</a:t>
            </a:r>
            <a:endParaRPr lang="zh-CN" altLang="en-US" sz="2000" b="0" i="0" dirty="0">
              <a:effectLst/>
              <a:latin typeface="宋体" panose="02010600030101010101" pitchFamily="2" charset="-122"/>
              <a:ea typeface="宋体" panose="02010600030101010101" pitchFamily="2" charset="-122"/>
            </a:endParaRPr>
          </a:p>
        </p:txBody>
      </p:sp>
      <p:pic>
        <p:nvPicPr>
          <p:cNvPr id="4" name="图片 3"/>
          <p:cNvPicPr>
            <a:picLocks noChangeAspect="1"/>
          </p:cNvPicPr>
          <p:nvPr>
            <p:custDataLst>
              <p:tags r:id="rId6"/>
            </p:custDataLst>
          </p:nvPr>
        </p:nvPicPr>
        <p:blipFill>
          <a:blip r:embed="rId7"/>
          <a:stretch>
            <a:fillRect/>
          </a:stretch>
        </p:blipFill>
        <p:spPr>
          <a:xfrm>
            <a:off x="1581785" y="4222115"/>
            <a:ext cx="2895600" cy="1179195"/>
          </a:xfrm>
          <a:prstGeom prst="rect">
            <a:avLst/>
          </a:prstGeom>
        </p:spPr>
      </p:pic>
      <p:pic>
        <p:nvPicPr>
          <p:cNvPr id="5" name="图片 4"/>
          <p:cNvPicPr>
            <a:picLocks noChangeAspect="1"/>
          </p:cNvPicPr>
          <p:nvPr>
            <p:custDataLst>
              <p:tags r:id="rId8"/>
            </p:custDataLst>
          </p:nvPr>
        </p:nvPicPr>
        <p:blipFill>
          <a:blip r:embed="rId9"/>
          <a:stretch>
            <a:fillRect/>
          </a:stretch>
        </p:blipFill>
        <p:spPr>
          <a:xfrm>
            <a:off x="5006340" y="4239260"/>
            <a:ext cx="2895600" cy="1162050"/>
          </a:xfrm>
          <a:prstGeom prst="rect">
            <a:avLst/>
          </a:prstGeom>
        </p:spPr>
      </p:pic>
      <p:pic>
        <p:nvPicPr>
          <p:cNvPr id="7" name="图片 6"/>
          <p:cNvPicPr>
            <a:picLocks noChangeAspect="1"/>
          </p:cNvPicPr>
          <p:nvPr>
            <p:custDataLst>
              <p:tags r:id="rId10"/>
            </p:custDataLst>
          </p:nvPr>
        </p:nvPicPr>
        <p:blipFill>
          <a:blip r:embed="rId11"/>
          <a:srcRect t="2737"/>
          <a:stretch>
            <a:fillRect/>
          </a:stretch>
        </p:blipFill>
        <p:spPr>
          <a:xfrm>
            <a:off x="8426450" y="4222115"/>
            <a:ext cx="2895600" cy="1149350"/>
          </a:xfrm>
          <a:prstGeom prst="rect">
            <a:avLst/>
          </a:prstGeom>
        </p:spPr>
      </p:pic>
      <p:sp>
        <p:nvSpPr>
          <p:cNvPr id="9" name="圆角矩形 12"/>
          <p:cNvSpPr>
            <a:spLocks noChangeArrowheads="1"/>
          </p:cNvSpPr>
          <p:nvPr>
            <p:custDataLst>
              <p:tags r:id="rId12"/>
            </p:custDataLst>
          </p:nvPr>
        </p:nvSpPr>
        <p:spPr bwMode="auto">
          <a:xfrm>
            <a:off x="1581785" y="2519680"/>
            <a:ext cx="9739630" cy="1278255"/>
          </a:xfrm>
          <a:prstGeom prst="roundRect">
            <a:avLst>
              <a:gd name="adj" fmla="val 16667"/>
            </a:avLst>
          </a:prstGeom>
          <a:noFill/>
          <a:ln w="22225">
            <a:solidFill>
              <a:srgbClr val="1A6299"/>
            </a:solidFill>
            <a:prstDash val="sysDash"/>
            <a:round/>
          </a:ln>
          <a:extLst>
            <a:ext uri="{909E8E84-426E-40DD-AFC4-6F175D3DCCD1}">
              <a14:hiddenFill xmlns:a14="http://schemas.microsoft.com/office/drawing/2010/main">
                <a:solidFill>
                  <a:srgbClr val="FFFFFF"/>
                </a:solidFill>
              </a14:hiddenFill>
            </a:ext>
          </a:extLst>
        </p:spPr>
        <p:txBody>
          <a:bodyPr wrap="square">
            <a:noAutofit/>
          </a:bodyPr>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2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endParaRPr lang="zh-CN" altLang="en-US" sz="1000" spc="600" dirty="0">
              <a:solidFill>
                <a:prstClr val="white"/>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lang="zh-CN" altLang="en-US" sz="1000" spc="300" dirty="0">
              <a:solidFill>
                <a:prstClr val="white"/>
              </a:solidFill>
              <a:latin typeface="Arial" panose="020B0604020202020204" pitchFamily="34" charset="0"/>
              <a:ea typeface="微软雅黑" panose="020B0503020204020204" pitchFamily="34" charset="-122"/>
              <a:cs typeface="Arial" panose="020B060402020202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20204"/>
                <a:ea typeface="微软雅黑" panose="020B0503020204020204" pitchFamily="34" charset="-122"/>
              </a:rPr>
              <a:t>   </a:t>
            </a:r>
            <a:r>
              <a:rPr lang="en-US" altLang="en-GB" sz="2600" b="1" dirty="0">
                <a:solidFill>
                  <a:sysClr val="windowText" lastClr="000000"/>
                </a:solidFill>
                <a:latin typeface="Arial" panose="020B0604020202020204"/>
                <a:ea typeface="微软雅黑" panose="020B0503020204020204" pitchFamily="34" charset="-122"/>
              </a:rPr>
              <a:t> PRELIMINARIES</a:t>
            </a:r>
            <a:endParaRPr lang="en-US" altLang="en-GB" sz="2600" b="1" dirty="0">
              <a:solidFill>
                <a:sysClr val="windowText" lastClr="000000"/>
              </a:solidFill>
              <a:latin typeface="Arial" panose="020B060402020202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7185"/>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1A6299"/>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10" name="对象 9">
            <a:hlinkClick r:id="" action="ppaction://ole?verb="/>
          </p:cNvPr>
          <p:cNvGraphicFramePr>
            <a:graphicFrameLocks noChangeAspect="1"/>
          </p:cNvGraphicFramePr>
          <p:nvPr/>
        </p:nvGraphicFramePr>
        <p:xfrm>
          <a:off x="6038850" y="4794885"/>
          <a:ext cx="114300" cy="215900"/>
        </p:xfrm>
        <a:graphic>
          <a:graphicData uri="http://schemas.openxmlformats.org/presentationml/2006/ole">
            <mc:AlternateContent xmlns:mc="http://schemas.openxmlformats.org/markup-compatibility/2006">
              <mc:Choice xmlns:v="urn:schemas-microsoft-com:vml" Requires="v">
                <p:oleObj spid="_x0000_s1025" name="" r:id="rId2" imgW="114300" imgH="215900" progId="Equation.KSEE3">
                  <p:embed/>
                </p:oleObj>
              </mc:Choice>
              <mc:Fallback>
                <p:oleObj name="" r:id="rId2" imgW="114300" imgH="215900" progId="Equation.KSEE3">
                  <p:embed/>
                  <p:pic>
                    <p:nvPicPr>
                      <p:cNvPr id="0" name="图片 1024"/>
                      <p:cNvPicPr/>
                      <p:nvPr/>
                    </p:nvPicPr>
                    <p:blipFill>
                      <a:blip r:embed="rId3"/>
                      <a:stretch>
                        <a:fillRect/>
                      </a:stretch>
                    </p:blipFill>
                    <p:spPr>
                      <a:xfrm>
                        <a:off x="6038850" y="4794885"/>
                        <a:ext cx="114300" cy="215900"/>
                      </a:xfrm>
                      <a:prstGeom prst="rect">
                        <a:avLst/>
                      </a:prstGeom>
                    </p:spPr>
                  </p:pic>
                </p:oleObj>
              </mc:Fallback>
            </mc:AlternateContent>
          </a:graphicData>
        </a:graphic>
      </p:graphicFrame>
      <p:sp>
        <p:nvSpPr>
          <p:cNvPr id="3" name="文本框 2"/>
          <p:cNvSpPr txBox="1"/>
          <p:nvPr/>
        </p:nvSpPr>
        <p:spPr>
          <a:xfrm>
            <a:off x="1454785" y="3342640"/>
            <a:ext cx="5359400" cy="645160"/>
          </a:xfrm>
          <a:prstGeom prst="rect">
            <a:avLst/>
          </a:prstGeom>
          <a:noFill/>
        </p:spPr>
        <p:txBody>
          <a:bodyPr wrap="square" rtlCol="0" anchor="t">
            <a:spAutoFit/>
          </a:bodyPr>
          <a:p>
            <a:r>
              <a:rPr lang="zh-CN" altLang="en-US">
                <a:sym typeface="+mn-ea"/>
              </a:rPr>
              <a:t>所有因变量和自变量之间以指向自变量为开始的路径。（</a:t>
            </a:r>
            <a:r>
              <a:rPr lang="zh-CN" altLang="en-US">
                <a:solidFill>
                  <a:srgbClr val="1A6299"/>
                </a:solidFill>
                <a:sym typeface="+mn-ea"/>
              </a:rPr>
              <a:t>还有其他路径，文章采用的方法是后门路径</a:t>
            </a:r>
            <a:r>
              <a:rPr lang="zh-CN" altLang="en-US">
                <a:sym typeface="+mn-ea"/>
              </a:rPr>
              <a:t>）</a:t>
            </a:r>
            <a:endParaRPr lang="zh-CN" dirty="0"/>
          </a:p>
        </p:txBody>
      </p:sp>
      <p:sp>
        <p:nvSpPr>
          <p:cNvPr id="21" name="文本框 20"/>
          <p:cNvSpPr txBox="1"/>
          <p:nvPr>
            <p:custDataLst>
              <p:tags r:id="rId4"/>
            </p:custDataLst>
          </p:nvPr>
        </p:nvSpPr>
        <p:spPr>
          <a:xfrm>
            <a:off x="1215390" y="1313180"/>
            <a:ext cx="5315585" cy="398780"/>
          </a:xfrm>
          <a:prstGeom prst="rect">
            <a:avLst/>
          </a:prstGeom>
          <a:noFill/>
        </p:spPr>
        <p:txBody>
          <a:bodyPr wrap="square" rtlCol="0">
            <a:spAutoFit/>
          </a:bodyPr>
          <a:p>
            <a:pPr marL="57150" lvl="2" indent="-342900" defTabSz="0">
              <a:spcBef>
                <a:spcPct val="20000"/>
              </a:spcBef>
              <a:buClr>
                <a:schemeClr val="accent6">
                  <a:lumMod val="75000"/>
                </a:schemeClr>
              </a:buClr>
              <a:buSzPct val="110000"/>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因果理论</a:t>
            </a:r>
            <a:endParaRPr lang="zh-CN" altLang="en-US" sz="2000" dirty="0">
              <a:latin typeface="宋体" panose="02010600030101010101" pitchFamily="2" charset="-122"/>
              <a:ea typeface="宋体" panose="02010600030101010101" pitchFamily="2" charset="-122"/>
            </a:endParaRPr>
          </a:p>
        </p:txBody>
      </p:sp>
      <p:sp>
        <p:nvSpPr>
          <p:cNvPr id="24" name="文本框 23"/>
          <p:cNvSpPr txBox="1"/>
          <p:nvPr>
            <p:custDataLst>
              <p:tags r:id="rId5"/>
            </p:custDataLst>
          </p:nvPr>
        </p:nvSpPr>
        <p:spPr>
          <a:xfrm>
            <a:off x="1400810" y="2762250"/>
            <a:ext cx="4876800" cy="398780"/>
          </a:xfrm>
          <a:prstGeom prst="rect">
            <a:avLst/>
          </a:prstGeom>
          <a:noFill/>
        </p:spPr>
        <p:txBody>
          <a:bodyPr wrap="square" rtlCol="0">
            <a:spAutoFit/>
          </a:bodyPr>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b="0" i="0" dirty="0">
                <a:effectLst/>
                <a:latin typeface="宋体" panose="02010600030101010101" pitchFamily="2" charset="-122"/>
                <a:ea typeface="宋体" panose="02010600030101010101" pitchFamily="2" charset="-122"/>
              </a:rPr>
              <a:t>后门路径</a:t>
            </a:r>
            <a:endParaRPr lang="zh-CN" altLang="en-US" sz="2000" b="0" i="0" dirty="0">
              <a:effectLst/>
              <a:latin typeface="宋体" panose="02010600030101010101" pitchFamily="2" charset="-122"/>
              <a:ea typeface="宋体" panose="02010600030101010101" pitchFamily="2" charset="-122"/>
            </a:endParaRPr>
          </a:p>
        </p:txBody>
      </p:sp>
      <p:sp>
        <p:nvSpPr>
          <p:cNvPr id="6" name="文本框 5"/>
          <p:cNvSpPr txBox="1"/>
          <p:nvPr>
            <p:custDataLst>
              <p:tags r:id="rId6"/>
            </p:custDataLst>
          </p:nvPr>
        </p:nvSpPr>
        <p:spPr>
          <a:xfrm>
            <a:off x="1400810" y="4160520"/>
            <a:ext cx="4876800" cy="398780"/>
          </a:xfrm>
          <a:prstGeom prst="rect">
            <a:avLst/>
          </a:prstGeom>
          <a:noFill/>
        </p:spPr>
        <p:txBody>
          <a:bodyPr wrap="square" rtlCol="0">
            <a:spAutoFit/>
          </a:bodyPr>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b="0" i="0" dirty="0">
                <a:effectLst/>
                <a:latin typeface="宋体" panose="02010600030101010101" pitchFamily="2" charset="-122"/>
                <a:ea typeface="宋体" panose="02010600030101010101" pitchFamily="2" charset="-122"/>
              </a:rPr>
              <a:t>去混杂</a:t>
            </a:r>
            <a:endParaRPr lang="zh-CN" altLang="en-US" sz="2000" b="0" i="0" dirty="0">
              <a:effectLst/>
              <a:latin typeface="宋体" panose="02010600030101010101" pitchFamily="2" charset="-122"/>
              <a:ea typeface="宋体" panose="02010600030101010101" pitchFamily="2" charset="-122"/>
            </a:endParaRPr>
          </a:p>
        </p:txBody>
      </p:sp>
      <p:sp>
        <p:nvSpPr>
          <p:cNvPr id="8" name="文本框 7"/>
          <p:cNvSpPr txBox="1"/>
          <p:nvPr/>
        </p:nvSpPr>
        <p:spPr>
          <a:xfrm>
            <a:off x="1454785" y="4644390"/>
            <a:ext cx="6096000" cy="368300"/>
          </a:xfrm>
          <a:prstGeom prst="rect">
            <a:avLst/>
          </a:prstGeom>
          <a:noFill/>
        </p:spPr>
        <p:txBody>
          <a:bodyPr wrap="square" rtlCol="0" anchor="t">
            <a:spAutoFit/>
          </a:bodyPr>
          <a:p>
            <a:r>
              <a:rPr lang="zh-CN" altLang="en-US"/>
              <a:t>阻断所有的后门路径就完成了去混杂</a:t>
            </a:r>
            <a:endParaRPr lang="en-US" altLang="zh-CN"/>
          </a:p>
        </p:txBody>
      </p:sp>
      <p:sp>
        <p:nvSpPr>
          <p:cNvPr id="4" name="文本框 3"/>
          <p:cNvSpPr txBox="1"/>
          <p:nvPr>
            <p:custDataLst>
              <p:tags r:id="rId7"/>
            </p:custDataLst>
          </p:nvPr>
        </p:nvSpPr>
        <p:spPr>
          <a:xfrm>
            <a:off x="1400810" y="5079365"/>
            <a:ext cx="4876800" cy="398780"/>
          </a:xfrm>
          <a:prstGeom prst="rect">
            <a:avLst/>
          </a:prstGeom>
          <a:noFill/>
        </p:spPr>
        <p:txBody>
          <a:bodyPr wrap="square" rtlCol="0">
            <a:spAutoFit/>
          </a:bodyPr>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b="0" i="0" dirty="0">
                <a:effectLst/>
                <a:latin typeface="宋体" panose="02010600030101010101" pitchFamily="2" charset="-122"/>
                <a:ea typeface="宋体" panose="02010600030101010101" pitchFamily="2" charset="-122"/>
              </a:rPr>
              <a:t>因果干预</a:t>
            </a:r>
            <a:endParaRPr lang="zh-CN" altLang="en-US" sz="2000" b="0" i="0" dirty="0">
              <a:effectLst/>
              <a:latin typeface="宋体" panose="02010600030101010101" pitchFamily="2" charset="-122"/>
              <a:ea typeface="宋体" panose="02010600030101010101" pitchFamily="2" charset="-122"/>
            </a:endParaRPr>
          </a:p>
        </p:txBody>
      </p:sp>
      <p:sp>
        <p:nvSpPr>
          <p:cNvPr id="7" name="文本框 6"/>
          <p:cNvSpPr txBox="1"/>
          <p:nvPr/>
        </p:nvSpPr>
        <p:spPr>
          <a:xfrm>
            <a:off x="1454785" y="5544820"/>
            <a:ext cx="6096000" cy="368300"/>
          </a:xfrm>
          <a:prstGeom prst="rect">
            <a:avLst/>
          </a:prstGeom>
          <a:noFill/>
        </p:spPr>
        <p:txBody>
          <a:bodyPr wrap="square" rtlCol="0" anchor="t">
            <a:spAutoFit/>
          </a:bodyPr>
          <a:p>
            <a:r>
              <a:rPr lang="zh-CN" altLang="en-US"/>
              <a:t>文章中采用的是后门准则的方法去混杂完成因果干预</a:t>
            </a:r>
            <a:endParaRPr lang="zh-CN" altLang="en-US"/>
          </a:p>
        </p:txBody>
      </p:sp>
      <p:pic>
        <p:nvPicPr>
          <p:cNvPr id="2" name="图片 1"/>
          <p:cNvPicPr>
            <a:picLocks noChangeAspect="1"/>
          </p:cNvPicPr>
          <p:nvPr>
            <p:custDataLst>
              <p:tags r:id="rId8"/>
            </p:custDataLst>
          </p:nvPr>
        </p:nvPicPr>
        <p:blipFill>
          <a:blip r:embed="rId9"/>
          <a:stretch>
            <a:fillRect/>
          </a:stretch>
        </p:blipFill>
        <p:spPr>
          <a:xfrm>
            <a:off x="7445375" y="2695575"/>
            <a:ext cx="3576955" cy="2192655"/>
          </a:xfrm>
          <a:prstGeom prst="rect">
            <a:avLst/>
          </a:prstGeom>
        </p:spPr>
      </p:pic>
      <p:sp>
        <p:nvSpPr>
          <p:cNvPr id="5" name="文本框 4"/>
          <p:cNvSpPr txBox="1"/>
          <p:nvPr>
            <p:custDataLst>
              <p:tags r:id="rId10"/>
            </p:custDataLst>
          </p:nvPr>
        </p:nvSpPr>
        <p:spPr>
          <a:xfrm>
            <a:off x="1400810" y="1751965"/>
            <a:ext cx="4876800" cy="398780"/>
          </a:xfrm>
          <a:prstGeom prst="rect">
            <a:avLst/>
          </a:prstGeom>
          <a:noFill/>
        </p:spPr>
        <p:txBody>
          <a:bodyPr wrap="square" rtlCol="0">
            <a:spAutoFit/>
          </a:bodyPr>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b="0" i="0" dirty="0">
                <a:effectLst/>
                <a:latin typeface="宋体" panose="02010600030101010101" pitchFamily="2" charset="-122"/>
                <a:ea typeface="宋体" panose="02010600030101010101" pitchFamily="2" charset="-122"/>
              </a:rPr>
              <a:t>混杂因子</a:t>
            </a:r>
            <a:endParaRPr lang="zh-CN" altLang="en-US" sz="2000" b="0" i="0" dirty="0">
              <a:effectLst/>
              <a:latin typeface="宋体" panose="02010600030101010101" pitchFamily="2" charset="-122"/>
              <a:ea typeface="宋体" panose="02010600030101010101" pitchFamily="2" charset="-122"/>
            </a:endParaRPr>
          </a:p>
        </p:txBody>
      </p:sp>
      <p:sp>
        <p:nvSpPr>
          <p:cNvPr id="9" name="文本框 8"/>
          <p:cNvSpPr txBox="1"/>
          <p:nvPr>
            <p:custDataLst>
              <p:tags r:id="rId11"/>
            </p:custDataLst>
          </p:nvPr>
        </p:nvSpPr>
        <p:spPr>
          <a:xfrm>
            <a:off x="1400810" y="2233930"/>
            <a:ext cx="6096000" cy="368300"/>
          </a:xfrm>
          <a:prstGeom prst="rect">
            <a:avLst/>
          </a:prstGeom>
          <a:noFill/>
        </p:spPr>
        <p:txBody>
          <a:bodyPr wrap="square" rtlCol="0" anchor="t">
            <a:spAutoFit/>
          </a:bodyPr>
          <a:p>
            <a:r>
              <a:rPr lang="zh-CN" altLang="en-US"/>
              <a:t>混杂因素是自变量和因变量的共同原因。</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COMMONDATA" val="eyJoZGlkIjoiYmRjZWQ0YmVkMzVjYTE2OWUwZGVjOWRlMzMxZGE4NjUifQ=="/>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5880</Words>
  <Application>WPS 演示</Application>
  <PresentationFormat>宽屏</PresentationFormat>
  <Paragraphs>591</Paragraphs>
  <Slides>23</Slides>
  <Notes>10</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12</vt:i4>
      </vt:variant>
      <vt:variant>
        <vt:lpstr>幻灯片标题</vt:lpstr>
      </vt:variant>
      <vt:variant>
        <vt:i4>23</vt:i4>
      </vt:variant>
    </vt:vector>
  </HeadingPairs>
  <TitlesOfParts>
    <vt:vector size="53" baseType="lpstr">
      <vt:lpstr>Arial</vt:lpstr>
      <vt:lpstr>宋体</vt:lpstr>
      <vt:lpstr>Wingdings</vt:lpstr>
      <vt:lpstr>微软雅黑</vt:lpstr>
      <vt:lpstr>Arial</vt:lpstr>
      <vt:lpstr>Calibri</vt:lpstr>
      <vt:lpstr>-apple-system</vt:lpstr>
      <vt:lpstr>Segoe Print</vt:lpstr>
      <vt:lpstr>Söhne</vt:lpstr>
      <vt:lpstr>Courier New</vt:lpstr>
      <vt:lpstr>Wingdings</vt:lpstr>
      <vt:lpstr>等线</vt:lpstr>
      <vt:lpstr>等线 Light</vt:lpstr>
      <vt:lpstr>Arial Unicode MS</vt:lpstr>
      <vt:lpstr>Calibri Light</vt:lpstr>
      <vt:lpstr>Calibri</vt:lpstr>
      <vt:lpstr>Office 主题​​</vt:lpstr>
      <vt:lpstr>2_Office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 晶晶</dc:creator>
  <cp:lastModifiedBy>licht und schatten</cp:lastModifiedBy>
  <cp:revision>1494</cp:revision>
  <dcterms:created xsi:type="dcterms:W3CDTF">2021-12-22T05:58:00Z</dcterms:created>
  <dcterms:modified xsi:type="dcterms:W3CDTF">2023-09-20T04:15:15Z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0285951E052E445EAAC128FBC55664B1_12</vt:lpwstr>
  </property>
</Properties>
</file>