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9.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1011" r:id="rId4"/>
    <p:sldId id="1012" r:id="rId5"/>
    <p:sldId id="6501" r:id="rId7"/>
    <p:sldId id="6503" r:id="rId8"/>
    <p:sldId id="6515" r:id="rId9"/>
    <p:sldId id="6519" r:id="rId10"/>
    <p:sldId id="6520" r:id="rId11"/>
    <p:sldId id="6523" r:id="rId12"/>
    <p:sldId id="6525" r:id="rId13"/>
    <p:sldId id="6521"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299"/>
    <a:srgbClr val="2E5292"/>
    <a:srgbClr val="254275"/>
    <a:srgbClr val="12203A"/>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82" autoAdjust="0"/>
    <p:restoredTop sz="94660"/>
  </p:normalViewPr>
  <p:slideViewPr>
    <p:cSldViewPr snapToGrid="0">
      <p:cViewPr varScale="1">
        <p:scale>
          <a:sx n="86" d="100"/>
          <a:sy n="86"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4.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A1D4C9-023C-4192-AB93-590CB094F46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16636-4AC2-4A8B-999E-D410636806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5.3</a:t>
            </a:r>
            <a:r>
              <a:rPr lang="zh-CN" altLang="en-US"/>
              <a:t>主要考虑了在</a:t>
            </a:r>
            <a:r>
              <a:rPr lang="en-US" altLang="zh-CN"/>
              <a:t>4</a:t>
            </a:r>
            <a:r>
              <a:rPr lang="zh-CN" altLang="en-US"/>
              <a:t>编码</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32428E4-218F-44A1-B8E3-B9791473E7A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1EE6-5B35-4E2E-A7BA-1A35B24470E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428E4-218F-44A1-B8E3-B9791473E7A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1EE6-5B35-4E2E-A7BA-1A35B24470E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6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2.xml"/><Relationship Id="rId2" Type="http://schemas.openxmlformats.org/officeDocument/2006/relationships/image" Target="../media/image12.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webp"/><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tags" Target="../tags/tag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a:stretch>
            <a:fillRect/>
          </a:stretch>
        </p:blipFill>
        <p:spPr>
          <a:xfrm>
            <a:off x="3055183" y="0"/>
            <a:ext cx="9136817" cy="6858000"/>
          </a:xfrm>
          <a:prstGeom prst="rect">
            <a:avLst/>
          </a:prstGeom>
        </p:spPr>
      </p:pic>
      <p:sp>
        <p:nvSpPr>
          <p:cNvPr id="38" name="矩形 37"/>
          <p:cNvSpPr/>
          <p:nvPr/>
        </p:nvSpPr>
        <p:spPr>
          <a:xfrm>
            <a:off x="-20320" y="0"/>
            <a:ext cx="12212320" cy="6858000"/>
          </a:xfrm>
          <a:prstGeom prst="rect">
            <a:avLst/>
          </a:prstGeom>
          <a:gradFill flip="none" rotWithShape="1">
            <a:gsLst>
              <a:gs pos="24000">
                <a:srgbClr val="186299"/>
              </a:gs>
              <a:gs pos="45000">
                <a:srgbClr val="186299">
                  <a:alpha val="80000"/>
                </a:srgbClr>
              </a:gs>
              <a:gs pos="70000">
                <a:srgbClr val="186299">
                  <a:alpha val="50000"/>
                </a:srgbClr>
              </a:gs>
              <a:gs pos="98000">
                <a:srgbClr val="186299">
                  <a:alpha val="1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43" name="图片 42"/>
          <p:cNvPicPr>
            <a:picLocks noChangeAspect="1"/>
          </p:cNvPicPr>
          <p:nvPr/>
        </p:nvPicPr>
        <p:blipFill>
          <a:blip r:embed="rId2"/>
          <a:stretch>
            <a:fillRect/>
          </a:stretch>
        </p:blipFill>
        <p:spPr>
          <a:xfrm>
            <a:off x="475254" y="304446"/>
            <a:ext cx="2433869" cy="663783"/>
          </a:xfrm>
          <a:prstGeom prst="rect">
            <a:avLst/>
          </a:prstGeom>
        </p:spPr>
      </p:pic>
      <p:sp>
        <p:nvSpPr>
          <p:cNvPr id="51" name="文本框 50"/>
          <p:cNvSpPr txBox="1"/>
          <p:nvPr/>
        </p:nvSpPr>
        <p:spPr>
          <a:xfrm>
            <a:off x="9106535" y="5399405"/>
            <a:ext cx="2677160" cy="556895"/>
          </a:xfrm>
          <a:prstGeom prst="rect">
            <a:avLst/>
          </a:prstGeom>
          <a:noFill/>
        </p:spPr>
        <p:txBody>
          <a:bodyPr wrap="square" rtlCol="0">
            <a:noAutofit/>
          </a:bodyPr>
          <a:lstStyle/>
          <a:p>
            <a:r>
              <a:rPr lang="en-US" altLang="zh-CN" sz="2000" b="1" dirty="0">
                <a:solidFill>
                  <a:schemeClr val="bg1"/>
                </a:solidFill>
                <a:latin typeface="微软雅黑" panose="020B0503020204020204" pitchFamily="34" charset="-122"/>
                <a:ea typeface="微软雅黑" panose="020B0503020204020204" pitchFamily="34" charset="-122"/>
              </a:rPr>
              <a:t>R</a:t>
            </a:r>
            <a:r>
              <a:rPr lang="zh-CN" altLang="en-US" sz="2000" b="1" dirty="0">
                <a:solidFill>
                  <a:schemeClr val="bg1"/>
                </a:solidFill>
                <a:latin typeface="微软雅黑" panose="020B0503020204020204" pitchFamily="34" charset="-122"/>
                <a:ea typeface="微软雅黑" panose="020B0503020204020204" pitchFamily="34" charset="-122"/>
              </a:rPr>
              <a:t>eporter：</a:t>
            </a:r>
            <a:r>
              <a:rPr lang="zh-CN" altLang="en-US" sz="2000" b="1" dirty="0">
                <a:solidFill>
                  <a:schemeClr val="bg1"/>
                </a:solidFill>
                <a:latin typeface="微软雅黑" panose="020B0503020204020204" pitchFamily="34" charset="-122"/>
                <a:ea typeface="微软雅黑" panose="020B0503020204020204" pitchFamily="34" charset="-122"/>
              </a:rPr>
              <a:t>康力天</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69" name="Docer搜索：半想象现实   http://chn.docer.com/works/?userid=199927538"/>
          <p:cNvSpPr/>
          <p:nvPr/>
        </p:nvSpPr>
        <p:spPr>
          <a:xfrm>
            <a:off x="807720" y="1327150"/>
            <a:ext cx="11224895" cy="255333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RoS: Passive Smart Surface for</a:t>
            </a:r>
            <a:endPar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Roadside-to-Vehicle Communication</a:t>
            </a:r>
            <a:endParaRPr sz="4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lang="en-US"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Author: </a:t>
            </a:r>
            <a:r>
              <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John Nolan, Kun Qian, Xinyu Zhang∗</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University of California San Diego</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a:p>
            <a:pPr algn="ctr"/>
            <a:r>
              <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rPr>
              <a:t>SIGCOMM '21: ACM SIGCOMM 2021 Conference</a:t>
            </a:r>
            <a:endParaRPr sz="2400" dirty="0">
              <a:solidFill>
                <a:schemeClr val="bg1"/>
              </a:solidFill>
              <a:latin typeface="方正宋刻本秀楷简体" panose="02000000000000000000" charset="-122"/>
              <a:ea typeface="方正宋刻本秀楷简体" panose="02000000000000000000" charset="-122"/>
              <a:cs typeface="方正四岁半简体" panose="0201060001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402080" cy="645160"/>
          </a:xfrm>
          <a:prstGeom prst="rect">
            <a:avLst/>
          </a:prstGeom>
          <a:noFill/>
        </p:spPr>
        <p:txBody>
          <a:bodyPr wrap="none" rtlCol="0">
            <a:spAutoFit/>
          </a:bodyPr>
          <a:lstStyle/>
          <a:p>
            <a:pPr algn="l">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实验部分</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sp>
        <p:nvSpPr>
          <p:cNvPr id="8" name="文本框 7"/>
          <p:cNvSpPr txBox="1"/>
          <p:nvPr/>
        </p:nvSpPr>
        <p:spPr>
          <a:xfrm>
            <a:off x="491490" y="1243965"/>
            <a:ext cx="4932045" cy="3184525"/>
          </a:xfrm>
          <a:prstGeom prst="rect">
            <a:avLst/>
          </a:prstGeom>
          <a:noFill/>
        </p:spPr>
        <p:txBody>
          <a:bodyPr wrap="none" rtlCol="0">
            <a:spAutoFit/>
          </a:bodyPr>
          <a:p>
            <a:pPr algn="l">
              <a:lnSpc>
                <a:spcPct val="150000"/>
              </a:lnSpc>
              <a:buClrTx/>
              <a:buSzTx/>
              <a:buFontTx/>
            </a:pPr>
            <a:r>
              <a:rPr lang="en-US" altLang="zh-CN" sz="2000">
                <a:sym typeface="+mn-ea"/>
              </a:rPr>
              <a:t>    7.3 Practical Vehicular Scenarios</a:t>
            </a:r>
            <a:endParaRPr lang="en-US" altLang="zh-CN" sz="2000"/>
          </a:p>
          <a:p>
            <a:pPr algn="l">
              <a:lnSpc>
                <a:spcPct val="150000"/>
              </a:lnSpc>
              <a:buClrTx/>
              <a:buSzTx/>
              <a:buNone/>
            </a:pPr>
            <a:r>
              <a:rPr lang="en-US" altLang="zh-CN">
                <a:sym typeface="+mn-ea"/>
              </a:rPr>
              <a:t>	Multi-tag and multi-radar interference.</a:t>
            </a:r>
            <a:endParaRPr lang="en-US" altLang="zh-CN"/>
          </a:p>
          <a:p>
            <a:pPr algn="l">
              <a:lnSpc>
                <a:spcPct val="150000"/>
              </a:lnSpc>
              <a:buClrTx/>
              <a:buSzTx/>
              <a:buNone/>
            </a:pPr>
            <a:r>
              <a:rPr lang="en-US" altLang="zh-CN">
                <a:sym typeface="+mn-ea"/>
              </a:rPr>
              <a:t>	Detection under foggy weather.</a:t>
            </a:r>
            <a:endParaRPr lang="en-US" altLang="zh-CN"/>
          </a:p>
          <a:p>
            <a:pPr algn="l">
              <a:lnSpc>
                <a:spcPct val="150000"/>
              </a:lnSpc>
              <a:buClrTx/>
              <a:buSzTx/>
              <a:buNone/>
            </a:pPr>
            <a:r>
              <a:rPr lang="en-US" altLang="zh-CN">
                <a:sym typeface="+mn-ea"/>
              </a:rPr>
              <a:t>	Impact of tracking error.</a:t>
            </a:r>
            <a:endParaRPr lang="en-US" altLang="zh-CN"/>
          </a:p>
          <a:p>
            <a:pPr algn="l">
              <a:lnSpc>
                <a:spcPct val="150000"/>
              </a:lnSpc>
              <a:buClrTx/>
              <a:buSzTx/>
              <a:buNone/>
            </a:pPr>
            <a:r>
              <a:rPr lang="en-US" altLang="zh-CN">
                <a:sym typeface="+mn-ea"/>
              </a:rPr>
              <a:t>	Impact of angular field of view (FoV). </a:t>
            </a:r>
            <a:endParaRPr lang="en-US" altLang="zh-CN"/>
          </a:p>
          <a:p>
            <a:pPr lvl="1" algn="l">
              <a:lnSpc>
                <a:spcPct val="150000"/>
              </a:lnSpc>
              <a:buClrTx/>
              <a:buSzTx/>
              <a:buNone/>
            </a:pPr>
            <a:r>
              <a:rPr lang="en-US" altLang="zh-CN">
                <a:sym typeface="+mn-ea"/>
              </a:rPr>
              <a:t>	Impact of vehicle speed. </a:t>
            </a:r>
            <a:endParaRPr lang="en-US" altLang="zh-CN"/>
          </a:p>
          <a:p>
            <a:pPr algn="l"/>
            <a:endParaRPr lang="en-US" altLang="zh-CN"/>
          </a:p>
          <a:p>
            <a:endParaRPr lang="zh-CN" altLang="en-US"/>
          </a:p>
        </p:txBody>
      </p:sp>
      <p:pic>
        <p:nvPicPr>
          <p:cNvPr id="6" name="图片 5"/>
          <p:cNvPicPr>
            <a:picLocks noChangeAspect="1"/>
          </p:cNvPicPr>
          <p:nvPr/>
        </p:nvPicPr>
        <p:blipFill>
          <a:blip r:embed="rId2"/>
          <a:stretch>
            <a:fillRect/>
          </a:stretch>
        </p:blipFill>
        <p:spPr>
          <a:xfrm>
            <a:off x="754380" y="4041775"/>
            <a:ext cx="11217275" cy="2563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792480" cy="645160"/>
          </a:xfrm>
          <a:prstGeom prst="rect">
            <a:avLst/>
          </a:prstGeom>
          <a:noFill/>
        </p:spPr>
        <p:txBody>
          <a:bodyPr wrap="none" rtlCol="0">
            <a:spAutoFit/>
          </a:bodyPr>
          <a:lstStyle/>
          <a:p>
            <a:pPr algn="l">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总结</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sp>
        <p:nvSpPr>
          <p:cNvPr id="4" name="文本框 3"/>
          <p:cNvSpPr txBox="1"/>
          <p:nvPr/>
        </p:nvSpPr>
        <p:spPr>
          <a:xfrm>
            <a:off x="673100" y="3387090"/>
            <a:ext cx="10939780" cy="2061210"/>
          </a:xfrm>
          <a:prstGeom prst="rect">
            <a:avLst/>
          </a:prstGeom>
          <a:noFill/>
        </p:spPr>
        <p:txBody>
          <a:bodyPr wrap="none" rtlCol="0">
            <a:spAutoFit/>
          </a:bodyPr>
          <a:p>
            <a:pPr algn="l"/>
            <a:r>
              <a:rPr lang="zh-CN" altLang="en-US" sz="2000">
                <a:latin typeface="黑体" panose="02010609060101010101" charset="-122"/>
                <a:ea typeface="黑体" panose="02010609060101010101" charset="-122"/>
              </a:rPr>
              <a:t>写作技巧：</a:t>
            </a:r>
            <a:endParaRPr lang="zh-CN" altLang="en-US" sz="2000">
              <a:latin typeface="黑体" panose="02010609060101010101" charset="-122"/>
              <a:ea typeface="黑体" panose="02010609060101010101" charset="-122"/>
            </a:endParaRPr>
          </a:p>
          <a:p>
            <a:pPr marL="342900" indent="-342900" algn="l">
              <a:lnSpc>
                <a:spcPct val="150000"/>
              </a:lnSpc>
              <a:buClrTx/>
              <a:buSzTx/>
              <a:buFont typeface="Arial" panose="020B0604020202020204" pitchFamily="34" charset="0"/>
              <a:buChar char="•"/>
            </a:pPr>
            <a:r>
              <a:rPr lang="en-US" altLang="zh-CN" sz="2000"/>
              <a:t>对于同时有模拟实验和实物实验的情况下，可以在算法推导结束后直接给出模拟的实验结果。</a:t>
            </a:r>
            <a:endParaRPr lang="en-US" altLang="zh-CN" sz="2000"/>
          </a:p>
          <a:p>
            <a:pPr marL="342900" indent="-342900" algn="l">
              <a:lnSpc>
                <a:spcPct val="150000"/>
              </a:lnSpc>
              <a:buClrTx/>
              <a:buSzTx/>
              <a:buFont typeface="Arial" panose="020B0604020202020204" pitchFamily="34" charset="0"/>
              <a:buChar char="•"/>
            </a:pPr>
            <a:r>
              <a:rPr lang="zh-CN" altLang="en-US" sz="2000"/>
              <a:t>智能反射领域的</a:t>
            </a:r>
            <a:r>
              <a:rPr lang="zh-CN" altLang="en-US" sz="2000"/>
              <a:t>工作如果有条件进行实物实验可以让结果更加充实。</a:t>
            </a:r>
            <a:endParaRPr lang="zh-CN" altLang="en-US" sz="2000"/>
          </a:p>
          <a:p>
            <a:pPr marL="342900" indent="-342900" algn="l">
              <a:lnSpc>
                <a:spcPct val="150000"/>
              </a:lnSpc>
              <a:buClrTx/>
              <a:buSzTx/>
              <a:buFont typeface="Arial" panose="020B0604020202020204" pitchFamily="34" charset="0"/>
              <a:buChar char="•"/>
            </a:pPr>
            <a:endParaRPr lang="en-US" altLang="zh-CN" sz="2000"/>
          </a:p>
          <a:p>
            <a:pPr algn="l"/>
            <a:endParaRPr lang="zh-CN" altLang="en-US"/>
          </a:p>
        </p:txBody>
      </p:sp>
      <p:sp>
        <p:nvSpPr>
          <p:cNvPr id="5" name="文本框 4"/>
          <p:cNvSpPr txBox="1"/>
          <p:nvPr/>
        </p:nvSpPr>
        <p:spPr>
          <a:xfrm>
            <a:off x="673100" y="1441450"/>
            <a:ext cx="10741660" cy="1014730"/>
          </a:xfrm>
          <a:prstGeom prst="rect">
            <a:avLst/>
          </a:prstGeom>
          <a:noFill/>
        </p:spPr>
        <p:txBody>
          <a:bodyPr wrap="none" rtlCol="0">
            <a:spAutoFit/>
          </a:bodyPr>
          <a:p>
            <a:pPr algn="l">
              <a:lnSpc>
                <a:spcPct val="150000"/>
              </a:lnSpc>
              <a:buClrTx/>
              <a:buSzTx/>
              <a:buFontTx/>
            </a:pPr>
            <a:r>
              <a:rPr lang="zh-CN" altLang="en-US" sz="2000">
                <a:latin typeface="黑体" panose="02010609060101010101" charset="-122"/>
                <a:ea typeface="黑体" panose="02010609060101010101" charset="-122"/>
              </a:rPr>
              <a:t>可能的研究方向：</a:t>
            </a:r>
            <a:endParaRPr lang="zh-CN" altLang="en-US" sz="2000">
              <a:latin typeface="黑体" panose="02010609060101010101" charset="-122"/>
              <a:ea typeface="黑体" panose="02010609060101010101" charset="-122"/>
            </a:endParaRPr>
          </a:p>
          <a:p>
            <a:pPr marL="342900" indent="-342900" algn="l">
              <a:lnSpc>
                <a:spcPct val="150000"/>
              </a:lnSpc>
              <a:buClrTx/>
              <a:buSzTx/>
              <a:buFont typeface="Arial" panose="020B0604020202020204" pitchFamily="34" charset="0"/>
              <a:buChar char="•"/>
            </a:pPr>
            <a:r>
              <a:rPr lang="en-US" altLang="zh-CN" sz="2000"/>
              <a:t>对于该无源系统来说，能否考虑通过fss增强雷达信号，调节fss角度以实现联合优化的效果。</a:t>
            </a:r>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1"/>
          <a:stretch>
            <a:fillRect/>
          </a:stretch>
        </p:blipFill>
        <p:spPr>
          <a:xfrm>
            <a:off x="10353128" y="6195468"/>
            <a:ext cx="1492432" cy="406919"/>
          </a:xfrm>
          <a:prstGeom prst="rect">
            <a:avLst/>
          </a:prstGeom>
        </p:spPr>
      </p:pic>
      <p:sp>
        <p:nvSpPr>
          <p:cNvPr id="35" name="Docer搜索：半想象现实   http://chn.docer.com/works/?userid=199927538"/>
          <p:cNvSpPr txBox="1"/>
          <p:nvPr/>
        </p:nvSpPr>
        <p:spPr>
          <a:xfrm>
            <a:off x="1220470" y="429895"/>
            <a:ext cx="3302635" cy="461645"/>
          </a:xfrm>
          <a:prstGeom prst="rect">
            <a:avLst/>
          </a:prstGeom>
          <a:noFill/>
        </p:spPr>
        <p:txBody>
          <a:bodyPr wrap="none" rtlCol="0">
            <a:no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概念简介</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8" name="标题 1"/>
          <p:cNvSpPr txBox="1"/>
          <p:nvPr/>
        </p:nvSpPr>
        <p:spPr>
          <a:xfrm>
            <a:off x="8619410" y="2029769"/>
            <a:ext cx="1918913" cy="631113"/>
          </a:xfrm>
          <a:prstGeom prst="rect">
            <a:avLst/>
          </a:prstGeom>
        </p:spPr>
        <p:txBody>
          <a:bodyPr vert="horz" lIns="0" tIns="0" rIns="0" bIns="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3200" b="1" i="0" u="none" strike="noStrike" kern="1200" cap="none" spc="0" normalizeH="0" baseline="0" noProof="0" dirty="0">
              <a:ln>
                <a:noFill/>
              </a:ln>
              <a:solidFill>
                <a:srgbClr val="186299"/>
              </a:solidFill>
              <a:effectLst/>
              <a:uLnTx/>
              <a:uFillTx/>
              <a:latin typeface="微软雅黑" panose="020B0503020204020204" pitchFamily="34" charset="-122"/>
              <a:ea typeface="微软雅黑" panose="020B0503020204020204" pitchFamily="34" charset="-122"/>
              <a:cs typeface="+mj-cs"/>
            </a:endParaRPr>
          </a:p>
        </p:txBody>
      </p:sp>
      <p:sp>
        <p:nvSpPr>
          <p:cNvPr id="4" name="文本框 3"/>
          <p:cNvSpPr txBox="1"/>
          <p:nvPr/>
        </p:nvSpPr>
        <p:spPr>
          <a:xfrm>
            <a:off x="631190" y="1064260"/>
            <a:ext cx="4032250" cy="570230"/>
          </a:xfrm>
          <a:prstGeom prst="rect">
            <a:avLst/>
          </a:prstGeom>
          <a:noFill/>
        </p:spPr>
        <p:txBody>
          <a:bodyPr wrap="square" rtlCol="0" anchor="t">
            <a:noAutofit/>
          </a:bodyPr>
          <a:p>
            <a:r>
              <a:rPr sz="2800">
                <a:latin typeface="微软雅黑" panose="020B0503020204020204" pitchFamily="34" charset="-122"/>
                <a:ea typeface="微软雅黑" panose="020B0503020204020204" pitchFamily="34" charset="-122"/>
              </a:rPr>
              <a:t>Passive Smart Surface</a:t>
            </a:r>
            <a:endParaRPr sz="2800">
              <a:latin typeface="微软雅黑" panose="020B0503020204020204" pitchFamily="34" charset="-122"/>
              <a:ea typeface="微软雅黑" panose="020B0503020204020204" pitchFamily="34" charset="-122"/>
            </a:endParaRPr>
          </a:p>
        </p:txBody>
      </p:sp>
      <p:pic>
        <p:nvPicPr>
          <p:cNvPr id="5" name="图片 4"/>
          <p:cNvPicPr/>
          <p:nvPr/>
        </p:nvPicPr>
        <p:blipFill>
          <a:blip r:embed="rId2"/>
          <a:srcRect r="29471"/>
          <a:stretch>
            <a:fillRect/>
          </a:stretch>
        </p:blipFill>
        <p:spPr>
          <a:xfrm>
            <a:off x="749300" y="1807210"/>
            <a:ext cx="5634990" cy="4530090"/>
          </a:xfrm>
          <a:prstGeom prst="rect">
            <a:avLst/>
          </a:prstGeom>
          <a:noFill/>
          <a:ln w="9525">
            <a:noFill/>
          </a:ln>
        </p:spPr>
      </p:pic>
      <p:sp>
        <p:nvSpPr>
          <p:cNvPr id="7" name="文本框 6"/>
          <p:cNvSpPr txBox="1"/>
          <p:nvPr/>
        </p:nvSpPr>
        <p:spPr>
          <a:xfrm>
            <a:off x="6541770" y="2029460"/>
            <a:ext cx="5589905" cy="1938020"/>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cs typeface="宋体" panose="02010600030101010101" pitchFamily="2" charset="-122"/>
              </a:rPr>
              <a:t>本质上是一种反射表面，反射表面的设计多种多样，这里展示的是一种常见的反射表面的设计。题目中的（</a:t>
            </a:r>
            <a:r>
              <a:rPr lang="en-US" altLang="zh-CN" sz="2400">
                <a:latin typeface="宋体" panose="02010600030101010101" pitchFamily="2" charset="-122"/>
                <a:ea typeface="宋体" panose="02010600030101010101" pitchFamily="2" charset="-122"/>
                <a:cs typeface="宋体" panose="02010600030101010101" pitchFamily="2" charset="-122"/>
              </a:rPr>
              <a:t>ROS</a:t>
            </a:r>
            <a:r>
              <a:rPr lang="zh-CN" altLang="en-US" sz="2400">
                <a:latin typeface="宋体" panose="02010600030101010101" pitchFamily="2" charset="-122"/>
                <a:ea typeface="宋体" panose="02010600030101010101" pitchFamily="2" charset="-122"/>
                <a:cs typeface="宋体" panose="02010600030101010101" pitchFamily="2" charset="-122"/>
              </a:rPr>
              <a:t>，retroreflective radar readable road sign）也是一种设计出来的反射表面</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3230880" cy="645160"/>
          </a:xfrm>
          <a:prstGeom prst="rect">
            <a:avLst/>
          </a:prstGeom>
          <a:noFill/>
        </p:spPr>
        <p:txBody>
          <a:bodyPr wrap="none" rtlCol="0">
            <a:spAutoFit/>
          </a:bodyPr>
          <a:lstStyle/>
          <a:p>
            <a:pPr algn="l">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本文的主要工作和</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贡献</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pic>
        <p:nvPicPr>
          <p:cNvPr id="4" name="图片 3"/>
          <p:cNvPicPr>
            <a:picLocks noChangeAspect="1"/>
          </p:cNvPicPr>
          <p:nvPr/>
        </p:nvPicPr>
        <p:blipFill>
          <a:blip r:embed="rId2"/>
          <a:stretch>
            <a:fillRect/>
          </a:stretch>
        </p:blipFill>
        <p:spPr>
          <a:xfrm>
            <a:off x="5731510" y="1693545"/>
            <a:ext cx="6460490" cy="3371215"/>
          </a:xfrm>
          <a:prstGeom prst="rect">
            <a:avLst/>
          </a:prstGeom>
        </p:spPr>
      </p:pic>
      <p:sp>
        <p:nvSpPr>
          <p:cNvPr id="6" name="文本框 5"/>
          <p:cNvSpPr txBox="1"/>
          <p:nvPr/>
        </p:nvSpPr>
        <p:spPr>
          <a:xfrm>
            <a:off x="491490" y="1117600"/>
            <a:ext cx="4732020" cy="4523105"/>
          </a:xfrm>
          <a:prstGeom prst="rect">
            <a:avLst/>
          </a:prstGeom>
          <a:noFill/>
        </p:spPr>
        <p:txBody>
          <a:bodyPr wrap="square" rtlCol="0">
            <a:spAutoFit/>
          </a:bodyPr>
          <a:p>
            <a:pPr marL="342900" indent="-342900" algn="l">
              <a:buFont typeface="Arial" panose="020B0604020202020204" pitchFamily="34" charset="0"/>
              <a:buAutoNum type="arabicPeriod"/>
            </a:pPr>
            <a:r>
              <a:rPr lang="zh-CN" altLang="en-US"/>
              <a:t>提出了</a:t>
            </a:r>
            <a:r>
              <a:rPr lang="zh-CN" altLang="en-US" b="1"/>
              <a:t>回射雷达可读路标（RoS）</a:t>
            </a:r>
            <a:r>
              <a:rPr lang="zh-CN" altLang="en-US"/>
              <a:t>，一个完全无源和无芯片的RF标签。</a:t>
            </a:r>
            <a:endParaRPr lang="zh-CN" altLang="en-US"/>
          </a:p>
          <a:p>
            <a:pPr marL="342900" indent="-342900" algn="l">
              <a:buFont typeface="Arial" panose="020B0604020202020204" pitchFamily="34" charset="0"/>
              <a:buAutoNum type="arabicPeriod"/>
            </a:pPr>
            <a:endParaRPr lang="zh-CN" altLang="en-US"/>
          </a:p>
          <a:p>
            <a:pPr marL="342900" indent="-342900" algn="l">
              <a:buFont typeface="Arial" panose="020B0604020202020204" pitchFamily="34" charset="0"/>
              <a:buAutoNum type="arabicPeriod"/>
            </a:pPr>
            <a:r>
              <a:rPr lang="zh-CN" altLang="en-US"/>
              <a:t>为了过滤掉诸如行人、树木的背景干扰，设计了一个偏振开关VAA（PSVAA）的标签，从而</a:t>
            </a:r>
            <a:r>
              <a:rPr lang="zh-CN" altLang="en-US"/>
              <a:t>使雷达可以很容易地挑出标签的反射并抑制环境影响。</a:t>
            </a:r>
            <a:endParaRPr lang="zh-CN" altLang="en-US"/>
          </a:p>
          <a:p>
            <a:pPr marL="342900" indent="-342900" algn="l">
              <a:buFont typeface="Arial" panose="020B0604020202020204" pitchFamily="34" charset="0"/>
              <a:buAutoNum type="arabicPeriod"/>
            </a:pPr>
            <a:endParaRPr lang="zh-CN" altLang="en-US"/>
          </a:p>
          <a:p>
            <a:pPr marL="342900" indent="-342900" algn="l">
              <a:buFont typeface="Arial" panose="020B0604020202020204" pitchFamily="34" charset="0"/>
              <a:buAutoNum type="arabicPeriod"/>
            </a:pPr>
            <a:r>
              <a:rPr lang="zh-CN" altLang="en-US"/>
              <a:t>毫米波的编码本身是不确定的，从而导致模型性能</a:t>
            </a:r>
            <a:r>
              <a:rPr lang="zh-CN" altLang="en-US"/>
              <a:t>无法保证。设计了一种新的空间编码方案，建立了一个确定性模型，建立了多个PSVAAs的几何布局和相应的反射模式之间的关系。通过这种方式，RoS标签可以通过简单地按照我们的模型定位VAAs来编码信息，并且雷达可以通过对多个位置的反射信号强度进行采样来解码数据位。</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235" y="396377"/>
            <a:ext cx="2926080" cy="460375"/>
          </a:xfrm>
          <a:prstGeom prst="rect">
            <a:avLst/>
          </a:prstGeom>
          <a:noFill/>
        </p:spPr>
        <p:txBody>
          <a:bodyPr wrap="none" rtlCol="0">
            <a:spAutoFit/>
          </a:bodyPr>
          <a:lstStyle/>
          <a:p>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rPr>
              <a:t>研究背景与相关工作</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Arial" panose="020B0604020202020204" pitchFamily="34" charset="0"/>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1"/>
          <a:stretch>
            <a:fillRect/>
          </a:stretch>
        </p:blipFill>
        <p:spPr>
          <a:xfrm>
            <a:off x="9739926" y="391735"/>
            <a:ext cx="2000916" cy="545560"/>
          </a:xfrm>
          <a:prstGeom prst="rect">
            <a:avLst/>
          </a:prstGeom>
        </p:spPr>
      </p:pic>
      <p:graphicFrame>
        <p:nvGraphicFramePr>
          <p:cNvPr id="5" name="表格 4"/>
          <p:cNvGraphicFramePr/>
          <p:nvPr>
            <p:custDataLst>
              <p:tags r:id="rId2"/>
            </p:custDataLst>
          </p:nvPr>
        </p:nvGraphicFramePr>
        <p:xfrm>
          <a:off x="491490" y="1132840"/>
          <a:ext cx="11249660" cy="5653405"/>
        </p:xfrm>
        <a:graphic>
          <a:graphicData uri="http://schemas.openxmlformats.org/drawingml/2006/table">
            <a:tbl>
              <a:tblPr firstRow="1" bandRow="1">
                <a:tableStyleId>{5C22544A-7EE6-4342-B048-85BDC9FD1C3A}</a:tableStyleId>
              </a:tblPr>
              <a:tblGrid>
                <a:gridCol w="1510030"/>
                <a:gridCol w="2364740"/>
                <a:gridCol w="2284095"/>
                <a:gridCol w="3216910"/>
                <a:gridCol w="1873885"/>
              </a:tblGrid>
              <a:tr h="1031875">
                <a:tc>
                  <a:txBody>
                    <a:bodyPr/>
                    <a:p>
                      <a:pPr indent="0">
                        <a:buNone/>
                      </a:pPr>
                      <a:endParaRPr lang="en-US" altLang="en-US" sz="2000" b="0">
                        <a:solidFill>
                          <a:schemeClr val="tx1"/>
                        </a:solidFill>
                        <a:latin typeface="宋体" panose="02010600030101010101" pitchFamily="2" charset="-122"/>
                      </a:endParaRPr>
                    </a:p>
                  </a:txBody>
                  <a:tcPr marL="12700" marR="12700" marT="12700" vert="horz" anchor="ctr" anchorCtr="0"/>
                </a:tc>
                <a:tc>
                  <a:txBody>
                    <a:bodyPr/>
                    <a:p>
                      <a:pPr indent="0">
                        <a:buNone/>
                      </a:pPr>
                      <a:r>
                        <a:rPr lang="zh-CN" sz="2000" b="0">
                          <a:solidFill>
                            <a:schemeClr val="bg1"/>
                          </a:solidFill>
                          <a:latin typeface="Arial" panose="020B0604020202020204" pitchFamily="34" charset="0"/>
                          <a:ea typeface="宋体" panose="02010600030101010101" pitchFamily="2" charset="-122"/>
                        </a:rPr>
                        <a:t>无线I2V通信</a:t>
                      </a:r>
                      <a:endParaRPr lang="zh-CN" altLang="en-US" sz="2000" b="0">
                        <a:solidFill>
                          <a:schemeClr val="bg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2000" b="0">
                          <a:solidFill>
                            <a:schemeClr val="bg1"/>
                          </a:solidFill>
                          <a:latin typeface="Arial" panose="020B0604020202020204" pitchFamily="34" charset="0"/>
                          <a:ea typeface="宋体" panose="02010600030101010101" pitchFamily="2" charset="-122"/>
                        </a:rPr>
                        <a:t>基于视觉的路车通信技术</a:t>
                      </a:r>
                      <a:endParaRPr lang="zh-CN" altLang="en-US" sz="2000" b="0">
                        <a:solidFill>
                          <a:schemeClr val="bg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2000" b="0">
                          <a:solidFill>
                            <a:schemeClr val="bg1"/>
                          </a:solidFill>
                          <a:latin typeface="Arial" panose="020B0604020202020204" pitchFamily="34" charset="0"/>
                          <a:ea typeface="宋体" panose="02010600030101010101" pitchFamily="2" charset="-122"/>
                        </a:rPr>
                        <a:t>芯片和无芯片RFID</a:t>
                      </a:r>
                      <a:endParaRPr lang="zh-CN" altLang="en-US" sz="2000" b="0">
                        <a:solidFill>
                          <a:schemeClr val="bg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2000" b="0">
                          <a:solidFill>
                            <a:schemeClr val="bg1"/>
                          </a:solidFill>
                          <a:latin typeface="Arial" panose="020B0604020202020204" pitchFamily="34" charset="0"/>
                          <a:ea typeface="宋体" panose="02010600030101010101" pitchFamily="2" charset="-122"/>
                        </a:rPr>
                        <a:t>反向天线</a:t>
                      </a:r>
                      <a:endParaRPr lang="zh-CN" altLang="en-US" sz="2000" b="0">
                        <a:solidFill>
                          <a:schemeClr val="bg1"/>
                        </a:solidFill>
                        <a:latin typeface="Arial" panose="020B0604020202020204" pitchFamily="34" charset="0"/>
                        <a:ea typeface="宋体" panose="02010600030101010101" pitchFamily="2" charset="-122"/>
                      </a:endParaRPr>
                    </a:p>
                  </a:txBody>
                  <a:tcPr marL="12700" marR="12700" marT="12700" vert="horz" anchor="ctr" anchorCtr="0"/>
                </a:tc>
              </a:tr>
              <a:tr h="1422400">
                <a:tc>
                  <a:txBody>
                    <a:bodyPr/>
                    <a:p>
                      <a:pPr indent="0" algn="ctr">
                        <a:buNone/>
                      </a:pPr>
                      <a:r>
                        <a:rPr lang="zh-CN" sz="2000" b="0">
                          <a:solidFill>
                            <a:schemeClr val="tx1"/>
                          </a:solidFill>
                          <a:latin typeface="Arial" panose="020B0604020202020204" pitchFamily="34" charset="0"/>
                          <a:ea typeface="宋体" panose="02010600030101010101" pitchFamily="2" charset="-122"/>
                        </a:rPr>
                        <a:t>简介</a:t>
                      </a:r>
                      <a:endParaRPr lang="zh-CN" altLang="en-US" sz="20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E-ZPass由嵌入在交通基础设施中的读取器组成，该读取器查询安装在车辆上的电池供电的RFID标签。</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这类解决方案需要智能摄像头来捕获和处理道路状态信息。</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RFID标签可用于清点道路标志和地标。装有RFID阅读器的车辆可以检测到这些标签并解码道路标志的信息。</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反向天线自动将传入信号重新定向回源的方向。</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r>
              <a:tr h="714375">
                <a:tc>
                  <a:txBody>
                    <a:bodyPr/>
                    <a:p>
                      <a:pPr indent="0" algn="ctr">
                        <a:buNone/>
                      </a:pPr>
                      <a:r>
                        <a:rPr lang="zh-CN" sz="2000" b="0">
                          <a:solidFill>
                            <a:schemeClr val="tx1"/>
                          </a:solidFill>
                          <a:latin typeface="Arial" panose="020B0604020202020204" pitchFamily="34" charset="0"/>
                          <a:ea typeface="宋体" panose="02010600030101010101" pitchFamily="2" charset="-122"/>
                        </a:rPr>
                        <a:t>技术优势</a:t>
                      </a:r>
                      <a:endParaRPr lang="zh-CN" altLang="en-US" sz="20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应用与相关技术已十分成熟</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应用与相关技术已十分成熟</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RFID标签成本低，具有较高的数据编码能力</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endParaRPr lang="en-US" altLang="en-US" sz="1800" b="0">
                        <a:solidFill>
                          <a:schemeClr val="tx1"/>
                        </a:solidFill>
                        <a:latin typeface="宋体" panose="02010600030101010101" pitchFamily="2" charset="-122"/>
                      </a:endParaRPr>
                    </a:p>
                  </a:txBody>
                  <a:tcPr marL="12700" marR="12700" marT="12700" vert="horz" anchor="ctr" anchorCtr="0"/>
                </a:tc>
              </a:tr>
              <a:tr h="1197610">
                <a:tc>
                  <a:txBody>
                    <a:bodyPr/>
                    <a:p>
                      <a:pPr indent="0" algn="ctr">
                        <a:buNone/>
                      </a:pPr>
                      <a:r>
                        <a:rPr lang="zh-CN" sz="2000" b="0">
                          <a:solidFill>
                            <a:schemeClr val="tx1"/>
                          </a:solidFill>
                          <a:latin typeface="Arial" panose="020B0604020202020204" pitchFamily="34" charset="0"/>
                          <a:ea typeface="宋体" panose="02010600030101010101" pitchFamily="2" charset="-122"/>
                        </a:rPr>
                        <a:t>技术劣势</a:t>
                      </a:r>
                      <a:endParaRPr lang="zh-CN" altLang="en-US" sz="20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部署成本高</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受到可变照明条件、标志定向、标志老化、附近物体的阴影和不利天气条件的困扰</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访问范围很短，可进行编码的信息量较少</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在反射车载雷达（77Ghz）的信号时削弱很严重</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r>
              <a:tr h="1279525">
                <a:tc>
                  <a:txBody>
                    <a:bodyPr/>
                    <a:p>
                      <a:pPr indent="0" algn="ctr">
                        <a:buNone/>
                      </a:pPr>
                      <a:r>
                        <a:rPr lang="zh-CN" sz="2000" b="0">
                          <a:solidFill>
                            <a:schemeClr val="tx1"/>
                          </a:solidFill>
                          <a:latin typeface="Arial" panose="020B0604020202020204" pitchFamily="34" charset="0"/>
                          <a:ea typeface="宋体" panose="02010600030101010101" pitchFamily="2" charset="-122"/>
                        </a:rPr>
                        <a:t>RoS优势</a:t>
                      </a:r>
                      <a:endParaRPr lang="zh-CN" altLang="en-US" sz="20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RoS路标本身是无源的</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对于不利天气的抗干扰能力强</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毫米波雷达在今天的车辆上已经很丰富，且本文将无芯片RFID的优势集成到ROS中</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c>
                  <a:txBody>
                    <a:bodyPr/>
                    <a:p>
                      <a:pPr indent="0">
                        <a:buNone/>
                      </a:pPr>
                      <a:r>
                        <a:rPr lang="zh-CN" sz="1800" b="0">
                          <a:solidFill>
                            <a:schemeClr val="tx1"/>
                          </a:solidFill>
                          <a:latin typeface="Arial" panose="020B0604020202020204" pitchFamily="34" charset="0"/>
                          <a:ea typeface="宋体" panose="02010600030101010101" pitchFamily="2" charset="-122"/>
                        </a:rPr>
                        <a:t>第一个创建反向VAAs阵列并使用其空间布局来编码数据的工作。</a:t>
                      </a:r>
                      <a:endParaRPr lang="zh-CN" altLang="en-US" sz="1800" b="0">
                        <a:solidFill>
                          <a:schemeClr val="tx1"/>
                        </a:solidFill>
                        <a:latin typeface="Arial" panose="020B0604020202020204" pitchFamily="34" charset="0"/>
                        <a:ea typeface="宋体" panose="02010600030101010101" pitchFamily="2"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379855" cy="645160"/>
          </a:xfrm>
          <a:prstGeom prst="rect">
            <a:avLst/>
          </a:prstGeom>
          <a:noFill/>
        </p:spPr>
        <p:txBody>
          <a:bodyPr wrap="none" rtlCol="0">
            <a:spAutoFit/>
          </a:bodyPr>
          <a:lstStyle/>
          <a:p>
            <a:pPr algn="l">
              <a:lnSpc>
                <a:spcPct val="150000"/>
              </a:lnSpc>
            </a:pP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mn-ea"/>
              </a:rPr>
              <a:t>RoS</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设计</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pic>
        <p:nvPicPr>
          <p:cNvPr id="4" name="图片 3"/>
          <p:cNvPicPr>
            <a:picLocks noChangeAspect="1"/>
          </p:cNvPicPr>
          <p:nvPr/>
        </p:nvPicPr>
        <p:blipFill>
          <a:blip r:embed="rId2"/>
          <a:srcRect t="12973" r="48364"/>
          <a:stretch>
            <a:fillRect/>
          </a:stretch>
        </p:blipFill>
        <p:spPr>
          <a:xfrm>
            <a:off x="5650230" y="737870"/>
            <a:ext cx="2745105" cy="1669415"/>
          </a:xfrm>
          <a:prstGeom prst="rect">
            <a:avLst/>
          </a:prstGeom>
        </p:spPr>
      </p:pic>
      <p:pic>
        <p:nvPicPr>
          <p:cNvPr id="6" name="图片 5"/>
          <p:cNvPicPr>
            <a:picLocks noChangeAspect="1"/>
          </p:cNvPicPr>
          <p:nvPr/>
        </p:nvPicPr>
        <p:blipFill>
          <a:blip r:embed="rId3"/>
          <a:stretch>
            <a:fillRect/>
          </a:stretch>
        </p:blipFill>
        <p:spPr>
          <a:xfrm>
            <a:off x="8726170" y="476885"/>
            <a:ext cx="3390900" cy="2352675"/>
          </a:xfrm>
          <a:prstGeom prst="rect">
            <a:avLst/>
          </a:prstGeom>
        </p:spPr>
      </p:pic>
      <p:pic>
        <p:nvPicPr>
          <p:cNvPr id="10" name="图片 9"/>
          <p:cNvPicPr>
            <a:picLocks noChangeAspect="1"/>
          </p:cNvPicPr>
          <p:nvPr/>
        </p:nvPicPr>
        <p:blipFill>
          <a:blip r:embed="rId4"/>
          <a:stretch>
            <a:fillRect/>
          </a:stretch>
        </p:blipFill>
        <p:spPr>
          <a:xfrm>
            <a:off x="6102985" y="2929890"/>
            <a:ext cx="5470525" cy="2780030"/>
          </a:xfrm>
          <a:prstGeom prst="rect">
            <a:avLst/>
          </a:prstGeom>
        </p:spPr>
      </p:pic>
      <p:sp>
        <p:nvSpPr>
          <p:cNvPr id="16" name="文本框 15"/>
          <p:cNvSpPr txBox="1"/>
          <p:nvPr/>
        </p:nvSpPr>
        <p:spPr>
          <a:xfrm>
            <a:off x="491490" y="1329055"/>
            <a:ext cx="5293995" cy="4707890"/>
          </a:xfrm>
          <a:prstGeom prst="rect">
            <a:avLst/>
          </a:prstGeom>
          <a:noFill/>
        </p:spPr>
        <p:txBody>
          <a:bodyPr wrap="square" rtlCol="0">
            <a:spAutoFit/>
          </a:bodyPr>
          <a:p>
            <a:pPr algn="l" fontAlgn="auto">
              <a:lnSpc>
                <a:spcPct val="150000"/>
              </a:lnSpc>
            </a:pPr>
            <a:r>
              <a:rPr lang="zh-CN" altLang="en-US" sz="2000">
                <a:latin typeface="黑体" panose="02010609060101010101" charset="-122"/>
                <a:ea typeface="黑体" panose="02010609060101010101" charset="-122"/>
              </a:rPr>
              <a:t>3 PRELIMINARY</a:t>
            </a:r>
            <a:endParaRPr lang="zh-CN" altLang="en-US" sz="2000">
              <a:latin typeface="黑体" panose="02010609060101010101" charset="-122"/>
              <a:ea typeface="黑体" panose="02010609060101010101" charset="-122"/>
            </a:endParaRPr>
          </a:p>
          <a:p>
            <a:pPr algn="l" fontAlgn="auto">
              <a:lnSpc>
                <a:spcPct val="150000"/>
              </a:lnSpc>
            </a:pPr>
            <a:r>
              <a:rPr lang="en-US" altLang="zh-CN" sz="2000"/>
              <a:t>    </a:t>
            </a:r>
            <a:r>
              <a:rPr lang="zh-CN" altLang="en-US" sz="2000"/>
              <a:t>3.1 Electromagnetic Signature of Objects</a:t>
            </a:r>
            <a:endParaRPr lang="zh-CN" altLang="en-US" sz="2000"/>
          </a:p>
          <a:p>
            <a:pPr algn="l" fontAlgn="auto">
              <a:lnSpc>
                <a:spcPct val="150000"/>
              </a:lnSpc>
            </a:pPr>
            <a:endParaRPr lang="zh-CN" altLang="en-US" sz="2000"/>
          </a:p>
          <a:p>
            <a:pPr algn="l" fontAlgn="auto">
              <a:lnSpc>
                <a:spcPct val="150000"/>
              </a:lnSpc>
            </a:pPr>
            <a:endParaRPr lang="en-US" altLang="zh-CN" sz="2000"/>
          </a:p>
          <a:p>
            <a:pPr algn="l" fontAlgn="auto">
              <a:lnSpc>
                <a:spcPct val="150000"/>
              </a:lnSpc>
            </a:pPr>
            <a:r>
              <a:rPr lang="en-US" altLang="zh-CN" sz="2000"/>
              <a:t>    </a:t>
            </a:r>
            <a:r>
              <a:rPr lang="zh-CN" altLang="en-US" sz="2000"/>
              <a:t>3.2 Object Detection with FMCW Radar</a:t>
            </a:r>
            <a:endParaRPr lang="zh-CN" altLang="en-US" sz="2000"/>
          </a:p>
          <a:p>
            <a:pPr algn="l" fontAlgn="auto">
              <a:lnSpc>
                <a:spcPct val="150000"/>
              </a:lnSpc>
              <a:buClrTx/>
              <a:buSzTx/>
              <a:buFontTx/>
            </a:pPr>
            <a:r>
              <a:rPr lang="zh-CN" altLang="en-US" sz="2000">
                <a:latin typeface="黑体" panose="02010609060101010101" charset="-122"/>
                <a:ea typeface="黑体" panose="02010609060101010101" charset="-122"/>
              </a:rPr>
              <a:t>4 MMWAVE RETROREFLECTIVE TAG</a:t>
            </a:r>
            <a:r>
              <a:rPr lang="en-US" altLang="zh-CN" sz="2000">
                <a:latin typeface="黑体" panose="02010609060101010101" charset="-122"/>
                <a:ea typeface="黑体" panose="02010609060101010101" charset="-122"/>
              </a:rPr>
              <a:t> </a:t>
            </a:r>
            <a:r>
              <a:rPr lang="zh-CN" altLang="en-US" sz="2000">
                <a:latin typeface="黑体" panose="02010609060101010101" charset="-122"/>
                <a:ea typeface="黑体" panose="02010609060101010101" charset="-122"/>
              </a:rPr>
              <a:t>DESIGN</a:t>
            </a:r>
            <a:endParaRPr lang="zh-CN" altLang="en-US" sz="2000">
              <a:latin typeface="黑体" panose="02010609060101010101" charset="-122"/>
              <a:ea typeface="黑体" panose="02010609060101010101" charset="-122"/>
            </a:endParaRPr>
          </a:p>
          <a:p>
            <a:pPr algn="l" fontAlgn="auto">
              <a:lnSpc>
                <a:spcPct val="150000"/>
              </a:lnSpc>
            </a:pPr>
            <a:r>
              <a:rPr lang="en-US" altLang="zh-CN" sz="2000"/>
              <a:t>    </a:t>
            </a:r>
            <a:r>
              <a:rPr lang="zh-CN" altLang="en-US" sz="2000"/>
              <a:t>4.1 Retroreflection within the Azimuth Plane</a:t>
            </a:r>
            <a:endParaRPr lang="zh-CN" altLang="en-US" sz="2000"/>
          </a:p>
          <a:p>
            <a:pPr algn="l" fontAlgn="auto">
              <a:lnSpc>
                <a:spcPct val="150000"/>
              </a:lnSpc>
            </a:pPr>
            <a:r>
              <a:rPr lang="en-US" altLang="zh-CN" sz="2000"/>
              <a:t>	Aprimer onVan Atta Array (VAA).</a:t>
            </a:r>
            <a:endParaRPr lang="en-US" altLang="zh-CN" sz="2000"/>
          </a:p>
          <a:p>
            <a:pPr algn="l" fontAlgn="auto">
              <a:lnSpc>
                <a:spcPct val="150000"/>
              </a:lnSpc>
            </a:pPr>
            <a:r>
              <a:rPr lang="en-US" altLang="zh-CN" sz="2000"/>
              <a:t>	VAA design choices for RoS.</a:t>
            </a:r>
            <a:endParaRPr lang="en-US" altLang="zh-CN" sz="2000"/>
          </a:p>
          <a:p>
            <a:pPr algn="l" fontAlgn="auto">
              <a:lnSpc>
                <a:spcPct val="150000"/>
              </a:lnSpc>
            </a:pPr>
            <a:r>
              <a:rPr lang="en-US" altLang="zh-CN" sz="2000"/>
              <a:t>	Verifying the design choices.</a:t>
            </a:r>
            <a:endParaRPr lang="en-US" altLang="zh-CN" sz="2000"/>
          </a:p>
        </p:txBody>
      </p:sp>
      <p:pic>
        <p:nvPicPr>
          <p:cNvPr id="17" name="图片 16"/>
          <p:cNvPicPr>
            <a:picLocks noChangeAspect="1"/>
          </p:cNvPicPr>
          <p:nvPr/>
        </p:nvPicPr>
        <p:blipFill>
          <a:blip r:embed="rId5"/>
          <a:stretch>
            <a:fillRect/>
          </a:stretch>
        </p:blipFill>
        <p:spPr>
          <a:xfrm>
            <a:off x="2498090" y="2360295"/>
            <a:ext cx="1752600" cy="752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379855" cy="645160"/>
          </a:xfrm>
          <a:prstGeom prst="rect">
            <a:avLst/>
          </a:prstGeom>
          <a:noFill/>
        </p:spPr>
        <p:txBody>
          <a:bodyPr wrap="none" rtlCol="0">
            <a:spAutoFit/>
          </a:bodyPr>
          <a:lstStyle/>
          <a:p>
            <a:pPr algn="l">
              <a:lnSpc>
                <a:spcPct val="150000"/>
              </a:lnSpc>
            </a:pP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mn-ea"/>
              </a:rPr>
              <a:t>RoS</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设计</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pic>
        <p:nvPicPr>
          <p:cNvPr id="5" name="图片 4"/>
          <p:cNvPicPr>
            <a:picLocks noChangeAspect="1"/>
          </p:cNvPicPr>
          <p:nvPr/>
        </p:nvPicPr>
        <p:blipFill>
          <a:blip r:embed="rId2"/>
          <a:stretch>
            <a:fillRect/>
          </a:stretch>
        </p:blipFill>
        <p:spPr>
          <a:xfrm>
            <a:off x="339090" y="1624965"/>
            <a:ext cx="11058525" cy="1633855"/>
          </a:xfrm>
          <a:prstGeom prst="rect">
            <a:avLst/>
          </a:prstGeom>
        </p:spPr>
      </p:pic>
      <p:sp>
        <p:nvSpPr>
          <p:cNvPr id="7" name="文本框 6"/>
          <p:cNvSpPr txBox="1"/>
          <p:nvPr/>
        </p:nvSpPr>
        <p:spPr>
          <a:xfrm>
            <a:off x="1024890" y="1268730"/>
            <a:ext cx="9892665" cy="398780"/>
          </a:xfrm>
          <a:prstGeom prst="rect">
            <a:avLst/>
          </a:prstGeom>
          <a:noFill/>
        </p:spPr>
        <p:txBody>
          <a:bodyPr wrap="square" rtlCol="0">
            <a:spAutoFit/>
          </a:bodyPr>
          <a:p>
            <a:pPr algn="l"/>
            <a:r>
              <a:rPr lang="en-US" altLang="zh-CN" sz="2000"/>
              <a:t>4.2 Suppressing Background Interference with Polarization Switching</a:t>
            </a:r>
            <a:endParaRPr lang="en-US" altLang="zh-CN" sz="2000"/>
          </a:p>
        </p:txBody>
      </p:sp>
      <p:sp>
        <p:nvSpPr>
          <p:cNvPr id="8" name="矩形 7"/>
          <p:cNvSpPr/>
          <p:nvPr/>
        </p:nvSpPr>
        <p:spPr>
          <a:xfrm>
            <a:off x="1266190" y="2321560"/>
            <a:ext cx="339725" cy="257175"/>
          </a:xfrm>
          <a:prstGeom prst="rect">
            <a:avLst/>
          </a:prstGeom>
          <a:noFill/>
          <a:ln w="76200">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817370" y="2248535"/>
            <a:ext cx="244475" cy="387350"/>
          </a:xfrm>
          <a:prstGeom prst="rect">
            <a:avLst/>
          </a:prstGeom>
          <a:noFill/>
          <a:ln w="762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1" name="图片 10"/>
          <p:cNvPicPr>
            <a:picLocks noChangeAspect="1"/>
          </p:cNvPicPr>
          <p:nvPr>
            <p:custDataLst>
              <p:tags r:id="rId3"/>
            </p:custDataLst>
          </p:nvPr>
        </p:nvPicPr>
        <p:blipFill>
          <a:blip r:embed="rId4"/>
          <a:stretch>
            <a:fillRect/>
          </a:stretch>
        </p:blipFill>
        <p:spPr>
          <a:xfrm>
            <a:off x="106680" y="3554730"/>
            <a:ext cx="5886450" cy="2933700"/>
          </a:xfrm>
          <a:prstGeom prst="rect">
            <a:avLst/>
          </a:prstGeom>
        </p:spPr>
      </p:pic>
      <p:pic>
        <p:nvPicPr>
          <p:cNvPr id="12" name="图片 11"/>
          <p:cNvPicPr>
            <a:picLocks noChangeAspect="1"/>
          </p:cNvPicPr>
          <p:nvPr/>
        </p:nvPicPr>
        <p:blipFill>
          <a:blip r:embed="rId5"/>
          <a:stretch>
            <a:fillRect/>
          </a:stretch>
        </p:blipFill>
        <p:spPr>
          <a:xfrm>
            <a:off x="5953125" y="3597275"/>
            <a:ext cx="6172200" cy="2847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684655" cy="645160"/>
          </a:xfrm>
          <a:prstGeom prst="rect">
            <a:avLst/>
          </a:prstGeom>
          <a:noFill/>
        </p:spPr>
        <p:txBody>
          <a:bodyPr wrap="none" rtlCol="0">
            <a:spAutoFit/>
          </a:bodyPr>
          <a:lstStyle/>
          <a:p>
            <a:pPr algn="l">
              <a:lnSpc>
                <a:spcPct val="150000"/>
              </a:lnSpc>
            </a:pPr>
            <a:r>
              <a:rPr lang="en-US" altLang="zh-CN" sz="2400" b="1" noProof="0" dirty="0">
                <a:solidFill>
                  <a:srgbClr val="186299"/>
                </a:solidFill>
                <a:latin typeface="微软雅黑" panose="020B0503020204020204" pitchFamily="34" charset="-122"/>
                <a:ea typeface="微软雅黑" panose="020B0503020204020204" pitchFamily="34" charset="-122"/>
                <a:cs typeface="+mj-cs"/>
                <a:sym typeface="+mn-ea"/>
              </a:rPr>
              <a:t>RoS</a:t>
            </a: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栈设计</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sp>
        <p:nvSpPr>
          <p:cNvPr id="4" name="文本框 3"/>
          <p:cNvSpPr txBox="1"/>
          <p:nvPr/>
        </p:nvSpPr>
        <p:spPr>
          <a:xfrm>
            <a:off x="557530" y="988060"/>
            <a:ext cx="6343650" cy="2861310"/>
          </a:xfrm>
          <a:prstGeom prst="rect">
            <a:avLst/>
          </a:prstGeom>
          <a:noFill/>
        </p:spPr>
        <p:txBody>
          <a:bodyPr wrap="none" rtlCol="0">
            <a:spAutoFit/>
          </a:bodyPr>
          <a:p>
            <a:pPr algn="l">
              <a:lnSpc>
                <a:spcPct val="150000"/>
              </a:lnSpc>
              <a:buClrTx/>
              <a:buSzTx/>
              <a:buFontTx/>
            </a:pPr>
            <a:r>
              <a:rPr lang="zh-CN" altLang="en-US" sz="2000">
                <a:latin typeface="黑体" panose="02010609060101010101" charset="-122"/>
                <a:ea typeface="黑体" panose="02010609060101010101" charset="-122"/>
              </a:rPr>
              <a:t>5 EMBEDDING INFORMATION IN THE ROS TAG</a:t>
            </a:r>
            <a:endParaRPr lang="zh-CN" altLang="en-US" sz="2000">
              <a:latin typeface="黑体" panose="02010609060101010101" charset="-122"/>
              <a:ea typeface="黑体" panose="02010609060101010101" charset="-122"/>
            </a:endParaRPr>
          </a:p>
          <a:p>
            <a:pPr algn="l">
              <a:lnSpc>
                <a:spcPct val="150000"/>
              </a:lnSpc>
              <a:buClrTx/>
              <a:buSzTx/>
              <a:buFontTx/>
            </a:pPr>
            <a:r>
              <a:rPr lang="en-US" altLang="zh-CN" sz="2000"/>
              <a:t>    5.1 RCS Model for Multi-Stack PSVAAs</a:t>
            </a:r>
            <a:endParaRPr lang="en-US" altLang="zh-CN" sz="2000"/>
          </a:p>
          <a:p>
            <a:pPr algn="l">
              <a:lnSpc>
                <a:spcPct val="150000"/>
              </a:lnSpc>
              <a:buClrTx/>
              <a:buSzTx/>
              <a:buFontTx/>
            </a:pPr>
            <a:r>
              <a:rPr lang="en-US" altLang="zh-CN" sz="2000"/>
              <a:t>    5.2 Spatial Coding</a:t>
            </a:r>
            <a:endParaRPr lang="en-US" altLang="zh-CN" sz="2000"/>
          </a:p>
          <a:p>
            <a:pPr algn="l">
              <a:lnSpc>
                <a:spcPct val="150000"/>
              </a:lnSpc>
              <a:buClrTx/>
              <a:buSzTx/>
              <a:buFontTx/>
            </a:pPr>
            <a:r>
              <a:rPr lang="en-US" altLang="zh-CN" sz="2000"/>
              <a:t>    </a:t>
            </a:r>
            <a:r>
              <a:rPr lang="en-US" altLang="zh-CN" sz="2000"/>
              <a:t>5.3 Modeling Performance Limit and Design Tradeoffs</a:t>
            </a:r>
            <a:endParaRPr lang="en-US" altLang="zh-CN" sz="2000"/>
          </a:p>
          <a:p>
            <a:pPr algn="l">
              <a:lnSpc>
                <a:spcPct val="150000"/>
              </a:lnSpc>
              <a:buClrTx/>
              <a:buSzTx/>
              <a:buFontTx/>
            </a:pPr>
            <a:r>
              <a:rPr lang="en-US" altLang="zh-CN" sz="2000"/>
              <a:t>	Encoding capacity.</a:t>
            </a:r>
            <a:endParaRPr lang="en-US" altLang="zh-CN" sz="2000"/>
          </a:p>
          <a:p>
            <a:pPr algn="l">
              <a:lnSpc>
                <a:spcPct val="150000"/>
              </a:lnSpc>
              <a:buClrTx/>
              <a:buSzTx/>
              <a:buFontTx/>
            </a:pPr>
            <a:r>
              <a:rPr lang="en-US" altLang="zh-CN" sz="2000"/>
              <a:t>	Link budget and detection range.</a:t>
            </a:r>
            <a:endParaRPr lang="en-US" altLang="zh-CN" sz="2000"/>
          </a:p>
        </p:txBody>
      </p:sp>
      <p:pic>
        <p:nvPicPr>
          <p:cNvPr id="5" name="图片 4"/>
          <p:cNvPicPr>
            <a:picLocks noChangeAspect="1"/>
          </p:cNvPicPr>
          <p:nvPr/>
        </p:nvPicPr>
        <p:blipFill>
          <a:blip r:embed="rId2"/>
          <a:stretch>
            <a:fillRect/>
          </a:stretch>
        </p:blipFill>
        <p:spPr>
          <a:xfrm>
            <a:off x="7446010" y="342900"/>
            <a:ext cx="4179570" cy="3553460"/>
          </a:xfrm>
          <a:prstGeom prst="rect">
            <a:avLst/>
          </a:prstGeom>
        </p:spPr>
      </p:pic>
      <p:sp>
        <p:nvSpPr>
          <p:cNvPr id="6" name="文本框 5"/>
          <p:cNvSpPr txBox="1"/>
          <p:nvPr/>
        </p:nvSpPr>
        <p:spPr>
          <a:xfrm>
            <a:off x="4218305" y="4130040"/>
            <a:ext cx="309880" cy="368300"/>
          </a:xfrm>
          <a:prstGeom prst="rect">
            <a:avLst/>
          </a:prstGeom>
          <a:noFill/>
        </p:spPr>
        <p:txBody>
          <a:bodyPr wrap="none" rtlCol="0">
            <a:spAutoFit/>
          </a:bodyPr>
          <a:p>
            <a:pPr algn="l"/>
            <a:endParaRPr lang="zh-CN" altLang="en-US"/>
          </a:p>
        </p:txBody>
      </p:sp>
      <p:pic>
        <p:nvPicPr>
          <p:cNvPr id="7" name="图片 6"/>
          <p:cNvPicPr>
            <a:picLocks noChangeAspect="1"/>
          </p:cNvPicPr>
          <p:nvPr/>
        </p:nvPicPr>
        <p:blipFill>
          <a:blip r:embed="rId3"/>
          <a:stretch>
            <a:fillRect/>
          </a:stretch>
        </p:blipFill>
        <p:spPr>
          <a:xfrm>
            <a:off x="1416685" y="4246245"/>
            <a:ext cx="8119110" cy="2611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402080" cy="645160"/>
          </a:xfrm>
          <a:prstGeom prst="rect">
            <a:avLst/>
          </a:prstGeom>
          <a:noFill/>
        </p:spPr>
        <p:txBody>
          <a:bodyPr wrap="none" rtlCol="0">
            <a:spAutoFit/>
          </a:bodyPr>
          <a:lstStyle/>
          <a:p>
            <a:pPr>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标签检测</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pic>
        <p:nvPicPr>
          <p:cNvPr id="4" name="图片 3"/>
          <p:cNvPicPr>
            <a:picLocks noChangeAspect="1"/>
          </p:cNvPicPr>
          <p:nvPr/>
        </p:nvPicPr>
        <p:blipFill>
          <a:blip r:embed="rId2"/>
          <a:stretch>
            <a:fillRect/>
          </a:stretch>
        </p:blipFill>
        <p:spPr>
          <a:xfrm>
            <a:off x="6085840" y="0"/>
            <a:ext cx="5991225" cy="6696075"/>
          </a:xfrm>
          <a:prstGeom prst="rect">
            <a:avLst/>
          </a:prstGeom>
        </p:spPr>
      </p:pic>
      <p:sp>
        <p:nvSpPr>
          <p:cNvPr id="5" name="文本框 4"/>
          <p:cNvSpPr txBox="1"/>
          <p:nvPr/>
        </p:nvSpPr>
        <p:spPr>
          <a:xfrm>
            <a:off x="626745" y="1186180"/>
            <a:ext cx="5692140" cy="1014730"/>
          </a:xfrm>
          <a:prstGeom prst="rect">
            <a:avLst/>
          </a:prstGeom>
          <a:noFill/>
        </p:spPr>
        <p:txBody>
          <a:bodyPr wrap="square" rtlCol="0">
            <a:spAutoFit/>
          </a:bodyPr>
          <a:p>
            <a:pPr>
              <a:lnSpc>
                <a:spcPct val="150000"/>
              </a:lnSpc>
              <a:buClrTx/>
              <a:buSzTx/>
              <a:buFontTx/>
            </a:pPr>
            <a:r>
              <a:rPr lang="zh-CN" altLang="en-US" sz="2000">
                <a:latin typeface="黑体" panose="02010609060101010101" charset="-122"/>
                <a:ea typeface="黑体" panose="02010609060101010101" charset="-122"/>
              </a:rPr>
              <a:t>6 INTERROGATING THE ROS TAG WITH AN AUTOMOTIVE RADAR</a:t>
            </a:r>
            <a:endParaRPr lang="zh-CN" altLang="en-US" sz="2000">
              <a:latin typeface="黑体" panose="02010609060101010101" charset="-122"/>
              <a:ea typeface="黑体" panose="02010609060101010101" charset="-122"/>
            </a:endParaRPr>
          </a:p>
        </p:txBody>
      </p:sp>
      <p:pic>
        <p:nvPicPr>
          <p:cNvPr id="6" name="图片 5"/>
          <p:cNvPicPr>
            <a:picLocks noChangeAspect="1"/>
          </p:cNvPicPr>
          <p:nvPr/>
        </p:nvPicPr>
        <p:blipFill>
          <a:blip r:embed="rId3"/>
          <a:stretch>
            <a:fillRect/>
          </a:stretch>
        </p:blipFill>
        <p:spPr>
          <a:xfrm>
            <a:off x="3362960" y="2762250"/>
            <a:ext cx="2816860" cy="2383155"/>
          </a:xfrm>
          <a:prstGeom prst="rect">
            <a:avLst/>
          </a:prstGeom>
        </p:spPr>
      </p:pic>
      <p:pic>
        <p:nvPicPr>
          <p:cNvPr id="100" name="图片 99"/>
          <p:cNvPicPr/>
          <p:nvPr/>
        </p:nvPicPr>
        <p:blipFill>
          <a:blip r:embed="rId4"/>
          <a:stretch>
            <a:fillRect/>
          </a:stretch>
        </p:blipFill>
        <p:spPr>
          <a:xfrm>
            <a:off x="861695" y="2200910"/>
            <a:ext cx="1915795" cy="1871980"/>
          </a:xfrm>
          <a:prstGeom prst="rect">
            <a:avLst/>
          </a:prstGeom>
          <a:noFill/>
          <a:ln w="9525">
            <a:noFill/>
          </a:ln>
        </p:spPr>
      </p:pic>
      <p:pic>
        <p:nvPicPr>
          <p:cNvPr id="101" name="图片 100"/>
          <p:cNvPicPr/>
          <p:nvPr/>
        </p:nvPicPr>
        <p:blipFill>
          <a:blip r:embed="rId5"/>
          <a:stretch>
            <a:fillRect/>
          </a:stretch>
        </p:blipFill>
        <p:spPr>
          <a:xfrm>
            <a:off x="861695" y="4262755"/>
            <a:ext cx="2141855" cy="21844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cer搜索：半想象现实   http://chn.docer.com/works/?userid=199927538"/>
          <p:cNvSpPr txBox="1"/>
          <p:nvPr/>
        </p:nvSpPr>
        <p:spPr>
          <a:xfrm>
            <a:off x="1118127" y="342884"/>
            <a:ext cx="1402080" cy="645160"/>
          </a:xfrm>
          <a:prstGeom prst="rect">
            <a:avLst/>
          </a:prstGeom>
          <a:noFill/>
        </p:spPr>
        <p:txBody>
          <a:bodyPr wrap="none" rtlCol="0">
            <a:spAutoFit/>
          </a:bodyPr>
          <a:lstStyle/>
          <a:p>
            <a:pPr algn="l">
              <a:lnSpc>
                <a:spcPct val="150000"/>
              </a:lnSpc>
            </a:pPr>
            <a:r>
              <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rPr>
              <a:t>实验部分</a:t>
            </a:r>
            <a:endParaRPr lang="zh-CN" altLang="en-US" sz="2400" b="1" noProof="0" dirty="0">
              <a:solidFill>
                <a:srgbClr val="186299"/>
              </a:solidFill>
              <a:latin typeface="微软雅黑" panose="020B0503020204020204" pitchFamily="34" charset="-122"/>
              <a:ea typeface="微软雅黑" panose="020B0503020204020204" pitchFamily="34" charset="-122"/>
              <a:cs typeface="+mj-cs"/>
              <a:sym typeface="+mn-ea"/>
            </a:endParaRPr>
          </a:p>
        </p:txBody>
      </p:sp>
      <p:sp>
        <p:nvSpPr>
          <p:cNvPr id="3" name="矩形 2"/>
          <p:cNvSpPr/>
          <p:nvPr/>
        </p:nvSpPr>
        <p:spPr>
          <a:xfrm>
            <a:off x="491436" y="391735"/>
            <a:ext cx="32755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12704" y="396120"/>
            <a:ext cx="112132" cy="537905"/>
          </a:xfrm>
          <a:prstGeom prst="rect">
            <a:avLst/>
          </a:prstGeom>
          <a:solidFill>
            <a:srgbClr val="18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p:cNvPicPr>
            <a:picLocks noChangeAspect="1"/>
          </p:cNvPicPr>
          <p:nvPr/>
        </p:nvPicPr>
        <p:blipFill>
          <a:blip r:embed="rId1"/>
          <a:stretch>
            <a:fillRect/>
          </a:stretch>
        </p:blipFill>
        <p:spPr>
          <a:xfrm>
            <a:off x="10208870" y="6138780"/>
            <a:ext cx="1711047" cy="466526"/>
          </a:xfrm>
          <a:prstGeom prst="rect">
            <a:avLst/>
          </a:prstGeom>
        </p:spPr>
      </p:pic>
      <p:sp>
        <p:nvSpPr>
          <p:cNvPr id="4" name="文本框 3"/>
          <p:cNvSpPr txBox="1"/>
          <p:nvPr/>
        </p:nvSpPr>
        <p:spPr>
          <a:xfrm>
            <a:off x="965200" y="1136015"/>
            <a:ext cx="5496560" cy="4061460"/>
          </a:xfrm>
          <a:prstGeom prst="rect">
            <a:avLst/>
          </a:prstGeom>
          <a:noFill/>
        </p:spPr>
        <p:txBody>
          <a:bodyPr wrap="none" rtlCol="0">
            <a:spAutoFit/>
          </a:bodyPr>
          <a:p>
            <a:pPr algn="l">
              <a:lnSpc>
                <a:spcPct val="150000"/>
              </a:lnSpc>
              <a:buClrTx/>
              <a:buSzTx/>
              <a:buFontTx/>
            </a:pPr>
            <a:r>
              <a:rPr lang="zh-CN" altLang="en-US" sz="2000">
                <a:latin typeface="黑体" panose="02010609060101010101" charset="-122"/>
                <a:ea typeface="黑体" panose="02010609060101010101" charset="-122"/>
              </a:rPr>
              <a:t>7 EVALUATION</a:t>
            </a:r>
            <a:endParaRPr lang="zh-CN" altLang="en-US" sz="2000">
              <a:latin typeface="黑体" panose="02010609060101010101" charset="-122"/>
              <a:ea typeface="黑体" panose="02010609060101010101" charset="-122"/>
            </a:endParaRPr>
          </a:p>
          <a:p>
            <a:pPr algn="l">
              <a:lnSpc>
                <a:spcPct val="150000"/>
              </a:lnSpc>
              <a:buClrTx/>
              <a:buSzTx/>
              <a:buFontTx/>
            </a:pPr>
            <a:r>
              <a:rPr lang="en-US" altLang="zh-CN" sz="2000"/>
              <a:t>    7.1 Experimental Method</a:t>
            </a:r>
            <a:endParaRPr lang="en-US" altLang="zh-CN" sz="2000"/>
          </a:p>
          <a:p>
            <a:pPr algn="l">
              <a:lnSpc>
                <a:spcPct val="150000"/>
              </a:lnSpc>
              <a:buClrTx/>
              <a:buSzTx/>
              <a:buNone/>
            </a:pPr>
            <a:r>
              <a:rPr lang="en-US" altLang="zh-CN" sz="2000"/>
              <a:t>	Implementation.</a:t>
            </a:r>
            <a:endParaRPr lang="en-US" altLang="zh-CN" sz="2000"/>
          </a:p>
          <a:p>
            <a:pPr lvl="1" algn="l">
              <a:lnSpc>
                <a:spcPct val="150000"/>
              </a:lnSpc>
              <a:buClrTx/>
              <a:buSzTx/>
              <a:buNone/>
            </a:pPr>
            <a:r>
              <a:rPr lang="en-US" altLang="zh-CN" sz="2000"/>
              <a:t>	Evaluation setup.</a:t>
            </a:r>
            <a:endParaRPr lang="en-US" altLang="zh-CN" sz="2000"/>
          </a:p>
          <a:p>
            <a:pPr algn="l">
              <a:lnSpc>
                <a:spcPct val="150000"/>
              </a:lnSpc>
              <a:buClrTx/>
              <a:buSzTx/>
              <a:buNone/>
            </a:pPr>
            <a:r>
              <a:rPr lang="en-US" altLang="zh-CN" sz="2000"/>
              <a:t>	Evaluation metrics</a:t>
            </a:r>
            <a:endParaRPr lang="en-US" altLang="zh-CN" sz="2000"/>
          </a:p>
          <a:p>
            <a:pPr algn="l">
              <a:lnSpc>
                <a:spcPct val="150000"/>
              </a:lnSpc>
              <a:buClrTx/>
              <a:buSzTx/>
              <a:buFontTx/>
            </a:pPr>
            <a:r>
              <a:rPr lang="en-US" altLang="zh-CN" sz="2000">
                <a:sym typeface="+mn-ea"/>
              </a:rPr>
              <a:t>    </a:t>
            </a:r>
            <a:r>
              <a:rPr lang="en-US" altLang="zh-CN" sz="2000"/>
              <a:t>7.2 Performance of RoS Tag</a:t>
            </a:r>
            <a:endParaRPr lang="en-US" altLang="zh-CN" sz="2000"/>
          </a:p>
          <a:p>
            <a:pPr algn="l">
              <a:lnSpc>
                <a:spcPct val="150000"/>
              </a:lnSpc>
              <a:buClrTx/>
              <a:buSzTx/>
              <a:buNone/>
            </a:pPr>
            <a:r>
              <a:rPr lang="en-US" altLang="zh-CN" sz="2000"/>
              <a:t>	Tag detection.</a:t>
            </a:r>
            <a:endParaRPr lang="en-US" altLang="zh-CN" sz="2000"/>
          </a:p>
          <a:p>
            <a:pPr algn="l">
              <a:lnSpc>
                <a:spcPct val="150000"/>
              </a:lnSpc>
              <a:buClrTx/>
              <a:buSzTx/>
              <a:buNone/>
            </a:pPr>
            <a:r>
              <a:rPr lang="en-US" altLang="zh-CN" sz="2000"/>
              <a:t>	Effectiveness of elevation beam shaping.</a:t>
            </a:r>
            <a:endParaRPr lang="en-US" altLang="zh-CN" sz="2000"/>
          </a:p>
          <a:p>
            <a:pPr algn="l"/>
            <a:endParaRPr lang="en-US" altLang="zh-CN"/>
          </a:p>
        </p:txBody>
      </p:sp>
      <p:pic>
        <p:nvPicPr>
          <p:cNvPr id="5" name="图片 4"/>
          <p:cNvPicPr>
            <a:picLocks noChangeAspect="1"/>
          </p:cNvPicPr>
          <p:nvPr>
            <p:custDataLst>
              <p:tags r:id="rId2"/>
            </p:custDataLst>
          </p:nvPr>
        </p:nvPicPr>
        <p:blipFill>
          <a:blip r:embed="rId3"/>
          <a:stretch>
            <a:fillRect/>
          </a:stretch>
        </p:blipFill>
        <p:spPr>
          <a:xfrm>
            <a:off x="5286375" y="650875"/>
            <a:ext cx="6191250" cy="2771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TABLE_BEAUTIFY" val="smartTable{41131b88-a8a7-4dc1-9b27-27633d2736b1}"/>
  <p:tag name="TABLE_ENDDRAG_ORIGIN_RECT" val="885*536"/>
  <p:tag name="TABLE_ENDDRAG_RECT" val="38*89*885*536"/>
</p:tagLst>
</file>

<file path=ppt/tags/tag2.xml><?xml version="1.0" encoding="utf-8"?>
<p:tagLst xmlns:p="http://schemas.openxmlformats.org/presentationml/2006/main">
  <p:tag name="KSO_WM_UNIT_PLACING_PICTURE_USER_VIEWPORT" val="{&quot;height&quot;:4620,&quot;width&quot;:9270}"/>
</p:tagLst>
</file>

<file path=ppt/tags/tag3.xml><?xml version="1.0" encoding="utf-8"?>
<p:tagLst xmlns:p="http://schemas.openxmlformats.org/presentationml/2006/main">
  <p:tag name="KSO_WM_UNIT_PLACING_PICTURE_USER_VIEWPORT" val="{&quot;height&quot;:4365,&quot;width&quot;:9750}"/>
</p:tagLst>
</file>

<file path=ppt/tags/tag4.xml><?xml version="1.0" encoding="utf-8"?>
<p:tagLst xmlns:p="http://schemas.openxmlformats.org/presentationml/2006/main">
  <p:tag name="KSO_WPP_MARK_KEY" val="6e4c543d-08ca-4ed3-a6b0-b081f45fb8fd"/>
  <p:tag name="COMMONDATA" val="eyJoZGlkIjoiOGRhNzcyNmJjNzY3YWFjMGUzMTVjMTNmYTgxMGY0N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2138</Words>
  <Application>WPS 演示</Application>
  <PresentationFormat>宽屏</PresentationFormat>
  <Paragraphs>134</Paragraphs>
  <Slides>11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宋体</vt:lpstr>
      <vt:lpstr>Wingdings</vt:lpstr>
      <vt:lpstr>Calibri</vt:lpstr>
      <vt:lpstr>微软雅黑</vt:lpstr>
      <vt:lpstr>方正宋刻本秀楷简体</vt:lpstr>
      <vt:lpstr>方正四岁半简体</vt:lpstr>
      <vt:lpstr>黑体</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 心仪</dc:creator>
  <cp:lastModifiedBy>51402</cp:lastModifiedBy>
  <cp:revision>101</cp:revision>
  <dcterms:created xsi:type="dcterms:W3CDTF">2020-04-26T00:21:00Z</dcterms:created>
  <dcterms:modified xsi:type="dcterms:W3CDTF">2023-06-29T04:51:35Z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2052-11.1.0.12155</vt:lpwstr>
  </property>
  <property fmtid="{D5CDD505-2E9C-101B-9397-08002B2CF9AE}" pid="3" name="ICV">
    <vt:lpwstr>1B5C893987084F85A0AF785EEC895717</vt:lpwstr>
  </property>
</Properties>
</file>